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5"/>
  </p:notesMasterIdLst>
  <p:sldIdLst>
    <p:sldId id="591" r:id="rId2"/>
    <p:sldId id="616" r:id="rId3"/>
    <p:sldId id="732" r:id="rId4"/>
    <p:sldId id="729" r:id="rId5"/>
    <p:sldId id="730" r:id="rId6"/>
    <p:sldId id="731" r:id="rId7"/>
    <p:sldId id="704" r:id="rId8"/>
    <p:sldId id="705" r:id="rId9"/>
    <p:sldId id="710" r:id="rId10"/>
    <p:sldId id="734" r:id="rId11"/>
    <p:sldId id="735" r:id="rId12"/>
    <p:sldId id="713" r:id="rId13"/>
    <p:sldId id="714" r:id="rId14"/>
    <p:sldId id="715" r:id="rId15"/>
    <p:sldId id="716" r:id="rId16"/>
    <p:sldId id="717" r:id="rId17"/>
    <p:sldId id="685" r:id="rId18"/>
    <p:sldId id="718" r:id="rId19"/>
    <p:sldId id="719" r:id="rId20"/>
    <p:sldId id="720" r:id="rId21"/>
    <p:sldId id="723" r:id="rId22"/>
    <p:sldId id="721" r:id="rId23"/>
    <p:sldId id="615"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62" d="100"/>
          <a:sy n="62" d="100"/>
        </p:scale>
        <p:origin x="836" y="40"/>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08.07.2022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5</a:t>
            </a:fld>
            <a:endParaRPr lang="ru-RU"/>
          </a:p>
        </p:txBody>
      </p:sp>
    </p:spTree>
    <p:extLst>
      <p:ext uri="{BB962C8B-B14F-4D97-AF65-F5344CB8AC3E}">
        <p14:creationId xmlns:p14="http://schemas.microsoft.com/office/powerpoint/2010/main" val="133660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9</a:t>
            </a:fld>
            <a:endParaRPr lang="ru-RU"/>
          </a:p>
        </p:txBody>
      </p:sp>
    </p:spTree>
    <p:extLst>
      <p:ext uri="{BB962C8B-B14F-4D97-AF65-F5344CB8AC3E}">
        <p14:creationId xmlns:p14="http://schemas.microsoft.com/office/powerpoint/2010/main" val="311244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11</a:t>
            </a:fld>
            <a:endParaRPr lang="ru-RU"/>
          </a:p>
        </p:txBody>
      </p:sp>
    </p:spTree>
    <p:extLst>
      <p:ext uri="{BB962C8B-B14F-4D97-AF65-F5344CB8AC3E}">
        <p14:creationId xmlns:p14="http://schemas.microsoft.com/office/powerpoint/2010/main" val="2030197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23</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42053741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816487074"/>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3704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2953414884"/>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3927525"/>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3971215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35720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76530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453645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15244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54419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8141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917264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123358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89836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411223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23537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476376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428848835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22227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65372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241988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50256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26998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80364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88625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1880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45312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habr.com/post/349860/"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002060"/>
                </a:solidFill>
                <a:latin typeface="+mn-lt"/>
                <a:cs typeface="Times New Roman" panose="02020603050405020304" pitchFamily="18" charset="0"/>
              </a:rPr>
              <a:t>Лекция №9</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Возможности стандартной библиотеки</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Стандартная библиотека</a:t>
            </a:r>
          </a:p>
          <a:p>
            <a:pPr marL="360000" indent="-360000" algn="just">
              <a:spcBef>
                <a:spcPct val="0"/>
              </a:spcBef>
            </a:pPr>
            <a:r>
              <a:rPr lang="ru-RU" altLang="ru-RU" sz="2800" dirty="0">
                <a:solidFill>
                  <a:srgbClr val="002060"/>
                </a:solidFill>
                <a:latin typeface="+mn-lt"/>
              </a:rPr>
              <a:t>datetime – работа с датой и временем</a:t>
            </a:r>
          </a:p>
          <a:p>
            <a:pPr marL="360000" indent="-360000" algn="just">
              <a:spcBef>
                <a:spcPct val="0"/>
              </a:spcBef>
            </a:pPr>
            <a:r>
              <a:rPr lang="ru-RU" altLang="ru-RU" sz="2800" dirty="0">
                <a:solidFill>
                  <a:srgbClr val="002060"/>
                </a:solidFill>
                <a:latin typeface="+mn-lt"/>
              </a:rPr>
              <a:t>sys – взаимодействие с интерпретатором Python</a:t>
            </a:r>
            <a:endParaRPr lang="en-US" altLang="ru-RU" sz="2800" dirty="0">
              <a:solidFill>
                <a:srgbClr val="002060"/>
              </a:solidFill>
              <a:latin typeface="+mn-lt"/>
            </a:endParaRPr>
          </a:p>
          <a:p>
            <a:pPr marL="360000" indent="-360000" algn="just">
              <a:spcBef>
                <a:spcPct val="0"/>
              </a:spcBef>
            </a:pPr>
            <a:r>
              <a:rPr lang="ru-RU" altLang="ru-RU" sz="2800" dirty="0">
                <a:solidFill>
                  <a:srgbClr val="002060"/>
                </a:solidFill>
                <a:latin typeface="+mn-lt"/>
              </a:rPr>
              <a:t>os – работа с сервисами операционной системы</a:t>
            </a:r>
            <a:endParaRPr lang="en-US" altLang="ru-RU" sz="2800" dirty="0">
              <a:solidFill>
                <a:srgbClr val="002060"/>
              </a:solidFill>
              <a:latin typeface="+mn-lt"/>
            </a:endParaRPr>
          </a:p>
          <a:p>
            <a:pPr marL="360000" indent="-360000" algn="just">
              <a:spcBef>
                <a:spcPct val="0"/>
              </a:spcBef>
            </a:pPr>
            <a:r>
              <a:rPr lang="ru-RU" altLang="ru-RU" sz="2800" dirty="0">
                <a:solidFill>
                  <a:srgbClr val="002060"/>
                </a:solidFill>
                <a:latin typeface="+mn-lt"/>
              </a:rPr>
              <a:t>pickle – сериализация в набор байтов</a:t>
            </a:r>
          </a:p>
          <a:p>
            <a:pPr marL="360000" indent="-360000" algn="just">
              <a:spcBef>
                <a:spcPct val="0"/>
              </a:spcBef>
            </a:pPr>
            <a:r>
              <a:rPr lang="ru-RU" altLang="ru-RU" sz="2800" dirty="0">
                <a:solidFill>
                  <a:srgbClr val="002060"/>
                </a:solidFill>
                <a:latin typeface="+mn-lt"/>
              </a:rPr>
              <a:t>json – сериализация в JSON формат</a:t>
            </a:r>
          </a:p>
          <a:p>
            <a:pPr marL="360000" indent="-360000" algn="just">
              <a:spcBef>
                <a:spcPct val="0"/>
              </a:spcBef>
            </a:pPr>
            <a:r>
              <a:rPr lang="ru-RU" altLang="ru-RU" sz="2800" dirty="0">
                <a:solidFill>
                  <a:srgbClr val="002060"/>
                </a:solidFill>
                <a:latin typeface="+mn-lt"/>
              </a:rPr>
              <a:t>re – регулярные выражения</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JSON (JavaScript Object Notation) - простой формат обмена данными, основанный на подмножестве синтаксиса JavaScript. Модуль json позволяет кодировать и декодировать данные в удобном формате.</a:t>
            </a: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b="1" dirty="0">
              <a:solidFill>
                <a:srgbClr val="0000FF"/>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'baz'</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f'my_json_str: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f'my_pretty_json_str:\n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f'list_from_json_file: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None/>
            </a:pPr>
            <a:endParaRPr lang="en-US" sz="2000" dirty="0">
              <a:solidFill>
                <a:srgbClr val="002060"/>
              </a:solidFill>
              <a:latin typeface="+mn-lt"/>
            </a:endParaRPr>
          </a:p>
        </p:txBody>
      </p:sp>
    </p:spTree>
    <p:extLst>
      <p:ext uri="{BB962C8B-B14F-4D97-AF65-F5344CB8AC3E}">
        <p14:creationId xmlns:p14="http://schemas.microsoft.com/office/powerpoint/2010/main" val="341650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my_json_str: ["foo", {"bar": ["baz", null,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my_pretty_json_str: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"foo",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"baz",</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 ['foo', {'bar': ['baz', None,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list_from_json_file: ['foo', {'bar': ['baz', None, 1.0, 2]}]</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4264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7157" y="953983"/>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Регулярное выражение – это специальная последовательность символов, предназначенная для сопоставления и поиска строк или наборов строк, представляющая собой шаблон, задаваемый в соответствии с определенным синтаксисом (более подробно можно прочитать здесь: </a:t>
            </a:r>
            <a:r>
              <a:rPr lang="ru-RU" altLang="ru-RU" sz="2000" dirty="0">
                <a:solidFill>
                  <a:srgbClr val="002060"/>
                </a:solidFill>
                <a:latin typeface="+mn-lt"/>
                <a:hlinkClick r:id="rId2"/>
              </a:rPr>
              <a:t>https://habr.com/post/349860/</a:t>
            </a:r>
            <a:r>
              <a:rPr lang="ru-RU" altLang="ru-RU" sz="2000" dirty="0">
                <a:solidFill>
                  <a:srgbClr val="002060"/>
                </a:solidFill>
                <a:latin typeface="+mn-lt"/>
              </a:rPr>
              <a:t>). </a:t>
            </a:r>
          </a:p>
          <a:p>
            <a:pPr algn="just" eaLnBrk="1" hangingPunct="1">
              <a:spcBef>
                <a:spcPct val="0"/>
              </a:spcBef>
              <a:spcAft>
                <a:spcPts val="600"/>
              </a:spcAft>
              <a:buFontTx/>
              <a:buNone/>
            </a:pPr>
            <a:r>
              <a:rPr lang="ru-RU" altLang="ru-RU" sz="2000" dirty="0">
                <a:solidFill>
                  <a:srgbClr val="002060"/>
                </a:solidFill>
                <a:latin typeface="+mn-lt"/>
              </a:rPr>
              <a:t>Модуль re обеспечивает полную поддержку Perl-подобных регулярных выражений в Python. Модуль выбрасывает исключение </a:t>
            </a:r>
            <a:r>
              <a:rPr lang="ru-RU" altLang="ru-RU" sz="2000" dirty="0" err="1">
                <a:solidFill>
                  <a:srgbClr val="002060"/>
                </a:solidFill>
                <a:latin typeface="+mn-lt"/>
              </a:rPr>
              <a:t>re.error</a:t>
            </a:r>
            <a:r>
              <a:rPr lang="ru-RU" altLang="ru-RU" sz="2000" dirty="0">
                <a:solidFill>
                  <a:srgbClr val="002060"/>
                </a:solidFill>
                <a:latin typeface="+mn-lt"/>
              </a:rPr>
              <a:t> если ошибка происходит при компиляции или использовании регулярных выражений.</a:t>
            </a:r>
          </a:p>
          <a:p>
            <a:pPr algn="just" eaLnBrk="1" hangingPunct="1">
              <a:spcBef>
                <a:spcPct val="0"/>
              </a:spcBef>
              <a:spcAft>
                <a:spcPts val="600"/>
              </a:spcAft>
              <a:buFontTx/>
              <a:buNone/>
            </a:pPr>
            <a:r>
              <a:rPr lang="ru-RU" altLang="ru-RU" sz="2000" dirty="0">
                <a:solidFill>
                  <a:srgbClr val="002060"/>
                </a:solidFill>
                <a:latin typeface="+mn-lt"/>
              </a:rPr>
              <a:t>Пример задачи, где нужно использовать модуль re. Есть лог-файл, в котором хранятся записи об http запросах к различным серверам, прошедших через данный узел. Для каждого сервера надо вывести количество посещений и самую свежую дату и время. Содержимое лог-файла выглядит так:</a:t>
            </a:r>
            <a:endParaRPr lang="en-US"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[01/Jul/1995:07:43:07 -0400] "GET /history/gemini/gemini.html HTTP/1.0" 200 2522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mcdiala09.it.luc.edu - - [01/Jul/1995:07:43:08 -0400] "GET /shuttle/countdown/ HTTP/1.0" 200 3985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pm2_9.digital.net - - [01/Jul/1995:07:43:08 -0400] "GET /shuttle/sts-71/sts-71-patch-small.gif HTTP/1.0" 200 12054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[01/Jul/1995:07:43:08 -0400] "GET /cgi-bin/imagemap/countdown?333,188 HTTP/1.0" 302 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[01/Jul/1995:07:43:09 -0400] "GET /images/gemini-logo.gif HTTP/1.0" 200 4452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[01/Jul/1995:07:43:10 -0400] "GET /shuttle/countdown/lps/fr.html HTTP/1.0" 200 1879</a:t>
            </a:r>
            <a:endParaRPr kumimoji="0" lang="ru-RU" i="0" u="none" strike="noStrike" kern="1200" cap="none" spc="0" normalizeH="0" baseline="0" noProof="0" dirty="0">
              <a:ln>
                <a:noFill/>
              </a:ln>
              <a:solidFill>
                <a:srgbClr val="000000"/>
              </a:solidFill>
              <a:effectLst/>
              <a:uLnTx/>
              <a:uFillTx/>
              <a:latin typeface="+mn-lt"/>
              <a:cs typeface="Courier New" panose="02070309020205020404" pitchFamily="49" charset="0"/>
            </a:endParaRPr>
          </a:p>
        </p:txBody>
      </p:sp>
    </p:spTree>
    <p:extLst>
      <p:ext uri="{BB962C8B-B14F-4D97-AF65-F5344CB8AC3E}">
        <p14:creationId xmlns:p14="http://schemas.microsoft.com/office/powerpoint/2010/main" val="117708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re.match</a:t>
            </a:r>
            <a:r>
              <a:rPr kumimoji="0" lang="en-US" sz="2000" b="0" i="0" u="none" strike="noStrike" kern="1200" cap="none" spc="0" normalizeH="0" baseline="0" noProof="0" dirty="0">
                <a:ln>
                  <a:noFill/>
                </a:ln>
                <a:solidFill>
                  <a:srgbClr val="002060"/>
                </a:solidFill>
                <a:effectLst/>
                <a:uLnTx/>
                <a:uFillTx/>
                <a:latin typeface="+mn-lt"/>
                <a:ea typeface="+mn-ea"/>
                <a:cs typeface="+mn-cs"/>
              </a:rPr>
              <a:t>(pattern, string, flags=0)</a:t>
            </a:r>
            <a:r>
              <a:rPr kumimoji="0" lang="ru-RU" sz="2000" b="0" i="0" u="none" strike="noStrike" kern="1200" cap="none" spc="0" normalizeH="0" baseline="0" noProof="0" dirty="0">
                <a:ln>
                  <a:noFill/>
                </a:ln>
                <a:solidFill>
                  <a:srgbClr val="002060"/>
                </a:solidFill>
                <a:effectLst/>
                <a:uLnTx/>
                <a:uFillTx/>
                <a:latin typeface="+mn-lt"/>
                <a:ea typeface="+mn-ea"/>
                <a:cs typeface="+mn-cs"/>
              </a:rPr>
              <a:t> – сравнение по шаблону.</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a:t>
            </a:r>
            <a:r>
              <a:rPr kumimoji="0" lang="en-US" sz="2000" b="0" i="0" u="none" strike="noStrike" kern="1200" cap="none" spc="0" normalizeH="0" baseline="0" noProof="0" dirty="0">
                <a:ln>
                  <a:noFill/>
                </a:ln>
                <a:solidFill>
                  <a:srgbClr val="002060"/>
                </a:solidFill>
                <a:effectLst/>
                <a:uLnTx/>
                <a:uFillTx/>
                <a:latin typeface="+mn-lt"/>
                <a:ea typeface="+mn-ea"/>
                <a:cs typeface="+mn-cs"/>
              </a:rPr>
              <a:t> 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возвращает </a:t>
            </a:r>
            <a:r>
              <a:rPr kumimoji="0" lang="en-US" sz="2000" b="0" i="0" u="none" strike="noStrike" kern="1200" cap="none" spc="0" normalizeH="0" baseline="0" noProof="0" dirty="0">
                <a:ln>
                  <a:noFill/>
                </a:ln>
                <a:solidFill>
                  <a:srgbClr val="002060"/>
                </a:solidFill>
                <a:effectLst/>
                <a:uLnTx/>
                <a:uFillTx/>
                <a:latin typeface="+mn-lt"/>
                <a:ea typeface="+mn-ea"/>
                <a:cs typeface="+mn-cs"/>
              </a:rPr>
              <a:t>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 в случае успеха и </a:t>
            </a:r>
            <a:r>
              <a:rPr kumimoji="0" lang="en-US" sz="2000" b="0" i="0" u="none" strike="noStrike" kern="1200" cap="none" spc="0" normalizeH="0" baseline="0" noProof="0" dirty="0">
                <a:ln>
                  <a:noFill/>
                </a:ln>
                <a:solidFill>
                  <a:srgbClr val="002060"/>
                </a:solidFill>
                <a:effectLst/>
                <a:uLnTx/>
                <a:uFillTx/>
                <a:latin typeface="+mn-lt"/>
                <a:ea typeface="+mn-ea"/>
                <a:cs typeface="+mn-cs"/>
              </a:rPr>
              <a:t>None </a:t>
            </a:r>
            <a:r>
              <a:rPr kumimoji="0" lang="ru-RU" sz="2000" b="0" i="0" u="none" strike="noStrike" kern="1200" cap="none" spc="0" normalizeH="0" baseline="0" noProof="0" dirty="0">
                <a:ln>
                  <a:noFill/>
                </a:ln>
                <a:solidFill>
                  <a:srgbClr val="002060"/>
                </a:solidFill>
                <a:effectLst/>
                <a:uLnTx/>
                <a:uFillTx/>
                <a:latin typeface="+mn-lt"/>
                <a:ea typeface="+mn-ea"/>
                <a:cs typeface="+mn-cs"/>
              </a:rPr>
              <a:t>в противном случае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можем использовать функции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group(num) </a:t>
            </a:r>
            <a:r>
              <a:rPr kumimoji="0" lang="ru-RU" sz="2000" b="0" i="0" u="none" strike="noStrike" kern="1200" cap="none" spc="0" normalizeH="0" baseline="0" noProof="0" dirty="0">
                <a:ln>
                  <a:noFill/>
                </a:ln>
                <a:solidFill>
                  <a:srgbClr val="002060"/>
                </a:solidFill>
                <a:effectLst/>
                <a:uLnTx/>
                <a:uFillTx/>
                <a:latin typeface="+mn-lt"/>
                <a:ea typeface="+mn-ea"/>
                <a:cs typeface="+mn-cs"/>
              </a:rPr>
              <a:t>или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groups() 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объекта, чтоб получить совпавшее выражение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p:txBody>
      </p:sp>
      <p:graphicFrame>
        <p:nvGraphicFramePr>
          <p:cNvPr id="5" name="Table 4">
            <a:extLst>
              <a:ext uri="{FF2B5EF4-FFF2-40B4-BE49-F238E27FC236}">
                <a16:creationId xmlns:a16="http://schemas.microsoft.com/office/drawing/2014/main" id="{03900C81-B9FB-4E8D-A2FB-CBD2BD223B51}"/>
              </a:ext>
            </a:extLst>
          </p:cNvPr>
          <p:cNvGraphicFramePr>
            <a:graphicFrameLocks noGrp="1"/>
          </p:cNvGraphicFramePr>
          <p:nvPr>
            <p:extLst>
              <p:ext uri="{D42A27DB-BD31-4B8C-83A1-F6EECF244321}">
                <p14:modId xmlns:p14="http://schemas.microsoft.com/office/powerpoint/2010/main" val="1966779162"/>
              </p:ext>
            </p:extLst>
          </p:nvPr>
        </p:nvGraphicFramePr>
        <p:xfrm>
          <a:off x="381966" y="2287945"/>
          <a:ext cx="11417686" cy="1447476"/>
        </p:xfrm>
        <a:graphic>
          <a:graphicData uri="http://schemas.openxmlformats.org/drawingml/2006/table">
            <a:tbl>
              <a:tblPr/>
              <a:tblGrid>
                <a:gridCol w="1449584">
                  <a:extLst>
                    <a:ext uri="{9D8B030D-6E8A-4147-A177-3AD203B41FA5}">
                      <a16:colId xmlns:a16="http://schemas.microsoft.com/office/drawing/2014/main" val="20000"/>
                    </a:ext>
                  </a:extLst>
                </a:gridCol>
                <a:gridCol w="9968102">
                  <a:extLst>
                    <a:ext uri="{9D8B030D-6E8A-4147-A177-3AD203B41FA5}">
                      <a16:colId xmlns:a16="http://schemas.microsoft.com/office/drawing/2014/main" val="20001"/>
                    </a:ext>
                  </a:extLst>
                </a:gridCol>
              </a:tblGrid>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Параметр</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pattern</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Регулярное</a:t>
                      </a:r>
                      <a:r>
                        <a:rPr lang="ru-RU" sz="1400" baseline="0" dirty="0">
                          <a:solidFill>
                            <a:srgbClr val="002060"/>
                          </a:solidFill>
                          <a:latin typeface="+mn-lt"/>
                          <a:cs typeface="Times New Roman" panose="02020603050405020304" pitchFamily="18" charset="0"/>
                        </a:rPr>
                        <a:t> выражение для сравнения</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string</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Строка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 которой осуществляется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поиск шаблона с начала строки</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flags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Можно указать различные флаги, используя</a:t>
                      </a:r>
                      <a:r>
                        <a:rPr lang="ru-RU" sz="1400" baseline="0" dirty="0">
                          <a:solidFill>
                            <a:srgbClr val="002060"/>
                          </a:solidFill>
                          <a:latin typeface="+mn-lt"/>
                          <a:cs typeface="Times New Roman" panose="02020603050405020304" pitchFamily="18" charset="0"/>
                        </a:rPr>
                        <a:t> побитовое ИЛИ</a:t>
                      </a:r>
                      <a:r>
                        <a:rPr lang="en-US" sz="1400" dirty="0">
                          <a:solidFill>
                            <a:srgbClr val="002060"/>
                          </a:solidFill>
                          <a:latin typeface="+mn-lt"/>
                          <a:cs typeface="Times New Roman" panose="02020603050405020304" pitchFamily="18" charset="0"/>
                        </a:rPr>
                        <a:t> (|). </a:t>
                      </a:r>
                      <a:r>
                        <a:rPr lang="ru-RU" sz="1400" dirty="0">
                          <a:solidFill>
                            <a:srgbClr val="002060"/>
                          </a:solidFill>
                          <a:latin typeface="+mn-lt"/>
                          <a:cs typeface="Times New Roman" panose="02020603050405020304" pitchFamily="18" charset="0"/>
                        </a:rPr>
                        <a:t>Это т.н. модификаторы</a:t>
                      </a:r>
                      <a:r>
                        <a:rPr lang="ru-RU" sz="1400" baseline="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ADDEA62-463A-414D-B239-C8432F0A8A5D}"/>
              </a:ext>
            </a:extLst>
          </p:cNvPr>
          <p:cNvGraphicFramePr>
            <a:graphicFrameLocks noGrp="1"/>
          </p:cNvGraphicFramePr>
          <p:nvPr>
            <p:extLst>
              <p:ext uri="{D42A27DB-BD31-4B8C-83A1-F6EECF244321}">
                <p14:modId xmlns:p14="http://schemas.microsoft.com/office/powerpoint/2010/main" val="3909855436"/>
              </p:ext>
            </p:extLst>
          </p:nvPr>
        </p:nvGraphicFramePr>
        <p:xfrm>
          <a:off x="392348" y="4150807"/>
          <a:ext cx="11417686" cy="1030793"/>
        </p:xfrm>
        <a:graphic>
          <a:graphicData uri="http://schemas.openxmlformats.org/drawingml/2006/table">
            <a:tbl>
              <a:tblPr/>
              <a:tblGrid>
                <a:gridCol w="3077811">
                  <a:extLst>
                    <a:ext uri="{9D8B030D-6E8A-4147-A177-3AD203B41FA5}">
                      <a16:colId xmlns:a16="http://schemas.microsoft.com/office/drawing/2014/main" val="20000"/>
                    </a:ext>
                  </a:extLst>
                </a:gridCol>
                <a:gridCol w="8339875">
                  <a:extLst>
                    <a:ext uri="{9D8B030D-6E8A-4147-A177-3AD203B41FA5}">
                      <a16:colId xmlns:a16="http://schemas.microsoft.com/office/drawing/2014/main" val="20001"/>
                    </a:ext>
                  </a:extLst>
                </a:gridCol>
              </a:tblGrid>
              <a:tr h="27405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Методы </a:t>
                      </a:r>
                      <a:r>
                        <a:rPr lang="en-US" sz="1400" b="1" dirty="0">
                          <a:solidFill>
                            <a:srgbClr val="002060"/>
                          </a:solidFill>
                          <a:effectLst/>
                          <a:latin typeface="+mn-lt"/>
                          <a:cs typeface="Times New Roman" panose="02020603050405020304" pitchFamily="18" charset="0"/>
                        </a:rPr>
                        <a:t>match</a:t>
                      </a:r>
                      <a:r>
                        <a:rPr lang="ru-RU" sz="1400" b="1" baseline="0" dirty="0">
                          <a:solidFill>
                            <a:srgbClr val="002060"/>
                          </a:solidFill>
                          <a:effectLst/>
                          <a:latin typeface="+mn-lt"/>
                          <a:cs typeface="Times New Roman" panose="02020603050405020304" pitchFamily="18" charset="0"/>
                        </a:rPr>
                        <a:t>-объекта</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7747">
                <a:tc>
                  <a:txBody>
                    <a:body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group(num=0)</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совпавшее выражение полностью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либо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его часть с индексом </a:t>
                      </a:r>
                      <a:r>
                        <a:rPr lang="en-US" sz="1400" kern="1200" dirty="0">
                          <a:solidFill>
                            <a:srgbClr val="002060"/>
                          </a:solidFill>
                          <a:latin typeface="+mn-lt"/>
                          <a:ea typeface="+mn-ea"/>
                          <a:cs typeface="Times New Roman" panose="02020603050405020304" pitchFamily="18" charset="0"/>
                        </a:rPr>
                        <a:t>num)</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8246">
                <a:tc>
                  <a:txBody>
                    <a:body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groups()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кортеж из всех совпавших частей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пустой кортеж, если совпадений не найдено</a:t>
                      </a:r>
                      <a:r>
                        <a:rPr lang="en-US" sz="1400" kern="1200" dirty="0">
                          <a:solidFill>
                            <a:srgbClr val="002060"/>
                          </a:solidFill>
                          <a:latin typeface="+mn-lt"/>
                          <a:ea typeface="+mn-ea"/>
                          <a:cs typeface="Times New Roman" panose="02020603050405020304" pitchFamily="18" charset="0"/>
                        </a:rPr>
                        <a:t>)</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137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7" name="Table 3">
            <a:extLst>
              <a:ext uri="{FF2B5EF4-FFF2-40B4-BE49-F238E27FC236}">
                <a16:creationId xmlns:a16="http://schemas.microsoft.com/office/drawing/2014/main" id="{A8B07C10-CCCF-4B00-B55D-7474FA7EB66F}"/>
              </a:ext>
            </a:extLst>
          </p:cNvPr>
          <p:cNvGraphicFramePr>
            <a:graphicFrameLocks noGrp="1"/>
          </p:cNvGraphicFramePr>
          <p:nvPr>
            <p:extLst>
              <p:ext uri="{D42A27DB-BD31-4B8C-83A1-F6EECF244321}">
                <p14:modId xmlns:p14="http://schemas.microsoft.com/office/powerpoint/2010/main" val="2669052039"/>
              </p:ext>
            </p:extLst>
          </p:nvPr>
        </p:nvGraphicFramePr>
        <p:xfrm>
          <a:off x="381966" y="988319"/>
          <a:ext cx="11428068" cy="4881360"/>
        </p:xfrm>
        <a:graphic>
          <a:graphicData uri="http://schemas.openxmlformats.org/drawingml/2006/table">
            <a:tbl>
              <a:tblPr/>
              <a:tblGrid>
                <a:gridCol w="970195">
                  <a:extLst>
                    <a:ext uri="{9D8B030D-6E8A-4147-A177-3AD203B41FA5}">
                      <a16:colId xmlns:a16="http://schemas.microsoft.com/office/drawing/2014/main" val="2016318844"/>
                    </a:ext>
                  </a:extLst>
                </a:gridCol>
                <a:gridCol w="10457873">
                  <a:extLst>
                    <a:ext uri="{9D8B030D-6E8A-4147-A177-3AD203B41FA5}">
                      <a16:colId xmlns:a16="http://schemas.microsoft.com/office/drawing/2014/main" val="3978176008"/>
                    </a:ext>
                  </a:extLst>
                </a:gridCol>
              </a:tblGrid>
              <a:tr h="244068">
                <a:tc>
                  <a:txBody>
                    <a:bodyPr/>
                    <a:lstStyle/>
                    <a:p>
                      <a:pPr marL="0"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Начало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762929"/>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Конец</a:t>
                      </a:r>
                      <a:r>
                        <a:rPr lang="ru-RU" sz="1400" baseline="0" dirty="0">
                          <a:solidFill>
                            <a:srgbClr val="002060"/>
                          </a:solidFill>
                          <a:latin typeface="+mn-lt"/>
                          <a:cs typeface="Times New Roman" panose="02020603050405020304" pitchFamily="18" charset="0"/>
                        </a:rPr>
                        <a:t>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122123"/>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кроме символа перевода строки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Флаг</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позволяет включить также и символ новой строки</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635584"/>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5090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НЕ из указанных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67468"/>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545579"/>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mn-lt"/>
                          <a:cs typeface="Times New Roman" panose="02020603050405020304" pitchFamily="18" charset="0"/>
                        </a:rPr>
                        <a:t>1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33976"/>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1 </a:t>
                      </a:r>
                      <a:r>
                        <a:rPr lang="ru-RU" sz="1400" dirty="0">
                          <a:solidFill>
                            <a:srgbClr val="002060"/>
                          </a:solidFill>
                          <a:latin typeface="+mn-lt"/>
                          <a:cs typeface="Times New Roman" panose="02020603050405020304" pitchFamily="18" charset="0"/>
                        </a:rPr>
                        <a:t>включение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401181"/>
                  </a:ext>
                </a:extLst>
              </a:tr>
              <a:tr h="244068">
                <a:tc>
                  <a:txBody>
                    <a:bodyPr/>
                    <a:lstStyle/>
                    <a:p>
                      <a:pPr marL="36000"/>
                      <a:r>
                        <a:rPr lang="en-US" sz="1400" dirty="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Ровно </a:t>
                      </a:r>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478037"/>
                  </a:ext>
                </a:extLst>
              </a:tr>
              <a:tr h="244068">
                <a:tc>
                  <a:txBody>
                    <a:bodyPr/>
                    <a:lstStyle/>
                    <a:p>
                      <a:pPr marL="36000"/>
                      <a:r>
                        <a:rPr lang="en-US" sz="140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или больше 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098192"/>
                  </a:ext>
                </a:extLst>
              </a:tr>
              <a:tr h="244068">
                <a:tc>
                  <a:txBody>
                    <a:bodyPr/>
                    <a:lstStyle/>
                    <a:p>
                      <a:pPr marL="36000"/>
                      <a:r>
                        <a:rPr lang="en-US" sz="1400">
                          <a:solidFill>
                            <a:srgbClr val="002060"/>
                          </a:solidFill>
                          <a:latin typeface="+mn-lt"/>
                          <a:cs typeface="Times New Roman" panose="02020603050405020304" pitchFamily="18" charset="0"/>
                        </a:rPr>
                        <a:t>re{ n, m}</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a:t>
                      </a:r>
                      <a:r>
                        <a:rPr lang="en-US" sz="1400" dirty="0">
                          <a:solidFill>
                            <a:srgbClr val="002060"/>
                          </a:solidFill>
                          <a:latin typeface="+mn-lt"/>
                          <a:cs typeface="Times New Roman" panose="02020603050405020304" pitchFamily="18" charset="0"/>
                        </a:rPr>
                        <a:t> n </a:t>
                      </a:r>
                      <a:r>
                        <a:rPr lang="ru-RU" sz="1400" dirty="0">
                          <a:solidFill>
                            <a:srgbClr val="002060"/>
                          </a:solidFill>
                          <a:latin typeface="+mn-lt"/>
                          <a:cs typeface="Times New Roman" panose="02020603050405020304" pitchFamily="18" charset="0"/>
                        </a:rPr>
                        <a:t>до</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685486"/>
                  </a:ext>
                </a:extLst>
              </a:tr>
              <a:tr h="244068">
                <a:tc>
                  <a:txBody>
                    <a:bodyPr/>
                    <a:lstStyle/>
                    <a:p>
                      <a:pPr marL="36000"/>
                      <a:r>
                        <a:rPr lang="en-US" sz="1400" dirty="0">
                          <a:solidFill>
                            <a:srgbClr val="002060"/>
                          </a:solidFill>
                          <a:latin typeface="+mn-lt"/>
                          <a:cs typeface="Times New Roman" panose="02020603050405020304" pitchFamily="18" charset="0"/>
                        </a:rPr>
                        <a:t>a|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Либо </a:t>
                      </a:r>
                      <a:r>
                        <a:rPr lang="en-US" sz="1400" dirty="0">
                          <a:solidFill>
                            <a:srgbClr val="002060"/>
                          </a:solidFill>
                          <a:latin typeface="+mn-lt"/>
                          <a:cs typeface="Times New Roman" panose="02020603050405020304" pitchFamily="18" charset="0"/>
                        </a:rPr>
                        <a:t>a</a:t>
                      </a:r>
                      <a:r>
                        <a:rPr lang="ru-RU" sz="1400" dirty="0">
                          <a:solidFill>
                            <a:srgbClr val="002060"/>
                          </a:solidFill>
                          <a:latin typeface="+mn-lt"/>
                          <a:cs typeface="Times New Roman" panose="02020603050405020304" pitchFamily="18" charset="0"/>
                        </a:rPr>
                        <a:t>, либо</a:t>
                      </a:r>
                      <a:r>
                        <a:rPr lang="en-US" sz="1400" dirty="0">
                          <a:solidFill>
                            <a:srgbClr val="002060"/>
                          </a:solidFill>
                          <a:latin typeface="+mn-lt"/>
                          <a:cs typeface="Times New Roman" panose="02020603050405020304" pitchFamily="18" charset="0"/>
                        </a:rPr>
                        <a:t>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720246"/>
                  </a:ext>
                </a:extLst>
              </a:tr>
              <a:tr h="244068">
                <a:tc>
                  <a:txBody>
                    <a:bodyPr/>
                    <a:lstStyle/>
                    <a:p>
                      <a:pPr marL="36000"/>
                      <a:r>
                        <a:rPr lang="en-US" sz="1400" dirty="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и запоминает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840965"/>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170798"/>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Отключает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0352019"/>
                  </a:ext>
                </a:extLst>
              </a:tr>
              <a:tr h="244068">
                <a:tc>
                  <a:txBody>
                    <a:bodyPr/>
                    <a:lstStyle/>
                    <a:p>
                      <a:pPr marL="36000"/>
                      <a:r>
                        <a:rPr lang="en-US" sz="140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не запоминая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645476"/>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ru-RU" sz="1400" baseline="0" dirty="0">
                          <a:solidFill>
                            <a:srgbClr val="002060"/>
                          </a:solidFill>
                          <a:latin typeface="+mn-lt"/>
                          <a:cs typeface="Times New Roman" panose="02020603050405020304" pitchFamily="18" charset="0"/>
                        </a:rPr>
                        <a:t>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274295"/>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Отключает </a:t>
                      </a:r>
                      <a:r>
                        <a:rPr lang="en-US" sz="1400" dirty="0">
                          <a:solidFill>
                            <a:srgbClr val="002060"/>
                          </a:solidFill>
                          <a:latin typeface="+mn-lt"/>
                          <a:cs typeface="Times New Roman" panose="02020603050405020304" pitchFamily="18" charset="0"/>
                        </a:rPr>
                        <a:t>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029975"/>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Комментарий</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262032"/>
                  </a:ext>
                </a:extLst>
              </a:tr>
            </a:tbl>
          </a:graphicData>
        </a:graphic>
      </p:graphicFrame>
    </p:spTree>
    <p:extLst>
      <p:ext uri="{BB962C8B-B14F-4D97-AF65-F5344CB8AC3E}">
        <p14:creationId xmlns:p14="http://schemas.microsoft.com/office/powerpoint/2010/main" val="201615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6" name="Table 3">
            <a:extLst>
              <a:ext uri="{FF2B5EF4-FFF2-40B4-BE49-F238E27FC236}">
                <a16:creationId xmlns:a16="http://schemas.microsoft.com/office/drawing/2014/main" id="{E3AF6BF5-5277-4D27-AC6E-0FFF9F798676}"/>
              </a:ext>
            </a:extLst>
          </p:cNvPr>
          <p:cNvGraphicFramePr>
            <a:graphicFrameLocks noGrp="1"/>
          </p:cNvGraphicFramePr>
          <p:nvPr>
            <p:extLst>
              <p:ext uri="{D42A27DB-BD31-4B8C-83A1-F6EECF244321}">
                <p14:modId xmlns:p14="http://schemas.microsoft.com/office/powerpoint/2010/main" val="3203825542"/>
              </p:ext>
            </p:extLst>
          </p:nvPr>
        </p:nvGraphicFramePr>
        <p:xfrm>
          <a:off x="381965" y="988320"/>
          <a:ext cx="11417687" cy="4881363"/>
        </p:xfrm>
        <a:graphic>
          <a:graphicData uri="http://schemas.openxmlformats.org/drawingml/2006/table">
            <a:tbl>
              <a:tblPr/>
              <a:tblGrid>
                <a:gridCol w="959535">
                  <a:extLst>
                    <a:ext uri="{9D8B030D-6E8A-4147-A177-3AD203B41FA5}">
                      <a16:colId xmlns:a16="http://schemas.microsoft.com/office/drawing/2014/main" val="2016318844"/>
                    </a:ext>
                  </a:extLst>
                </a:gridCol>
                <a:gridCol w="10458152">
                  <a:extLst>
                    <a:ext uri="{9D8B030D-6E8A-4147-A177-3AD203B41FA5}">
                      <a16:colId xmlns:a16="http://schemas.microsoft.com/office/drawing/2014/main" val="3978176008"/>
                    </a:ext>
                  </a:extLst>
                </a:gridCol>
              </a:tblGrid>
              <a:tr h="287139">
                <a:tc>
                  <a:txBody>
                    <a:bodyPr/>
                    <a:lstStyle/>
                    <a:p>
                      <a:pPr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87139">
                <a:tc>
                  <a:txBody>
                    <a:bodyPr/>
                    <a:lstStyle/>
                    <a:p>
                      <a:pPr marL="36000"/>
                      <a:r>
                        <a:rPr lang="en-US" sz="1400" dirty="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Задает позицию, используя шаблон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имеет диапазона</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98459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Задает позицию, используя отрицание шаблона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Не имеет диапазона</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993819"/>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(?&gt;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Независимый шаблон без предыстории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143842"/>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966237"/>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57084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Пробелы. Эквивалентно</a:t>
                      </a:r>
                      <a:r>
                        <a:rPr lang="en-US" sz="1400" kern="1200" dirty="0">
                          <a:solidFill>
                            <a:srgbClr val="002060"/>
                          </a:solidFill>
                          <a:latin typeface="+mn-lt"/>
                          <a:ea typeface="+mn-ea"/>
                          <a:cs typeface="Times New Roman" panose="02020603050405020304" pitchFamily="18" charset="0"/>
                        </a:rPr>
                        <a:t> [\t\n\r\f].</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994301"/>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пробелы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82084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Цифры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Эквивалентно</a:t>
                      </a:r>
                      <a:r>
                        <a:rPr lang="en-US" sz="1400" kern="1200" dirty="0">
                          <a:solidFill>
                            <a:srgbClr val="002060"/>
                          </a:solidFill>
                          <a:latin typeface="+mn-lt"/>
                          <a:ea typeface="+mn-ea"/>
                          <a:cs typeface="Times New Roman" panose="02020603050405020304" pitchFamily="18" charset="0"/>
                        </a:rPr>
                        <a:t> [0-9].</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82463"/>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цифры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92661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\A</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993578"/>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 сам символ конца строки не включается</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9276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969614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\G</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Точка, где закончился предыдущий поиск</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24975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или конец слова (слева пусто или не-буква, справа буква и наоборот).</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67679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граница слова: либо и слева, и справа буквы, либо и слева, и справа НЕ буквы</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5896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\n, \t, etc.</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Символ перевода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возврата каретки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табуляции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т.д.</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582795"/>
                  </a:ext>
                </a:extLst>
              </a:tr>
            </a:tbl>
          </a:graphicData>
        </a:graphic>
      </p:graphicFrame>
    </p:spTree>
    <p:extLst>
      <p:ext uri="{BB962C8B-B14F-4D97-AF65-F5344CB8AC3E}">
        <p14:creationId xmlns:p14="http://schemas.microsoft.com/office/powerpoint/2010/main" val="173091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функции для работы с регулярными выражениями можно передавать модификаторы для управления аспектами сравнения.</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Модификаторы указываются как опциональный флаг, можно указать несколько модификаторов используя знак оператора ИЛИ (|).</a:t>
            </a:r>
          </a:p>
        </p:txBody>
      </p:sp>
      <p:graphicFrame>
        <p:nvGraphicFramePr>
          <p:cNvPr id="7" name="Table 4">
            <a:extLst>
              <a:ext uri="{FF2B5EF4-FFF2-40B4-BE49-F238E27FC236}">
                <a16:creationId xmlns:a16="http://schemas.microsoft.com/office/drawing/2014/main" id="{EE98D4C5-89D2-4883-992A-EEB1AEE7A688}"/>
              </a:ext>
            </a:extLst>
          </p:cNvPr>
          <p:cNvGraphicFramePr>
            <a:graphicFrameLocks noGrp="1"/>
          </p:cNvGraphicFramePr>
          <p:nvPr>
            <p:extLst>
              <p:ext uri="{D42A27DB-BD31-4B8C-83A1-F6EECF244321}">
                <p14:modId xmlns:p14="http://schemas.microsoft.com/office/powerpoint/2010/main" val="3696715489"/>
              </p:ext>
            </p:extLst>
          </p:nvPr>
        </p:nvGraphicFramePr>
        <p:xfrm>
          <a:off x="381966" y="2510468"/>
          <a:ext cx="11417686" cy="2847204"/>
        </p:xfrm>
        <a:graphic>
          <a:graphicData uri="http://schemas.openxmlformats.org/drawingml/2006/table">
            <a:tbl>
              <a:tblPr/>
              <a:tblGrid>
                <a:gridCol w="1426514">
                  <a:extLst>
                    <a:ext uri="{9D8B030D-6E8A-4147-A177-3AD203B41FA5}">
                      <a16:colId xmlns:a16="http://schemas.microsoft.com/office/drawing/2014/main" val="20000"/>
                    </a:ext>
                  </a:extLst>
                </a:gridCol>
                <a:gridCol w="9991172">
                  <a:extLst>
                    <a:ext uri="{9D8B030D-6E8A-4147-A177-3AD203B41FA5}">
                      <a16:colId xmlns:a16="http://schemas.microsoft.com/office/drawing/2014/main" val="20001"/>
                    </a:ext>
                  </a:extLst>
                </a:gridCol>
              </a:tblGrid>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Модификатор</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Описание</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re.I</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Осуществляет сравнение без учета регистра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3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re.L</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 слова в соответствии с текущей локализацией. Такая интерпретация</a:t>
                      </a:r>
                      <a:r>
                        <a:rPr lang="ru-RU" sz="1400" kern="1200" baseline="0" dirty="0">
                          <a:solidFill>
                            <a:srgbClr val="002060"/>
                          </a:solidFill>
                          <a:latin typeface="+mn-lt"/>
                          <a:ea typeface="+mn-ea"/>
                          <a:cs typeface="Times New Roman" panose="02020603050405020304" pitchFamily="18" charset="0"/>
                        </a:rPr>
                        <a:t> влияет на определение алфавитных групп</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а также на определение границ</a:t>
                      </a:r>
                      <a:r>
                        <a:rPr lang="ru-RU" sz="1400" kern="1200" baseline="0" dirty="0">
                          <a:solidFill>
                            <a:srgbClr val="002060"/>
                          </a:solidFill>
                          <a:latin typeface="+mn-lt"/>
                          <a:ea typeface="+mn-ea"/>
                          <a:cs typeface="Times New Roman" panose="02020603050405020304" pitchFamily="18" charset="0"/>
                        </a:rPr>
                        <a:t> слов</a:t>
                      </a:r>
                      <a:r>
                        <a:rPr lang="en-US" sz="1400" kern="1200" dirty="0">
                          <a:solidFill>
                            <a:srgbClr val="002060"/>
                          </a:solidFill>
                          <a:latin typeface="+mn-lt"/>
                          <a:ea typeface="+mn-ea"/>
                          <a:cs typeface="Times New Roman" panose="02020603050405020304" pitchFamily="18" charset="0"/>
                        </a:rPr>
                        <a:t> (\b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7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re.M</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a:t>
                      </a:r>
                      <a:r>
                        <a:rPr lang="ru-RU" sz="1400" kern="1200" baseline="0" dirty="0">
                          <a:solidFill>
                            <a:srgbClr val="002060"/>
                          </a:solidFill>
                          <a:latin typeface="+mn-lt"/>
                          <a:ea typeface="+mn-ea"/>
                          <a:cs typeface="Times New Roman" panose="02020603050405020304" pitchFamily="18" charset="0"/>
                        </a:rPr>
                        <a:t>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конец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конец текста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начало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начало текста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 период</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точку)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соответствующим любому символу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включая перенос строки</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re.U</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a:t>
                      </a:r>
                      <a:r>
                        <a:rPr lang="ru-RU" sz="1400" kern="1200" baseline="0" dirty="0">
                          <a:solidFill>
                            <a:srgbClr val="002060"/>
                          </a:solidFill>
                          <a:latin typeface="+mn-lt"/>
                          <a:ea typeface="+mn-ea"/>
                          <a:cs typeface="Times New Roman" panose="02020603050405020304" pitchFamily="18" charset="0"/>
                        </a:rPr>
                        <a:t> буквы как символы</a:t>
                      </a:r>
                      <a:r>
                        <a:rPr lang="en-US" sz="1400" kern="1200" dirty="0">
                          <a:solidFill>
                            <a:srgbClr val="002060"/>
                          </a:solidFill>
                          <a:latin typeface="+mn-lt"/>
                          <a:ea typeface="+mn-ea"/>
                          <a:cs typeface="Times New Roman" panose="02020603050405020304" pitchFamily="18" charset="0"/>
                        </a:rPr>
                        <a:t> Unicode. </a:t>
                      </a:r>
                      <a:r>
                        <a:rPr lang="ru-RU" sz="1400" kern="1200" dirty="0">
                          <a:solidFill>
                            <a:srgbClr val="002060"/>
                          </a:solidFill>
                          <a:latin typeface="+mn-lt"/>
                          <a:ea typeface="+mn-ea"/>
                          <a:cs typeface="Times New Roman" panose="02020603050405020304" pitchFamily="18" charset="0"/>
                        </a:rPr>
                        <a:t>Этот флаг влияет</a:t>
                      </a:r>
                      <a:r>
                        <a:rPr lang="ru-RU" sz="1400" kern="1200" baseline="0" dirty="0">
                          <a:solidFill>
                            <a:srgbClr val="002060"/>
                          </a:solidFill>
                          <a:latin typeface="+mn-lt"/>
                          <a:ea typeface="+mn-ea"/>
                          <a:cs typeface="Times New Roman" panose="02020603050405020304" pitchFamily="18" charset="0"/>
                        </a:rPr>
                        <a:t> на интерпретацию</a:t>
                      </a:r>
                      <a:r>
                        <a:rPr lang="en-US" sz="1400" kern="1200" dirty="0">
                          <a:solidFill>
                            <a:srgbClr val="002060"/>
                          </a:solidFill>
                          <a:latin typeface="+mn-lt"/>
                          <a:ea typeface="+mn-ea"/>
                          <a:cs typeface="Times New Roman" panose="02020603050405020304" pitchFamily="18" charset="0"/>
                        </a:rPr>
                        <a:t> \w, \W, \b,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758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re.X</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Разрешает</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более изящный синтаксис</a:t>
                      </a:r>
                      <a:r>
                        <a:rPr lang="ru-RU" sz="1400" kern="1200" baseline="0" dirty="0">
                          <a:solidFill>
                            <a:srgbClr val="002060"/>
                          </a:solidFill>
                          <a:latin typeface="+mn-lt"/>
                          <a:ea typeface="+mn-ea"/>
                          <a:cs typeface="Times New Roman" panose="02020603050405020304" pitchFamily="18" charset="0"/>
                        </a:rPr>
                        <a:t> регулярных выражений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Игнорирует пробелы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только они не указаны внутри</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или после обратного слеша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рассматривает </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без предваряющего слеша как маркер комментария</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9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34363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err="1">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search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match-объект в случае успеха и None в противном случае. Мы можем использовать функции group(num) или groups() match-объекта, чтоб получить совпавшее выражение.</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lang="en-US" sz="1400" dirty="0">
                <a:solidFill>
                  <a:srgbClr val="FF0000"/>
                </a:solidFill>
                <a:latin typeface="Courier New" panose="02070309020205020404" pitchFamily="49" charset="0"/>
              </a:rPr>
              <a:t>1</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p:txBody>
      </p:sp>
    </p:spTree>
    <p:extLst>
      <p:ext uri="{BB962C8B-B14F-4D97-AF65-F5344CB8AC3E}">
        <p14:creationId xmlns:p14="http://schemas.microsoft.com/office/powerpoint/2010/main" val="83394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чем разница между </a:t>
            </a: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проверяет совпадение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только от начала строки</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тогда как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 </a:t>
            </a:r>
            <a:r>
              <a:rPr kumimoji="0" lang="ru-RU" sz="2000" b="0" i="0" u="none" strike="noStrike" kern="1200" cap="none" spc="0" normalizeH="0" baseline="0" noProof="0" dirty="0">
                <a:ln>
                  <a:noFill/>
                </a:ln>
                <a:solidFill>
                  <a:srgbClr val="002060"/>
                </a:solidFill>
                <a:effectLst/>
                <a:uLnTx/>
                <a:uFillTx/>
                <a:latin typeface="+mn-lt"/>
                <a:ea typeface="+mn-ea"/>
                <a:cs typeface="+mn-cs"/>
              </a:rPr>
              <a:t>выполняет поиск совпадений по всей строке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как раз то, что</a:t>
            </a:r>
            <a:r>
              <a:rPr kumimoji="0" lang="en-US" sz="2000" b="0" i="0" u="none" strike="noStrike" kern="1200" cap="none" spc="0" normalizeH="0" baseline="0" noProof="0" dirty="0">
                <a:ln>
                  <a:noFill/>
                </a:ln>
                <a:solidFill>
                  <a:srgbClr val="002060"/>
                </a:solidFill>
                <a:effectLst/>
                <a:uLnTx/>
                <a:uFillTx/>
                <a:latin typeface="+mn-lt"/>
                <a:ea typeface="+mn-ea"/>
                <a:cs typeface="+mn-cs"/>
              </a:rPr>
              <a:t> Perl </a:t>
            </a:r>
            <a:r>
              <a:rPr kumimoji="0" lang="ru-RU" sz="2000" b="0" i="0" u="none" strike="noStrike" kern="1200" cap="none" spc="0" normalizeH="0" baseline="0" noProof="0" dirty="0">
                <a:ln>
                  <a:noFill/>
                </a:ln>
                <a:solidFill>
                  <a:srgbClr val="002060"/>
                </a:solidFill>
                <a:effectLst/>
                <a:uLnTx/>
                <a:uFillTx/>
                <a:latin typeface="+mn-lt"/>
                <a:ea typeface="+mn-ea"/>
                <a:cs typeface="+mn-cs"/>
              </a:rPr>
              <a:t>делает по умолчанию</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f"match --&gt; matchObj.group():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f"search --&gt; searchObj.group():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match!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search --&gt; searchObj.group(): dogs</a:t>
            </a:r>
          </a:p>
        </p:txBody>
      </p:sp>
    </p:spTree>
    <p:extLst>
      <p:ext uri="{BB962C8B-B14F-4D97-AF65-F5344CB8AC3E}">
        <p14:creationId xmlns:p14="http://schemas.microsoft.com/office/powerpoint/2010/main" val="142245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Стандартная библиотека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Как известно, в Python огромное количество встроенных «батареек». Умение вовремя и уместно их применить - один из главных навыков хорошего программиста </a:t>
            </a:r>
            <a:r>
              <a:rPr lang="en-US" altLang="ru-RU" sz="2000" dirty="0">
                <a:solidFill>
                  <a:srgbClr val="002060"/>
                </a:solidFill>
                <a:latin typeface="+mn-lt"/>
              </a:rPr>
              <a:t>Python</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Мы рассмотрим несколько полезных библиотек различных направлений, связанных с темами, рассматриваемыми в основной и прикладной частях курса. Это математические  модули</a:t>
            </a:r>
            <a:r>
              <a:rPr lang="en-US" altLang="ru-RU" sz="2000" dirty="0">
                <a:solidFill>
                  <a:srgbClr val="002060"/>
                </a:solidFill>
                <a:latin typeface="+mn-lt"/>
              </a:rPr>
              <a:t> </a:t>
            </a:r>
            <a:r>
              <a:rPr lang="ru-RU" altLang="ru-RU" sz="2000" dirty="0">
                <a:solidFill>
                  <a:srgbClr val="002060"/>
                </a:solidFill>
                <a:latin typeface="+mn-lt"/>
              </a:rPr>
              <a:t>(</a:t>
            </a:r>
            <a:r>
              <a:rPr lang="en-US" altLang="ru-RU" sz="2000" dirty="0">
                <a:solidFill>
                  <a:srgbClr val="002060"/>
                </a:solidFill>
                <a:latin typeface="+mn-lt"/>
              </a:rPr>
              <a:t>random), </a:t>
            </a:r>
            <a:r>
              <a:rPr lang="ru-RU" altLang="ru-RU" sz="2000" dirty="0">
                <a:solidFill>
                  <a:srgbClr val="002060"/>
                </a:solidFill>
                <a:latin typeface="+mn-lt"/>
              </a:rPr>
              <a:t>текстовые (</a:t>
            </a:r>
            <a:r>
              <a:rPr lang="en-US" altLang="ru-RU" sz="2000" dirty="0">
                <a:solidFill>
                  <a:srgbClr val="002060"/>
                </a:solidFill>
                <a:latin typeface="+mn-lt"/>
              </a:rPr>
              <a:t>re</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модули функционального программирования </a:t>
            </a:r>
            <a:r>
              <a:rPr lang="en-US" altLang="ru-RU" sz="2000" dirty="0">
                <a:solidFill>
                  <a:srgbClr val="002060"/>
                </a:solidFill>
                <a:latin typeface="+mn-lt"/>
              </a:rPr>
              <a:t>(functools), </a:t>
            </a:r>
            <a:r>
              <a:rPr lang="ru-RU" altLang="ru-RU" sz="2000" dirty="0">
                <a:solidFill>
                  <a:srgbClr val="002060"/>
                </a:solidFill>
                <a:latin typeface="+mn-lt"/>
              </a:rPr>
              <a:t>модули доступа к сервисам ОС (</a:t>
            </a:r>
            <a:r>
              <a:rPr lang="en-US" altLang="ru-RU" sz="2000" dirty="0">
                <a:solidFill>
                  <a:srgbClr val="002060"/>
                </a:solidFill>
                <a:latin typeface="+mn-lt"/>
              </a:rPr>
              <a:t>time, os)</a:t>
            </a:r>
            <a:r>
              <a:rPr lang="ru-RU" altLang="ru-RU" sz="2000" dirty="0">
                <a:solidFill>
                  <a:srgbClr val="002060"/>
                </a:solidFill>
                <a:latin typeface="+mn-lt"/>
              </a:rPr>
              <a:t> и самого интерпретатора </a:t>
            </a:r>
            <a:r>
              <a:rPr lang="en-US" altLang="ru-RU" sz="2000" dirty="0">
                <a:solidFill>
                  <a:srgbClr val="002060"/>
                </a:solidFill>
                <a:latin typeface="+mn-lt"/>
              </a:rPr>
              <a:t>Python (sys), </a:t>
            </a:r>
            <a:r>
              <a:rPr lang="ru-RU" altLang="ru-RU" sz="2000" dirty="0">
                <a:solidFill>
                  <a:srgbClr val="002060"/>
                </a:solidFill>
                <a:latin typeface="+mn-lt"/>
              </a:rPr>
              <a:t>модули для работы со специальными типами данных (</a:t>
            </a:r>
            <a:r>
              <a:rPr lang="en-US" altLang="ru-RU" sz="2000" dirty="0">
                <a:solidFill>
                  <a:srgbClr val="002060"/>
                </a:solidFill>
                <a:latin typeface="+mn-lt"/>
              </a:rPr>
              <a:t>datetime), </a:t>
            </a:r>
            <a:r>
              <a:rPr lang="ru-RU" altLang="ru-RU" sz="2000" dirty="0">
                <a:solidFill>
                  <a:srgbClr val="002060"/>
                </a:solidFill>
                <a:latin typeface="+mn-lt"/>
              </a:rPr>
              <a:t>модули для конкурентного программирования (</a:t>
            </a:r>
            <a:r>
              <a:rPr lang="en-US" altLang="ru-RU" sz="2000" dirty="0">
                <a:solidFill>
                  <a:srgbClr val="002060"/>
                </a:solidFill>
                <a:latin typeface="+mn-lt"/>
              </a:rPr>
              <a:t>subprocess), </a:t>
            </a:r>
            <a:r>
              <a:rPr lang="ru-RU" altLang="ru-RU" sz="2000" dirty="0">
                <a:solidFill>
                  <a:srgbClr val="002060"/>
                </a:solidFill>
                <a:latin typeface="+mn-lt"/>
              </a:rPr>
              <a:t>сериализации (</a:t>
            </a:r>
            <a:r>
              <a:rPr lang="en-US" altLang="ru-RU" sz="2000" dirty="0">
                <a:solidFill>
                  <a:srgbClr val="002060"/>
                </a:solidFill>
                <a:latin typeface="+mn-lt"/>
              </a:rPr>
              <a:t>pickle) </a:t>
            </a:r>
            <a:r>
              <a:rPr lang="ru-RU" altLang="ru-RU" sz="2000" dirty="0">
                <a:solidFill>
                  <a:srgbClr val="002060"/>
                </a:solidFill>
                <a:latin typeface="+mn-lt"/>
              </a:rPr>
              <a:t>и работы с сетевыми данными (</a:t>
            </a:r>
            <a:r>
              <a:rPr lang="en-US" altLang="ru-RU" sz="2000" dirty="0">
                <a:solidFill>
                  <a:srgbClr val="002060"/>
                </a:solidFill>
                <a:latin typeface="+mn-lt"/>
              </a:rPr>
              <a:t>json). </a:t>
            </a:r>
            <a:r>
              <a:rPr lang="ru-RU" altLang="ru-RU" sz="2000" dirty="0">
                <a:solidFill>
                  <a:srgbClr val="002060"/>
                </a:solidFill>
                <a:latin typeface="+mn-lt"/>
              </a:rPr>
              <a:t>Библиотеки рассматриваются в формате обзора с практическими примерами. Более подробную информацию по всем «батарейкам» можно получить из официальной документации: </a:t>
            </a:r>
            <a:r>
              <a:rPr lang="ru-RU" altLang="ru-RU" sz="2000" dirty="0">
                <a:solidFill>
                  <a:srgbClr val="002060"/>
                </a:solidFill>
                <a:latin typeface="+mn-lt"/>
                <a:hlinkClick r:id="rId2"/>
              </a:rPr>
              <a:t>https://docs.python.org/3/library/index.html</a:t>
            </a:r>
            <a:r>
              <a:rPr lang="ru-RU" altLang="ru-RU" sz="2000" dirty="0">
                <a:solidFill>
                  <a:srgbClr val="002060"/>
                </a:solidFill>
                <a:latin typeface="+mn-lt"/>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err="1">
                <a:ln>
                  <a:noFill/>
                </a:ln>
                <a:solidFill>
                  <a:srgbClr val="002060"/>
                </a:solidFill>
                <a:effectLst/>
                <a:uLnTx/>
                <a:uFillTx/>
                <a:latin typeface="+mn-lt"/>
                <a:ea typeface="+mn-ea"/>
                <a:cs typeface="+mn-cs"/>
              </a:rPr>
              <a:t>re.sub</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repl, string, count=0) – поиск и замена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Одна из самых важных функций re - это sub. Этот метод заменяет либо все включения шаблона RE в строке string строкой, либо не больше max первых включений. Функция возвращает новую строку.</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phone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"2004-959-559 # This is Phone Number"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комментариев</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всех символов кроме цифр</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21829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a:t>
            </a:r>
            <a:r>
              <a:rPr kumimoji="0" lang="en-US" sz="2000" b="1"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a:t>
            </a:r>
            <a:r>
              <a:rPr kumimoji="0" lang="en-US" sz="2000" b="0"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список совпавших выражений.</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line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res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findall</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r'(.*) are (.*?)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line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res</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[('Cats', 'smarter')]</a:t>
            </a:r>
          </a:p>
        </p:txBody>
      </p:sp>
    </p:spTree>
    <p:extLst>
      <p:ext uri="{BB962C8B-B14F-4D97-AF65-F5344CB8AC3E}">
        <p14:creationId xmlns:p14="http://schemas.microsoft.com/office/powerpoint/2010/main" val="3291855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с анализом лог-файла:</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filepath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r'(?P&lt;addr&gt;(.)*) - - \[(?P&lt;time&gt;(.)*)\]'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strptime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strftime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1876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26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0" fontAlgn="base" hangingPunct="0">
              <a:spcBef>
                <a:spcPct val="0"/>
              </a:spcBef>
              <a:spcAft>
                <a:spcPts val="600"/>
              </a:spcAft>
              <a:buFont typeface="+mj-lt"/>
              <a:buAutoNum type="arabicPeriod"/>
              <a:defRPr/>
            </a:pPr>
            <a:r>
              <a:rPr lang="ru-RU" altLang="ru-RU" sz="1600" dirty="0">
                <a:solidFill>
                  <a:srgbClr val="002060"/>
                </a:solidFill>
                <a:latin typeface="Calibri" panose="020F0502020204030204"/>
              </a:rPr>
              <a:t>Используя модуль </a:t>
            </a:r>
            <a:r>
              <a:rPr lang="en-US" altLang="ru-RU" sz="1600" dirty="0">
                <a:solidFill>
                  <a:srgbClr val="002060"/>
                </a:solidFill>
                <a:latin typeface="Calibri" panose="020F0502020204030204"/>
              </a:rPr>
              <a:t>re, </a:t>
            </a:r>
            <a:r>
              <a:rPr lang="ru-RU" altLang="ru-RU" sz="1600" dirty="0">
                <a:solidFill>
                  <a:srgbClr val="002060"/>
                </a:solidFill>
                <a:latin typeface="Calibri" panose="020F0502020204030204"/>
              </a:rPr>
              <a:t>найти все команды </a:t>
            </a:r>
            <a:r>
              <a:rPr lang="en-US" altLang="ru-RU" sz="1600" dirty="0">
                <a:solidFill>
                  <a:srgbClr val="002060"/>
                </a:solidFill>
                <a:latin typeface="Calibri" panose="020F0502020204030204"/>
              </a:rPr>
              <a:t>Git </a:t>
            </a:r>
            <a:r>
              <a:rPr lang="ru-RU" altLang="ru-RU" sz="1600" dirty="0">
                <a:solidFill>
                  <a:srgbClr val="002060"/>
                </a:solidFill>
                <a:latin typeface="Calibri" panose="020F0502020204030204"/>
              </a:rPr>
              <a:t>с аргументами в файле </a:t>
            </a:r>
            <a:r>
              <a:rPr lang="en-US" altLang="ru-RU" sz="1600" dirty="0">
                <a:solidFill>
                  <a:srgbClr val="002060"/>
                </a:solidFill>
                <a:latin typeface="Calibri" panose="020F0502020204030204"/>
              </a:rPr>
              <a:t>Practice/README.md</a:t>
            </a:r>
            <a:endParaRPr lang="ru-RU" altLang="ru-RU" sz="1600" dirty="0">
              <a:solidFill>
                <a:srgbClr val="002060"/>
              </a:solidFill>
              <a:latin typeface="Calibri" panose="020F0502020204030204"/>
            </a:endParaRP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функцию для подсчета количества рабочих дней между двумя датами (даты передаются в качестве параметров).</a:t>
            </a:r>
          </a:p>
          <a:p>
            <a:pPr marL="360000" indent="-360000" algn="just" eaLnBrk="0" fontAlgn="base" hangingPunct="0">
              <a:spcBef>
                <a:spcPct val="0"/>
              </a:spcBef>
              <a:spcAft>
                <a:spcPts val="600"/>
              </a:spcAft>
              <a:buFont typeface="+mj-lt"/>
              <a:buAutoNum type="arabicPeriod"/>
              <a:defRPr/>
            </a:pPr>
            <a:r>
              <a:rPr lang="ru-RU" sz="1600" dirty="0">
                <a:solidFill>
                  <a:srgbClr val="002060"/>
                </a:solidFill>
                <a:latin typeface="Calibri" panose="020F0502020204030204"/>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p>
          <a:p>
            <a:pPr marL="360000" indent="-360000" algn="just" eaLnBrk="0" fontAlgn="base" hangingPunct="0">
              <a:spcBef>
                <a:spcPct val="0"/>
              </a:spcBef>
              <a:spcAft>
                <a:spcPts val="600"/>
              </a:spcAft>
              <a:buFont typeface="+mj-lt"/>
              <a:buAutoNum type="arabicPeriod"/>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Примечание: чтоб у экземпляров Human были разные значения атрибутов, можно воспользоваться функциями random.randint() и random.choice(). </a:t>
            </a:r>
            <a:endParaRPr kumimoji="0" lang="en-US" altLang="ru-RU" sz="16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54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datetime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datetime предоставляет классы для управления датами и временем.</a:t>
            </a:r>
          </a:p>
          <a:p>
            <a:pPr algn="just" eaLnBrk="1" hangingPunct="1">
              <a:spcBef>
                <a:spcPct val="0"/>
              </a:spcBef>
              <a:spcAft>
                <a:spcPts val="600"/>
              </a:spcAft>
              <a:buFontTx/>
              <a:buNone/>
            </a:pPr>
            <a:r>
              <a:rPr lang="ru-RU" altLang="ru-RU" sz="2000" dirty="0">
                <a:solidFill>
                  <a:srgbClr val="002060"/>
                </a:solidFill>
                <a:latin typeface="+mn-lt"/>
              </a:rPr>
              <a:t>Главный объект - это datetime, который является абстракцией момента времени. Также может пригодиться объект timedelta для работы с разницей.</a:t>
            </a:r>
          </a:p>
          <a:p>
            <a:pPr algn="just" eaLnBrk="1" hangingPunct="1">
              <a:spcBef>
                <a:spcPct val="0"/>
              </a:spcBef>
              <a:spcAft>
                <a:spcPts val="600"/>
              </a:spcAft>
              <a:buFontTx/>
              <a:buNone/>
            </a:pPr>
            <a:endParaRPr lang="ru-RU" altLang="ru-RU" dirty="0">
              <a:solidFill>
                <a:srgbClr val="002060"/>
              </a:solidFill>
              <a:latin typeface="+mn-lt"/>
            </a:endParaRPr>
          </a:p>
          <a:p>
            <a:pPr>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datetime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dt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оптимальный способ импорта </a:t>
            </a:r>
            <a:r>
              <a:rPr lang="en-US" sz="1400" dirty="0">
                <a:solidFill>
                  <a:srgbClr val="008000"/>
                </a:solidFill>
                <a:effectLst/>
                <a:latin typeface="Courier New" panose="02070309020205020404" pitchFamily="49" charset="0"/>
              </a:rPr>
              <a:t>datetime</a:t>
            </a:r>
            <a:r>
              <a:rPr lang="en-US" sz="1400" dirty="0">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a:buNone/>
            </a:pPr>
            <a:endParaRPr lang="en-US" sz="1400"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datetime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now</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timedelta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days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&gt;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curr_time</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p>
          <a:p>
            <a:pPr>
              <a:buNone/>
            </a:pPr>
            <a:r>
              <a:rPr lang="en-US" sz="1400" dirty="0">
                <a:solidFill>
                  <a:srgbClr val="000000"/>
                </a:solidFill>
                <a:effectLst/>
                <a:latin typeface="Courier New" panose="02070309020205020404" pitchFamily="49" charset="0"/>
              </a:rPr>
              <a:t>diff </a:t>
            </a:r>
            <a:r>
              <a:rPr lang="en-US" sz="1400" b="1" dirty="0">
                <a:solidFill>
                  <a:srgbClr val="000080"/>
                </a:solidFill>
                <a:effectLst/>
                <a:latin typeface="Courier New" panose="02070309020205020404" pitchFamily="49" charset="0"/>
              </a:rPr>
              <a:t>= </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total_seconds</a:t>
            </a:r>
            <a:r>
              <a:rPr lang="en-US" sz="1400" b="1" dirty="0">
                <a:solidFill>
                  <a:srgbClr val="000080"/>
                </a:solidFill>
                <a:effectLst/>
                <a:latin typeface="Courier New" panose="02070309020205020404" pitchFamily="49" charset="0"/>
              </a:rPr>
              <a:t>()</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 in seconds'</a:t>
            </a:r>
            <a:r>
              <a:rPr lang="en-US" sz="1400" b="1" dirty="0">
                <a:solidFill>
                  <a:srgbClr val="00008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&gt; curr_time: True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1 day,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86400.0 in seconds</a:t>
            </a:r>
            <a:endParaRPr lang="en-US" sz="1400" dirty="0">
              <a:effectLst/>
            </a:endParaRPr>
          </a:p>
        </p:txBody>
      </p:sp>
    </p:spTree>
    <p:extLst>
      <p:ext uri="{BB962C8B-B14F-4D97-AF65-F5344CB8AC3E}">
        <p14:creationId xmlns:p14="http://schemas.microsoft.com/office/powerpoint/2010/main" val="403286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этом модуле содержатся функции и константы для взаимодействия с интерпретатором Python. В этом модуле, в том числе, содержатся следующие переменные:</a:t>
            </a:r>
          </a:p>
          <a:p>
            <a:pPr marL="180000" indent="-180000" algn="just">
              <a:spcBef>
                <a:spcPct val="0"/>
              </a:spcBef>
              <a:spcAft>
                <a:spcPts val="600"/>
              </a:spcAft>
            </a:pPr>
            <a:r>
              <a:rPr lang="ru-RU" altLang="ru-RU" sz="2000" dirty="0">
                <a:solidFill>
                  <a:srgbClr val="002060"/>
                </a:solidFill>
                <a:latin typeface="+mn-lt"/>
              </a:rPr>
              <a:t>argv — аргументы командной строки</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argparse)</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byteorder — порядок байтов платформы, 'little' или 'big</a:t>
            </a:r>
            <a:r>
              <a:rPr lang="en-US" altLang="ru-RU" sz="2000" dirty="0">
                <a:solidFill>
                  <a:srgbClr val="002060"/>
                </a:solidFill>
                <a:latin typeface="+mn-lt"/>
              </a:rPr>
              <a:t>'</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flags — объект, предоставляющий в виде атрибутов информацию о флагах, данных интерпретатору</a:t>
            </a:r>
            <a:r>
              <a:rPr lang="en-US" altLang="ru-RU" sz="2000" dirty="0">
                <a:solidFill>
                  <a:srgbClr val="002060"/>
                </a:solidFill>
                <a:latin typeface="+mn-lt"/>
              </a:rPr>
              <a:t> (</a:t>
            </a:r>
            <a:r>
              <a:rPr lang="ru-RU" altLang="ru-RU" sz="2000" dirty="0">
                <a:solidFill>
                  <a:srgbClr val="002060"/>
                </a:solidFill>
                <a:latin typeface="+mn-lt"/>
              </a:rPr>
              <a:t>например, </a:t>
            </a:r>
            <a:r>
              <a:rPr lang="ru-RU" altLang="ru-RU" sz="2000" dirty="0" err="1">
                <a:solidFill>
                  <a:srgbClr val="002060"/>
                </a:solidFill>
                <a:latin typeface="+mn-lt"/>
              </a:rPr>
              <a:t>sys.flags.debug</a:t>
            </a:r>
            <a:r>
              <a:rPr lang="ru-RU" altLang="ru-RU" sz="2000" dirty="0">
                <a:solidFill>
                  <a:srgbClr val="002060"/>
                </a:solidFill>
                <a:latin typeface="+mn-lt"/>
              </a:rPr>
              <a:t> говорит о режиме отладки)</a:t>
            </a:r>
          </a:p>
          <a:p>
            <a:pPr marL="180000" indent="-180000" algn="just">
              <a:spcBef>
                <a:spcPct val="0"/>
              </a:spcBef>
              <a:spcAft>
                <a:spcPts val="600"/>
              </a:spcAft>
            </a:pPr>
            <a:r>
              <a:rPr lang="ru-RU" altLang="ru-RU" sz="2000" dirty="0">
                <a:solidFill>
                  <a:srgbClr val="002060"/>
                </a:solidFill>
                <a:latin typeface="+mn-lt"/>
              </a:rPr>
              <a:t>maxsize — максимальное значение типа </a:t>
            </a:r>
            <a:r>
              <a:rPr lang="en-US" altLang="ru-RU" sz="2000" dirty="0">
                <a:solidFill>
                  <a:srgbClr val="002060"/>
                </a:solidFill>
                <a:latin typeface="+mn-lt"/>
              </a:rPr>
              <a:t>Py_ssize_t</a:t>
            </a:r>
            <a:r>
              <a:rPr lang="ru-RU" altLang="ru-RU" sz="2000" dirty="0">
                <a:solidFill>
                  <a:srgbClr val="002060"/>
                </a:solidFill>
                <a:latin typeface="+mn-lt"/>
              </a:rPr>
              <a:t> (используется для операции индексирования), обычно </a:t>
            </a:r>
            <a:r>
              <a:rPr lang="en-US" altLang="ru-RU" sz="2000" dirty="0">
                <a:solidFill>
                  <a:srgbClr val="002060"/>
                </a:solidFill>
                <a:latin typeface="+mn-lt"/>
              </a:rPr>
              <a:t>2**31 - 1 </a:t>
            </a:r>
            <a:r>
              <a:rPr lang="ru-RU" altLang="ru-RU" sz="2000" dirty="0">
                <a:solidFill>
                  <a:srgbClr val="002060"/>
                </a:solidFill>
                <a:latin typeface="+mn-lt"/>
              </a:rPr>
              <a:t>на</a:t>
            </a:r>
            <a:r>
              <a:rPr lang="en-US" altLang="ru-RU" sz="2000" dirty="0">
                <a:solidFill>
                  <a:srgbClr val="002060"/>
                </a:solidFill>
                <a:latin typeface="+mn-lt"/>
              </a:rPr>
              <a:t> 32-</a:t>
            </a:r>
            <a:r>
              <a:rPr lang="ru-RU" altLang="ru-RU" sz="2000" dirty="0">
                <a:solidFill>
                  <a:srgbClr val="002060"/>
                </a:solidFill>
                <a:latin typeface="+mn-lt"/>
              </a:rPr>
              <a:t>битных платформах</a:t>
            </a:r>
            <a:r>
              <a:rPr lang="en-US" altLang="ru-RU" sz="2000" dirty="0">
                <a:solidFill>
                  <a:srgbClr val="002060"/>
                </a:solidFill>
                <a:latin typeface="+mn-lt"/>
              </a:rPr>
              <a:t> </a:t>
            </a:r>
            <a:r>
              <a:rPr lang="ru-RU" altLang="ru-RU" sz="2000" dirty="0">
                <a:solidFill>
                  <a:srgbClr val="002060"/>
                </a:solidFill>
                <a:latin typeface="+mn-lt"/>
              </a:rPr>
              <a:t>и</a:t>
            </a:r>
            <a:r>
              <a:rPr lang="en-US" altLang="ru-RU" sz="2000" dirty="0">
                <a:solidFill>
                  <a:srgbClr val="002060"/>
                </a:solidFill>
                <a:latin typeface="+mn-lt"/>
              </a:rPr>
              <a:t> 2**63 - 1 </a:t>
            </a:r>
            <a:r>
              <a:rPr lang="ru-RU" altLang="ru-RU" sz="2000" dirty="0">
                <a:solidFill>
                  <a:srgbClr val="002060"/>
                </a:solidFill>
                <a:latin typeface="+mn-lt"/>
              </a:rPr>
              <a:t>на</a:t>
            </a:r>
            <a:r>
              <a:rPr lang="en-US" altLang="ru-RU" sz="2000" dirty="0">
                <a:solidFill>
                  <a:srgbClr val="002060"/>
                </a:solidFill>
                <a:latin typeface="+mn-lt"/>
              </a:rPr>
              <a:t> 64-</a:t>
            </a:r>
            <a:r>
              <a:rPr lang="ru-RU" altLang="ru-RU" sz="2000" dirty="0">
                <a:solidFill>
                  <a:srgbClr val="002060"/>
                </a:solidFill>
                <a:latin typeface="+mn-lt"/>
              </a:rPr>
              <a:t>битных</a:t>
            </a:r>
            <a:endParaRPr lang="en-US" altLang="ru-RU" sz="2000" dirty="0">
              <a:solidFill>
                <a:srgbClr val="002060"/>
              </a:solidFill>
              <a:latin typeface="+mn-lt"/>
            </a:endParaRPr>
          </a:p>
          <a:p>
            <a:pPr marL="180000" indent="-180000" algn="just">
              <a:spcBef>
                <a:spcPct val="0"/>
              </a:spcBef>
              <a:spcAft>
                <a:spcPts val="600"/>
              </a:spcAft>
            </a:pPr>
            <a:r>
              <a:rPr lang="en-US" altLang="ru-RU" sz="2000" dirty="0">
                <a:solidFill>
                  <a:srgbClr val="002060"/>
                </a:solidFill>
                <a:latin typeface="+mn-lt"/>
              </a:rPr>
              <a:t>path </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список путей, по которым ищутся библиотеки, импортируемые в проект</a:t>
            </a:r>
          </a:p>
          <a:p>
            <a:pPr marL="180000" indent="-180000" algn="just">
              <a:spcBef>
                <a:spcPct val="0"/>
              </a:spcBef>
              <a:spcAft>
                <a:spcPts val="600"/>
              </a:spcAft>
            </a:pPr>
            <a:r>
              <a:rPr lang="ru-RU" altLang="ru-RU" sz="2000" dirty="0">
                <a:solidFill>
                  <a:srgbClr val="002060"/>
                </a:solidFill>
                <a:latin typeface="+mn-lt"/>
              </a:rPr>
              <a:t>platform — идентификатор платформы, например, 'linux-i386</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platform)</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stdin, stdout, stderr — стандартные потоки ввода, вывода и вывода ошибок</a:t>
            </a:r>
          </a:p>
          <a:p>
            <a:pPr marL="180000" indent="-180000" algn="just">
              <a:spcBef>
                <a:spcPct val="0"/>
              </a:spcBef>
              <a:spcAft>
                <a:spcPts val="600"/>
              </a:spcAft>
            </a:pPr>
            <a:r>
              <a:rPr lang="ru-RU" altLang="ru-RU" sz="2000" dirty="0">
                <a:solidFill>
                  <a:srgbClr val="002060"/>
                </a:solidFill>
                <a:latin typeface="+mn-lt"/>
              </a:rPr>
              <a:t>version — строка с версией</a:t>
            </a:r>
          </a:p>
        </p:txBody>
      </p:sp>
    </p:spTree>
    <p:extLst>
      <p:ext uri="{BB962C8B-B14F-4D97-AF65-F5344CB8AC3E}">
        <p14:creationId xmlns:p14="http://schemas.microsoft.com/office/powerpoint/2010/main" val="332883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Одно из применений sys – чтение параметров переданных в программу при ее запуске</a:t>
            </a:r>
            <a:r>
              <a:rPr lang="en-US" altLang="ru-RU" sz="2000" dirty="0">
                <a:solidFill>
                  <a:srgbClr val="002060"/>
                </a:solidFill>
                <a:latin typeface="+mn-lt"/>
              </a:rPr>
              <a:t> (</a:t>
            </a:r>
            <a:r>
              <a:rPr lang="ru-RU" altLang="ru-RU" sz="2000" dirty="0">
                <a:solidFill>
                  <a:srgbClr val="002060"/>
                </a:solidFill>
                <a:latin typeface="+mn-lt"/>
              </a:rPr>
              <a:t>библиотека </a:t>
            </a:r>
            <a:r>
              <a:rPr lang="en-US" altLang="ru-RU" sz="2000" dirty="0">
                <a:solidFill>
                  <a:srgbClr val="002060"/>
                </a:solidFill>
                <a:latin typeface="+mn-lt"/>
              </a:rPr>
              <a:t>argparse </a:t>
            </a:r>
            <a:r>
              <a:rPr lang="ru-RU" altLang="ru-RU" sz="2000" dirty="0">
                <a:solidFill>
                  <a:srgbClr val="002060"/>
                </a:solidFill>
                <a:latin typeface="+mn-lt"/>
              </a:rPr>
              <a:t>предлагает более удобный интерфейс для парсинга параметров</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sys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Program started with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main 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python 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py first second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This is main program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Program started with arguments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'test.py'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'first'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'second'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spcAft>
                <a:spcPts val="600"/>
              </a:spcAft>
              <a:buFontTx/>
              <a:buNone/>
            </a:pPr>
            <a:endParaRPr lang="en-US"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Также часто используется </a:t>
            </a:r>
            <a:r>
              <a:rPr lang="en-US" altLang="ru-RU" sz="2000" dirty="0">
                <a:solidFill>
                  <a:srgbClr val="002060"/>
                </a:solidFill>
                <a:latin typeface="+mn-lt"/>
              </a:rPr>
              <a:t>sys.path</a:t>
            </a:r>
            <a:r>
              <a:rPr lang="ru-RU" altLang="ru-RU" sz="2000" dirty="0">
                <a:solidFill>
                  <a:srgbClr val="002060"/>
                </a:solidFill>
                <a:latin typeface="+mn-lt"/>
              </a:rPr>
              <a:t> для указания специфических путей для поиска импортируемых библиотек.</a:t>
            </a:r>
            <a:endParaRPr lang="en-US" altLang="ru-RU" sz="2000" dirty="0">
              <a:solidFill>
                <a:srgbClr val="002060"/>
              </a:solidFill>
              <a:latin typeface="+mn-lt"/>
            </a:endParaRPr>
          </a:p>
          <a:p>
            <a:pPr algn="just" eaLnBrk="1" hangingPunct="1">
              <a:spcBef>
                <a:spcPct val="0"/>
              </a:spcBef>
              <a:buFontTx/>
              <a:buNone/>
            </a:pPr>
            <a:endParaRPr lang="en-US" altLang="ru-RU" sz="1400" dirty="0">
              <a:solidFill>
                <a:srgbClr val="002060"/>
              </a:solidFill>
              <a:latin typeface="+mn-lt"/>
            </a:endParaRPr>
          </a:p>
          <a:p>
            <a:pPr>
              <a:buNone/>
            </a:pPr>
            <a:r>
              <a:rPr lang="en-US" sz="1400" dirty="0">
                <a:solidFill>
                  <a:srgbClr val="000000"/>
                </a:solidFill>
                <a:effectLst/>
                <a:latin typeface="Courier New" panose="02070309020205020404" pitchFamily="49" charset="0"/>
              </a:rPr>
              <a:t>sys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path</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'../some_nested_directory'</a:t>
            </a:r>
            <a:r>
              <a:rPr lang="en-US" sz="1400" b="1" dirty="0">
                <a:solidFill>
                  <a:srgbClr val="000080"/>
                </a:solidFill>
                <a:effectLst/>
                <a:latin typeface="Courier New" panose="02070309020205020404" pitchFamily="49" charset="0"/>
              </a:rPr>
              <a:t>)</a:t>
            </a:r>
            <a:endParaRPr lang="en-US" sz="1400" dirty="0">
              <a:effectLst/>
            </a:endParaRP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20915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os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предоставляет функции переносимого интерфейса к основным сервисам операционной системы, определяет некоторые переменные (например, environ - для доступа к переменным окружения).</a:t>
            </a:r>
          </a:p>
          <a:p>
            <a:pPr algn="just" eaLnBrk="1" hangingPunct="1">
              <a:spcBef>
                <a:spcPct val="0"/>
              </a:spcBef>
              <a:spcAft>
                <a:spcPts val="600"/>
              </a:spcAft>
              <a:buFontTx/>
              <a:buNone/>
            </a:pPr>
            <a:r>
              <a:rPr lang="ru-RU" altLang="ru-RU" sz="2000" dirty="0">
                <a:solidFill>
                  <a:srgbClr val="002060"/>
                </a:solidFill>
                <a:latin typeface="+mn-lt"/>
              </a:rPr>
              <a:t>Модуль </a:t>
            </a:r>
            <a:r>
              <a:rPr lang="ru-RU" altLang="ru-RU" sz="2000" dirty="0" err="1">
                <a:solidFill>
                  <a:srgbClr val="002060"/>
                </a:solidFill>
                <a:latin typeface="+mn-lt"/>
              </a:rPr>
              <a:t>os.path</a:t>
            </a:r>
            <a:r>
              <a:rPr lang="ru-RU" altLang="ru-RU" sz="2000" dirty="0">
                <a:solidFill>
                  <a:srgbClr val="002060"/>
                </a:solidFill>
                <a:latin typeface="+mn-lt"/>
              </a:rPr>
              <a:t> служит для манипуляций с путями к файлам в независимом от платформы виде.</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lang="en-US" sz="1400" b="1" dirty="0">
                <a:solidFill>
                  <a:srgbClr val="000080"/>
                </a:solidFill>
                <a:latin typeface="Courier New" panose="02070309020205020404" pitchFamily="49" charset="0"/>
              </a:rPr>
              <a:t>&gt;&gt;&gt;</a:t>
            </a:r>
            <a:r>
              <a:rPr lang="en-US" sz="1400" dirty="0">
                <a:solidFill>
                  <a:srgbClr val="000000"/>
                </a:solidFill>
                <a:latin typeface="Courier New" panose="02070309020205020404" pitchFamily="49" charset="0"/>
              </a:rPr>
              <a:t> os</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makedirs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lang="en-US" sz="1400" b="1" dirty="0">
                <a:solidFill>
                  <a:srgbClr val="000080"/>
                </a:solidFill>
                <a:latin typeface="Courier New" panose="02070309020205020404" pitchFamily="49" charset="0"/>
              </a:rPr>
              <a:t>)</a:t>
            </a: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создание папки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000000"/>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конкатенация путей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dirname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каталога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basename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файла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normpath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"/tmp//2/../1/temp.file"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нормализация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существует ли путь?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6446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Модуль pickle реализует базовый, но эффективный алгоритм для сериализации и десериализации объектов Python. </a:t>
            </a:r>
            <a:r>
              <a:rPr lang="en-US" altLang="ru-RU" sz="2000" dirty="0">
                <a:solidFill>
                  <a:srgbClr val="002060"/>
                </a:solidFill>
                <a:latin typeface="+mn-lt"/>
              </a:rPr>
              <a:t>"</a:t>
            </a:r>
            <a:r>
              <a:rPr lang="ru-RU" altLang="ru-RU" sz="2000" dirty="0">
                <a:solidFill>
                  <a:srgbClr val="002060"/>
                </a:solidFill>
                <a:latin typeface="+mn-lt"/>
              </a:rPr>
              <a:t>Pickling</a:t>
            </a:r>
            <a:r>
              <a:rPr lang="en-US" altLang="ru-RU" sz="2000" dirty="0">
                <a:solidFill>
                  <a:srgbClr val="002060"/>
                </a:solidFill>
                <a:latin typeface="+mn-lt"/>
              </a:rPr>
              <a:t>"</a:t>
            </a:r>
            <a:r>
              <a:rPr lang="ru-RU" altLang="ru-RU" sz="2000" dirty="0">
                <a:solidFill>
                  <a:srgbClr val="002060"/>
                </a:solidFill>
                <a:latin typeface="+mn-lt"/>
              </a:rPr>
              <a:t> (консервирование) – это процесс конвертирования иерархии объекта в поток байтов, тогда как  </a:t>
            </a:r>
            <a:r>
              <a:rPr lang="en-US" altLang="ru-RU" sz="2000" dirty="0">
                <a:solidFill>
                  <a:srgbClr val="002060"/>
                </a:solidFill>
                <a:latin typeface="+mn-lt"/>
              </a:rPr>
              <a:t>"</a:t>
            </a:r>
            <a:r>
              <a:rPr lang="ru-RU" altLang="ru-RU" sz="2000" dirty="0">
                <a:solidFill>
                  <a:srgbClr val="002060"/>
                </a:solidFill>
                <a:latin typeface="+mn-lt"/>
              </a:rPr>
              <a:t>unpickling</a:t>
            </a:r>
            <a:r>
              <a:rPr lang="en-US" altLang="ru-RU" sz="2000" dirty="0">
                <a:solidFill>
                  <a:srgbClr val="002060"/>
                </a:solidFill>
                <a:latin typeface="+mn-lt"/>
              </a:rPr>
              <a:t>"</a:t>
            </a:r>
            <a:r>
              <a:rPr lang="ru-RU" altLang="ru-RU" sz="2000" dirty="0">
                <a:solidFill>
                  <a:srgbClr val="002060"/>
                </a:solidFill>
                <a:latin typeface="+mn-lt"/>
              </a:rPr>
              <a:t> – это обратная операция – получение из потока байтов иерархии объекта. Pickling также известен как </a:t>
            </a:r>
            <a:r>
              <a:rPr lang="en-US" altLang="ru-RU" sz="2000" dirty="0">
                <a:solidFill>
                  <a:srgbClr val="002060"/>
                </a:solidFill>
                <a:latin typeface="+mn-lt"/>
              </a:rPr>
              <a:t>"</a:t>
            </a:r>
            <a:r>
              <a:rPr lang="ru-RU" altLang="ru-RU" sz="2000" dirty="0">
                <a:solidFill>
                  <a:srgbClr val="002060"/>
                </a:solidFill>
                <a:latin typeface="+mn-lt"/>
              </a:rPr>
              <a:t>сериализация</a:t>
            </a:r>
            <a:r>
              <a:rPr lang="en-US" altLang="ru-RU" sz="2000" dirty="0">
                <a:solidFill>
                  <a:srgbClr val="002060"/>
                </a:solidFill>
                <a:latin typeface="+mn-lt"/>
              </a:rPr>
              <a:t>"</a:t>
            </a:r>
            <a:r>
              <a:rPr lang="ru-RU" altLang="ru-RU" sz="2000" dirty="0">
                <a:solidFill>
                  <a:srgbClr val="002060"/>
                </a:solidFill>
                <a:latin typeface="+mn-lt"/>
              </a:rPr>
              <a:t>, </a:t>
            </a:r>
            <a:r>
              <a:rPr lang="en-US" altLang="ru-RU" sz="2000" dirty="0">
                <a:solidFill>
                  <a:srgbClr val="002060"/>
                </a:solidFill>
                <a:latin typeface="+mn-lt"/>
              </a:rPr>
              <a:t>"</a:t>
            </a:r>
            <a:r>
              <a:rPr lang="ru-RU" altLang="ru-RU" sz="2000" dirty="0">
                <a:solidFill>
                  <a:srgbClr val="002060"/>
                </a:solidFill>
                <a:latin typeface="+mn-lt"/>
              </a:rPr>
              <a:t>маршаллинг</a:t>
            </a:r>
            <a:r>
              <a:rPr lang="en-US" altLang="ru-RU" sz="2000" dirty="0">
                <a:solidFill>
                  <a:srgbClr val="002060"/>
                </a:solidFill>
                <a:latin typeface="+mn-lt"/>
              </a:rPr>
              <a:t>"</a:t>
            </a:r>
            <a:r>
              <a:rPr lang="ru-RU" altLang="ru-RU" sz="2000" dirty="0">
                <a:solidFill>
                  <a:srgbClr val="002060"/>
                </a:solidFill>
                <a:latin typeface="+mn-lt"/>
              </a:rPr>
              <a:t> или </a:t>
            </a:r>
            <a:r>
              <a:rPr lang="en-US" altLang="ru-RU" sz="2000" dirty="0">
                <a:solidFill>
                  <a:srgbClr val="002060"/>
                </a:solidFill>
                <a:latin typeface="+mn-lt"/>
              </a:rPr>
              <a:t>"</a:t>
            </a:r>
            <a:r>
              <a:rPr lang="ru-RU" altLang="ru-RU" sz="2000" dirty="0">
                <a:solidFill>
                  <a:srgbClr val="002060"/>
                </a:solidFill>
                <a:latin typeface="+mn-lt"/>
              </a:rPr>
              <a:t>флаттеринг</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В Python2 cуществует также аналог модуля pickle – cPickle, написанный на С и потому в 1000 раз более быстрый, чем pickle.</a:t>
            </a:r>
          </a:p>
          <a:p>
            <a:pPr algn="just" eaLnBrk="1" hangingPunct="1">
              <a:spcBef>
                <a:spcPct val="0"/>
              </a:spcBef>
              <a:buFontTx/>
              <a:buNone/>
            </a:pPr>
            <a:r>
              <a:rPr lang="ru-RU" altLang="ru-RU" sz="2000" dirty="0">
                <a:solidFill>
                  <a:srgbClr val="002060"/>
                </a:solidFill>
                <a:latin typeface="+mn-lt"/>
              </a:rPr>
              <a:t>В Python3 модуль pickle уже сделан на основе cPickle.</a:t>
            </a:r>
          </a:p>
        </p:txBody>
      </p:sp>
    </p:spTree>
    <p:extLst>
      <p:ext uri="{BB962C8B-B14F-4D97-AF65-F5344CB8AC3E}">
        <p14:creationId xmlns:p14="http://schemas.microsoft.com/office/powerpoint/2010/main" val="19370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'&lt;A(a={}) at 0x{:x}&gt;'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'onetwothree'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 =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p0:\n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p1:\n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p2:\n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def:\n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HIGHEST_PROTOCOL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high:\n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десериализация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def: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high: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8658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 = &lt;A(a=onetwothree) at 0x1de11736308&gt;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b'ccopy_reg\n_reconstructor\np0\n(c__main__\nA\np1\nc__builtin__\nobject\np2\nNtp3\nRp4\n(dp5\</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nVa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\np6\nVonetwothree\np7\nsb.'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b'ccopy_reg\n_reconstructor\nq\x00(c__main__\nA\nq\x01c__builtin__\nobject\nq\x02Ntq\x03Rq\x04}q\x05X\x01\x00\x00\x00aq\x06X\x0b\x00\x00\x00onetwothreeq\x07sb.'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b'\x80\x02c__main__\nA\nq\x00)\x81q\x01}q\x02X\x01\x00\x00\x00aq\x03X\x0b\x00\x00\x00onetwothreeq\x04sb.'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def: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b'\x80\x03c__main__\nA\nq\x00)\x81q\x01}q\x02X\x01\x00\x00\x00aq\x03X\x0b\x00\x00\x00onetwothreeq\x04sb.'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high: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b'\x80\x04\x95+\x00\x00\x00\x00\x00\x00\x00\x8c\x08__main__\x94\x8c\x01A\x94\x93\x94)\x81\x94}\x94\x8c\x01a\x94\x8c\x0bonetwothree\x94sb.'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def: &lt;A(a=onetwothree) at 0x1de117369c8&gt;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high: &lt;A(a=onetwothree) at 0x1de11736948&gt;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276148294"/>
      </p:ext>
    </p:extLst>
  </p:cSld>
  <p:clrMapOvr>
    <a:masterClrMapping/>
  </p:clrMapOvr>
</p:sld>
</file>

<file path=ppt/theme/theme1.xml><?xml version="1.0" encoding="utf-8"?>
<a:theme xmlns:a="http://schemas.openxmlformats.org/drawing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14401</TotalTime>
  <Words>3987</Words>
  <Application>Microsoft Office PowerPoint</Application>
  <PresentationFormat>Широкоэкранный</PresentationFormat>
  <Paragraphs>428</Paragraphs>
  <Slides>23</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Courier New</vt:lpstr>
      <vt:lpstr>Verdana</vt:lpstr>
      <vt:lpstr>2_STM_template</vt:lpstr>
      <vt:lpstr>Лекция №9</vt:lpstr>
      <vt:lpstr>Стандартная библиотека Python</vt:lpstr>
      <vt:lpstr>datetime</vt:lpstr>
      <vt:lpstr>sys</vt:lpstr>
      <vt:lpstr>sys</vt:lpstr>
      <vt:lpstr>os</vt:lpstr>
      <vt:lpstr>pickle</vt:lpstr>
      <vt:lpstr>pickle</vt:lpstr>
      <vt:lpstr>pickle</vt:lpstr>
      <vt:lpstr>json</vt:lpstr>
      <vt:lpstr>json</vt:lpstr>
      <vt:lpstr>re</vt:lpstr>
      <vt:lpstr>re</vt:lpstr>
      <vt:lpstr>re</vt:lpstr>
      <vt:lpstr>re</vt:lpstr>
      <vt:lpstr>re</vt:lpstr>
      <vt:lpstr>re</vt:lpstr>
      <vt:lpstr>re</vt:lpstr>
      <vt:lpstr>re</vt:lpstr>
      <vt:lpstr>re</vt:lpstr>
      <vt:lpstr>re</vt:lpstr>
      <vt:lpstr>re</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Ekaterina Shipunova</cp:lastModifiedBy>
  <cp:revision>621</cp:revision>
  <dcterms:created xsi:type="dcterms:W3CDTF">2021-04-07T09:08:54Z</dcterms:created>
  <dcterms:modified xsi:type="dcterms:W3CDTF">2022-07-08T08:04:29Z</dcterms:modified>
</cp:coreProperties>
</file>