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591" r:id="rId4"/>
    <p:sldId id="629" r:id="rId5"/>
    <p:sldId id="621" r:id="rId6"/>
    <p:sldId id="630" r:id="rId7"/>
    <p:sldId id="616" r:id="rId8"/>
    <p:sldId id="684" r:id="rId9"/>
    <p:sldId id="685" r:id="rId10"/>
    <p:sldId id="686" r:id="rId11"/>
    <p:sldId id="687" r:id="rId12"/>
    <p:sldId id="691" r:id="rId13"/>
    <p:sldId id="692" r:id="rId15"/>
    <p:sldId id="693" r:id="rId16"/>
    <p:sldId id="694" r:id="rId17"/>
    <p:sldId id="695" r:id="rId18"/>
    <p:sldId id="696" r:id="rId19"/>
    <p:sldId id="615" r:id="rId20"/>
    <p:sldId id="683"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612"/>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62" autoAdjust="0"/>
    <p:restoredTop sz="92714" autoAdjust="0"/>
  </p:normalViewPr>
  <p:slideViewPr>
    <p:cSldViewPr snapToGrid="0">
      <p:cViewPr varScale="1">
        <p:scale>
          <a:sx n="62" d="100"/>
          <a:sy n="62" d="100"/>
        </p:scale>
        <p:origin x="836" y="44"/>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6E2B86D-B361-4FFC-B282-131EE754545C}"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a:p>
        </p:txBody>
      </p:sp>
      <p:sp>
        <p:nvSpPr>
          <p:cNvPr id="4" name="Дата 3"/>
          <p:cNvSpPr>
            <a:spLocks noGrp="1"/>
          </p:cNvSpPr>
          <p:nvPr>
            <p:ph type="dt" sz="half" idx="10"/>
          </p:nvPr>
        </p:nvSpPr>
        <p:spPr/>
        <p:txBody>
          <a:bodyPr/>
          <a:lstStyle/>
          <a:p>
            <a:fld id="{1B56FB7D-53BC-4D97-AF05-73AE036E8782}"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B1408C-5E39-42A7-9139-C3269A69AB6D}" type="slidenum">
              <a:rPr lang="ru-RU" smtClean="0"/>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Дата 3"/>
          <p:cNvSpPr>
            <a:spLocks noGrp="1"/>
          </p:cNvSpPr>
          <p:nvPr>
            <p:ph type="dt" sz="half" idx="10"/>
          </p:nvPr>
        </p:nvSpPr>
        <p:spPr/>
        <p:txBody>
          <a:bodyPr/>
          <a:lstStyle/>
          <a:p>
            <a:fld id="{1B56FB7D-53BC-4D97-AF05-73AE036E8782}"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B1408C-5E39-42A7-9139-C3269A69AB6D}" type="slidenum">
              <a:rPr lang="ru-RU" smtClean="0"/>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Дата 3"/>
          <p:cNvSpPr>
            <a:spLocks noGrp="1"/>
          </p:cNvSpPr>
          <p:nvPr>
            <p:ph type="dt" sz="half" idx="10"/>
          </p:nvPr>
        </p:nvSpPr>
        <p:spPr/>
        <p:txBody>
          <a:bodyPr/>
          <a:lstStyle/>
          <a:p>
            <a:fld id="{1B56FB7D-53BC-4D97-AF05-73AE036E8782}"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B1408C-5E39-42A7-9139-C3269A69AB6D}" type="slidenum">
              <a:rPr lang="ru-RU" smtClean="0"/>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Титульный_1">
    <p:bg>
      <p:bgRef idx="1001">
        <a:schemeClr val="bg1"/>
      </p:bgRef>
    </p:bg>
    <p:spTree>
      <p:nvGrpSpPr>
        <p:cNvPr id="1" name=""/>
        <p:cNvGrpSpPr/>
        <p:nvPr/>
      </p:nvGrpSpPr>
      <p:grpSpPr>
        <a:xfrm>
          <a:off x="0" y="0"/>
          <a:ext cx="0" cy="0"/>
          <a:chOff x="0" y="0"/>
          <a:chExt cx="0" cy="0"/>
        </a:xfrm>
      </p:grpSpPr>
      <p:pic>
        <p:nvPicPr>
          <p:cNvPr id="6" name="Рисунок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82767" y="5687567"/>
            <a:ext cx="1117672" cy="1076239"/>
          </a:xfrm>
          <a:prstGeom prst="rect">
            <a:avLst/>
          </a:prstGeom>
          <a:ln>
            <a:noFill/>
          </a:ln>
        </p:spPr>
      </p:pic>
      <p:sp>
        <p:nvSpPr>
          <p:cNvPr id="8" name="TextBox 6"/>
          <p:cNvSpPr txBox="1"/>
          <p:nvPr userDrawn="1"/>
        </p:nvSpPr>
        <p:spPr>
          <a:xfrm>
            <a:off x="11032771" y="5918773"/>
            <a:ext cx="1040235" cy="523220"/>
          </a:xfrm>
          <a:prstGeom prst="rect">
            <a:avLst/>
          </a:prstGeom>
          <a:noFill/>
          <a:ln>
            <a:noFill/>
          </a:ln>
          <a:effectLst/>
          <a:scene3d>
            <a:camera prst="orthographicFront"/>
            <a:lightRig rig="threePt" dir="t"/>
          </a:scene3d>
          <a:sp3d>
            <a:bevelT/>
          </a:sp3d>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rPr>
              <a:t>Python </a:t>
            </a:r>
            <a:endParaRPr lang="ru-RU"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endParaRPr>
          </a:p>
          <a:p>
            <a:pPr algn="r"/>
            <a:r>
              <a:rPr lang="en-US"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rPr>
              <a:t>Course</a:t>
            </a:r>
            <a:endParaRPr lang="en-US"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endParaRPr>
          </a:p>
        </p:txBody>
      </p:sp>
      <p:sp>
        <p:nvSpPr>
          <p:cNvPr id="5" name="Текст 1"/>
          <p:cNvSpPr txBox="1"/>
          <p:nvPr userDrawn="1"/>
        </p:nvSpPr>
        <p:spPr>
          <a:xfrm>
            <a:off x="11032772" y="5671531"/>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1600" smtClean="0">
                <a:solidFill>
                  <a:schemeClr val="bg1">
                    <a:lumMod val="50000"/>
                  </a:schemeClr>
                </a:solidFill>
                <a:effectLst>
                  <a:outerShdw blurRad="38100" dist="38100" dir="2700000" algn="tl">
                    <a:srgbClr val="000000">
                      <a:alpha val="43137"/>
                    </a:srgbClr>
                  </a:outerShdw>
                </a:effectLst>
                <a:latin typeface="+mn-lt"/>
                <a:cs typeface="Times New Roman" panose="02020603050405020304" pitchFamily="18" charset="0"/>
              </a:rPr>
            </a:fld>
            <a:endParaRPr lang="ru-RU" sz="1600" dirty="0">
              <a:solidFill>
                <a:schemeClr val="bg1">
                  <a:lumMod val="50000"/>
                </a:schemeClr>
              </a:solidFill>
              <a:effectLst>
                <a:outerShdw blurRad="38100" dist="38100" dir="2700000" algn="tl">
                  <a:srgbClr val="000000">
                    <a:alpha val="43137"/>
                  </a:srgbClr>
                </a:outerShdw>
              </a:effectLst>
              <a:latin typeface="+mn-lt"/>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Титульный_1(английский)">
    <p:bg>
      <p:bgPr>
        <a:blipFill dpi="0" rotWithShape="1">
          <a:blip r:embed="rId2" cstate="screen">
            <a:lum/>
          </a:blip>
          <a:srcRect/>
          <a:stretch>
            <a:fillRect r="17000"/>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endPar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p:cNvPicPr>
            <a:picLocks noChangeAspect="1"/>
          </p:cNvPicPr>
          <p:nvPr userDrawn="1"/>
        </p:nvPicPr>
        <p:blipFill>
          <a:blip r:embed="rId3"/>
          <a:stretch>
            <a:fillRect/>
          </a:stretch>
        </p:blipFill>
        <p:spPr>
          <a:xfrm>
            <a:off x="10487481" y="5890019"/>
            <a:ext cx="1530894" cy="794356"/>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endParaRPr lang="en-US" dirty="0"/>
          </a:p>
          <a:p>
            <a:pPr lvl="0"/>
            <a:r>
              <a:rPr lang="en-US" dirty="0"/>
              <a:t>in English</a:t>
            </a:r>
            <a:endParaRPr lang="en-US" dirty="0"/>
          </a:p>
        </p:txBody>
      </p:sp>
      <p:pic>
        <p:nvPicPr>
          <p:cNvPr id="24" name="Рисунок 1"/>
          <p:cNvPicPr>
            <a:picLocks noChangeAspect="1"/>
          </p:cNvPicPr>
          <p:nvPr userDrawn="1"/>
        </p:nvPicPr>
        <p:blipFill>
          <a:blip r:embed="rId3"/>
          <a:stretch>
            <a:fillRect/>
          </a:stretch>
        </p:blipFill>
        <p:spPr>
          <a:xfrm>
            <a:off x="10117144" y="5578356"/>
            <a:ext cx="1557240" cy="788001"/>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p:cSld name="Титульный_3">
    <p:bg>
      <p:bgPr>
        <a:blipFill dpi="0" rotWithShape="1">
          <a:blip r:embed="rId2" cstate="screen">
            <a:lum/>
          </a:blip>
          <a:srcRect/>
          <a:stretch>
            <a:fillRect l="72000"/>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endParaRPr lang="ru-RU" dirty="0"/>
          </a:p>
          <a:p>
            <a:pPr lvl="0"/>
            <a:r>
              <a:rPr lang="ru-RU" dirty="0"/>
              <a:t>технологии</a:t>
            </a:r>
            <a:endParaRPr lang="ru-RU" dirty="0"/>
          </a:p>
          <a:p>
            <a:pPr lvl="0"/>
            <a:r>
              <a:rPr lang="ru-RU" dirty="0"/>
              <a:t>мониторинга</a:t>
            </a:r>
            <a:endParaRPr lang="en-US" dirty="0"/>
          </a:p>
        </p:txBody>
      </p:sp>
      <p:pic>
        <p:nvPicPr>
          <p:cNvPr id="8" name="Picture 7"/>
          <p:cNvPicPr>
            <a:picLocks noChangeAspect="1"/>
          </p:cNvPicPr>
          <p:nvPr userDrawn="1"/>
        </p:nvPicPr>
        <p:blipFill>
          <a:blip r:embed="rId3"/>
          <a:stretch>
            <a:fillRect/>
          </a:stretch>
        </p:blipFill>
        <p:spPr>
          <a:xfrm>
            <a:off x="173625" y="5890019"/>
            <a:ext cx="1530894" cy="794356"/>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p:cSld name="Титульный_3(английский)">
    <p:bg>
      <p:bgPr>
        <a:blipFill dpi="0" rotWithShape="1">
          <a:blip r:embed="rId2" cstate="screen">
            <a:lum/>
          </a:blip>
          <a:srcRect/>
          <a:stretch>
            <a:fillRect l="72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endParaRPr lang="en-US" dirty="0"/>
          </a:p>
          <a:p>
            <a:pPr lvl="0"/>
            <a:r>
              <a:rPr lang="en-US" dirty="0"/>
              <a:t>in English</a:t>
            </a:r>
            <a:endParaRPr lang="en-US" dirty="0"/>
          </a:p>
        </p:txBody>
      </p:sp>
      <p:pic>
        <p:nvPicPr>
          <p:cNvPr id="8" name="Picture 7"/>
          <p:cNvPicPr>
            <a:picLocks noChangeAspect="1"/>
          </p:cNvPicPr>
          <p:nvPr userDrawn="1"/>
        </p:nvPicPr>
        <p:blipFill>
          <a:blip r:embed="rId3"/>
          <a:stretch>
            <a:fillRect/>
          </a:stretch>
        </p:blipFill>
        <p:spPr>
          <a:xfrm>
            <a:off x="970341" y="5410047"/>
            <a:ext cx="1532306" cy="797604"/>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p:cSld name="Заголовок и текст_1">
    <p:bg>
      <p:bgPr>
        <a:blipFill dpi="0" rotWithShape="1">
          <a:blip r:embed="rId2" cstate="screen">
            <a:lum/>
          </a:blip>
          <a:srcRect/>
          <a:stretch>
            <a:fillRect l="62000"/>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endParaRPr lang="ru-RU" dirty="0"/>
          </a:p>
        </p:txBody>
      </p:sp>
      <p:sp>
        <p:nvSpPr>
          <p:cNvPr id="13" name="Title 12"/>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Объект 2"/>
          <p:cNvSpPr>
            <a:spLocks noGrp="1"/>
          </p:cNvSpPr>
          <p:nvPr>
            <p:ph idx="1"/>
          </p:nvPr>
        </p:nvSpPr>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Дата 3"/>
          <p:cNvSpPr>
            <a:spLocks noGrp="1"/>
          </p:cNvSpPr>
          <p:nvPr>
            <p:ph type="dt" sz="half" idx="10"/>
          </p:nvPr>
        </p:nvSpPr>
        <p:spPr/>
        <p:txBody>
          <a:bodyPr/>
          <a:lstStyle/>
          <a:p>
            <a:fld id="{1B56FB7D-53BC-4D97-AF05-73AE036E8782}"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B1408C-5E39-42A7-9139-C3269A69AB6D}" type="slidenum">
              <a:rPr lang="ru-RU" smtClean="0"/>
            </a:fld>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p:cSld name="Заголовок и текст­_2">
    <p:bg>
      <p:bgPr>
        <a:blipFill dpi="0" rotWithShape="1">
          <a:blip r:embed="rId2" cstate="screen">
            <a:lum/>
          </a:blip>
          <a:srcRect/>
          <a:stretch>
            <a:fillRect l="5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endParaRPr lang="ru-RU" dirty="0"/>
          </a:p>
        </p:txBody>
      </p:sp>
      <p:sp>
        <p:nvSpPr>
          <p:cNvPr id="4" name="Text Placeholder 3"/>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en-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endParaRPr lang="ru-RU" dirty="0"/>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endParaRPr lang="ru-RU"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p:cSld name="Заголовок и текст_3">
    <p:bg>
      <p:bgPr>
        <a:blipFill dpi="0" rotWithShape="1">
          <a:blip r:embed="rId2" cstate="screen">
            <a:lum/>
          </a:blip>
          <a:srcRect/>
          <a:stretch>
            <a:fillRect l="5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endParaRPr lang="ru-RU" dirty="0"/>
          </a:p>
        </p:txBody>
      </p:sp>
      <p:sp>
        <p:nvSpPr>
          <p:cNvPr id="17" name="Text Placeholder 16"/>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p:cSld name="Заоголовок и список">
    <p:bg>
      <p:bgPr>
        <a:blipFill dpi="0" rotWithShape="1">
          <a:blip r:embed="rId2" cstate="screen">
            <a:lum/>
          </a:blip>
          <a:srcRect/>
          <a:stretch>
            <a:fillRect l="70000"/>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en-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endParaRPr lang="ru-RU"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en-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p:cNvSpPr>
            <a:spLocks noGrp="1"/>
          </p:cNvSpPr>
          <p:nvPr>
            <p:ph type="chart" sz="quarter" idx="11" hasCustomPrompt="1"/>
          </p:nvPr>
        </p:nvSpPr>
        <p:spPr>
          <a:xfrm>
            <a:off x="4159624" y="1968535"/>
            <a:ext cx="4002750" cy="4252972"/>
          </a:xfrm>
          <a:prstGeom prst="rect">
            <a:avLst/>
          </a:prstGeom>
        </p:spPr>
        <p:txBody>
          <a:bodyPr/>
          <a:lstStyle/>
          <a:p>
            <a:r>
              <a:rPr lang="ru-RU"/>
              <a:t>Вставка диаграммы</a:t>
            </a:r>
            <a:endParaRPr lang="ru-RU"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en-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p:cNvSpPr>
            <a:spLocks noGrp="1"/>
          </p:cNvSpPr>
          <p:nvPr>
            <p:ph type="pic" sz="quarter" idx="11" hasCustomPrompt="1"/>
          </p:nvPr>
        </p:nvSpPr>
        <p:spPr>
          <a:xfrm>
            <a:off x="381000" y="1689100"/>
            <a:ext cx="6557790" cy="4902200"/>
          </a:xfrm>
          <a:prstGeom prst="rect">
            <a:avLst/>
          </a:prstGeom>
        </p:spPr>
        <p:txBody>
          <a:bodyPr/>
          <a:lstStyle/>
          <a:p>
            <a:r>
              <a:rPr lang="ru-RU"/>
              <a:t>Вставка рисунка SmartArt</a:t>
            </a:r>
            <a:endParaRPr lang="ru-RU"/>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p:cSld name="Заголовок, текст и логотипы_1">
    <p:bg>
      <p:bgPr>
        <a:blipFill dpi="0" rotWithShape="1">
          <a:blip r:embed="rId2" cstate="screen">
            <a:lum/>
          </a:blip>
          <a:srcRect/>
          <a:stretch>
            <a:fillRect l="61000"/>
          </a:stretch>
        </a:blipFill>
        <a:effectLst/>
      </p:bgPr>
    </p:bg>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endParaRPr lang="ru-RU"/>
          </a:p>
        </p:txBody>
      </p:sp>
      <p:sp>
        <p:nvSpPr>
          <p:cNvPr id="20" name="Picture Placeholder 12"/>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endParaRPr lang="ru-RU"/>
          </a:p>
        </p:txBody>
      </p:sp>
      <p:sp>
        <p:nvSpPr>
          <p:cNvPr id="21" name="Picture Placeholder 12"/>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endParaRPr lang="ru-RU"/>
          </a:p>
        </p:txBody>
      </p:sp>
      <p:sp>
        <p:nvSpPr>
          <p:cNvPr id="3" name="Title 2"/>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210" indent="-283210">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endParaRPr lang="ru-RU" dirty="0"/>
          </a:p>
          <a:p>
            <a:pPr lvl="0"/>
            <a:endParaRPr lang="ru-RU" dirty="0"/>
          </a:p>
          <a:p>
            <a:pPr lvl="0"/>
            <a:r>
              <a:rPr lang="ru-RU" dirty="0" err="1"/>
              <a:t>Angular</a:t>
            </a:r>
            <a:r>
              <a:rPr lang="ru-RU" dirty="0"/>
              <a:t> под капотом</a:t>
            </a:r>
            <a:endParaRPr lang="ru-RU" dirty="0"/>
          </a:p>
          <a:p>
            <a:pPr lvl="0"/>
            <a:endParaRPr lang="ru-RU" dirty="0"/>
          </a:p>
          <a:p>
            <a:pPr lvl="0"/>
            <a:r>
              <a:rPr lang="ru-RU" dirty="0" err="1"/>
              <a:t>Typescript</a:t>
            </a:r>
            <a:r>
              <a:rPr lang="ru-RU" dirty="0"/>
              <a:t> — строгость и организованность кода</a:t>
            </a:r>
            <a:endParaRPr lang="ru-RU"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p:cSld name="Заголовок, текст и логотипы_2">
    <p:bg>
      <p:bgPr>
        <a:blipFill dpi="0" rotWithShape="1">
          <a:blip r:embed="rId2" cstate="screen">
            <a:lum/>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endParaRPr lang="ru-RU" dirty="0"/>
          </a:p>
          <a:p>
            <a:pPr lvl="0"/>
            <a:r>
              <a:rPr lang="ru-RU" dirty="0"/>
              <a:t>хранилищ.</a:t>
            </a:r>
            <a:endParaRPr lang="ru-RU" dirty="0"/>
          </a:p>
        </p:txBody>
      </p:sp>
      <p:sp>
        <p:nvSpPr>
          <p:cNvPr id="5" name="Picture Placeholder 4"/>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p:cNvSpPr>
            <a:spLocks noGrp="1"/>
          </p:cNvSpPr>
          <p:nvPr>
            <p:ph type="pic" sz="quarter" idx="11"/>
          </p:nvPr>
        </p:nvSpPr>
        <p:spPr>
          <a:xfrm>
            <a:off x="5631640" y="1843845"/>
            <a:ext cx="5107477" cy="947575"/>
          </a:xfrm>
          <a:prstGeom prst="rect">
            <a:avLst/>
          </a:prstGeom>
        </p:spPr>
        <p:txBody>
          <a:bodyPr/>
          <a:lstStyle/>
          <a:p>
            <a:r>
              <a:rPr lang="ru-RU"/>
              <a:t>Вставка рисунка</a:t>
            </a:r>
            <a:endParaRPr lang="ru-RU"/>
          </a:p>
        </p:txBody>
      </p:sp>
      <p:sp>
        <p:nvSpPr>
          <p:cNvPr id="2" name="Title 1"/>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endParaRPr lang="ru-RU" dirty="0"/>
          </a:p>
        </p:txBody>
      </p:sp>
      <p:sp>
        <p:nvSpPr>
          <p:cNvPr id="19" name="Text Placeholder 8"/>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endParaRPr lang="ru-RU" dirty="0"/>
          </a:p>
          <a:p>
            <a:pPr lvl="0"/>
            <a:r>
              <a:rPr lang="ru-RU" dirty="0"/>
              <a:t>мониторинга и сетевого управления.</a:t>
            </a:r>
            <a:endParaRPr lang="ru-RU"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showMasterSp="0">
  <p:cSld name="Заголовок и таблица">
    <p:bg>
      <p:bgPr>
        <a:blipFill dpi="0" rotWithShape="1">
          <a:blip r:embed="rId2" cstate="screen">
            <a:lum/>
          </a:blip>
          <a:srcRect/>
          <a:stretch>
            <a:fillRect t="17000" r="56000"/>
          </a:stretch>
        </a:blip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p:cNvSpPr>
            <a:spLocks noGrp="1"/>
          </p:cNvSpPr>
          <p:nvPr>
            <p:ph type="tbl" sz="quarter" idx="10" hasCustomPrompt="1"/>
          </p:nvPr>
        </p:nvSpPr>
        <p:spPr>
          <a:xfrm>
            <a:off x="786984" y="1204167"/>
            <a:ext cx="10725462" cy="5059719"/>
          </a:xfrm>
          <a:prstGeom prst="rect">
            <a:avLst/>
          </a:prstGeom>
        </p:spPr>
        <p:txBody>
          <a:bodyPr/>
          <a:lstStyle/>
          <a:p>
            <a:r>
              <a:rPr lang="ru-RU"/>
              <a:t>Вставка таблицы</a:t>
            </a:r>
            <a:endParaRPr lang="ru-RU"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showMasterSp="0">
  <p:cSld name="Факты">
    <p:bg>
      <p:bgPr>
        <a:solidFill>
          <a:schemeClr val="bg1"/>
        </a:solidFill>
        <a:effectLst/>
      </p:bgPr>
    </p:bg>
    <p:spTree>
      <p:nvGrpSpPr>
        <p:cNvPr id="1" name=""/>
        <p:cNvGrpSpPr/>
        <p:nvPr/>
      </p:nvGrpSpPr>
      <p:grpSpPr>
        <a:xfrm>
          <a:off x="0" y="0"/>
          <a:ext cx="0" cy="0"/>
          <a:chOff x="0" y="0"/>
          <a:chExt cx="0" cy="0"/>
        </a:xfrm>
      </p:grpSpPr>
      <p:sp>
        <p:nvSpPr>
          <p:cNvPr id="7" name="Oval 6"/>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endParaRPr lang="ru-RU" dirty="0"/>
          </a:p>
          <a:p>
            <a:pPr lvl="0"/>
            <a:r>
              <a:rPr lang="ru-RU" dirty="0"/>
              <a:t>и интеграция ПО</a:t>
            </a:r>
            <a:endParaRPr lang="en-US" dirty="0"/>
          </a:p>
        </p:txBody>
      </p:sp>
      <p:sp>
        <p:nvSpPr>
          <p:cNvPr id="5" name="Title 4"/>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endParaRPr lang="ru-RU" dirty="0"/>
          </a:p>
        </p:txBody>
      </p:sp>
      <p:sp>
        <p:nvSpPr>
          <p:cNvPr id="23" name="Oval 22"/>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endParaRPr lang="ru-RU" dirty="0"/>
          </a:p>
          <a:p>
            <a:pPr lvl="0"/>
            <a:r>
              <a:rPr lang="ru-RU" dirty="0"/>
              <a:t>и российские</a:t>
            </a:r>
            <a:endParaRPr lang="ru-RU" dirty="0"/>
          </a:p>
          <a:p>
            <a:pPr lvl="0"/>
            <a:r>
              <a:rPr lang="ru-RU" dirty="0"/>
              <a:t>клиенты</a:t>
            </a:r>
            <a:endParaRPr lang="en-US" dirty="0"/>
          </a:p>
        </p:txBody>
      </p:sp>
      <p:sp>
        <p:nvSpPr>
          <p:cNvPr id="33" name="Oval 32"/>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endParaRPr lang="ru-RU" dirty="0"/>
          </a:p>
          <a:p>
            <a:pPr lvl="0"/>
            <a:r>
              <a:rPr lang="ru-RU" dirty="0"/>
              <a:t>сотрудников</a:t>
            </a:r>
            <a:endParaRPr lang="en-US" dirty="0"/>
          </a:p>
        </p:txBody>
      </p:sp>
      <p:sp>
        <p:nvSpPr>
          <p:cNvPr id="37" name="Oval 36"/>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endParaRPr lang="ru-RU" dirty="0"/>
          </a:p>
          <a:p>
            <a:pPr lvl="0"/>
            <a:r>
              <a:rPr lang="en-US" dirty="0"/>
              <a:t>OTOBOS</a:t>
            </a:r>
            <a:endParaRPr lang="en-US" dirty="0"/>
          </a:p>
        </p:txBody>
      </p:sp>
      <p:sp>
        <p:nvSpPr>
          <p:cNvPr id="16" name="Oval 15"/>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endParaRPr lang="ru-RU" dirty="0"/>
          </a:p>
          <a:p>
            <a:pPr lvl="0"/>
            <a:r>
              <a:rPr lang="ru-RU" dirty="0"/>
              <a:t>в Москве</a:t>
            </a:r>
            <a:endParaRPr lang="ru-RU" dirty="0"/>
          </a:p>
          <a:p>
            <a:pPr lvl="0"/>
            <a:r>
              <a:rPr lang="ru-RU" dirty="0"/>
              <a:t>и Нижнем</a:t>
            </a:r>
            <a:endParaRPr lang="ru-RU" dirty="0"/>
          </a:p>
          <a:p>
            <a:pPr lvl="0"/>
            <a:r>
              <a:rPr lang="ru-RU" dirty="0"/>
              <a:t> Новгороде</a:t>
            </a:r>
            <a:endParaRPr lang="ru-RU"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showMasterSp="0">
  <p:cSld name="Сотрудники_1">
    <p:bg>
      <p:bgPr>
        <a:blipFill dpi="0" rotWithShape="1">
          <a:blip r:embed="rId2" cstate="screen">
            <a:lum/>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endParaRPr lang="ru-RU" dirty="0"/>
          </a:p>
          <a:p>
            <a:pPr lvl="0"/>
            <a:r>
              <a:rPr lang="ru-RU" dirty="0"/>
              <a:t>и </a:t>
            </a:r>
            <a:r>
              <a:rPr lang="ru-RU" dirty="0" err="1"/>
              <a:t>биллинговых</a:t>
            </a:r>
            <a:r>
              <a:rPr lang="ru-RU" dirty="0"/>
              <a:t> платформ.</a:t>
            </a:r>
            <a:endParaRPr lang="ru-RU" dirty="0"/>
          </a:p>
        </p:txBody>
      </p:sp>
      <p:sp>
        <p:nvSpPr>
          <p:cNvPr id="40" name="Text Placeholder 5"/>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endParaRPr lang="ru-RU" dirty="0"/>
          </a:p>
          <a:p>
            <a:pPr lvl="0"/>
            <a:r>
              <a:rPr lang="ru-RU" dirty="0"/>
              <a:t>директор</a:t>
            </a:r>
            <a:endParaRPr lang="ru-RU" dirty="0"/>
          </a:p>
        </p:txBody>
      </p:sp>
      <p:sp>
        <p:nvSpPr>
          <p:cNvPr id="41" name="Picture Placeholder 3"/>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endParaRPr lang="ru-RU" dirty="0"/>
          </a:p>
          <a:p>
            <a:pPr lvl="0"/>
            <a:r>
              <a:rPr lang="ru-RU" dirty="0"/>
              <a:t>Комягин</a:t>
            </a:r>
            <a:endParaRPr lang="ru-RU" dirty="0"/>
          </a:p>
        </p:txBody>
      </p:sp>
      <p:sp>
        <p:nvSpPr>
          <p:cNvPr id="26" name="Text Placeholder 5"/>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endParaRPr lang="ru-RU" dirty="0"/>
          </a:p>
        </p:txBody>
      </p:sp>
      <p:sp>
        <p:nvSpPr>
          <p:cNvPr id="28" name="Text Placeholder 5"/>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endParaRPr lang="ru-RU" dirty="0"/>
          </a:p>
          <a:p>
            <a:pPr lvl="0"/>
            <a:r>
              <a:rPr lang="ru-RU" dirty="0"/>
              <a:t>директор</a:t>
            </a:r>
            <a:endParaRPr lang="ru-RU" dirty="0"/>
          </a:p>
        </p:txBody>
      </p:sp>
      <p:sp>
        <p:nvSpPr>
          <p:cNvPr id="30" name="Picture Placeholder 3"/>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endParaRPr lang="ru-RU" dirty="0"/>
          </a:p>
          <a:p>
            <a:pPr lvl="0"/>
            <a:r>
              <a:rPr lang="ru-RU" dirty="0"/>
              <a:t>Смирнов</a:t>
            </a:r>
            <a:endParaRPr lang="ru-RU" dirty="0"/>
          </a:p>
        </p:txBody>
      </p:sp>
      <p:sp>
        <p:nvSpPr>
          <p:cNvPr id="24" name="Text Placeholder 5"/>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endParaRPr lang="ru-RU" dirty="0"/>
          </a:p>
          <a:p>
            <a:pPr lvl="0"/>
            <a:r>
              <a:rPr lang="ru-RU" dirty="0"/>
              <a:t>«СТМ» с 2011 года.</a:t>
            </a:r>
            <a:endParaRPr lang="ru-RU" dirty="0"/>
          </a:p>
        </p:txBody>
      </p:sp>
      <p:sp>
        <p:nvSpPr>
          <p:cNvPr id="22" name="Text Placeholder 5"/>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endParaRPr lang="ru-RU" dirty="0"/>
          </a:p>
          <a:p>
            <a:pPr lvl="0"/>
            <a:r>
              <a:rPr lang="ru-RU" dirty="0"/>
              <a:t>директор</a:t>
            </a:r>
            <a:endParaRPr lang="ru-RU" dirty="0"/>
          </a:p>
        </p:txBody>
      </p:sp>
      <p:sp>
        <p:nvSpPr>
          <p:cNvPr id="4" name="Picture Placeholder 3"/>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endParaRPr lang="ru-RU" dirty="0"/>
          </a:p>
        </p:txBody>
      </p:sp>
      <p:sp>
        <p:nvSpPr>
          <p:cNvPr id="35" name="TextBox 34"/>
          <p:cNvSpPr txBox="1"/>
          <p:nvPr/>
        </p:nvSpPr>
        <p:spPr>
          <a:xfrm>
            <a:off x="6756400" y="6817360"/>
            <a:ext cx="184731" cy="369332"/>
          </a:xfrm>
          <a:prstGeom prst="rect">
            <a:avLst/>
          </a:prstGeom>
          <a:noFill/>
        </p:spPr>
        <p:txBody>
          <a:bodyPr wrap="none" rtlCol="0">
            <a:spAutoFit/>
          </a:bodyPr>
          <a:lstStyle/>
          <a:p>
            <a:endParaRPr lang="en-US" dirty="0"/>
          </a:p>
        </p:txBody>
      </p:sp>
      <p:sp>
        <p:nvSpPr>
          <p:cNvPr id="6" name="Text Placeholder 5"/>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endParaRPr lang="ru-RU" dirty="0"/>
          </a:p>
          <a:p>
            <a:pPr lvl="0"/>
            <a:r>
              <a:rPr lang="ru-RU" dirty="0" err="1"/>
              <a:t>Щепетков</a:t>
            </a:r>
            <a:endParaRPr lang="ru-RU" dirty="0"/>
          </a:p>
        </p:txBody>
      </p:sp>
      <p:sp>
        <p:nvSpPr>
          <p:cNvPr id="16" name="TextBox 15"/>
          <p:cNvSpPr txBox="1"/>
          <p:nvPr/>
        </p:nvSpPr>
        <p:spPr>
          <a:xfrm>
            <a:off x="6756400" y="6817360"/>
            <a:ext cx="184731" cy="369332"/>
          </a:xfrm>
          <a:prstGeom prst="rect">
            <a:avLst/>
          </a:prstGeom>
          <a:noFill/>
        </p:spPr>
        <p:txBody>
          <a:bodyPr wrap="none" rtlCol="0">
            <a:spAutoFit/>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endParaRPr lang="ru-RU"/>
          </a:p>
        </p:txBody>
      </p:sp>
      <p:sp>
        <p:nvSpPr>
          <p:cNvPr id="4" name="Дата 3"/>
          <p:cNvSpPr>
            <a:spLocks noGrp="1"/>
          </p:cNvSpPr>
          <p:nvPr>
            <p:ph type="dt" sz="half" idx="10"/>
          </p:nvPr>
        </p:nvSpPr>
        <p:spPr/>
        <p:txBody>
          <a:bodyPr/>
          <a:lstStyle/>
          <a:p>
            <a:fld id="{1B56FB7D-53BC-4D97-AF05-73AE036E8782}"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B1408C-5E39-42A7-9139-C3269A69AB6D}" type="slidenum">
              <a:rPr lang="ru-RU" smtClean="0"/>
            </a:fld>
            <a:endParaRPr lang="ru-RU"/>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p:cSld name="Сотрудники_2">
    <p:bg>
      <p:bgPr>
        <a:blipFill dpi="0" rotWithShape="1">
          <a:blip r:embed="rId2" cstate="screen">
            <a:lum/>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endParaRPr lang="ru-RU" dirty="0"/>
          </a:p>
        </p:txBody>
      </p:sp>
      <p:sp>
        <p:nvSpPr>
          <p:cNvPr id="15" name="Text Placeholder 5"/>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endParaRPr lang="ru-RU" dirty="0"/>
          </a:p>
        </p:txBody>
      </p:sp>
      <p:sp>
        <p:nvSpPr>
          <p:cNvPr id="17" name="Text Placeholder 5"/>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endParaRPr lang="ru-RU" dirty="0"/>
          </a:p>
          <a:p>
            <a:pPr lvl="0"/>
            <a:r>
              <a:rPr lang="ru-RU" dirty="0"/>
              <a:t>«Разработка ПО»</a:t>
            </a:r>
            <a:endParaRPr lang="ru-RU" dirty="0"/>
          </a:p>
        </p:txBody>
      </p:sp>
      <p:sp>
        <p:nvSpPr>
          <p:cNvPr id="2" name="Title 1"/>
          <p:cNvSpPr>
            <a:spLocks noGrp="1"/>
          </p:cNvSpPr>
          <p:nvPr>
            <p:ph type="title" hasCustomPrompt="1"/>
          </p:nvPr>
        </p:nvSpPr>
        <p:spPr>
          <a:xfrm>
            <a:off x="373840" y="273079"/>
            <a:ext cx="10515600" cy="606766"/>
          </a:xfrm>
          <a:prstGeom prst="rect">
            <a:avLst/>
          </a:prstGeom>
        </p:spPr>
        <p:txBody>
          <a:bodyPr/>
          <a:lstStyle/>
          <a:p>
            <a:r>
              <a:rPr lang="ru-RU" dirty="0"/>
              <a:t>Разработка ПО</a:t>
            </a:r>
            <a:endParaRPr lang="ru-RU" dirty="0"/>
          </a:p>
        </p:txBody>
      </p:sp>
      <p:sp>
        <p:nvSpPr>
          <p:cNvPr id="19" name="Picture Placeholder 3"/>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endParaRPr lang="ru-RU" dirty="0"/>
          </a:p>
        </p:txBody>
      </p:sp>
      <p:sp>
        <p:nvSpPr>
          <p:cNvPr id="25" name="Picture Placeholder 3"/>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showMasterSp="0">
  <p:cSld name="Загаловок и картинка_1">
    <p:bg>
      <p:bgPr>
        <a:blipFill dpi="0" rotWithShape="1">
          <a:blip r:embed="rId2" cstate="screen">
            <a:lum/>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endParaRPr lang="ru-RU" dirty="0"/>
          </a:p>
        </p:txBody>
      </p:sp>
      <p:sp>
        <p:nvSpPr>
          <p:cNvPr id="9" name="Title 8"/>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p:cNvSpPr>
            <a:spLocks noGrp="1"/>
          </p:cNvSpPr>
          <p:nvPr>
            <p:ph type="pic" sz="quarter" idx="10"/>
          </p:nvPr>
        </p:nvSpPr>
        <p:spPr>
          <a:xfrm>
            <a:off x="1906587" y="1282700"/>
            <a:ext cx="8378825" cy="4668838"/>
          </a:xfrm>
          <a:prstGeom prst="rect">
            <a:avLst/>
          </a:prstGeom>
        </p:spPr>
        <p:txBody>
          <a:bodyPr/>
          <a:lstStyle/>
          <a:p>
            <a:r>
              <a:rPr lang="ru-RU"/>
              <a:t>Вставка рисунка</a:t>
            </a:r>
            <a:endParaRPr lang="ru-RU"/>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p:cSld name="Заголовок и картинка_2">
    <p:bg>
      <p:bgPr>
        <a:blipFill dpi="0" rotWithShape="1">
          <a:blip r:embed="rId2" cstate="screen">
            <a:lum/>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endParaRPr lang="ru-RU" dirty="0"/>
          </a:p>
        </p:txBody>
      </p:sp>
      <p:sp>
        <p:nvSpPr>
          <p:cNvPr id="9" name="Title 8"/>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p:cNvSpPr>
            <a:spLocks noGrp="1"/>
          </p:cNvSpPr>
          <p:nvPr>
            <p:ph type="pic" sz="quarter" idx="10"/>
          </p:nvPr>
        </p:nvSpPr>
        <p:spPr>
          <a:xfrm>
            <a:off x="1906587" y="1282700"/>
            <a:ext cx="8378825" cy="4668838"/>
          </a:xfrm>
          <a:prstGeom prst="rect">
            <a:avLst/>
          </a:prstGeom>
        </p:spPr>
        <p:txBody>
          <a:bodyPr/>
          <a:lstStyle/>
          <a:p>
            <a:r>
              <a:rPr lang="ru-RU"/>
              <a:t>Вставка рисунка</a:t>
            </a:r>
            <a:endParaRPr lang="ru-RU"/>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showMasterSp="0">
  <p:cSld name="Заголовок и картинка_3">
    <p:bg>
      <p:bgPr>
        <a:blipFill dpi="0" rotWithShape="1">
          <a:blip r:embed="rId2" cstate="screen">
            <a:lum/>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endParaRPr lang="ru-RU" dirty="0"/>
          </a:p>
        </p:txBody>
      </p:sp>
      <p:sp>
        <p:nvSpPr>
          <p:cNvPr id="9" name="Title 8"/>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p:cNvSpPr>
            <a:spLocks noGrp="1"/>
          </p:cNvSpPr>
          <p:nvPr>
            <p:ph type="pic" sz="quarter" idx="10"/>
          </p:nvPr>
        </p:nvSpPr>
        <p:spPr>
          <a:xfrm>
            <a:off x="1906587" y="1282700"/>
            <a:ext cx="8378825" cy="4668838"/>
          </a:xfrm>
          <a:prstGeom prst="rect">
            <a:avLst/>
          </a:prstGeom>
        </p:spPr>
        <p:txBody>
          <a:bodyPr/>
          <a:lstStyle/>
          <a:p>
            <a:r>
              <a:rPr lang="ru-RU"/>
              <a:t>Вставка рисунка</a:t>
            </a:r>
            <a:endParaRPr lang="ru-RU"/>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showMasterSp="0">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en-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showMasterSp="0">
  <p:cSld name="Сертификаты">
    <p:bg>
      <p:bgPr>
        <a:blipFill dpi="0" rotWithShape="1">
          <a:blip r:embed="rId2" cstate="screen">
            <a:lum/>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2708275" y="1722438"/>
            <a:ext cx="1506538" cy="2146300"/>
          </a:xfrm>
          <a:prstGeom prst="rect">
            <a:avLst/>
          </a:prstGeom>
        </p:spPr>
        <p:txBody>
          <a:bodyPr/>
          <a:lstStyle/>
          <a:p>
            <a:r>
              <a:rPr lang="ru-RU"/>
              <a:t>Вставка рисунка</a:t>
            </a:r>
            <a:endParaRPr lang="ru-RU"/>
          </a:p>
        </p:txBody>
      </p:sp>
      <p:sp>
        <p:nvSpPr>
          <p:cNvPr id="15" name="Picture Placeholder 2"/>
          <p:cNvSpPr>
            <a:spLocks noGrp="1"/>
          </p:cNvSpPr>
          <p:nvPr>
            <p:ph type="pic" sz="quarter" idx="12"/>
          </p:nvPr>
        </p:nvSpPr>
        <p:spPr>
          <a:xfrm>
            <a:off x="2708275" y="4226310"/>
            <a:ext cx="1506538" cy="2146300"/>
          </a:xfrm>
          <a:prstGeom prst="rect">
            <a:avLst/>
          </a:prstGeom>
        </p:spPr>
        <p:txBody>
          <a:bodyPr/>
          <a:lstStyle/>
          <a:p>
            <a:r>
              <a:rPr lang="ru-RU"/>
              <a:t>Вставка рисунка</a:t>
            </a:r>
            <a:endParaRPr lang="ru-RU"/>
          </a:p>
        </p:txBody>
      </p:sp>
      <p:sp>
        <p:nvSpPr>
          <p:cNvPr id="17" name="Picture Placeholder 2"/>
          <p:cNvSpPr>
            <a:spLocks noGrp="1"/>
          </p:cNvSpPr>
          <p:nvPr>
            <p:ph type="pic" sz="quarter" idx="13"/>
          </p:nvPr>
        </p:nvSpPr>
        <p:spPr>
          <a:xfrm>
            <a:off x="4871247" y="2039366"/>
            <a:ext cx="2146402" cy="1520098"/>
          </a:xfrm>
          <a:prstGeom prst="rect">
            <a:avLst/>
          </a:prstGeom>
        </p:spPr>
        <p:txBody>
          <a:bodyPr/>
          <a:lstStyle/>
          <a:p>
            <a:r>
              <a:rPr lang="ru-RU"/>
              <a:t>Вставка рисунка</a:t>
            </a:r>
            <a:endParaRPr lang="ru-RU"/>
          </a:p>
        </p:txBody>
      </p:sp>
      <p:sp>
        <p:nvSpPr>
          <p:cNvPr id="19" name="Picture Placeholder 2"/>
          <p:cNvSpPr>
            <a:spLocks noGrp="1"/>
          </p:cNvSpPr>
          <p:nvPr>
            <p:ph type="pic" sz="quarter" idx="14"/>
          </p:nvPr>
        </p:nvSpPr>
        <p:spPr>
          <a:xfrm>
            <a:off x="7343784" y="2039366"/>
            <a:ext cx="2146402" cy="1520098"/>
          </a:xfrm>
          <a:prstGeom prst="rect">
            <a:avLst/>
          </a:prstGeom>
        </p:spPr>
        <p:txBody>
          <a:bodyPr/>
          <a:lstStyle/>
          <a:p>
            <a:r>
              <a:rPr lang="ru-RU"/>
              <a:t>Вставка рисунка</a:t>
            </a:r>
            <a:endParaRPr lang="ru-RU"/>
          </a:p>
        </p:txBody>
      </p:sp>
      <p:sp>
        <p:nvSpPr>
          <p:cNvPr id="21" name="Picture Placeholder 2"/>
          <p:cNvSpPr>
            <a:spLocks noGrp="1"/>
          </p:cNvSpPr>
          <p:nvPr>
            <p:ph type="pic" sz="quarter" idx="15"/>
          </p:nvPr>
        </p:nvSpPr>
        <p:spPr>
          <a:xfrm>
            <a:off x="7343784" y="4539359"/>
            <a:ext cx="2146402" cy="1520098"/>
          </a:xfrm>
          <a:prstGeom prst="rect">
            <a:avLst/>
          </a:prstGeom>
        </p:spPr>
        <p:txBody>
          <a:bodyPr/>
          <a:lstStyle/>
          <a:p>
            <a:r>
              <a:rPr lang="ru-RU"/>
              <a:t>Вставка рисунка</a:t>
            </a:r>
            <a:endParaRPr lang="ru-RU"/>
          </a:p>
        </p:txBody>
      </p:sp>
      <p:sp>
        <p:nvSpPr>
          <p:cNvPr id="22" name="Picture Placeholder 2"/>
          <p:cNvSpPr>
            <a:spLocks noGrp="1"/>
          </p:cNvSpPr>
          <p:nvPr>
            <p:ph type="pic" sz="quarter" idx="16"/>
          </p:nvPr>
        </p:nvSpPr>
        <p:spPr>
          <a:xfrm>
            <a:off x="4871247" y="4539359"/>
            <a:ext cx="2146402" cy="1520098"/>
          </a:xfrm>
          <a:prstGeom prst="rect">
            <a:avLst/>
          </a:prstGeom>
        </p:spPr>
        <p:txBody>
          <a:bodyPr/>
          <a:lstStyle/>
          <a:p>
            <a:r>
              <a:rPr lang="ru-RU"/>
              <a:t>Вставка рисунка</a:t>
            </a:r>
            <a:endParaRPr lang="ru-RU"/>
          </a:p>
        </p:txBody>
      </p:sp>
      <p:sp>
        <p:nvSpPr>
          <p:cNvPr id="11" name="Title 1"/>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en-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showMasterSp="0">
  <p:cSld name="Контакты">
    <p:bg>
      <p:bgPr>
        <a:blipFill dpi="0" rotWithShape="1">
          <a:blip r:embed="rId2" cstate="screen">
            <a:lum/>
          </a:blip>
          <a:srcRect/>
          <a:stretch>
            <a:fillRect l="44000"/>
          </a:stretch>
        </a:blipFill>
        <a:effectLst/>
      </p:bgPr>
    </p:bg>
    <p:spTree>
      <p:nvGrpSpPr>
        <p:cNvPr id="1" name=""/>
        <p:cNvGrpSpPr/>
        <p:nvPr/>
      </p:nvGrpSpPr>
      <p:grpSpPr>
        <a:xfrm>
          <a:off x="0" y="0"/>
          <a:ext cx="0" cy="0"/>
          <a:chOff x="0" y="0"/>
          <a:chExt cx="0" cy="0"/>
        </a:xfrm>
      </p:grpSpPr>
      <p:sp>
        <p:nvSpPr>
          <p:cNvPr id="35" name="Text Placeholder 10"/>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endParaRPr lang="ru-RU" dirty="0"/>
          </a:p>
          <a:p>
            <a:pPr lvl="0"/>
            <a:r>
              <a:rPr lang="ru-RU" dirty="0"/>
              <a:t>+ 7 (831) 217-15-91</a:t>
            </a:r>
            <a:endParaRPr lang="ru-RU" dirty="0"/>
          </a:p>
        </p:txBody>
      </p:sp>
      <p:sp>
        <p:nvSpPr>
          <p:cNvPr id="29" name="Text Placeholder 10"/>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endParaRPr lang="ru-RU" dirty="0"/>
          </a:p>
        </p:txBody>
      </p:sp>
      <p:sp>
        <p:nvSpPr>
          <p:cNvPr id="25" name="Text Placeholder 10"/>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endParaRPr lang="ru-RU" dirty="0"/>
          </a:p>
        </p:txBody>
      </p:sp>
      <p:sp>
        <p:nvSpPr>
          <p:cNvPr id="11" name="Text Placeholder 10"/>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endParaRPr lang="ru-RU" dirty="0"/>
          </a:p>
          <a:p>
            <a:pPr lvl="0"/>
            <a:r>
              <a:rPr lang="ru-RU" dirty="0"/>
              <a:t>бизнес-центр «Слободской»</a:t>
            </a:r>
            <a:endParaRPr lang="ru-RU" dirty="0"/>
          </a:p>
        </p:txBody>
      </p:sp>
      <p:sp>
        <p:nvSpPr>
          <p:cNvPr id="3" name="Title 2"/>
          <p:cNvSpPr>
            <a:spLocks noGrp="1"/>
          </p:cNvSpPr>
          <p:nvPr>
            <p:ph type="title" hasCustomPrompt="1"/>
          </p:nvPr>
        </p:nvSpPr>
        <p:spPr>
          <a:xfrm>
            <a:off x="373840" y="279696"/>
            <a:ext cx="4553123" cy="549275"/>
          </a:xfrm>
          <a:prstGeom prst="rect">
            <a:avLst/>
          </a:prstGeom>
        </p:spPr>
        <p:txBody>
          <a:bodyPr/>
          <a:lstStyle/>
          <a:p>
            <a:r>
              <a:rPr lang="ru-RU" dirty="0"/>
              <a:t>Контакты</a:t>
            </a:r>
            <a:endParaRPr lang="ru-RU" dirty="0"/>
          </a:p>
        </p:txBody>
      </p:sp>
      <p:sp>
        <p:nvSpPr>
          <p:cNvPr id="8" name="TextBox 7"/>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endParaRPr lang="ru-RU" dirty="0"/>
          </a:p>
        </p:txBody>
      </p:sp>
      <p:sp>
        <p:nvSpPr>
          <p:cNvPr id="31" name="Text Placeholder 6"/>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endParaRPr lang="ru-RU" dirty="0"/>
          </a:p>
        </p:txBody>
      </p:sp>
      <p:sp>
        <p:nvSpPr>
          <p:cNvPr id="19" name="TextBox 18"/>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p:cNvPicPr>
            <a:picLocks noChangeAspect="1"/>
          </p:cNvPicPr>
          <p:nvPr userDrawn="1"/>
        </p:nvPicPr>
        <p:blipFill>
          <a:blip r:embed="rId6"/>
          <a:stretch>
            <a:fillRect/>
          </a:stretch>
        </p:blipFill>
        <p:spPr>
          <a:xfrm>
            <a:off x="475542" y="4285155"/>
            <a:ext cx="158626" cy="191772"/>
          </a:xfrm>
          <a:prstGeom prst="rect">
            <a:avLst/>
          </a:prstGeom>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a:lstStyle/>
          <a:p>
            <a:r>
              <a:rPr lang="ru-RU"/>
              <a:t>Образец заголовка</a:t>
            </a:r>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p:cNvSpPr>
            <a:spLocks noGrp="1"/>
          </p:cNvSpPr>
          <p:nvPr>
            <p:ph type="title"/>
          </p:nvPr>
        </p:nvSpPr>
        <p:spPr>
          <a:xfrm>
            <a:off x="838200" y="365125"/>
            <a:ext cx="10515600" cy="1325563"/>
          </a:xfrm>
          <a:prstGeom prst="rect">
            <a:avLst/>
          </a:prstGeom>
        </p:spPr>
        <p:txBody>
          <a:bodyPr/>
          <a:lstStyle/>
          <a:p>
            <a:r>
              <a:rPr lang="ru-RU"/>
              <a:t>Образец заголовка</a:t>
            </a:r>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5" name="Дата 4"/>
          <p:cNvSpPr>
            <a:spLocks noGrp="1"/>
          </p:cNvSpPr>
          <p:nvPr>
            <p:ph type="dt" sz="half" idx="10"/>
          </p:nvPr>
        </p:nvSpPr>
        <p:spPr/>
        <p:txBody>
          <a:bodyPr/>
          <a:lstStyle/>
          <a:p>
            <a:fld id="{1B56FB7D-53BC-4D97-AF05-73AE036E8782}" type="datetimeFigureOut">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8B1408C-5E39-42A7-9139-C3269A69AB6D}" type="slidenum">
              <a:rPr lang="ru-RU" smtClean="0"/>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7" name="Дата 6"/>
          <p:cNvSpPr>
            <a:spLocks noGrp="1"/>
          </p:cNvSpPr>
          <p:nvPr>
            <p:ph type="dt" sz="half" idx="10"/>
          </p:nvPr>
        </p:nvSpPr>
        <p:spPr/>
        <p:txBody>
          <a:bodyPr/>
          <a:lstStyle/>
          <a:p>
            <a:fld id="{1B56FB7D-53BC-4D97-AF05-73AE036E8782}" type="datetimeFigureOut">
              <a:rPr lang="ru-RU" smtClean="0"/>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8B1408C-5E39-42A7-9139-C3269A69AB6D}" type="slidenum">
              <a:rPr lang="ru-RU" smtClean="0"/>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Дата 2"/>
          <p:cNvSpPr>
            <a:spLocks noGrp="1"/>
          </p:cNvSpPr>
          <p:nvPr>
            <p:ph type="dt" sz="half" idx="10"/>
          </p:nvPr>
        </p:nvSpPr>
        <p:spPr/>
        <p:txBody>
          <a:bodyPr/>
          <a:lstStyle/>
          <a:p>
            <a:fld id="{1B56FB7D-53BC-4D97-AF05-73AE036E8782}" type="datetimeFigureOut">
              <a:rPr lang="ru-RU" smtClean="0"/>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8B1408C-5E39-42A7-9139-C3269A69AB6D}" type="slidenum">
              <a:rPr lang="ru-RU" smtClean="0"/>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B56FB7D-53BC-4D97-AF05-73AE036E8782}" type="datetimeFigureOut">
              <a:rPr lang="ru-RU" smtClean="0"/>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8B1408C-5E39-42A7-9139-C3269A69AB6D}" type="slidenum">
              <a:rPr lang="ru-RU" smtClean="0"/>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endParaRPr lang="ru-RU"/>
          </a:p>
        </p:txBody>
      </p:sp>
      <p:sp>
        <p:nvSpPr>
          <p:cNvPr id="5" name="Дата 4"/>
          <p:cNvSpPr>
            <a:spLocks noGrp="1"/>
          </p:cNvSpPr>
          <p:nvPr>
            <p:ph type="dt" sz="half" idx="10"/>
          </p:nvPr>
        </p:nvSpPr>
        <p:spPr/>
        <p:txBody>
          <a:bodyPr/>
          <a:lstStyle/>
          <a:p>
            <a:fld id="{1B56FB7D-53BC-4D97-AF05-73AE036E8782}" type="datetimeFigureOut">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8B1408C-5E39-42A7-9139-C3269A69AB6D}" type="slidenum">
              <a:rPr lang="ru-RU" smtClean="0"/>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endParaRPr lang="ru-RU"/>
          </a:p>
        </p:txBody>
      </p:sp>
      <p:sp>
        <p:nvSpPr>
          <p:cNvPr id="5" name="Дата 4"/>
          <p:cNvSpPr>
            <a:spLocks noGrp="1"/>
          </p:cNvSpPr>
          <p:nvPr>
            <p:ph type="dt" sz="half" idx="10"/>
          </p:nvPr>
        </p:nvSpPr>
        <p:spPr/>
        <p:txBody>
          <a:bodyPr/>
          <a:lstStyle/>
          <a:p>
            <a:fld id="{1B56FB7D-53BC-4D97-AF05-73AE036E8782}" type="datetimeFigureOut">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8B1408C-5E39-42A7-9139-C3269A69AB6D}" type="slidenum">
              <a:rPr lang="ru-RU" smtClean="0"/>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9" Type="http://schemas.openxmlformats.org/officeDocument/2006/relationships/theme" Target="../theme/theme2.xml"/><Relationship Id="rId28" Type="http://schemas.openxmlformats.org/officeDocument/2006/relationships/image" Target="../media/image3.png"/><Relationship Id="rId27" Type="http://schemas.openxmlformats.org/officeDocument/2006/relationships/slideLayout" Target="../slideLayouts/slideLayout38.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0" Type="http://schemas.openxmlformats.org/officeDocument/2006/relationships/slideLayout" Target="../slideLayouts/slideLayout31.xml"/><Relationship Id="rId2" Type="http://schemas.openxmlformats.org/officeDocument/2006/relationships/slideLayout" Target="../slideLayouts/slideLayout13.xml"/><Relationship Id="rId19" Type="http://schemas.openxmlformats.org/officeDocument/2006/relationships/slideLayout" Target="../slideLayouts/slideLayout3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6FB7D-53BC-4D97-AF05-73AE036E8782}" type="datetimeFigureOut">
              <a:rPr lang="ru-RU" smtClean="0"/>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B1408C-5E39-42A7-9139-C3269A69AB6D}" type="slidenum">
              <a:rPr lang="ru-RU" smtClean="0"/>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8" cstate="screen">
            <a:lum/>
          </a:blip>
          <a:srcRect/>
          <a:stretch>
            <a:fillRect r="17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rgbClr val="002060"/>
                </a:solidFill>
                <a:latin typeface="+mn-lt"/>
                <a:cs typeface="Times New Roman" panose="02020603050405020304" pitchFamily="18" charset="0"/>
              </a:rPr>
              <a:t>Лекция №6</a:t>
            </a:r>
            <a:endParaRPr lang="ru-RU" altLang="ru-RU" sz="3600" u="sng" dirty="0">
              <a:solidFill>
                <a:srgbClr val="002060"/>
              </a:solidFill>
              <a:latin typeface="+mn-lt"/>
              <a:cs typeface="Times New Roman" panose="02020603050405020304" pitchFamily="18" charset="0"/>
            </a:endParaRPr>
          </a:p>
        </p:txBody>
      </p:sp>
      <p:sp>
        <p:nvSpPr>
          <p:cNvPr id="162" name="Text Box 10"/>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Объектно-ориентированное программирование</a:t>
            </a:r>
            <a:endParaRPr lang="ru-RU" altLang="ru-RU" sz="3200" b="1" dirty="0">
              <a:solidFill>
                <a:srgbClr val="002060"/>
              </a:solidFill>
              <a:latin typeface="+mn-lt"/>
            </a:endParaRPr>
          </a:p>
          <a:p>
            <a:pPr marL="360045" indent="-360045" algn="just">
              <a:spcBef>
                <a:spcPct val="0"/>
              </a:spcBef>
            </a:pPr>
            <a:r>
              <a:rPr lang="ru-RU" altLang="ru-RU" sz="2800" dirty="0">
                <a:solidFill>
                  <a:srgbClr val="002060"/>
                </a:solidFill>
                <a:latin typeface="+mn-lt"/>
              </a:rPr>
              <a:t>Классы и объекты</a:t>
            </a:r>
            <a:endParaRPr lang="ru-RU" altLang="ru-RU" sz="2800" dirty="0">
              <a:solidFill>
                <a:srgbClr val="002060"/>
              </a:solidFill>
              <a:latin typeface="+mn-lt"/>
            </a:endParaRPr>
          </a:p>
          <a:p>
            <a:pPr marL="360045" indent="-360045" algn="just">
              <a:spcBef>
                <a:spcPct val="0"/>
              </a:spcBef>
            </a:pPr>
            <a:r>
              <a:rPr lang="ru-RU" altLang="ru-RU" sz="2800" dirty="0">
                <a:solidFill>
                  <a:srgbClr val="002060"/>
                </a:solidFill>
                <a:latin typeface="+mn-lt"/>
              </a:rPr>
              <a:t>Экземпляры класса</a:t>
            </a:r>
            <a:endParaRPr lang="ru-RU" altLang="ru-RU" sz="2800" dirty="0">
              <a:solidFill>
                <a:srgbClr val="002060"/>
              </a:solidFill>
              <a:latin typeface="+mn-lt"/>
            </a:endParaRPr>
          </a:p>
          <a:p>
            <a:pPr marL="360045" indent="-360045" algn="just" eaLnBrk="1" hangingPunct="1">
              <a:spcBef>
                <a:spcPct val="0"/>
              </a:spcBef>
            </a:pPr>
            <a:r>
              <a:rPr lang="ru-RU" altLang="ru-RU" sz="2800" dirty="0">
                <a:solidFill>
                  <a:srgbClr val="002060"/>
                </a:solidFill>
                <a:latin typeface="+mn-lt"/>
              </a:rPr>
              <a:t>Атрибуты (поля и методы) класса и экземпляра</a:t>
            </a:r>
            <a:endParaRPr lang="ru-RU" altLang="ru-RU" sz="2800" dirty="0">
              <a:solidFill>
                <a:srgbClr val="002060"/>
              </a:solidFill>
              <a:latin typeface="+mn-lt"/>
            </a:endParaRPr>
          </a:p>
          <a:p>
            <a:pPr marL="360045" indent="-360045" algn="just" eaLnBrk="1" hangingPunct="1">
              <a:spcBef>
                <a:spcPct val="0"/>
              </a:spcBef>
            </a:pPr>
            <a:r>
              <a:rPr lang="ru-RU" altLang="ru-RU" sz="2800" dirty="0">
                <a:solidFill>
                  <a:srgbClr val="002060"/>
                </a:solidFill>
                <a:latin typeface="+mn-lt"/>
              </a:rPr>
              <a:t>Аргумент self</a:t>
            </a:r>
            <a:endParaRPr lang="ru-RU" altLang="ru-RU" sz="2800" dirty="0">
              <a:solidFill>
                <a:srgbClr val="002060"/>
              </a:solidFill>
              <a:latin typeface="+mn-lt"/>
            </a:endParaRPr>
          </a:p>
          <a:p>
            <a:pPr marL="360045" indent="-360045" algn="just" eaLnBrk="1" hangingPunct="1">
              <a:spcBef>
                <a:spcPct val="0"/>
              </a:spcBef>
            </a:pPr>
            <a:r>
              <a:rPr lang="ru-RU" altLang="ru-RU" sz="2800" dirty="0">
                <a:solidFill>
                  <a:srgbClr val="002060"/>
                </a:solidFill>
                <a:latin typeface="+mn-lt"/>
              </a:rPr>
              <a:t>Статические и классовые методы</a:t>
            </a:r>
            <a:endParaRPr lang="ru-RU" altLang="ru-RU" sz="2800" dirty="0">
              <a:solidFill>
                <a:srgbClr val="002060"/>
              </a:solidFill>
              <a:latin typeface="+mn-lt"/>
            </a:endParaRPr>
          </a:p>
          <a:p>
            <a:pPr marL="360045" indent="-360045" algn="just" eaLnBrk="1" hangingPunct="1">
              <a:spcBef>
                <a:spcPct val="0"/>
              </a:spcBef>
            </a:pPr>
            <a:r>
              <a:rPr lang="ru-RU" altLang="ru-RU" sz="2800" dirty="0">
                <a:solidFill>
                  <a:srgbClr val="002060"/>
                </a:solidFill>
                <a:latin typeface="+mn-lt"/>
              </a:rPr>
              <a:t>Магические методы</a:t>
            </a:r>
            <a:endParaRPr lang="ru-RU" altLang="ru-RU" sz="2800" dirty="0">
              <a:solidFill>
                <a:srgbClr val="002060"/>
              </a:solidFill>
              <a:latin typeface="+mn-lt"/>
            </a:endParaRPr>
          </a:p>
          <a:p>
            <a:pPr marL="360045" indent="-360045" algn="just" eaLnBrk="1" hangingPunct="1">
              <a:spcBef>
                <a:spcPct val="0"/>
              </a:spcBef>
            </a:pPr>
            <a:r>
              <a:rPr lang="ru-RU" altLang="ru-RU" sz="2800" dirty="0">
                <a:solidFill>
                  <a:srgbClr val="002060"/>
                </a:solidFill>
                <a:latin typeface="+mn-lt"/>
              </a:rPr>
              <a:t>Вычисляемые свойства (</a:t>
            </a:r>
            <a:r>
              <a:rPr lang="ru-RU" altLang="ru-RU" sz="2800">
                <a:solidFill>
                  <a:srgbClr val="002060"/>
                </a:solidFill>
                <a:latin typeface="+mn-lt"/>
              </a:rPr>
              <a:t>property)</a:t>
            </a:r>
            <a:endParaRPr lang="ru-RU" altLang="ru-RU" sz="2800" dirty="0">
              <a:solidFill>
                <a:srgbClr val="002060"/>
              </a:solidFill>
              <a:latin typeface="+mn-lt"/>
            </a:endParaRPr>
          </a:p>
          <a:p>
            <a:pPr marL="360045" indent="-360045" algn="just">
              <a:spcBef>
                <a:spcPct val="0"/>
              </a:spcBef>
            </a:pPr>
            <a:endParaRPr lang="ru-RU" altLang="ru-RU" sz="2800" dirty="0">
              <a:solidFill>
                <a:srgbClr val="002060"/>
              </a:solidFill>
              <a:latin typeface="+mn-lt"/>
            </a:endParaRPr>
          </a:p>
          <a:p>
            <a:pPr marL="360045" indent="-360045" algn="just">
              <a:spcBef>
                <a:spcPct val="0"/>
              </a:spcBef>
            </a:pPr>
            <a:endParaRPr lang="ru-RU" altLang="ru-RU" sz="2800" dirty="0">
              <a:solidFill>
                <a:srgbClr val="002060"/>
              </a:solidFill>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Статические и классовые методы</a:t>
            </a:r>
            <a:endParaRPr lang="ru-RU" altLang="ru-RU" dirty="0">
              <a:solidFill>
                <a:srgbClr val="002060"/>
              </a:solidFill>
              <a:latin typeface="+mn-lt"/>
              <a:cs typeface="Times New Roman" panose="02020603050405020304" pitchFamily="18" charset="0"/>
            </a:endParaRPr>
          </a:p>
        </p:txBody>
      </p:sp>
      <p:sp>
        <p:nvSpPr>
          <p:cNvPr id="28" name="Text Box 10"/>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self нужен для доступа к атрибутам объекта, но еще есть статические и классовые методы. </a:t>
            </a:r>
            <a:endParaRPr lang="ru-RU" sz="2000" dirty="0">
              <a:solidFill>
                <a:srgbClr val="002060"/>
              </a:solidFill>
              <a:latin typeface="+mn-lt"/>
            </a:endParaRP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Fruit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what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'fruit'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name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@classmethod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err="1">
                <a:ln>
                  <a:noFill/>
                </a:ln>
                <a:solidFill>
                  <a:srgbClr val="FF00FF"/>
                </a:solidFill>
                <a:effectLst/>
                <a:uLnTx/>
                <a:uFillTx/>
                <a:latin typeface="Courier New" panose="02070309020205020404" pitchFamily="49" charset="0"/>
                <a:ea typeface="+mn-ea"/>
                <a:cs typeface="+mn-cs"/>
              </a:rPr>
              <a:t>what_is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 am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what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@staticmethod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color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 like {} color'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color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Fruit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what_is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даже не обязательно создавать объект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Fruit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'green'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fruit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Fruit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'apple'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fruit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what_is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но можно и создать</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endPar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I am fruit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I like green color</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I am fruit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indent="360045" algn="just" eaLnBrk="1" hangingPunct="1">
              <a:spcBef>
                <a:spcPct val="0"/>
              </a:spcBef>
              <a:buFontTx/>
              <a:buNone/>
            </a:pPr>
            <a:endParaRPr lang="ru-RU" altLang="ru-RU" sz="2000" dirty="0">
              <a:solidFill>
                <a:srgbClr val="002060"/>
              </a:solidFill>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Магические методы</a:t>
            </a:r>
            <a:endParaRPr lang="ru-RU" altLang="ru-RU" dirty="0">
              <a:solidFill>
                <a:srgbClr val="002060"/>
              </a:solidFill>
              <a:latin typeface="+mn-lt"/>
              <a:cs typeface="Times New Roman" panose="02020603050405020304" pitchFamily="18" charset="0"/>
            </a:endParaRPr>
          </a:p>
        </p:txBody>
      </p:sp>
      <p:sp>
        <p:nvSpPr>
          <p:cNvPr id="28" name="Text Box 10"/>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Python позволяет делать почти все: перегружать операторы сложения и умножения в контексте класса, определять, как присваивать значение конкретному атрибуту, указывать, как объект класса должен вести себя при попытке пройтись по нему в цикле, задавать поведение объекта при его удалении. Для всего этого есть магические методы.</a:t>
            </a:r>
            <a:endParaRPr lang="ru-RU" sz="2000" dirty="0">
              <a:solidFill>
                <a:srgbClr val="002060"/>
              </a:solidFill>
              <a:latin typeface="+mn-lt"/>
            </a:endParaRPr>
          </a:p>
          <a:p>
            <a:pPr algn="just" eaLnBrk="1" hangingPunct="1">
              <a:spcBef>
                <a:spcPct val="0"/>
              </a:spcBef>
              <a:buNone/>
            </a:pPr>
            <a:r>
              <a:rPr lang="ru-RU" sz="2000" dirty="0">
                <a:solidFill>
                  <a:srgbClr val="002060"/>
                </a:solidFill>
                <a:latin typeface="+mn-lt"/>
              </a:rPr>
              <a:t> </a:t>
            </a: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id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__del__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определяет поведение при удалении объекта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__del__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'Object {} deleted'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example</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endPar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Object 45 deleted</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indent="360045" algn="just" eaLnBrk="1" hangingPunct="1">
              <a:spcBef>
                <a:spcPct val="0"/>
              </a:spcBef>
              <a:buFontTx/>
              <a:buNone/>
            </a:pPr>
            <a:endParaRPr lang="ru-RU" altLang="ru-RU" sz="2000" dirty="0">
              <a:solidFill>
                <a:srgbClr val="002060"/>
              </a:solidFill>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Магические методы</a:t>
            </a:r>
            <a:endParaRPr lang="ru-RU" altLang="ru-RU" dirty="0">
              <a:solidFill>
                <a:srgbClr val="002060"/>
              </a:solidFill>
              <a:latin typeface="+mn-lt"/>
              <a:cs typeface="Times New Roman" panose="02020603050405020304" pitchFamily="18" charset="0"/>
            </a:endParaRPr>
          </a:p>
        </p:txBody>
      </p:sp>
      <p:sp>
        <p:nvSpPr>
          <p:cNvPr id="28" name="Text Box 10"/>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AllInts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__contains__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определяет, как вести себя, </a:t>
            </a: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если к объекту применяют оператор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__contains__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isinstance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AllInts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127</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ints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'Yes!'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endPar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Yes!</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indent="360045" algn="just" eaLnBrk="1" hangingPunct="1">
              <a:spcBef>
                <a:spcPct val="0"/>
              </a:spcBef>
              <a:buFontTx/>
              <a:buNone/>
            </a:pPr>
            <a:endParaRPr lang="ru-RU" altLang="ru-RU" sz="2000" dirty="0">
              <a:solidFill>
                <a:srgbClr val="002060"/>
              </a:solidFill>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Магические методы</a:t>
            </a:r>
            <a:endParaRPr lang="ru-RU" altLang="ru-RU" dirty="0">
              <a:solidFill>
                <a:srgbClr val="002060"/>
              </a:solidFill>
              <a:latin typeface="+mn-lt"/>
              <a:cs typeface="Times New Roman" panose="02020603050405020304" pitchFamily="18" charset="0"/>
            </a:endParaRPr>
          </a:p>
        </p:txBody>
      </p:sp>
      <p:sp>
        <p:nvSpPr>
          <p:cNvPr id="28" name="Text Box 10"/>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lang="ru-RU" sz="1400" b="1" dirty="0">
                <a:solidFill>
                  <a:srgbClr val="000000"/>
                </a:solidFill>
                <a:latin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id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__repr__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определяет, как отображать объект в тексте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__repr__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'Object with id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'Obj: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endPar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Object with id 42</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Object with id 42</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Obj: Object with id 42</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indent="360045" algn="just" eaLnBrk="1" hangingPunct="1">
              <a:spcBef>
                <a:spcPct val="0"/>
              </a:spcBef>
              <a:buFontTx/>
              <a:buNone/>
            </a:pPr>
            <a:endParaRPr lang="ru-RU" altLang="ru-RU" sz="2000" dirty="0">
              <a:solidFill>
                <a:srgbClr val="002060"/>
              </a:solidFill>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Магические методы</a:t>
            </a:r>
            <a:endParaRPr lang="ru-RU" altLang="ru-RU" dirty="0">
              <a:solidFill>
                <a:srgbClr val="002060"/>
              </a:solidFill>
              <a:latin typeface="+mn-lt"/>
              <a:cs typeface="Times New Roman" panose="02020603050405020304" pitchFamily="18" charset="0"/>
            </a:endParaRPr>
          </a:p>
        </p:txBody>
      </p:sp>
      <p:sp>
        <p:nvSpPr>
          <p:cNvPr id="28" name="Text Box 10"/>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None/>
            </a:pPr>
            <a:r>
              <a:rPr lang="ru-RU" sz="2000" dirty="0">
                <a:solidFill>
                  <a:srgbClr val="002060"/>
                </a:solidFill>
                <a:latin typeface="+mn-lt"/>
              </a:rPr>
              <a:t>Другие примеры магических методов:</a:t>
            </a:r>
            <a:endParaRPr lang="ru-RU" sz="2000" dirty="0">
              <a:solidFill>
                <a:srgbClr val="002060"/>
              </a:solidFill>
              <a:latin typeface="+mn-lt"/>
            </a:endParaRPr>
          </a:p>
          <a:p>
            <a:pPr marL="342900" indent="-342900" algn="just">
              <a:spcBef>
                <a:spcPct val="0"/>
              </a:spcBef>
              <a:spcAft>
                <a:spcPts val="600"/>
              </a:spcAft>
            </a:pPr>
            <a:r>
              <a:rPr lang="ru-RU" sz="2000" b="1" dirty="0">
                <a:solidFill>
                  <a:srgbClr val="002060"/>
                </a:solidFill>
                <a:latin typeface="+mn-lt"/>
              </a:rPr>
              <a:t>__</a:t>
            </a:r>
            <a:r>
              <a:rPr lang="en-US" sz="2000" b="1" dirty="0">
                <a:solidFill>
                  <a:srgbClr val="002060"/>
                </a:solidFill>
                <a:latin typeface="+mn-lt"/>
              </a:rPr>
              <a:t>lt__(self, other)</a:t>
            </a:r>
            <a:r>
              <a:rPr lang="en-US" sz="2000" dirty="0">
                <a:solidFill>
                  <a:srgbClr val="002060"/>
                </a:solidFill>
                <a:latin typeface="+mn-lt"/>
              </a:rPr>
              <a:t> —</a:t>
            </a:r>
            <a:r>
              <a:rPr lang="ru-RU" sz="2000" dirty="0">
                <a:solidFill>
                  <a:srgbClr val="002060"/>
                </a:solidFill>
                <a:latin typeface="+mn-lt"/>
              </a:rPr>
              <a:t> </a:t>
            </a:r>
            <a:r>
              <a:rPr lang="en-US" sz="2000" dirty="0">
                <a:solidFill>
                  <a:srgbClr val="002060"/>
                </a:solidFill>
                <a:latin typeface="+mn-lt"/>
              </a:rPr>
              <a:t>x &lt; y </a:t>
            </a:r>
            <a:r>
              <a:rPr lang="ru-RU" sz="2000" dirty="0">
                <a:solidFill>
                  <a:srgbClr val="002060"/>
                </a:solidFill>
                <a:latin typeface="+mn-lt"/>
              </a:rPr>
              <a:t>вызывает </a:t>
            </a:r>
            <a:r>
              <a:rPr lang="en-US" sz="2000" dirty="0" err="1">
                <a:solidFill>
                  <a:srgbClr val="002060"/>
                </a:solidFill>
                <a:latin typeface="+mn-lt"/>
              </a:rPr>
              <a:t>x.__lt</a:t>
            </a:r>
            <a:r>
              <a:rPr lang="en-US" sz="2000" dirty="0">
                <a:solidFill>
                  <a:srgbClr val="002060"/>
                </a:solidFill>
                <a:latin typeface="+mn-lt"/>
              </a:rPr>
              <a:t>__(y).</a:t>
            </a:r>
            <a:endParaRPr lang="en-US" sz="2000" dirty="0">
              <a:solidFill>
                <a:srgbClr val="002060"/>
              </a:solidFill>
              <a:latin typeface="+mn-lt"/>
            </a:endParaRPr>
          </a:p>
          <a:p>
            <a:pPr marL="342900" indent="-342900" algn="just">
              <a:spcBef>
                <a:spcPct val="0"/>
              </a:spcBef>
              <a:spcAft>
                <a:spcPts val="600"/>
              </a:spcAft>
            </a:pPr>
            <a:r>
              <a:rPr lang="en-US" sz="2000" b="1" dirty="0">
                <a:solidFill>
                  <a:srgbClr val="002060"/>
                </a:solidFill>
                <a:latin typeface="+mn-lt"/>
              </a:rPr>
              <a:t>__ne__(self, other)</a:t>
            </a:r>
            <a:r>
              <a:rPr lang="en-US" sz="2000" dirty="0">
                <a:solidFill>
                  <a:srgbClr val="002060"/>
                </a:solidFill>
                <a:latin typeface="+mn-lt"/>
              </a:rPr>
              <a:t> — x != y </a:t>
            </a:r>
            <a:r>
              <a:rPr lang="ru-RU" sz="2000" dirty="0">
                <a:solidFill>
                  <a:srgbClr val="002060"/>
                </a:solidFill>
                <a:latin typeface="+mn-lt"/>
              </a:rPr>
              <a:t>вызывает </a:t>
            </a:r>
            <a:r>
              <a:rPr lang="en-US" sz="2000" dirty="0">
                <a:solidFill>
                  <a:srgbClr val="002060"/>
                </a:solidFill>
                <a:latin typeface="+mn-lt"/>
              </a:rPr>
              <a:t>x.__ne__(y)</a:t>
            </a:r>
            <a:endParaRPr lang="en-US" sz="2000" dirty="0">
              <a:solidFill>
                <a:srgbClr val="002060"/>
              </a:solidFill>
              <a:latin typeface="+mn-lt"/>
            </a:endParaRPr>
          </a:p>
          <a:p>
            <a:pPr marL="342900" indent="-342900" algn="just">
              <a:spcBef>
                <a:spcPct val="0"/>
              </a:spcBef>
              <a:spcAft>
                <a:spcPts val="600"/>
              </a:spcAft>
            </a:pPr>
            <a:r>
              <a:rPr lang="en-US" sz="2000" b="1" dirty="0">
                <a:solidFill>
                  <a:srgbClr val="002060"/>
                </a:solidFill>
                <a:latin typeface="+mn-lt"/>
              </a:rPr>
              <a:t>__bool__(self)</a:t>
            </a:r>
            <a:r>
              <a:rPr lang="en-US" sz="2000" dirty="0">
                <a:solidFill>
                  <a:srgbClr val="002060"/>
                </a:solidFill>
                <a:latin typeface="+mn-lt"/>
              </a:rPr>
              <a:t> — </a:t>
            </a:r>
            <a:r>
              <a:rPr lang="ru-RU" sz="2000" dirty="0">
                <a:solidFill>
                  <a:srgbClr val="002060"/>
                </a:solidFill>
                <a:latin typeface="+mn-lt"/>
              </a:rPr>
              <a:t>вызывается при проверке истинности. Если этот метод не определён, вызывается метод __</a:t>
            </a:r>
            <a:r>
              <a:rPr lang="en-US" sz="2000" dirty="0">
                <a:solidFill>
                  <a:srgbClr val="002060"/>
                </a:solidFill>
                <a:latin typeface="+mn-lt"/>
              </a:rPr>
              <a:t>len__ (</a:t>
            </a:r>
            <a:r>
              <a:rPr lang="ru-RU" sz="2000" dirty="0">
                <a:solidFill>
                  <a:srgbClr val="002060"/>
                </a:solidFill>
                <a:latin typeface="+mn-lt"/>
              </a:rPr>
              <a:t>объекты, имеющие ненулевую длину, считаются истинными).</a:t>
            </a:r>
            <a:endParaRPr lang="ru-RU" sz="2000" dirty="0">
              <a:solidFill>
                <a:srgbClr val="002060"/>
              </a:solidFill>
              <a:latin typeface="+mn-lt"/>
            </a:endParaRPr>
          </a:p>
          <a:p>
            <a:pPr marL="342900" indent="-342900" algn="just">
              <a:spcBef>
                <a:spcPct val="0"/>
              </a:spcBef>
              <a:spcAft>
                <a:spcPts val="600"/>
              </a:spcAft>
            </a:pPr>
            <a:r>
              <a:rPr lang="ru-RU" sz="2000" b="1" dirty="0">
                <a:solidFill>
                  <a:srgbClr val="002060"/>
                </a:solidFill>
                <a:latin typeface="+mn-lt"/>
              </a:rPr>
              <a:t>__</a:t>
            </a:r>
            <a:r>
              <a:rPr lang="en-US" sz="2000" b="1" dirty="0">
                <a:solidFill>
                  <a:srgbClr val="002060"/>
                </a:solidFill>
                <a:latin typeface="+mn-lt"/>
              </a:rPr>
              <a:t>getitem__(self, key)</a:t>
            </a:r>
            <a:r>
              <a:rPr lang="en-US" sz="2000" dirty="0">
                <a:solidFill>
                  <a:srgbClr val="002060"/>
                </a:solidFill>
                <a:latin typeface="+mn-lt"/>
              </a:rPr>
              <a:t> — </a:t>
            </a:r>
            <a:r>
              <a:rPr lang="ru-RU" sz="2000" dirty="0">
                <a:solidFill>
                  <a:srgbClr val="002060"/>
                </a:solidFill>
                <a:latin typeface="+mn-lt"/>
              </a:rPr>
              <a:t>доступ по индексу (или ключу).</a:t>
            </a:r>
            <a:endParaRPr lang="ru-RU" sz="2000" dirty="0">
              <a:solidFill>
                <a:srgbClr val="002060"/>
              </a:solidFill>
              <a:latin typeface="+mn-lt"/>
            </a:endParaRPr>
          </a:p>
          <a:p>
            <a:pPr marL="342900" indent="-342900" algn="just">
              <a:spcBef>
                <a:spcPct val="0"/>
              </a:spcBef>
              <a:spcAft>
                <a:spcPts val="600"/>
              </a:spcAft>
            </a:pPr>
            <a:r>
              <a:rPr lang="ru-RU" sz="2000" b="1" dirty="0">
                <a:solidFill>
                  <a:srgbClr val="002060"/>
                </a:solidFill>
                <a:latin typeface="+mn-lt"/>
              </a:rPr>
              <a:t>__</a:t>
            </a:r>
            <a:r>
              <a:rPr lang="en-US" sz="2000" b="1" dirty="0">
                <a:solidFill>
                  <a:srgbClr val="002060"/>
                </a:solidFill>
                <a:latin typeface="+mn-lt"/>
              </a:rPr>
              <a:t>sub__(self, other)</a:t>
            </a:r>
            <a:r>
              <a:rPr lang="en-US" sz="2000" dirty="0">
                <a:solidFill>
                  <a:srgbClr val="002060"/>
                </a:solidFill>
                <a:latin typeface="+mn-lt"/>
              </a:rPr>
              <a:t> — </a:t>
            </a:r>
            <a:r>
              <a:rPr lang="ru-RU" sz="2000" dirty="0">
                <a:solidFill>
                  <a:srgbClr val="002060"/>
                </a:solidFill>
                <a:latin typeface="+mn-lt"/>
              </a:rPr>
              <a:t>вычитание (</a:t>
            </a:r>
            <a:r>
              <a:rPr lang="en-US" sz="2000" dirty="0">
                <a:solidFill>
                  <a:srgbClr val="002060"/>
                </a:solidFill>
                <a:latin typeface="+mn-lt"/>
              </a:rPr>
              <a:t>x - y).</a:t>
            </a:r>
            <a:endParaRPr lang="en-US" sz="2000" dirty="0">
              <a:solidFill>
                <a:srgbClr val="002060"/>
              </a:solidFill>
              <a:latin typeface="+mn-lt"/>
            </a:endParaRPr>
          </a:p>
          <a:p>
            <a:pPr marL="342900" indent="-342900" algn="just">
              <a:spcBef>
                <a:spcPct val="0"/>
              </a:spcBef>
              <a:spcAft>
                <a:spcPts val="600"/>
              </a:spcAft>
            </a:pPr>
            <a:r>
              <a:rPr lang="en-US" sz="2000" b="1" dirty="0">
                <a:solidFill>
                  <a:srgbClr val="002060"/>
                </a:solidFill>
                <a:latin typeface="+mn-lt"/>
              </a:rPr>
              <a:t>__float__(self)</a:t>
            </a:r>
            <a:r>
              <a:rPr lang="en-US" sz="2000" dirty="0">
                <a:solidFill>
                  <a:srgbClr val="002060"/>
                </a:solidFill>
                <a:latin typeface="+mn-lt"/>
              </a:rPr>
              <a:t> — </a:t>
            </a:r>
            <a:r>
              <a:rPr lang="ru-RU" sz="2000" dirty="0">
                <a:solidFill>
                  <a:srgbClr val="002060"/>
                </a:solidFill>
                <a:latin typeface="+mn-lt"/>
              </a:rPr>
              <a:t>приведение к </a:t>
            </a:r>
            <a:r>
              <a:rPr lang="en-US" sz="2000" dirty="0">
                <a:solidFill>
                  <a:srgbClr val="002060"/>
                </a:solidFill>
                <a:latin typeface="+mn-lt"/>
              </a:rPr>
              <a:t>float.</a:t>
            </a:r>
            <a:endParaRPr lang="en-US" sz="2000" dirty="0">
              <a:solidFill>
                <a:srgbClr val="002060"/>
              </a:solidFill>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Property - </a:t>
            </a:r>
            <a:r>
              <a:rPr lang="ru-RU" altLang="ru-RU" dirty="0">
                <a:solidFill>
                  <a:srgbClr val="002060"/>
                </a:solidFill>
                <a:latin typeface="+mn-lt"/>
                <a:cs typeface="Times New Roman" panose="02020603050405020304" pitchFamily="18" charset="0"/>
              </a:rPr>
              <a:t>вычисляемое свойство</a:t>
            </a:r>
            <a:endParaRPr lang="ru-RU" altLang="ru-RU" dirty="0">
              <a:solidFill>
                <a:srgbClr val="002060"/>
              </a:solidFill>
              <a:latin typeface="+mn-lt"/>
              <a:cs typeface="Times New Roman" panose="02020603050405020304" pitchFamily="18" charset="0"/>
            </a:endParaRPr>
          </a:p>
        </p:txBody>
      </p:sp>
      <p:sp>
        <p:nvSpPr>
          <p:cNvPr id="28" name="Text Box 10"/>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Используется, если необходимо задать поведение отдельного атрибута.</a:t>
            </a:r>
            <a:endPar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ct val="0"/>
              </a:spcBef>
              <a:spcAft>
                <a:spcPts val="0"/>
              </a:spcAft>
              <a:buClrTx/>
              <a:buSzTx/>
              <a:buFontTx/>
              <a:buNone/>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 </a:t>
            </a:r>
            <a:endPar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Mine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@property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This is a property of x</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@x.setter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'Value: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@x.deleter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'No more'</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Mine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endPar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None</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Value: Test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No more</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360045" algn="just" defTabSz="914400" rtl="0" eaLnBrk="1" fontAlgn="auto" latinLnBrk="0" hangingPunct="1">
              <a:lnSpc>
                <a:spcPct val="100000"/>
              </a:lnSpc>
              <a:spcBef>
                <a:spcPct val="0"/>
              </a:spcBef>
              <a:spcAft>
                <a:spcPts val="0"/>
              </a:spcAft>
              <a:buClrTx/>
              <a:buSzTx/>
              <a:buFontTx/>
              <a:buNone/>
              <a:defRPr/>
            </a:pPr>
            <a:endPar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94949"/>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endParaRPr lang="ru-RU" altLang="ru-RU" dirty="0">
              <a:solidFill>
                <a:srgbClr val="002060"/>
              </a:solidFill>
              <a:latin typeface="+mn-lt"/>
              <a:cs typeface="Times New Roman" panose="02020603050405020304" pitchFamily="18" charset="0"/>
            </a:endParaRPr>
          </a:p>
        </p:txBody>
      </p:sp>
      <p:sp>
        <p:nvSpPr>
          <p:cNvPr id="6" name="Text Box 10"/>
          <p:cNvSpPr txBox="1">
            <a:spLocks noChangeArrowheads="1"/>
          </p:cNvSpPr>
          <p:nvPr/>
        </p:nvSpPr>
        <p:spPr bwMode="auto">
          <a:xfrm>
            <a:off x="322228" y="624988"/>
            <a:ext cx="11496878" cy="609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45" marR="0" lvl="0" indent="-360045" algn="l" defTabSz="914400" rtl="0" eaLnBrk="0" fontAlgn="base" latinLnBrk="0" hangingPunct="0">
              <a:lnSpc>
                <a:spcPct val="100000"/>
              </a:lnSpc>
              <a:spcBef>
                <a:spcPct val="0"/>
              </a:spcBef>
              <a:spcAft>
                <a:spcPts val="600"/>
              </a:spcAft>
              <a:buClrTx/>
              <a:buSzTx/>
              <a:buFont typeface="+mj-lt"/>
              <a:buAutoNum type="arabicPeriod"/>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Спроектировать классы (один или несколько) для игры в танки и создать экземпляры этих классов.</a:t>
            </a:r>
            <a:endPar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60045" marR="0" lvl="0" indent="-360045" defTabSz="914400" rtl="0" eaLnBrk="0" fontAlgn="base" latinLnBrk="0" hangingPunct="0">
              <a:lnSpc>
                <a:spcPct val="100000"/>
              </a:lnSpc>
              <a:spcBef>
                <a:spcPct val="0"/>
              </a:spcBef>
              <a:spcAft>
                <a:spcPts val="600"/>
              </a:spcAft>
              <a:buClrTx/>
              <a:buSzTx/>
              <a:buFont typeface="+mj-lt"/>
              <a:buAutoNum type="arabicPeriod"/>
              <a:defRPr/>
            </a:pPr>
            <a:r>
              <a:rPr lang="ru-RU" altLang="ru-RU" sz="2000" dirty="0">
                <a:solidFill>
                  <a:srgbClr val="002060"/>
                </a:solidFill>
                <a:latin typeface="Calibri" panose="020F0502020204030204"/>
              </a:rPr>
              <a:t> Спроектировать класс </a:t>
            </a:r>
            <a:r>
              <a:rPr lang="en-US" sz="2000" dirty="0">
                <a:solidFill>
                  <a:srgbClr val="002060"/>
                </a:solidFill>
                <a:latin typeface="Calibri" panose="020F0502020204030204"/>
              </a:rPr>
              <a:t>Duck</a:t>
            </a:r>
            <a:r>
              <a:rPr lang="ru-RU" sz="2000" dirty="0">
                <a:solidFill>
                  <a:srgbClr val="002060"/>
                </a:solidFill>
                <a:latin typeface="Calibri" panose="020F0502020204030204"/>
              </a:rPr>
              <a:t>, при создании экземпляров которого будут задаваться атрибуты </a:t>
            </a:r>
            <a:r>
              <a:rPr lang="en-US" sz="2000" dirty="0">
                <a:solidFill>
                  <a:srgbClr val="002060"/>
                </a:solidFill>
                <a:latin typeface="Calibri" panose="020F0502020204030204"/>
              </a:rPr>
              <a:t>name, weight</a:t>
            </a:r>
            <a:r>
              <a:rPr lang="ru-RU" sz="2000" dirty="0">
                <a:solidFill>
                  <a:srgbClr val="002060"/>
                </a:solidFill>
                <a:latin typeface="Calibri" panose="020F0502020204030204"/>
              </a:rPr>
              <a:t>, а атрибут </a:t>
            </a:r>
            <a:r>
              <a:rPr lang="en-US" sz="2000" dirty="0">
                <a:solidFill>
                  <a:srgbClr val="002060"/>
                </a:solidFill>
                <a:latin typeface="Calibri" panose="020F0502020204030204"/>
              </a:rPr>
              <a:t>color </a:t>
            </a:r>
            <a:r>
              <a:rPr lang="ru-RU" sz="2000" dirty="0">
                <a:solidFill>
                  <a:srgbClr val="002060"/>
                </a:solidFill>
                <a:latin typeface="Calibri" panose="020F0502020204030204"/>
              </a:rPr>
              <a:t>должен быть общим для всех экземпляров класса. Также в классе должны быть методы: </a:t>
            </a:r>
            <a:br>
              <a:rPr lang="ru-RU" sz="2000" dirty="0">
                <a:solidFill>
                  <a:srgbClr val="002060"/>
                </a:solidFill>
                <a:latin typeface="Calibri" panose="020F0502020204030204"/>
              </a:rPr>
            </a:br>
            <a:r>
              <a:rPr lang="ru-RU" sz="2000" dirty="0">
                <a:solidFill>
                  <a:srgbClr val="002060"/>
                </a:solidFill>
                <a:latin typeface="Calibri" panose="020F0502020204030204"/>
              </a:rPr>
              <a:t>- статический метод, выводящий «С</a:t>
            </a:r>
            <a:r>
              <a:rPr lang="en-US" sz="2000" dirty="0">
                <a:solidFill>
                  <a:srgbClr val="002060"/>
                </a:solidFill>
                <a:latin typeface="Calibri" panose="020F0502020204030204"/>
              </a:rPr>
              <a:t>rack</a:t>
            </a:r>
            <a:r>
              <a:rPr lang="ru-RU" sz="2000" dirty="0">
                <a:solidFill>
                  <a:srgbClr val="002060"/>
                </a:solidFill>
                <a:latin typeface="Calibri" panose="020F0502020204030204"/>
              </a:rPr>
              <a:t>»;</a:t>
            </a:r>
            <a:br>
              <a:rPr lang="ru-RU" sz="2000" dirty="0">
                <a:solidFill>
                  <a:srgbClr val="002060"/>
                </a:solidFill>
                <a:latin typeface="Calibri" panose="020F0502020204030204"/>
              </a:rPr>
            </a:br>
            <a:r>
              <a:rPr lang="ru-RU" sz="2000" dirty="0">
                <a:solidFill>
                  <a:srgbClr val="002060"/>
                </a:solidFill>
                <a:latin typeface="Calibri" panose="020F0502020204030204"/>
              </a:rPr>
              <a:t>- классовый метод, выводящий цвет уток;</a:t>
            </a:r>
            <a:br>
              <a:rPr lang="ru-RU" sz="2000" dirty="0">
                <a:solidFill>
                  <a:srgbClr val="002060"/>
                </a:solidFill>
                <a:latin typeface="Calibri" panose="020F0502020204030204"/>
              </a:rPr>
            </a:br>
            <a:r>
              <a:rPr lang="ru-RU" sz="2000" dirty="0">
                <a:solidFill>
                  <a:srgbClr val="002060"/>
                </a:solidFill>
                <a:latin typeface="Calibri" panose="020F0502020204030204"/>
              </a:rPr>
              <a:t>- методы экземпляров: метод, выводящий имя и вес утки</a:t>
            </a:r>
            <a:r>
              <a:rPr lang="en-US" sz="2000" dirty="0">
                <a:solidFill>
                  <a:srgbClr val="002060"/>
                </a:solidFill>
                <a:latin typeface="Calibri" panose="020F0502020204030204"/>
              </a:rPr>
              <a:t>; </a:t>
            </a:r>
            <a:r>
              <a:rPr lang="ru-RU" sz="2000" dirty="0">
                <a:solidFill>
                  <a:srgbClr val="002060"/>
                </a:solidFill>
                <a:latin typeface="Calibri" panose="020F0502020204030204"/>
              </a:rPr>
              <a:t>метод </a:t>
            </a:r>
            <a:r>
              <a:rPr lang="en-US" sz="2000" dirty="0">
                <a:solidFill>
                  <a:srgbClr val="002060"/>
                </a:solidFill>
                <a:latin typeface="Calibri" panose="020F0502020204030204"/>
              </a:rPr>
              <a:t>__repl__ ; </a:t>
            </a:r>
            <a:r>
              <a:rPr lang="ru-RU" sz="2000" dirty="0">
                <a:solidFill>
                  <a:srgbClr val="002060"/>
                </a:solidFill>
                <a:latin typeface="Calibri" panose="020F0502020204030204"/>
              </a:rPr>
              <a:t>метод, принимающий 2х уток, и возвращающий имя более тяжелой утки (__</a:t>
            </a:r>
            <a:r>
              <a:rPr lang="en-US" sz="2000" dirty="0">
                <a:solidFill>
                  <a:srgbClr val="002060"/>
                </a:solidFill>
                <a:latin typeface="Calibri" panose="020F0502020204030204"/>
              </a:rPr>
              <a:t>lt__</a:t>
            </a:r>
            <a:r>
              <a:rPr lang="ru-RU" sz="2000" dirty="0">
                <a:solidFill>
                  <a:srgbClr val="002060"/>
                </a:solidFill>
                <a:latin typeface="Calibri" panose="020F0502020204030204"/>
              </a:rPr>
              <a:t>)</a:t>
            </a:r>
            <a:r>
              <a:rPr lang="en-US" sz="2000" dirty="0">
                <a:solidFill>
                  <a:srgbClr val="002060"/>
                </a:solidFill>
                <a:latin typeface="Calibri" panose="020F0502020204030204"/>
              </a:rPr>
              <a:t> ;  </a:t>
            </a:r>
            <a:r>
              <a:rPr lang="ru-RU" sz="2000" dirty="0">
                <a:solidFill>
                  <a:srgbClr val="002060"/>
                </a:solidFill>
                <a:latin typeface="Calibri" panose="020F0502020204030204"/>
              </a:rPr>
              <a:t>метод, сравнивающий вес 2х уток</a:t>
            </a:r>
            <a:r>
              <a:rPr lang="en-US" sz="2000" dirty="0">
                <a:solidFill>
                  <a:srgbClr val="002060"/>
                </a:solidFill>
                <a:latin typeface="Calibri" panose="020F0502020204030204"/>
              </a:rPr>
              <a:t> </a:t>
            </a:r>
            <a:r>
              <a:rPr lang="ru-RU" sz="2000" dirty="0">
                <a:solidFill>
                  <a:srgbClr val="002060"/>
                </a:solidFill>
                <a:latin typeface="Calibri" panose="020F0502020204030204"/>
              </a:rPr>
              <a:t>и возвращающий </a:t>
            </a:r>
            <a:r>
              <a:rPr lang="en-US" sz="2000" dirty="0">
                <a:solidFill>
                  <a:srgbClr val="002060"/>
                </a:solidFill>
                <a:latin typeface="Calibri" panose="020F0502020204030204"/>
              </a:rPr>
              <a:t>bool</a:t>
            </a:r>
            <a:r>
              <a:rPr lang="ru-RU" sz="2000" dirty="0">
                <a:solidFill>
                  <a:srgbClr val="002060"/>
                </a:solidFill>
                <a:latin typeface="Calibri" panose="020F0502020204030204"/>
              </a:rPr>
              <a:t> </a:t>
            </a:r>
            <a:r>
              <a:rPr lang="en-US" sz="2000" dirty="0">
                <a:solidFill>
                  <a:srgbClr val="002060"/>
                </a:solidFill>
                <a:latin typeface="Calibri" panose="020F0502020204030204"/>
              </a:rPr>
              <a:t>(</a:t>
            </a:r>
            <a:r>
              <a:rPr lang="ru-RU" sz="2000" dirty="0">
                <a:solidFill>
                  <a:srgbClr val="002060"/>
                </a:solidFill>
                <a:latin typeface="Calibri" panose="020F0502020204030204"/>
              </a:rPr>
              <a:t>равен вес или нет (__</a:t>
            </a:r>
            <a:r>
              <a:rPr lang="en-US" sz="2000" dirty="0">
                <a:solidFill>
                  <a:srgbClr val="002060"/>
                </a:solidFill>
                <a:latin typeface="Calibri" panose="020F0502020204030204"/>
              </a:rPr>
              <a:t>ne__</a:t>
            </a:r>
            <a:r>
              <a:rPr lang="ru-RU" sz="2000" dirty="0">
                <a:solidFill>
                  <a:srgbClr val="002060"/>
                </a:solidFill>
                <a:latin typeface="Calibri" panose="020F0502020204030204"/>
              </a:rPr>
              <a:t>)</a:t>
            </a:r>
            <a:r>
              <a:rPr lang="en-US" sz="2000" dirty="0">
                <a:solidFill>
                  <a:srgbClr val="002060"/>
                </a:solidFill>
                <a:latin typeface="Calibri" panose="020F0502020204030204"/>
              </a:rPr>
              <a:t>) ; </a:t>
            </a:r>
            <a:r>
              <a:rPr lang="ru-RU" sz="2000" dirty="0">
                <a:solidFill>
                  <a:srgbClr val="002060"/>
                </a:solidFill>
                <a:latin typeface="Calibri" panose="020F0502020204030204"/>
              </a:rPr>
              <a:t>метод, суммирующий вес 2х уток(__</a:t>
            </a:r>
            <a:r>
              <a:rPr lang="en-US" sz="2000" dirty="0">
                <a:solidFill>
                  <a:srgbClr val="002060"/>
                </a:solidFill>
                <a:latin typeface="Calibri" panose="020F0502020204030204"/>
              </a:rPr>
              <a:t>add__</a:t>
            </a:r>
            <a:r>
              <a:rPr lang="ru-RU" sz="2000" dirty="0">
                <a:solidFill>
                  <a:srgbClr val="002060"/>
                </a:solidFill>
                <a:latin typeface="Calibri" panose="020F0502020204030204"/>
              </a:rPr>
              <a:t>)</a:t>
            </a:r>
            <a:r>
              <a:rPr lang="en-US" sz="2000" dirty="0">
                <a:solidFill>
                  <a:srgbClr val="002060"/>
                </a:solidFill>
                <a:latin typeface="Calibri" panose="020F0502020204030204"/>
              </a:rPr>
              <a:t>.</a:t>
            </a:r>
            <a:endParaRPr lang="ru-RU" altLang="ru-RU" sz="2000" dirty="0">
              <a:solidFill>
                <a:srgbClr val="002060"/>
              </a:solidFill>
              <a:latin typeface="Calibri" panose="020F0502020204030204"/>
            </a:endParaRPr>
          </a:p>
          <a:p>
            <a:pPr marL="360045" indent="-360045" eaLnBrk="0" fontAlgn="base" hangingPunct="0">
              <a:spcBef>
                <a:spcPct val="0"/>
              </a:spcBef>
              <a:spcAft>
                <a:spcPts val="600"/>
              </a:spcAft>
              <a:buFont typeface="+mj-lt"/>
              <a:buAutoNum type="arabicPeriod"/>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Написать класс WrapStrToFIle, который будет иметь одно вычисляемое свойство (property) под названием content. В конструкторе класс должен инициализовать атрибут filepath, путем присваивания результата функции mktemp   библиотеки tempfile. При попытке чтения свойства content должен внутри кода свойства открываться файл, используя атрибут filepath (с помощью функции open, из этого файла читается все содержимое и возвращается из свойства. Если файл не существует, то возникает ошибка, поэтому должна быть обертка вокруг открытия файла на чтение (try...except),  с помощью которого будет возвращаться 'Файл еще не существует'. При присваивании значения свойству content файл по указанному пути должен открываться  на запись и записываться содержимое. Не забудьте закрывать файл после чтения или записи. При удалении атрибута content, должен удаляться и файл.*</a:t>
            </a:r>
            <a:endPar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endParaRPr lang="ru-RU" altLang="ru-RU" dirty="0">
              <a:solidFill>
                <a:srgbClr val="002060"/>
              </a:solidFill>
              <a:latin typeface="+mn-lt"/>
              <a:cs typeface="Times New Roman" panose="02020603050405020304" pitchFamily="18" charset="0"/>
            </a:endParaRPr>
          </a:p>
        </p:txBody>
      </p:sp>
      <p:sp>
        <p:nvSpPr>
          <p:cNvPr id="6" name="Text Box 10"/>
          <p:cNvSpPr txBox="1">
            <a:spLocks noChangeArrowheads="1"/>
          </p:cNvSpPr>
          <p:nvPr/>
        </p:nvSpPr>
        <p:spPr bwMode="auto">
          <a:xfrm>
            <a:off x="322228" y="1035948"/>
            <a:ext cx="11496878"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WrapStrToFile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здесь инициализируется атрибут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filepath,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он содержит путь до файла-хранилища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property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попытка чтения из файла, в случае успеха возвращаем содержимое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в случае неудачи возвращаем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File doesn't exist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content.setter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попытка записи в файл указанного содержимого</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content.deleter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удаляем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os.remove(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имя_файла</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R="0" lvl="0" algn="l" defTabSz="914400" rtl="0" eaLnBrk="0" fontAlgn="base" latinLnBrk="0" hangingPunct="0">
              <a:lnSpc>
                <a:spcPct val="100000"/>
              </a:lnSpc>
              <a:spcBef>
                <a:spcPct val="0"/>
              </a:spcBef>
              <a:spcAft>
                <a:spcPts val="600"/>
              </a:spcAft>
              <a:buClrTx/>
              <a:buSzTx/>
              <a:buNone/>
              <a:defRPr/>
            </a:pPr>
            <a:endPar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R="0" lvl="0" algn="l" defTabSz="914400" rtl="0" eaLnBrk="0" fontAlgn="base" latinLnBrk="0" hangingPunct="0">
              <a:lnSpc>
                <a:spcPct val="100000"/>
              </a:lnSpc>
              <a:spcBef>
                <a:spcPct val="0"/>
              </a:spcBef>
              <a:spcAft>
                <a:spcPts val="600"/>
              </a:spcAft>
              <a:buClrTx/>
              <a:buSzTx/>
              <a:buNone/>
              <a:defRPr/>
            </a:pPr>
            <a:endPar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WrapStrToFile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Output: File doesn't exist </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 str'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Output: test_str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'text 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Output: text 2 </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после этого файла не существует</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dirty="0">
                <a:solidFill>
                  <a:srgbClr val="002060"/>
                </a:solidFill>
                <a:latin typeface="+mn-lt"/>
                <a:cs typeface="Times New Roman" panose="02020603050405020304" pitchFamily="18" charset="0"/>
              </a:rPr>
              <a:t>Объектно-ориентированная парадигма</a:t>
            </a:r>
            <a:endParaRPr lang="ru-RU" altLang="ru-RU" dirty="0">
              <a:solidFill>
                <a:srgbClr val="002060"/>
              </a:solidFill>
              <a:latin typeface="+mn-lt"/>
              <a:cs typeface="Times New Roman" panose="02020603050405020304" pitchFamily="18" charset="0"/>
            </a:endParaRPr>
          </a:p>
        </p:txBody>
      </p:sp>
      <p:sp>
        <p:nvSpPr>
          <p:cNvPr id="5" name="Text Box 10"/>
          <p:cNvSpPr txBox="1">
            <a:spLocks noChangeArrowheads="1"/>
          </p:cNvSpPr>
          <p:nvPr/>
        </p:nvSpPr>
        <p:spPr bwMode="auto">
          <a:xfrm>
            <a:off x="381966" y="988321"/>
            <a:ext cx="7344295"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R="0" lvl="0" algn="just" fontAlgn="base">
              <a:lnSpc>
                <a:spcPct val="100000"/>
              </a:lnSpc>
              <a:spcBef>
                <a:spcPct val="0"/>
              </a:spcBef>
              <a:spcAft>
                <a:spcPts val="600"/>
              </a:spcAft>
              <a:buClrTx/>
              <a:buSzTx/>
              <a:buFontTx/>
              <a:buNone/>
              <a:defRPr/>
            </a:pPr>
            <a:r>
              <a:rPr lang="ru-RU" sz="2000" dirty="0">
                <a:solidFill>
                  <a:srgbClr val="002060"/>
                </a:solidFill>
                <a:latin typeface="+mn-lt"/>
              </a:rPr>
              <a:t>При решении задач высокоуровневой логики (автоматизация бизнес-процессов, игры и т.д.) гораздо удобнее оперировать готовыми блоками кода, не углублясь в детали их единожды отлаженной реализации.</a:t>
            </a:r>
            <a:endParaRPr lang="ru-RU" sz="2000" dirty="0">
              <a:solidFill>
                <a:srgbClr val="002060"/>
              </a:solidFill>
              <a:latin typeface="+mn-lt"/>
            </a:endParaRPr>
          </a:p>
          <a:p>
            <a:pPr marR="0" lvl="0" algn="just" fontAlgn="base">
              <a:lnSpc>
                <a:spcPct val="100000"/>
              </a:lnSpc>
              <a:spcBef>
                <a:spcPct val="0"/>
              </a:spcBef>
              <a:spcAft>
                <a:spcPts val="600"/>
              </a:spcAft>
              <a:buClrTx/>
              <a:buSzTx/>
              <a:buFontTx/>
              <a:buNone/>
              <a:defRPr/>
            </a:pPr>
            <a:r>
              <a:rPr lang="ru-RU" sz="2000" dirty="0">
                <a:solidFill>
                  <a:srgbClr val="002060"/>
                </a:solidFill>
                <a:latin typeface="+mn-lt"/>
              </a:rPr>
              <a:t>Например, при проектировании автомобиля инженер не отвлекается на устройство дверей или других частей. Для него важны только способы крепления их к основе (кузову) и способы использования (открыть-закрыть).</a:t>
            </a:r>
            <a:endParaRPr lang="ru-RU" sz="2000" dirty="0">
              <a:solidFill>
                <a:srgbClr val="002060"/>
              </a:solidFill>
              <a:latin typeface="+mn-lt"/>
            </a:endParaRPr>
          </a:p>
          <a:p>
            <a:pPr marR="0" lvl="0" algn="just" fontAlgn="base">
              <a:lnSpc>
                <a:spcPct val="100000"/>
              </a:lnSpc>
              <a:spcBef>
                <a:spcPct val="0"/>
              </a:spcBef>
              <a:spcAft>
                <a:spcPts val="600"/>
              </a:spcAft>
              <a:buClrTx/>
              <a:buSzTx/>
              <a:buFontTx/>
              <a:buNone/>
              <a:defRPr/>
            </a:pPr>
            <a:r>
              <a:rPr lang="ru-RU" sz="2000" dirty="0">
                <a:solidFill>
                  <a:srgbClr val="002060"/>
                </a:solidFill>
                <a:latin typeface="+mn-lt"/>
              </a:rPr>
              <a:t>Реализация тех же дверей – задача отдельной группы инженеров, которые уже будут оперировать другими блоками – более мелкими деталями.</a:t>
            </a:r>
            <a:endParaRPr lang="ru-RU" sz="2000" dirty="0">
              <a:solidFill>
                <a:srgbClr val="002060"/>
              </a:solidFill>
              <a:latin typeface="+mn-lt"/>
            </a:endParaRPr>
          </a:p>
          <a:p>
            <a:pPr algn="just" fontAlgn="base">
              <a:spcBef>
                <a:spcPct val="0"/>
              </a:spcBef>
              <a:spcAft>
                <a:spcPct val="0"/>
              </a:spcAft>
              <a:buNone/>
              <a:defRPr/>
            </a:pPr>
            <a:r>
              <a:rPr lang="ru-RU" altLang="ru-RU" sz="2000" dirty="0">
                <a:solidFill>
                  <a:srgbClr val="002060"/>
                </a:solidFill>
                <a:latin typeface="+mn-lt"/>
              </a:rPr>
              <a:t>Рассмотрим задачу посложнее, чем просто рисование отдельных деталей: создание приложения для игры в танки.</a:t>
            </a:r>
            <a:endParaRPr lang="ru-RU" altLang="ru-RU" sz="2000" dirty="0">
              <a:solidFill>
                <a:srgbClr val="002060"/>
              </a:solidFill>
              <a:latin typeface="+mn-lt"/>
            </a:endParaRPr>
          </a:p>
        </p:txBody>
      </p:sp>
      <p:pic>
        <p:nvPicPr>
          <p:cNvPr id="4" name="Рисунок 3"/>
          <p:cNvPicPr>
            <a:picLocks noChangeAspect="1"/>
          </p:cNvPicPr>
          <p:nvPr/>
        </p:nvPicPr>
        <p:blipFill>
          <a:blip r:embed="rId1"/>
          <a:stretch>
            <a:fillRect/>
          </a:stretch>
        </p:blipFill>
        <p:spPr>
          <a:xfrm>
            <a:off x="8128932" y="988321"/>
            <a:ext cx="3818587" cy="461475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dirty="0">
                <a:solidFill>
                  <a:srgbClr val="002060"/>
                </a:solidFill>
                <a:latin typeface="+mn-lt"/>
                <a:cs typeface="Times New Roman" panose="02020603050405020304" pitchFamily="18" charset="0"/>
              </a:rPr>
              <a:t>Классы и объекты</a:t>
            </a:r>
            <a:endParaRPr lang="ru-RU" altLang="ru-RU" dirty="0">
              <a:solidFill>
                <a:srgbClr val="002060"/>
              </a:solidFill>
              <a:latin typeface="+mn-lt"/>
              <a:cs typeface="Times New Roman" panose="02020603050405020304" pitchFamily="18" charset="0"/>
            </a:endParaRPr>
          </a:p>
        </p:txBody>
      </p:sp>
      <p:sp>
        <p:nvSpPr>
          <p:cNvPr id="5" name="Text Box 10"/>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R="0" lvl="0" algn="just" fontAlgn="base">
              <a:lnSpc>
                <a:spcPct val="100000"/>
              </a:lnSpc>
              <a:spcBef>
                <a:spcPct val="0"/>
              </a:spcBef>
              <a:spcAft>
                <a:spcPts val="600"/>
              </a:spcAft>
              <a:buClrTx/>
              <a:buSzTx/>
              <a:buFontTx/>
              <a:buNone/>
              <a:defRPr/>
            </a:pPr>
            <a:r>
              <a:rPr lang="ru-RU" sz="2000" dirty="0">
                <a:solidFill>
                  <a:srgbClr val="002060"/>
                </a:solidFill>
                <a:latin typeface="+mn-lt"/>
              </a:rPr>
              <a:t>Что такое класс или тип? Проведем аналогию с реальным миром. Если мы возьмем конкретный автомобиль, то это объект, но не класс. А вот общее представление об автомобилях, их назначении – это класс. Ему принадлежат все реальные объекты автомобилей, какими бы они ни были. Класс автомобилей дает общую характеристику всем автомобилям в мире, он их обобщает.</a:t>
            </a:r>
            <a:endParaRPr lang="ru-RU" sz="2000" dirty="0">
              <a:solidFill>
                <a:srgbClr val="002060"/>
              </a:solidFill>
              <a:latin typeface="+mn-lt"/>
            </a:endParaRPr>
          </a:p>
          <a:p>
            <a:pPr marR="0" lvl="0" algn="just" fontAlgn="base">
              <a:lnSpc>
                <a:spcPct val="100000"/>
              </a:lnSpc>
              <a:spcBef>
                <a:spcPct val="0"/>
              </a:spcBef>
              <a:spcAft>
                <a:spcPts val="600"/>
              </a:spcAft>
              <a:buClrTx/>
              <a:buSzTx/>
              <a:buFontTx/>
              <a:buNone/>
              <a:defRPr/>
            </a:pPr>
            <a:r>
              <a:rPr lang="ru-RU" sz="2000" dirty="0">
                <a:solidFill>
                  <a:srgbClr val="002060"/>
                </a:solidFill>
                <a:latin typeface="+mn-lt"/>
              </a:rPr>
              <a:t>Рассмотрим целые числа в Python. Тип int – это класс целых чисел. Числа 5, 20344, -10 и т. д. – это конкретные объекты этого класса.</a:t>
            </a:r>
            <a:endParaRPr lang="ru-RU" sz="2000" dirty="0">
              <a:solidFill>
                <a:srgbClr val="002060"/>
              </a:solidFill>
              <a:latin typeface="+mn-lt"/>
            </a:endParaRPr>
          </a:p>
          <a:p>
            <a:pPr marR="0" lvl="0" algn="just" fontAlgn="base">
              <a:lnSpc>
                <a:spcPct val="100000"/>
              </a:lnSpc>
              <a:spcBef>
                <a:spcPct val="0"/>
              </a:spcBef>
              <a:spcAft>
                <a:spcPts val="600"/>
              </a:spcAft>
              <a:buClrTx/>
              <a:buSzTx/>
              <a:buFontTx/>
              <a:buNone/>
              <a:defRPr/>
            </a:pPr>
            <a:r>
              <a:rPr lang="ru-RU" sz="2000" dirty="0">
                <a:solidFill>
                  <a:srgbClr val="002060"/>
                </a:solidFill>
                <a:latin typeface="+mn-lt"/>
              </a:rPr>
              <a:t>Любая программа работает с данными. Данные в языке Python представлены в форме объектов - встроенных, предоставляемых языком Python, или объектов, которые мы создаем с помощью других инструментов. По сути, </a:t>
            </a:r>
            <a:r>
              <a:rPr lang="ru-RU" sz="2000" u="sng" dirty="0">
                <a:solidFill>
                  <a:srgbClr val="002060"/>
                </a:solidFill>
                <a:latin typeface="+mn-lt"/>
              </a:rPr>
              <a:t>объекты – это области памяти со значениями и ассоциированными с ними наборами операций (которые и отождествляются с типом объекта).</a:t>
            </a:r>
            <a:endParaRPr lang="ru-RU" sz="2000" u="sng" dirty="0">
              <a:solidFill>
                <a:srgbClr val="002060"/>
              </a:solidFill>
              <a:latin typeface="+mn-lt"/>
            </a:endParaRPr>
          </a:p>
          <a:p>
            <a:pPr marR="0" lvl="0" algn="just" fontAlgn="base">
              <a:lnSpc>
                <a:spcPct val="100000"/>
              </a:lnSpc>
              <a:spcBef>
                <a:spcPct val="0"/>
              </a:spcBef>
              <a:spcAft>
                <a:spcPct val="0"/>
              </a:spcAft>
              <a:buClrTx/>
              <a:buSzTx/>
              <a:buFontTx/>
              <a:buNone/>
              <a:defRPr/>
            </a:pPr>
            <a:endParaRPr lang="ru-RU" sz="2000" dirty="0">
              <a:solidFill>
                <a:srgbClr val="002060"/>
              </a:solidFill>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dirty="0">
                <a:solidFill>
                  <a:srgbClr val="002060"/>
                </a:solidFill>
                <a:latin typeface="+mn-lt"/>
                <a:cs typeface="Times New Roman" panose="02020603050405020304" pitchFamily="18" charset="0"/>
              </a:rPr>
              <a:t>Классы и объекты</a:t>
            </a:r>
            <a:endParaRPr lang="ru-RU" altLang="ru-RU" dirty="0">
              <a:solidFill>
                <a:srgbClr val="002060"/>
              </a:solidFill>
              <a:latin typeface="+mn-lt"/>
              <a:cs typeface="Times New Roman" panose="02020603050405020304" pitchFamily="18" charset="0"/>
            </a:endParaRPr>
          </a:p>
        </p:txBody>
      </p:sp>
      <p:sp>
        <p:nvSpPr>
          <p:cNvPr id="5" name="Text Box 10"/>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R="0" lvl="0" algn="just" fontAlgn="base">
              <a:lnSpc>
                <a:spcPct val="100000"/>
              </a:lnSpc>
              <a:spcBef>
                <a:spcPct val="0"/>
              </a:spcBef>
              <a:spcAft>
                <a:spcPts val="600"/>
              </a:spcAft>
              <a:buClrTx/>
              <a:buSzTx/>
              <a:buFontTx/>
              <a:buNone/>
              <a:defRPr/>
            </a:pPr>
            <a:r>
              <a:rPr lang="ru-RU" sz="2000" dirty="0">
                <a:solidFill>
                  <a:srgbClr val="002060"/>
                </a:solidFill>
                <a:latin typeface="+mn-lt"/>
              </a:rPr>
              <a:t>Типы, предоставляемые самим языком (числа, строки, функции и т.д.) это самые мелкие детали, из которых разработчик может строить свои типы данных – классы. Эти классы, в свою очередь, могут использоваться в других классах. Это позволяет описывать средствами языка предметную область, сущностям которой как раз и соответствуют классы.</a:t>
            </a:r>
            <a:endParaRPr lang="ru-RU" sz="2000" dirty="0">
              <a:solidFill>
                <a:srgbClr val="002060"/>
              </a:solidFill>
              <a:latin typeface="+mn-lt"/>
            </a:endParaRPr>
          </a:p>
          <a:p>
            <a:pPr marR="0" lvl="0" algn="just" fontAlgn="base">
              <a:lnSpc>
                <a:spcPct val="100000"/>
              </a:lnSpc>
              <a:spcBef>
                <a:spcPct val="0"/>
              </a:spcBef>
              <a:spcAft>
                <a:spcPts val="600"/>
              </a:spcAft>
              <a:buClrTx/>
              <a:buSzTx/>
              <a:buFontTx/>
              <a:buNone/>
              <a:defRPr/>
            </a:pPr>
            <a:r>
              <a:rPr lang="ru-RU" sz="2000" dirty="0">
                <a:solidFill>
                  <a:srgbClr val="002060"/>
                </a:solidFill>
                <a:latin typeface="+mn-lt"/>
              </a:rPr>
              <a:t>Важно понимать: класс несет, в первую очередь, описательный смысл. Из него, как по шаблону конструируются объекты (или экземпляры), которые будут содержать конкретные значения атрибутов. </a:t>
            </a:r>
            <a:endParaRPr lang="ru-RU" sz="2000" dirty="0">
              <a:solidFill>
                <a:srgbClr val="002060"/>
              </a:solidFill>
              <a:latin typeface="+mn-lt"/>
            </a:endParaRPr>
          </a:p>
          <a:p>
            <a:pPr marL="0" marR="0" lvl="0" indent="0" algn="l" defTabSz="914400" rtl="0" eaLnBrk="1" fontAlgn="auto" latinLnBrk="0" hangingPunct="1">
              <a:lnSpc>
                <a:spcPct val="100000"/>
              </a:lnSpc>
              <a:spcBef>
                <a:spcPct val="0"/>
              </a:spcBef>
              <a:spcAft>
                <a:spcPts val="0"/>
              </a:spcAft>
              <a:buClr>
                <a:srgbClr val="000000"/>
              </a:buClr>
              <a:buSzTx/>
              <a:buFont typeface="Arial" panose="020B0604020202020204"/>
              <a:buNone/>
              <a:defRPr/>
            </a:pPr>
            <a:r>
              <a:rPr lang="ru-RU" sz="2000" dirty="0">
                <a:solidFill>
                  <a:srgbClr val="002060"/>
                </a:solidFill>
                <a:latin typeface="+mn-lt"/>
                <a:sym typeface="Arial" panose="020B0604020202020204"/>
              </a:rPr>
              <a:t>Для объявления класса используется ключевое слово </a:t>
            </a:r>
            <a:r>
              <a:rPr lang="en-US" sz="2000" dirty="0">
                <a:solidFill>
                  <a:srgbClr val="002060"/>
                </a:solidFill>
                <a:latin typeface="+mn-lt"/>
                <a:sym typeface="Arial" panose="020B0604020202020204"/>
              </a:rPr>
              <a:t>class.</a:t>
            </a:r>
            <a:endParaRPr lang="en-US" sz="2000" dirty="0">
              <a:solidFill>
                <a:srgbClr val="002060"/>
              </a:solidFill>
              <a:latin typeface="+mn-lt"/>
              <a:sym typeface="Arial" panose="020B0604020202020204"/>
            </a:endParaRPr>
          </a:p>
          <a:p>
            <a:pPr marL="0" marR="0" lvl="0" indent="0" algn="l" defTabSz="914400" rtl="0" eaLnBrk="1" fontAlgn="auto" latinLnBrk="0" hangingPunct="1">
              <a:lnSpc>
                <a:spcPct val="100000"/>
              </a:lnSpc>
              <a:spcBef>
                <a:spcPct val="0"/>
              </a:spcBef>
              <a:spcAft>
                <a:spcPts val="0"/>
              </a:spcAft>
              <a:buClr>
                <a:srgbClr val="000000"/>
              </a:buClr>
              <a:buSzTx/>
              <a:buFont typeface="Arial" panose="020B0604020202020204"/>
              <a:buNone/>
              <a:defRPr/>
            </a:pPr>
            <a:endParaRPr kumimoji="0" lang="en-US" sz="1000" b="0" i="0" u="none" strike="noStrike" kern="0" cap="none" spc="0" normalizeH="0" baseline="0" noProof="0" dirty="0">
              <a:ln>
                <a:noFill/>
              </a:ln>
              <a:solidFill>
                <a:srgbClr val="002060"/>
              </a:solidFill>
              <a:effectLst/>
              <a:uLnTx/>
              <a:uFillTx/>
              <a:latin typeface="proxima nova rg"/>
              <a:cs typeface="Arial" panose="020B0604020202020204"/>
              <a:sym typeface="Arial"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sym typeface="Arial" panose="020B0604020202020204"/>
              </a:rPr>
              <a:t>class</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 </a:t>
            </a:r>
            <a:r>
              <a:rPr kumimoji="0" lang="en-US" sz="1200" b="1"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Car</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panose="020B0604020202020204"/>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 </a:t>
            </a:r>
            <a:endPar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    color </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panose="020B0604020202020204"/>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 </a:t>
            </a:r>
            <a:r>
              <a:rPr kumimoji="0" lang="en-US"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panose="020B0604020202020204"/>
              </a:rPr>
              <a:t>0</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 </a:t>
            </a:r>
            <a:endPar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    speed </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panose="020B0604020202020204"/>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 </a:t>
            </a:r>
            <a:r>
              <a:rPr kumimoji="0" lang="en-US"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panose="020B0604020202020204"/>
              </a:rPr>
              <a:t>0</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 </a:t>
            </a:r>
            <a:endPar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    </a:t>
            </a:r>
            <a:endParaRPr kumimoji="0" lang="en-US" sz="1200" b="1"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sym typeface="Arial" panose="020B0604020202020204"/>
              </a:rPr>
              <a:t>    def</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 </a:t>
            </a:r>
            <a:r>
              <a:rPr kumimoji="0" lang="en-US" sz="1200" b="0" i="0" u="none" strike="noStrike" kern="0" cap="none" spc="0" normalizeH="0" baseline="0" noProof="0" dirty="0">
                <a:ln>
                  <a:noFill/>
                </a:ln>
                <a:solidFill>
                  <a:srgbClr val="FF00FF"/>
                </a:solidFill>
                <a:effectLst/>
                <a:uLnTx/>
                <a:uFillTx/>
                <a:latin typeface="Courier New" panose="02070309020205020404" pitchFamily="49" charset="0"/>
                <a:cs typeface="Courier New" panose="02070309020205020404" pitchFamily="49" charset="0"/>
                <a:sym typeface="Arial" panose="020B0604020202020204"/>
              </a:rPr>
              <a:t>move</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panose="020B0604020202020204"/>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self</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panose="020B0604020202020204"/>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 x</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panose="020B0604020202020204"/>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 y</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panose="020B0604020202020204"/>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 </a:t>
            </a:r>
            <a:endPar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        </a:t>
            </a:r>
            <a:r>
              <a:rPr kumimoji="0" lang="en-US" sz="1200" b="1" i="0" u="none" strike="noStrike" kern="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sym typeface="Arial" panose="020B0604020202020204"/>
              </a:rPr>
              <a:t>print</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panose="020B0604020202020204"/>
              </a:rPr>
              <a:t>(</a:t>
            </a:r>
            <a:r>
              <a:rPr kumimoji="0" lang="en-US" sz="1200" b="0" i="0" u="none" strike="noStrike" kern="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sym typeface="Arial" panose="020B0604020202020204"/>
              </a:rPr>
              <a:t>f"Moving to {</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x</a:t>
            </a:r>
            <a:r>
              <a:rPr kumimoji="0" lang="en-US" sz="1200" b="0" i="0" u="none" strike="noStrike" kern="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sym typeface="Arial" panose="020B0604020202020204"/>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y</a:t>
            </a:r>
            <a:r>
              <a:rPr kumimoji="0" lang="en-US" sz="1200" b="0" i="0" u="none" strike="noStrike" kern="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sym typeface="Arial" panose="020B0604020202020204"/>
              </a:rPr>
              <a:t>}"</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panose="020B0604020202020204"/>
              </a:rPr>
              <a:t>)</a:t>
            </a:r>
            <a:endPar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endParaRPr>
          </a:p>
          <a:p>
            <a:pPr marL="0" marR="0" lvl="0" indent="0" algn="l" defTabSz="914400" rtl="0" eaLnBrk="1" fontAlgn="auto" latinLnBrk="0" hangingPunct="1">
              <a:lnSpc>
                <a:spcPct val="100000"/>
              </a:lnSpc>
              <a:spcBef>
                <a:spcPct val="0"/>
              </a:spcBef>
              <a:spcAft>
                <a:spcPts val="0"/>
              </a:spcAft>
              <a:buClr>
                <a:srgbClr val="000000"/>
              </a:buClr>
              <a:buSzTx/>
              <a:buFont typeface="Arial" panose="020B0604020202020204"/>
              <a:buNone/>
              <a:defRPr/>
            </a:pPr>
            <a:r>
              <a:rPr kumimoji="0" lang="ru-RU" sz="1000" b="0" i="0" u="none" strike="noStrike" kern="0" cap="none" spc="0" normalizeH="0" baseline="0" noProof="0" dirty="0">
                <a:ln>
                  <a:noFill/>
                </a:ln>
                <a:solidFill>
                  <a:srgbClr val="002060"/>
                </a:solidFill>
                <a:effectLst/>
                <a:uLnTx/>
                <a:uFillTx/>
                <a:latin typeface="proxima nova rg"/>
                <a:cs typeface="Arial" panose="020B0604020202020204"/>
                <a:sym typeface="Arial" panose="020B0604020202020204"/>
              </a:rPr>
              <a:t> </a:t>
            </a:r>
            <a:endParaRPr kumimoji="0" lang="en-US" sz="1000" b="0" i="0" u="none" strike="noStrike" kern="0" cap="none" spc="0" normalizeH="0" baseline="0" noProof="0" dirty="0">
              <a:ln>
                <a:noFill/>
              </a:ln>
              <a:solidFill>
                <a:srgbClr val="002060"/>
              </a:solidFill>
              <a:effectLst/>
              <a:uLnTx/>
              <a:uFillTx/>
              <a:latin typeface="proxima nova rg"/>
              <a:cs typeface="Arial" panose="020B0604020202020204"/>
              <a:sym typeface="Arial" panose="020B0604020202020204"/>
            </a:endParaRPr>
          </a:p>
          <a:p>
            <a:pPr>
              <a:spcBef>
                <a:spcPct val="0"/>
              </a:spcBef>
              <a:buClr>
                <a:srgbClr val="000000"/>
              </a:buClr>
              <a:buNone/>
              <a:defRPr/>
            </a:pPr>
            <a:r>
              <a:rPr lang="ru-RU" sz="2000" dirty="0">
                <a:solidFill>
                  <a:srgbClr val="002060"/>
                </a:solidFill>
                <a:latin typeface="+mn-lt"/>
                <a:sym typeface="Arial" panose="020B0604020202020204"/>
              </a:rPr>
              <a:t>Для создания объектов (экземпляров) класса нужно указать имя класса и скобки.</a:t>
            </a:r>
            <a:endParaRPr lang="ru-RU" sz="2000" dirty="0">
              <a:solidFill>
                <a:srgbClr val="002060"/>
              </a:solidFill>
              <a:latin typeface="+mn-lt"/>
              <a:sym typeface="Arial"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ru-RU"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ru-RU"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с1 </a:t>
            </a:r>
            <a:r>
              <a:rPr kumimoji="0" lang="ru-RU"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panose="020B0604020202020204"/>
              </a:rPr>
              <a:t>=</a:t>
            </a:r>
            <a:r>
              <a:rPr kumimoji="0" lang="ru-RU"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 Car</a:t>
            </a:r>
            <a:r>
              <a:rPr kumimoji="0" lang="ru-RU"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panose="020B0604020202020204"/>
              </a:rPr>
              <a:t>()</a:t>
            </a:r>
            <a:r>
              <a:rPr kumimoji="0" lang="ru-RU"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  </a:t>
            </a:r>
            <a:r>
              <a:rPr kumimoji="0" lang="ru-RU" sz="1200" b="0" i="0" u="none" strike="noStrike" kern="0" cap="none" spc="0" normalizeH="0" baseline="0" noProof="0" dirty="0">
                <a:ln>
                  <a:noFill/>
                </a:ln>
                <a:solidFill>
                  <a:srgbClr val="008000"/>
                </a:solidFill>
                <a:effectLst/>
                <a:uLnTx/>
                <a:uFillTx/>
                <a:latin typeface="Courier New" panose="02070309020205020404" pitchFamily="49" charset="0"/>
                <a:cs typeface="Courier New" panose="02070309020205020404" pitchFamily="49" charset="0"/>
                <a:sym typeface="Arial" panose="020B0604020202020204"/>
              </a:rPr>
              <a:t># 1-й автомобиль сходит с конвейера</a:t>
            </a:r>
            <a:r>
              <a:rPr kumimoji="0" lang="ru-RU"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 </a:t>
            </a:r>
            <a:endParaRPr kumimoji="0" lang="ru-RU"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ru-RU"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c2 </a:t>
            </a:r>
            <a:r>
              <a:rPr kumimoji="0" lang="ru-RU"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panose="020B0604020202020204"/>
              </a:rPr>
              <a:t>=</a:t>
            </a:r>
            <a:r>
              <a:rPr kumimoji="0" lang="ru-RU"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 Car</a:t>
            </a:r>
            <a:r>
              <a:rPr kumimoji="0" lang="ru-RU"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panose="020B0604020202020204"/>
              </a:rPr>
              <a:t>()</a:t>
            </a:r>
            <a:r>
              <a:rPr kumimoji="0" lang="ru-RU"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rPr>
              <a:t>  </a:t>
            </a:r>
            <a:r>
              <a:rPr kumimoji="0" lang="ru-RU" sz="1200" b="0" i="0" u="none" strike="noStrike" kern="0" cap="none" spc="0" normalizeH="0" baseline="0" noProof="0" dirty="0">
                <a:ln>
                  <a:noFill/>
                </a:ln>
                <a:solidFill>
                  <a:srgbClr val="008000"/>
                </a:solidFill>
                <a:effectLst/>
                <a:uLnTx/>
                <a:uFillTx/>
                <a:latin typeface="Courier New" panose="02070309020205020404" pitchFamily="49" charset="0"/>
                <a:cs typeface="Courier New" panose="02070309020205020404" pitchFamily="49" charset="0"/>
                <a:sym typeface="Arial" panose="020B0604020202020204"/>
              </a:rPr>
              <a:t># 2-й автомобиль сходит с конвейера </a:t>
            </a:r>
            <a:endParaRPr kumimoji="0" lang="ru-RU"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panose="020B0604020202020204"/>
            </a:endParaRPr>
          </a:p>
          <a:p>
            <a:pPr marR="0" lvl="0" indent="0" fontAlgn="auto">
              <a:lnSpc>
                <a:spcPct val="100000"/>
              </a:lnSpc>
              <a:spcBef>
                <a:spcPct val="0"/>
              </a:spcBef>
              <a:spcAft>
                <a:spcPts val="0"/>
              </a:spcAft>
              <a:buClr>
                <a:srgbClr val="000000"/>
              </a:buClr>
              <a:buSzTx/>
              <a:buNone/>
              <a:defRPr/>
            </a:pPr>
            <a:endParaRPr lang="ru-RU" sz="1200" dirty="0">
              <a:solidFill>
                <a:srgbClr val="002060"/>
              </a:solidFill>
              <a:latin typeface="Courier New" panose="02070309020205020404" pitchFamily="49" charset="0"/>
              <a:cs typeface="Courier New" panose="02070309020205020404" pitchFamily="49" charset="0"/>
              <a:sym typeface="Arial" panose="020B0604020202020204"/>
            </a:endParaRPr>
          </a:p>
          <a:p>
            <a:pPr marR="0" lvl="0" indent="0" fontAlgn="auto">
              <a:lnSpc>
                <a:spcPct val="100000"/>
              </a:lnSpc>
              <a:spcBef>
                <a:spcPct val="0"/>
              </a:spcBef>
              <a:spcAft>
                <a:spcPts val="0"/>
              </a:spcAft>
              <a:buClr>
                <a:srgbClr val="000000"/>
              </a:buClr>
              <a:buSzTx/>
              <a:buNone/>
              <a:defRPr/>
            </a:pPr>
            <a:r>
              <a:rPr lang="ru-RU" sz="2000" dirty="0">
                <a:solidFill>
                  <a:srgbClr val="002060"/>
                </a:solidFill>
                <a:latin typeface="+mn-lt"/>
                <a:sym typeface="Arial" panose="020B0604020202020204"/>
              </a:rPr>
              <a:t>Несложно заметить, что работа с классами очень похожа на работу с функциями. </a:t>
            </a:r>
            <a:endParaRPr lang="en-US" sz="2000" dirty="0">
              <a:solidFill>
                <a:srgbClr val="002060"/>
              </a:solidFill>
              <a:latin typeface="+mn-lt"/>
              <a:sym typeface="Arial" panose="020B0604020202020204"/>
            </a:endParaRPr>
          </a:p>
          <a:p>
            <a:pPr marR="0" lvl="0" indent="0" fontAlgn="auto">
              <a:lnSpc>
                <a:spcPct val="100000"/>
              </a:lnSpc>
              <a:spcBef>
                <a:spcPct val="0"/>
              </a:spcBef>
              <a:spcAft>
                <a:spcPts val="0"/>
              </a:spcAft>
              <a:buClr>
                <a:srgbClr val="000000"/>
              </a:buClr>
              <a:buSzTx/>
              <a:buNone/>
              <a:defRPr/>
            </a:pPr>
            <a:r>
              <a:rPr lang="ru-RU" sz="2000" dirty="0">
                <a:solidFill>
                  <a:srgbClr val="002060"/>
                </a:solidFill>
                <a:latin typeface="+mn-lt"/>
                <a:sym typeface="Arial" panose="020B0604020202020204"/>
              </a:rPr>
              <a:t>Это неслучайно: в </a:t>
            </a:r>
            <a:r>
              <a:rPr lang="en-US" sz="2000" dirty="0">
                <a:solidFill>
                  <a:srgbClr val="002060"/>
                </a:solidFill>
                <a:latin typeface="+mn-lt"/>
                <a:sym typeface="Arial" panose="020B0604020202020204"/>
              </a:rPr>
              <a:t>Python </a:t>
            </a:r>
            <a:r>
              <a:rPr lang="ru-RU" sz="2000" dirty="0">
                <a:solidFill>
                  <a:srgbClr val="002060"/>
                </a:solidFill>
                <a:latin typeface="+mn-lt"/>
                <a:sym typeface="Arial" panose="020B0604020202020204"/>
              </a:rPr>
              <a:t>все является объектом, даже реализации функций.</a:t>
            </a:r>
            <a:endParaRPr lang="ru-RU" sz="2000" dirty="0">
              <a:solidFill>
                <a:srgbClr val="002060"/>
              </a:solidFill>
              <a:latin typeface="+mn-lt"/>
              <a:sym typeface="Arial" panose="020B0604020202020204"/>
            </a:endParaRPr>
          </a:p>
          <a:p>
            <a:pPr marR="0" lvl="0" algn="just" fontAlgn="base">
              <a:lnSpc>
                <a:spcPct val="100000"/>
              </a:lnSpc>
              <a:spcBef>
                <a:spcPct val="0"/>
              </a:spcBef>
              <a:spcAft>
                <a:spcPct val="0"/>
              </a:spcAft>
              <a:buClrTx/>
              <a:buSzTx/>
              <a:buFontTx/>
              <a:buNone/>
              <a:defRPr/>
            </a:pPr>
            <a:endParaRPr lang="ru-RU" sz="2000" dirty="0">
              <a:solidFill>
                <a:srgbClr val="002060"/>
              </a:solidFill>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Экземпляры классов</a:t>
            </a:r>
            <a:endParaRPr lang="ru-RU" altLang="ru-RU" dirty="0">
              <a:solidFill>
                <a:srgbClr val="002060"/>
              </a:solidFill>
              <a:latin typeface="+mn-lt"/>
              <a:cs typeface="Times New Roman" panose="02020603050405020304" pitchFamily="18" charset="0"/>
            </a:endParaRPr>
          </a:p>
        </p:txBody>
      </p:sp>
      <p:sp>
        <p:nvSpPr>
          <p:cNvPr id="28" name="Text Box 10"/>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Писать через функции </a:t>
            </a:r>
            <a:r>
              <a:rPr lang="en-US" altLang="ru-RU" sz="2000" dirty="0">
                <a:solidFill>
                  <a:srgbClr val="002060"/>
                </a:solidFill>
                <a:latin typeface="+mn-lt"/>
              </a:rPr>
              <a:t>—</a:t>
            </a:r>
            <a:r>
              <a:rPr lang="ru-RU" altLang="ru-RU" sz="2000" dirty="0">
                <a:solidFill>
                  <a:srgbClr val="002060"/>
                </a:solidFill>
                <a:latin typeface="+mn-lt"/>
              </a:rPr>
              <a:t> это процедурно-ориентированное программирование. Через классы и объекты </a:t>
            </a:r>
            <a:r>
              <a:rPr lang="en-US" altLang="ru-RU" sz="2000" dirty="0">
                <a:solidFill>
                  <a:srgbClr val="002060"/>
                </a:solidFill>
                <a:latin typeface="+mn-lt"/>
              </a:rPr>
              <a:t>—</a:t>
            </a:r>
            <a:r>
              <a:rPr lang="ru-RU" altLang="ru-RU" sz="2000" dirty="0">
                <a:solidFill>
                  <a:srgbClr val="002060"/>
                </a:solidFill>
                <a:latin typeface="+mn-lt"/>
              </a:rPr>
              <a:t> объектно-ориентированное.</a:t>
            </a:r>
            <a:endParaRPr lang="ru-RU" altLang="ru-RU" sz="2000" dirty="0">
              <a:solidFill>
                <a:srgbClr val="002060"/>
              </a:solidFill>
              <a:latin typeface="+mn-lt"/>
            </a:endParaRPr>
          </a:p>
          <a:p>
            <a:pPr algn="just" eaLnBrk="1" hangingPunct="1">
              <a:spcBef>
                <a:spcPct val="0"/>
              </a:spcBef>
              <a:buFontTx/>
              <a:buNone/>
            </a:pPr>
            <a:r>
              <a:rPr lang="ru-RU" altLang="ru-RU" sz="2000" dirty="0">
                <a:solidFill>
                  <a:srgbClr val="002060"/>
                </a:solidFill>
                <a:latin typeface="+mn-lt"/>
              </a:rPr>
              <a:t>В языке программирования Python объекты принято называть также экземплярами. Это связано с тем, что в нем все классы сами являются объектами класса type.  Поэтому во избежание путаницы объекты, созданные на основе обычных классов, называют экземплярами (но часто и объектами тоже).</a:t>
            </a:r>
            <a:endParaRPr lang="ru-RU" altLang="ru-RU" sz="2000" dirty="0">
              <a:solidFill>
                <a:srgbClr val="002060"/>
              </a:solidFill>
              <a:latin typeface="+mn-lt"/>
            </a:endParaRP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определение класса: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Class1</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pass</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45"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создание экземпляра класса: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object1 </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Class1</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45" algn="just" eaLnBrk="1" hangingPunct="1">
              <a:spcBef>
                <a:spcPct val="0"/>
              </a:spcBef>
              <a:buFontTx/>
              <a:buNone/>
            </a:pPr>
            <a:endParaRPr lang="ru-RU" altLang="ru-RU" sz="2000" dirty="0">
              <a:solidFill>
                <a:srgbClr val="002060"/>
              </a:solidFill>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Атрибуты (поля и методы) класса</a:t>
            </a:r>
            <a:endParaRPr lang="ru-RU" altLang="ru-RU" dirty="0">
              <a:solidFill>
                <a:srgbClr val="002060"/>
              </a:solidFill>
              <a:latin typeface="+mn-lt"/>
              <a:cs typeface="Times New Roman" panose="02020603050405020304" pitchFamily="18" charset="0"/>
            </a:endParaRPr>
          </a:p>
        </p:txBody>
      </p:sp>
      <p:sp>
        <p:nvSpPr>
          <p:cNvPr id="28" name="Text Box 10"/>
          <p:cNvSpPr txBox="1">
            <a:spLocks noChangeArrowheads="1"/>
          </p:cNvSpPr>
          <p:nvPr/>
        </p:nvSpPr>
        <p:spPr bwMode="auto">
          <a:xfrm>
            <a:off x="381966" y="988321"/>
            <a:ext cx="11417686" cy="27496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Работник"""</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поля</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"Unknown"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last_name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"Unknown"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get_full_name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метод</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last_name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@staticmethod</a:t>
            </a: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get_class_name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статический метод класса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"Employee"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создаем объект класса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Employee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 записываем ссылку на него </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переменную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e</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обращаться к полям и методам объекта и класса нужно через точку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fullname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get_full_name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fullname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Employee.get_class_name()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eaLnBrk="0" fontAlgn="base" hangingPunct="0">
              <a:spcBef>
                <a:spcPct val="0"/>
              </a:spcBef>
              <a:spcAft>
                <a:spcPct val="0"/>
              </a:spcAft>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Unknown</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Unknown Unknown</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Employee</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
        <p:nvSpPr>
          <p:cNvPr id="6" name="Text Box 10"/>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self</a:t>
            </a:r>
            <a:endParaRPr lang="ru-RU" altLang="ru-RU" dirty="0">
              <a:solidFill>
                <a:srgbClr val="002060"/>
              </a:solidFill>
              <a:latin typeface="+mn-lt"/>
              <a:cs typeface="Times New Roman" panose="02020603050405020304" pitchFamily="18" charset="0"/>
            </a:endParaRPr>
          </a:p>
        </p:txBody>
      </p:sp>
      <p:sp>
        <p:nvSpPr>
          <p:cNvPr id="28" name="Text Box 10"/>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Методы класса имеют одно отличие от обычных функций: они должны иметь обязательный дополнительный параметр, добавляемый к началу списка параметров. Однако, при вызове метода никакого значения этому параметру присваивать не нужно – его укажет сам Python. Этот параметр указывает на сам экземпляр класса и называется self. self в Python эквивалентен указателю this в C++.</a:t>
            </a:r>
            <a:endParaRPr lang="ru-RU" altLang="ru-RU" sz="2000" dirty="0">
              <a:solidFill>
                <a:srgbClr val="002060"/>
              </a:solidFill>
              <a:latin typeface="+mn-lt"/>
            </a:endParaRP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__init__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конструктор класса, аналогично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Java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C++</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first_name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last_name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login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lower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word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say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word</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indent="360045" algn="just" eaLnBrk="1" hangingPunct="1">
              <a:spcBef>
                <a:spcPct val="0"/>
              </a:spcBef>
              <a:buFontTx/>
              <a:buNone/>
            </a:pPr>
            <a:endParaRPr lang="ru-RU" altLang="ru-RU" sz="2000" dirty="0">
              <a:solidFill>
                <a:srgbClr val="002060"/>
              </a:solidFill>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self</a:t>
            </a:r>
            <a:endParaRPr lang="ru-RU" altLang="ru-RU" dirty="0">
              <a:solidFill>
                <a:srgbClr val="002060"/>
              </a:solidFill>
              <a:latin typeface="+mn-lt"/>
              <a:cs typeface="Times New Roman" panose="02020603050405020304" pitchFamily="18" charset="0"/>
            </a:endParaRPr>
          </a:p>
        </p:txBody>
      </p:sp>
      <p:sp>
        <p:nvSpPr>
          <p:cNvPr id="28" name="Text Box 10"/>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Выполнение следующего кода завершится ошибкой:</a:t>
            </a:r>
            <a:endParaRPr lang="ru-RU" altLang="ru-RU" sz="2000" dirty="0">
              <a:solidFill>
                <a:srgbClr val="002060"/>
              </a:solidFill>
              <a:latin typeface="+mn-lt"/>
            </a:endParaRP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login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попробуйте, почему ошибка?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обратите внимание, что при вызове нужен всего 1 аргумент, </a:t>
            </a: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а параметра при описании 2</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45" algn="just" eaLnBrk="1" hangingPunct="1">
              <a:spcBef>
                <a:spcPct val="0"/>
              </a:spcBef>
              <a:buFontTx/>
              <a:buNone/>
            </a:pPr>
            <a:endParaRPr lang="en-US" altLang="ru-RU" sz="2000" dirty="0">
              <a:solidFill>
                <a:srgbClr val="002060"/>
              </a:solidFill>
              <a:latin typeface="+mn-lt"/>
            </a:endParaRPr>
          </a:p>
          <a:p>
            <a:pPr eaLnBrk="0" fontAlgn="base" hangingPunct="0">
              <a:spcBef>
                <a:spcPct val="0"/>
              </a:spcBef>
              <a:spcAft>
                <a:spcPct val="0"/>
              </a:spcAft>
              <a:buNone/>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endPar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eaLnBrk="0" fontAlgn="base" hangingPunct="0">
              <a:spcBef>
                <a:spcPct val="0"/>
              </a:spcBef>
              <a:spcAft>
                <a:spcPct val="0"/>
              </a:spcAft>
              <a:buNone/>
              <a:defRPr/>
            </a:pPr>
            <a:r>
              <a:rPr lang="en-US" sz="1400" dirty="0">
                <a:solidFill>
                  <a:srgbClr val="000000"/>
                </a:solidFill>
                <a:latin typeface="Courier New" panose="02070309020205020404" pitchFamily="49" charset="0"/>
                <a:cs typeface="Courier New" panose="02070309020205020404" pitchFamily="49" charset="0"/>
              </a:rPr>
              <a:t>Traceback (most recent call last):</a:t>
            </a:r>
            <a:endParaRPr lang="en-US"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buNone/>
              <a:defRPr/>
            </a:pPr>
            <a:r>
              <a:rPr lang="en-US" sz="1400" dirty="0">
                <a:solidFill>
                  <a:srgbClr val="000000"/>
                </a:solidFill>
                <a:latin typeface="Courier New" panose="02070309020205020404" pitchFamily="49" charset="0"/>
                <a:cs typeface="Courier New" panose="02070309020205020404" pitchFamily="49" charset="0"/>
              </a:rPr>
              <a:t>arid</a:t>
            </a:r>
            <a:endParaRPr lang="en-US"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buNone/>
              <a:defRPr/>
            </a:pPr>
            <a:r>
              <a:rPr lang="en-US" sz="1400" dirty="0">
                <a:solidFill>
                  <a:srgbClr val="000000"/>
                </a:solidFill>
                <a:latin typeface="Courier New" panose="02070309020205020404" pitchFamily="49" charset="0"/>
                <a:cs typeface="Courier New" panose="02070309020205020404" pitchFamily="49" charset="0"/>
              </a:rPr>
              <a:t>  File "C:/PythonCourseForSTM/MySuperPro/myfile.py", line 17, in &lt;module&gt;</a:t>
            </a:r>
            <a:endParaRPr lang="en-US"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buNone/>
              <a:defRPr/>
            </a:pPr>
            <a:r>
              <a:rPr lang="en-US" sz="1400" dirty="0">
                <a:solidFill>
                  <a:srgbClr val="000000"/>
                </a:solidFill>
                <a:latin typeface="Courier New" panose="02070309020205020404" pitchFamily="49" charset="0"/>
                <a:cs typeface="Courier New" panose="02070309020205020404" pitchFamily="49" charset="0"/>
              </a:rPr>
              <a:t>    e2 = Employee()  # </a:t>
            </a:r>
            <a:r>
              <a:rPr lang="ru-RU" sz="1400" dirty="0">
                <a:solidFill>
                  <a:srgbClr val="000000"/>
                </a:solidFill>
                <a:latin typeface="Courier New" panose="02070309020205020404" pitchFamily="49" charset="0"/>
                <a:cs typeface="Courier New" panose="02070309020205020404" pitchFamily="49" charset="0"/>
              </a:rPr>
              <a:t>попробуйте, почему ошибка?</a:t>
            </a:r>
            <a:endParaRPr lang="ru-RU"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buNone/>
              <a:defRPr/>
            </a:pPr>
            <a:r>
              <a:rPr lang="en-US" sz="1400" dirty="0">
                <a:solidFill>
                  <a:srgbClr val="000000"/>
                </a:solidFill>
                <a:latin typeface="Courier New" panose="02070309020205020404" pitchFamily="49" charset="0"/>
                <a:cs typeface="Courier New" panose="02070309020205020404" pitchFamily="49" charset="0"/>
              </a:rPr>
              <a:t>TypeError: __init__() missing 2 required positional arguments: 'first_name' and 'last_name'</a:t>
            </a:r>
            <a:endParaRPr lang="ru-RU" altLang="ru-RU" sz="1400" dirty="0">
              <a:solidFill>
                <a:srgbClr val="000000"/>
              </a:solidFill>
              <a:latin typeface="Courier New" panose="02070309020205020404" pitchFamily="49" charset="0"/>
              <a:cs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self</a:t>
            </a:r>
            <a:endParaRPr lang="ru-RU" altLang="ru-RU" dirty="0">
              <a:solidFill>
                <a:srgbClr val="002060"/>
              </a:solidFill>
              <a:latin typeface="+mn-lt"/>
              <a:cs typeface="Times New Roman" panose="02020603050405020304" pitchFamily="18" charset="0"/>
            </a:endParaRPr>
          </a:p>
        </p:txBody>
      </p:sp>
      <p:sp>
        <p:nvSpPr>
          <p:cNvPr id="28" name="Text Box 10"/>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Исправляем и снова запускаем:</a:t>
            </a:r>
            <a:endParaRPr lang="ru-RU" altLang="ru-RU" sz="2000" dirty="0">
              <a:solidFill>
                <a:srgbClr val="002060"/>
              </a:solidFill>
              <a:latin typeface="+mn-lt"/>
            </a:endParaRP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login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'Ivan', 'Ivanov'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исправляем</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обратите внимание, что при вызове нужен всего 1 аргумент, </a:t>
            </a: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а параметра при описании 2</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45" algn="just" eaLnBrk="1" hangingPunct="1">
              <a:spcBef>
                <a:spcPct val="0"/>
              </a:spcBef>
              <a:buFontTx/>
              <a:buNone/>
            </a:pPr>
            <a:endParaRPr lang="en-US" altLang="ru-RU" sz="2000" dirty="0">
              <a:solidFill>
                <a:srgbClr val="002060"/>
              </a:solidFill>
              <a:latin typeface="+mn-lt"/>
            </a:endParaRPr>
          </a:p>
          <a:p>
            <a:pPr eaLnBrk="0" fontAlgn="base" hangingPunct="0">
              <a:spcBef>
                <a:spcPct val="0"/>
              </a:spcBef>
              <a:spcAft>
                <a:spcPct val="0"/>
              </a:spcAft>
              <a:buNone/>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endPar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arid</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&lt;__main__.Employee2 instance at 0x025DD620&gt; say hi!</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sld>
</file>

<file path=ppt/theme/theme1.xml><?xml version="1.0" encoding="utf-8"?>
<a:theme xmlns:a="http://schemas.openxmlformats.org/drawingml/2006/main" name="Специальное оформление">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0</TotalTime>
  <Words>10679</Words>
  <Application>WPS Presentation</Application>
  <PresentationFormat>Широкоэкранный</PresentationFormat>
  <Paragraphs>314</Paragraphs>
  <Slides>17</Slides>
  <Notes>8</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17</vt:i4>
      </vt:variant>
    </vt:vector>
  </HeadingPairs>
  <TitlesOfParts>
    <vt:vector size="32" baseType="lpstr">
      <vt:lpstr>Arial</vt:lpstr>
      <vt:lpstr>SimSun</vt:lpstr>
      <vt:lpstr>Wingdings</vt:lpstr>
      <vt:lpstr>Verdana</vt:lpstr>
      <vt:lpstr>Calibri</vt:lpstr>
      <vt:lpstr>Times New Roman</vt:lpstr>
      <vt:lpstr>Arial</vt:lpstr>
      <vt:lpstr>proxima nova rg</vt:lpstr>
      <vt:lpstr>Courier New</vt:lpstr>
      <vt:lpstr>Segoe Print</vt:lpstr>
      <vt:lpstr>Calibri</vt:lpstr>
      <vt:lpstr>Microsoft YaHei</vt:lpstr>
      <vt:lpstr>Arial Unicode MS</vt:lpstr>
      <vt:lpstr>Специальное оформление</vt:lpstr>
      <vt:lpstr>1_STM_template</vt:lpstr>
      <vt:lpstr>Лекция №6</vt:lpstr>
      <vt:lpstr>Объектно-ориентированная парадигма</vt:lpstr>
      <vt:lpstr>Классы и объекты</vt:lpstr>
      <vt:lpstr>Классы и объекты</vt:lpstr>
      <vt:lpstr>Экземпляры классов</vt:lpstr>
      <vt:lpstr>Атрибуты (поля и методы) класса</vt:lpstr>
      <vt:lpstr>self</vt:lpstr>
      <vt:lpstr>self</vt:lpstr>
      <vt:lpstr>self</vt:lpstr>
      <vt:lpstr>Статические и классовые методы</vt:lpstr>
      <vt:lpstr>Магические методы</vt:lpstr>
      <vt:lpstr>Магические методы</vt:lpstr>
      <vt:lpstr>Магические методы</vt:lpstr>
      <vt:lpstr>Магические методы</vt:lpstr>
      <vt:lpstr>Property - вычисляемое свойство</vt:lpstr>
      <vt:lpstr>Практика</vt:lpstr>
      <vt:lpstr>Практика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User</cp:lastModifiedBy>
  <cp:revision>443</cp:revision>
  <dcterms:created xsi:type="dcterms:W3CDTF">2021-04-07T09:08:00Z</dcterms:created>
  <dcterms:modified xsi:type="dcterms:W3CDTF">2022-07-13T19:51:45Z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0A8D0073F7FF4AD4B5BB8C71AE21CF0E</vt:lpwstr>
  </property>
  <property fmtid="{D5CDD505-2E9C-101B-9397-08002B2CF9AE}" pid="3" name="KSOProductBuildVer">
    <vt:lpwstr>1049-11.2.0.10451</vt:lpwstr>
  </property>
</Properties>
</file>