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28" r:id="rId2"/>
  </p:sldMasterIdLst>
  <p:notesMasterIdLst>
    <p:notesMasterId r:id="rId20"/>
  </p:notesMasterIdLst>
  <p:sldIdLst>
    <p:sldId id="591" r:id="rId3"/>
    <p:sldId id="629" r:id="rId4"/>
    <p:sldId id="621" r:id="rId5"/>
    <p:sldId id="630" r:id="rId6"/>
    <p:sldId id="616" r:id="rId7"/>
    <p:sldId id="684" r:id="rId8"/>
    <p:sldId id="685" r:id="rId9"/>
    <p:sldId id="686" r:id="rId10"/>
    <p:sldId id="687" r:id="rId11"/>
    <p:sldId id="691" r:id="rId12"/>
    <p:sldId id="692" r:id="rId13"/>
    <p:sldId id="693" r:id="rId14"/>
    <p:sldId id="694" r:id="rId15"/>
    <p:sldId id="695" r:id="rId16"/>
    <p:sldId id="696" r:id="rId17"/>
    <p:sldId id="615" r:id="rId18"/>
    <p:sldId id="68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62" autoAdjust="0"/>
    <p:restoredTop sz="92714" autoAdjust="0"/>
  </p:normalViewPr>
  <p:slideViewPr>
    <p:cSldViewPr snapToGrid="0">
      <p:cViewPr varScale="1">
        <p:scale>
          <a:sx n="62" d="100"/>
          <a:sy n="62" d="100"/>
        </p:scale>
        <p:origin x="836" y="4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27.06.2022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10</a:t>
            </a:fld>
            <a:endParaRPr lang="ru-RU"/>
          </a:p>
        </p:txBody>
      </p:sp>
    </p:spTree>
    <p:extLst>
      <p:ext uri="{BB962C8B-B14F-4D97-AF65-F5344CB8AC3E}">
        <p14:creationId xmlns:p14="http://schemas.microsoft.com/office/powerpoint/2010/main" val="976195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11</a:t>
            </a:fld>
            <a:endParaRPr lang="ru-RU"/>
          </a:p>
        </p:txBody>
      </p:sp>
    </p:spTree>
    <p:extLst>
      <p:ext uri="{BB962C8B-B14F-4D97-AF65-F5344CB8AC3E}">
        <p14:creationId xmlns:p14="http://schemas.microsoft.com/office/powerpoint/2010/main" val="161603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12</a:t>
            </a:fld>
            <a:endParaRPr lang="ru-RU"/>
          </a:p>
        </p:txBody>
      </p:sp>
    </p:spTree>
    <p:extLst>
      <p:ext uri="{BB962C8B-B14F-4D97-AF65-F5344CB8AC3E}">
        <p14:creationId xmlns:p14="http://schemas.microsoft.com/office/powerpoint/2010/main" val="427757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13</a:t>
            </a:fld>
            <a:endParaRPr lang="ru-RU"/>
          </a:p>
        </p:txBody>
      </p:sp>
    </p:spTree>
    <p:extLst>
      <p:ext uri="{BB962C8B-B14F-4D97-AF65-F5344CB8AC3E}">
        <p14:creationId xmlns:p14="http://schemas.microsoft.com/office/powerpoint/2010/main" val="3703514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14</a:t>
            </a:fld>
            <a:endParaRPr lang="ru-RU"/>
          </a:p>
        </p:txBody>
      </p:sp>
    </p:spTree>
    <p:extLst>
      <p:ext uri="{BB962C8B-B14F-4D97-AF65-F5344CB8AC3E}">
        <p14:creationId xmlns:p14="http://schemas.microsoft.com/office/powerpoint/2010/main" val="747662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2B86D-B361-4FFC-B282-131EE754545C}" type="slidenum">
              <a:rPr kumimoji="0" lang="ru-R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ru-R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140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16</a:t>
            </a:fld>
            <a:endParaRPr lang="ru-RU"/>
          </a:p>
        </p:txBody>
      </p:sp>
    </p:spTree>
    <p:extLst>
      <p:ext uri="{BB962C8B-B14F-4D97-AF65-F5344CB8AC3E}">
        <p14:creationId xmlns:p14="http://schemas.microsoft.com/office/powerpoint/2010/main" val="233885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17</a:t>
            </a:fld>
            <a:endParaRPr lang="ru-RU"/>
          </a:p>
        </p:txBody>
      </p:sp>
    </p:spTree>
    <p:extLst>
      <p:ext uri="{BB962C8B-B14F-4D97-AF65-F5344CB8AC3E}">
        <p14:creationId xmlns:p14="http://schemas.microsoft.com/office/powerpoint/2010/main" val="3092922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F1E52D-2A0F-4B0E-B478-C447A479BA8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C2D107B-B9FC-40C9-A963-98227ECDE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137B282-45E6-4439-8ECC-5B42FCF9A683}"/>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5" name="Нижний колонтитул 4">
            <a:extLst>
              <a:ext uri="{FF2B5EF4-FFF2-40B4-BE49-F238E27FC236}">
                <a16:creationId xmlns:a16="http://schemas.microsoft.com/office/drawing/2014/main" id="{7E4501D6-9D57-4E61-BDE1-98106DFABC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921158-D3DD-4279-AFC5-A93541056DA5}"/>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81191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219A3-8DB1-4958-B137-82D22DF28AE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48DE75C-A350-487A-B76A-402A06C2104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6043C49-57D8-4E31-8D46-08D863190F8A}"/>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5" name="Нижний колонтитул 4">
            <a:extLst>
              <a:ext uri="{FF2B5EF4-FFF2-40B4-BE49-F238E27FC236}">
                <a16:creationId xmlns:a16="http://schemas.microsoft.com/office/drawing/2014/main" id="{958C2F00-CF21-4CAD-A167-E7442F0D84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3C12EA5-8871-4F94-8E5A-5F2371E9E03A}"/>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55179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070644C-9693-414C-B38A-7C3933D8BE6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5784B88-A3BD-4413-8FC7-A9CDF04CA8B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F15B2A-2465-43C0-B7C6-D7DFA3CFC232}"/>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5" name="Нижний колонтитул 4">
            <a:extLst>
              <a:ext uri="{FF2B5EF4-FFF2-40B4-BE49-F238E27FC236}">
                <a16:creationId xmlns:a16="http://schemas.microsoft.com/office/drawing/2014/main" id="{77201682-47F1-4F99-BEC1-A4852438B1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3EC422-758B-452A-80BA-6F0955AF5314}"/>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40416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21111075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83839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19789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4216614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773163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3016279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379233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5071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69DB8-E1ED-40B0-971B-F1E2573FE13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8BE0CF8-63E9-463D-A760-2EEC6E96B07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E676B9C-1CAE-49A6-9351-CD7BF32C0BFF}"/>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5" name="Нижний колонтитул 4">
            <a:extLst>
              <a:ext uri="{FF2B5EF4-FFF2-40B4-BE49-F238E27FC236}">
                <a16:creationId xmlns:a16="http://schemas.microsoft.com/office/drawing/2014/main" id="{626B297F-9DB7-46A6-88DD-92114A0C1E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1C69FD-3AC8-4164-90DE-A1310028E787}"/>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307047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337768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286676235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424181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2969862589"/>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68022687"/>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83693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47445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2342177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912054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07192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C558C-5468-49DA-911E-676D5EC3583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6D2EC9C-18C9-4670-BBAF-B73FD264A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E2D9206-C4F8-4DE9-A667-2244FAD83629}"/>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5" name="Нижний колонтитул 4">
            <a:extLst>
              <a:ext uri="{FF2B5EF4-FFF2-40B4-BE49-F238E27FC236}">
                <a16:creationId xmlns:a16="http://schemas.microsoft.com/office/drawing/2014/main" id="{21F22ECB-5B2C-4A09-8A02-301410717C9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F153AB-D339-40F3-8381-28124251511E}"/>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2183363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3704668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777878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753880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7777501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2540407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91603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719490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9976264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96911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D8F887-5C04-4E65-985C-29ACA0D2CFB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AC767A8-5CA0-49E5-A190-A2DF4417D82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9E5308F-F675-4AE7-8371-074A32EC88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E6443DE-3258-4808-9629-5EC7BD69BAEA}"/>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6" name="Нижний колонтитул 5">
            <a:extLst>
              <a:ext uri="{FF2B5EF4-FFF2-40B4-BE49-F238E27FC236}">
                <a16:creationId xmlns:a16="http://schemas.microsoft.com/office/drawing/2014/main" id="{5A7FEAE1-7CBD-4423-9382-D3A041BA99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3CD41FA-FAE6-41D4-BD9E-3DC59CBAC4AF}"/>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311059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D71-5F30-472F-8F85-9253E5A0412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1A523A3-3C1A-473D-B8B9-1602D5672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72B55DA-6834-410B-81BF-5E0FC78C64C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7387F51-6C84-4E27-A9D6-7672996E2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E1A4CA-D1D4-49F3-BAE2-C670E928A26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720E839-1425-4B68-9B96-E51E94893E97}"/>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8" name="Нижний колонтитул 7">
            <a:extLst>
              <a:ext uri="{FF2B5EF4-FFF2-40B4-BE49-F238E27FC236}">
                <a16:creationId xmlns:a16="http://schemas.microsoft.com/office/drawing/2014/main" id="{3B27DE50-4792-4505-9738-5A4106EF3C1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13C1DDB-B66F-4926-9012-51296CC9A3CE}"/>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46436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30AA6-FA7A-4D45-B3F9-ABFF6A4735B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89C51D3-F236-4C45-86D1-E3387A25F1D4}"/>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4" name="Нижний колонтитул 3">
            <a:extLst>
              <a:ext uri="{FF2B5EF4-FFF2-40B4-BE49-F238E27FC236}">
                <a16:creationId xmlns:a16="http://schemas.microsoft.com/office/drawing/2014/main" id="{043502B0-1E23-4A92-8C6D-2AEAEAF6494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8037CEE-2BF3-4DD4-B30A-39A445BCE364}"/>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84770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15C91F-0B30-4FDF-A9BC-ED920479B0F2}"/>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3" name="Нижний колонтитул 2">
            <a:extLst>
              <a:ext uri="{FF2B5EF4-FFF2-40B4-BE49-F238E27FC236}">
                <a16:creationId xmlns:a16="http://schemas.microsoft.com/office/drawing/2014/main" id="{11E4F29A-45BA-479A-96B9-0A897BABC2B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8E66E33-D4AE-4A4A-9B05-39A88C5ED76C}"/>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341319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29E08B-99BC-4B65-B40F-F1D1D0F5861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39A58B6-D2DC-4A7F-955C-E14C41FD2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688DFD9-D243-41A3-A1A0-F23F10AC9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8019018-6825-4203-B2A5-4FAA7E768AED}"/>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6" name="Нижний колонтитул 5">
            <a:extLst>
              <a:ext uri="{FF2B5EF4-FFF2-40B4-BE49-F238E27FC236}">
                <a16:creationId xmlns:a16="http://schemas.microsoft.com/office/drawing/2014/main" id="{2F8EEDF0-8E12-4B16-AF77-A016ACEE912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0B3D498-A704-4EAA-8BCF-DCD3622B5978}"/>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37733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F9ACFB-A6C5-402E-BD3D-55314CBAED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420193F-1BD3-4B04-A7B8-FE155A66F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39BCAD3-4A29-4B46-9F9B-B699C4B97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A0E5F66-5722-4F64-87A4-31DA7F58613A}"/>
              </a:ext>
            </a:extLst>
          </p:cNvPr>
          <p:cNvSpPr>
            <a:spLocks noGrp="1"/>
          </p:cNvSpPr>
          <p:nvPr>
            <p:ph type="dt" sz="half" idx="10"/>
          </p:nvPr>
        </p:nvSpPr>
        <p:spPr/>
        <p:txBody>
          <a:bodyPr/>
          <a:lstStyle/>
          <a:p>
            <a:fld id="{1B56FB7D-53BC-4D97-AF05-73AE036E8782}" type="datetimeFigureOut">
              <a:rPr lang="ru-RU" smtClean="0"/>
              <a:t>27.06.2022</a:t>
            </a:fld>
            <a:endParaRPr lang="ru-RU"/>
          </a:p>
        </p:txBody>
      </p:sp>
      <p:sp>
        <p:nvSpPr>
          <p:cNvPr id="6" name="Нижний колонтитул 5">
            <a:extLst>
              <a:ext uri="{FF2B5EF4-FFF2-40B4-BE49-F238E27FC236}">
                <a16:creationId xmlns:a16="http://schemas.microsoft.com/office/drawing/2014/main" id="{CC770A7B-E723-4D87-A466-C4E93346C21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04B65D-66A7-471D-89F0-A34108EDF32C}"/>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33447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F9D12-F022-42DB-ACEF-5949CCB37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9C9CCB1-0749-495C-9F2C-413C03871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C7B1A63-E9BB-4E21-8794-170765EE5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6FB7D-53BC-4D97-AF05-73AE036E8782}" type="datetimeFigureOut">
              <a:rPr lang="ru-RU" smtClean="0"/>
              <a:t>27.06.2022</a:t>
            </a:fld>
            <a:endParaRPr lang="ru-RU"/>
          </a:p>
        </p:txBody>
      </p:sp>
      <p:sp>
        <p:nvSpPr>
          <p:cNvPr id="5" name="Нижний колонтитул 4">
            <a:extLst>
              <a:ext uri="{FF2B5EF4-FFF2-40B4-BE49-F238E27FC236}">
                <a16:creationId xmlns:a16="http://schemas.microsoft.com/office/drawing/2014/main" id="{14D31E12-3E53-42BA-9F30-7F0B6758E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8AD2A6C-2997-466A-830E-434383299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408C-5E39-42A7-9139-C3269A69AB6D}" type="slidenum">
              <a:rPr lang="ru-RU" smtClean="0"/>
              <a:t>‹#›</a:t>
            </a:fld>
            <a:endParaRPr lang="ru-RU"/>
          </a:p>
        </p:txBody>
      </p:sp>
    </p:spTree>
    <p:extLst>
      <p:ext uri="{BB962C8B-B14F-4D97-AF65-F5344CB8AC3E}">
        <p14:creationId xmlns:p14="http://schemas.microsoft.com/office/powerpoint/2010/main" val="258346223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6793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4" r:id="rId26"/>
    <p:sldLayoutId id="2147483755"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600" u="sng" dirty="0">
                <a:solidFill>
                  <a:srgbClr val="002060"/>
                </a:solidFill>
                <a:latin typeface="+mn-lt"/>
                <a:cs typeface="Times New Roman" panose="02020603050405020304" pitchFamily="18" charset="0"/>
              </a:rPr>
              <a:t>Лекция №6</a:t>
            </a:r>
          </a:p>
        </p:txBody>
      </p:sp>
      <p:sp>
        <p:nvSpPr>
          <p:cNvPr id="162" name="Text Box 10">
            <a:extLst>
              <a:ext uri="{FF2B5EF4-FFF2-40B4-BE49-F238E27FC236}">
                <a16:creationId xmlns:a16="http://schemas.microsoft.com/office/drawing/2014/main" id="{5221A122-EF0E-4F58-A6AB-B83FEDB3E1BE}"/>
              </a:ext>
            </a:extLst>
          </p:cNvPr>
          <p:cNvSpPr txBox="1">
            <a:spLocks noChangeArrowheads="1"/>
          </p:cNvSpPr>
          <p:nvPr/>
        </p:nvSpPr>
        <p:spPr bwMode="auto">
          <a:xfrm>
            <a:off x="330740" y="988321"/>
            <a:ext cx="11478640"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ctr" eaLnBrk="1" hangingPunct="1">
              <a:spcBef>
                <a:spcPct val="0"/>
              </a:spcBef>
              <a:spcAft>
                <a:spcPts val="600"/>
              </a:spcAft>
              <a:buFontTx/>
              <a:buNone/>
            </a:pPr>
            <a:r>
              <a:rPr lang="ru-RU" altLang="ru-RU" sz="3200" b="1" dirty="0">
                <a:solidFill>
                  <a:srgbClr val="002060"/>
                </a:solidFill>
                <a:latin typeface="+mn-lt"/>
              </a:rPr>
              <a:t>Объектно-ориентированное программирование</a:t>
            </a:r>
          </a:p>
          <a:p>
            <a:pPr marL="360000" indent="-360000" algn="just">
              <a:spcBef>
                <a:spcPct val="0"/>
              </a:spcBef>
            </a:pPr>
            <a:r>
              <a:rPr lang="ru-RU" altLang="ru-RU" sz="2800" dirty="0">
                <a:solidFill>
                  <a:srgbClr val="002060"/>
                </a:solidFill>
                <a:latin typeface="+mn-lt"/>
              </a:rPr>
              <a:t>Классы и объекты</a:t>
            </a:r>
          </a:p>
          <a:p>
            <a:pPr marL="360000" indent="-360000" algn="just">
              <a:spcBef>
                <a:spcPct val="0"/>
              </a:spcBef>
            </a:pPr>
            <a:r>
              <a:rPr lang="ru-RU" altLang="ru-RU" sz="2800" dirty="0">
                <a:solidFill>
                  <a:srgbClr val="002060"/>
                </a:solidFill>
                <a:latin typeface="+mn-lt"/>
              </a:rPr>
              <a:t>Экземпляры класса</a:t>
            </a:r>
          </a:p>
          <a:p>
            <a:pPr marL="360000" indent="-360000" algn="just" eaLnBrk="1" hangingPunct="1">
              <a:spcBef>
                <a:spcPct val="0"/>
              </a:spcBef>
            </a:pPr>
            <a:r>
              <a:rPr lang="ru-RU" altLang="ru-RU" sz="2800" dirty="0">
                <a:solidFill>
                  <a:srgbClr val="002060"/>
                </a:solidFill>
                <a:latin typeface="+mn-lt"/>
              </a:rPr>
              <a:t>Атрибуты (поля и методы) класса и экземпляра</a:t>
            </a:r>
          </a:p>
          <a:p>
            <a:pPr marL="360000" indent="-360000" algn="just" eaLnBrk="1" hangingPunct="1">
              <a:spcBef>
                <a:spcPct val="0"/>
              </a:spcBef>
            </a:pPr>
            <a:r>
              <a:rPr lang="ru-RU" altLang="ru-RU" sz="2800" dirty="0">
                <a:solidFill>
                  <a:srgbClr val="002060"/>
                </a:solidFill>
                <a:latin typeface="+mn-lt"/>
              </a:rPr>
              <a:t>Аргумент self</a:t>
            </a:r>
          </a:p>
          <a:p>
            <a:pPr marL="360000" indent="-360000" algn="just" eaLnBrk="1" hangingPunct="1">
              <a:spcBef>
                <a:spcPct val="0"/>
              </a:spcBef>
            </a:pPr>
            <a:r>
              <a:rPr lang="ru-RU" altLang="ru-RU" sz="2800" dirty="0">
                <a:solidFill>
                  <a:srgbClr val="002060"/>
                </a:solidFill>
                <a:latin typeface="+mn-lt"/>
              </a:rPr>
              <a:t>Статические и классовые методы</a:t>
            </a:r>
          </a:p>
          <a:p>
            <a:pPr marL="360000" indent="-360000" algn="just" eaLnBrk="1" hangingPunct="1">
              <a:spcBef>
                <a:spcPct val="0"/>
              </a:spcBef>
            </a:pPr>
            <a:r>
              <a:rPr lang="ru-RU" altLang="ru-RU" sz="2800" dirty="0">
                <a:solidFill>
                  <a:srgbClr val="002060"/>
                </a:solidFill>
                <a:latin typeface="+mn-lt"/>
              </a:rPr>
              <a:t>Магические методы</a:t>
            </a:r>
          </a:p>
          <a:p>
            <a:pPr marL="360000" indent="-360000" algn="just" eaLnBrk="1" hangingPunct="1">
              <a:spcBef>
                <a:spcPct val="0"/>
              </a:spcBef>
            </a:pPr>
            <a:r>
              <a:rPr lang="ru-RU" altLang="ru-RU" sz="2800" dirty="0">
                <a:solidFill>
                  <a:srgbClr val="002060"/>
                </a:solidFill>
                <a:latin typeface="+mn-lt"/>
              </a:rPr>
              <a:t>Вычисляемые свойства (</a:t>
            </a:r>
            <a:r>
              <a:rPr lang="ru-RU" altLang="ru-RU" sz="2800">
                <a:solidFill>
                  <a:srgbClr val="002060"/>
                </a:solidFill>
                <a:latin typeface="+mn-lt"/>
              </a:rPr>
              <a:t>property)</a:t>
            </a:r>
            <a:endParaRPr lang="ru-RU" altLang="ru-RU" sz="2800" dirty="0">
              <a:solidFill>
                <a:srgbClr val="002060"/>
              </a:solidFill>
              <a:latin typeface="+mn-lt"/>
            </a:endParaRPr>
          </a:p>
          <a:p>
            <a:pPr marL="360000" indent="-360000" algn="just">
              <a:spcBef>
                <a:spcPct val="0"/>
              </a:spcBef>
            </a:pPr>
            <a:endParaRPr lang="ru-RU" altLang="ru-RU" sz="2800" dirty="0">
              <a:solidFill>
                <a:srgbClr val="002060"/>
              </a:solidFill>
              <a:latin typeface="+mn-lt"/>
            </a:endParaRPr>
          </a:p>
          <a:p>
            <a:pPr marL="360000" indent="-360000" algn="just">
              <a:spcBef>
                <a:spcPct val="0"/>
              </a:spcBef>
            </a:pPr>
            <a:endParaRPr lang="ru-RU" altLang="ru-RU" sz="2800" dirty="0">
              <a:solidFill>
                <a:srgbClr val="002060"/>
              </a:solidFill>
              <a:latin typeface="+mn-lt"/>
            </a:endParaRPr>
          </a:p>
        </p:txBody>
      </p:sp>
    </p:spTree>
    <p:extLst>
      <p:ext uri="{BB962C8B-B14F-4D97-AF65-F5344CB8AC3E}">
        <p14:creationId xmlns:p14="http://schemas.microsoft.com/office/powerpoint/2010/main" val="112517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Статические и классовые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self нужен для доступа к атрибутам объекта, но еще есть статические и классовые методы. </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'fruit'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err="1">
                <a:ln>
                  <a:noFill/>
                </a:ln>
                <a:solidFill>
                  <a:srgbClr val="FF00FF"/>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am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@staticmethod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 like {} 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color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даже не обязательно создавать объект</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'green'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'apple'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fruit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what_is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но можно и создать</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like green color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I am fruit</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88379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None/>
            </a:pPr>
            <a:r>
              <a:rPr lang="ru-RU" sz="2000" dirty="0">
                <a:solidFill>
                  <a:srgbClr val="002060"/>
                </a:solidFill>
                <a:latin typeface="+mn-lt"/>
              </a:rPr>
              <a:t>Python позволяет делать почти все: перегружать операторы сложения и умножения в контексте класса, определять, как присваивать значение конкретному атрибуту, указывать, как объект класса должен вести себя при попытке пройтись по нему в цикле, задавать поведение объекта при его удалении. Для всего этого есть магические методы.</a:t>
            </a:r>
          </a:p>
          <a:p>
            <a:pPr algn="just" eaLnBrk="1" hangingPunct="1">
              <a:spcBef>
                <a:spcPct val="0"/>
              </a:spcBef>
              <a:buNone/>
            </a:pPr>
            <a:r>
              <a:rPr lang="ru-RU" sz="2000" dirty="0">
                <a:solidFill>
                  <a:srgbClr val="002060"/>
                </a:solidFill>
                <a:latin typeface="+mn-lt"/>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__del__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поведение при удалении объекта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__del__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 deleted'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45</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45 deleted</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377420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__contains__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вести себя,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если к объекту применяют оператор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__contains__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isinstance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item</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True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ints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AllInts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127</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in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ints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'Yes!'</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Yes!</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4127615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ru-RU" sz="1400" b="1" dirty="0">
                <a:solidFill>
                  <a:srgbClr val="000000"/>
                </a:solidFill>
                <a:latin typeface="Courier New" panose="02070309020205020404" pitchFamily="49" charset="0"/>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id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__repr__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определяет, как отображать объект в тексте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__repr__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'Object with id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42</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str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'Obj: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format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example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Object with id 42</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Obj: Object with id 42</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8383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Магические методы</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spcAft>
                <a:spcPts val="600"/>
              </a:spcAft>
              <a:buNone/>
            </a:pPr>
            <a:r>
              <a:rPr lang="ru-RU" sz="2000" dirty="0">
                <a:solidFill>
                  <a:srgbClr val="002060"/>
                </a:solidFill>
                <a:latin typeface="+mn-lt"/>
              </a:rPr>
              <a:t>Другие примеры магических методов:</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lt__(self, other)</a:t>
            </a:r>
            <a:r>
              <a:rPr lang="en-US" sz="2000" dirty="0">
                <a:solidFill>
                  <a:srgbClr val="002060"/>
                </a:solidFill>
                <a:latin typeface="+mn-lt"/>
              </a:rPr>
              <a:t> —</a:t>
            </a:r>
            <a:r>
              <a:rPr lang="ru-RU" sz="2000" dirty="0">
                <a:solidFill>
                  <a:srgbClr val="002060"/>
                </a:solidFill>
                <a:latin typeface="+mn-lt"/>
              </a:rPr>
              <a:t> </a:t>
            </a:r>
            <a:r>
              <a:rPr lang="en-US" sz="2000" dirty="0">
                <a:solidFill>
                  <a:srgbClr val="002060"/>
                </a:solidFill>
                <a:latin typeface="+mn-lt"/>
              </a:rPr>
              <a:t>x &lt; y </a:t>
            </a:r>
            <a:r>
              <a:rPr lang="ru-RU" sz="2000" dirty="0">
                <a:solidFill>
                  <a:srgbClr val="002060"/>
                </a:solidFill>
                <a:latin typeface="+mn-lt"/>
              </a:rPr>
              <a:t>вызывает </a:t>
            </a:r>
            <a:r>
              <a:rPr lang="en-US" sz="2000" dirty="0" err="1">
                <a:solidFill>
                  <a:srgbClr val="002060"/>
                </a:solidFill>
                <a:latin typeface="+mn-lt"/>
              </a:rPr>
              <a:t>x.__lt</a:t>
            </a:r>
            <a:r>
              <a:rPr lang="en-US" sz="2000" dirty="0">
                <a:solidFill>
                  <a:srgbClr val="002060"/>
                </a:solidFill>
                <a:latin typeface="+mn-lt"/>
              </a:rPr>
              <a:t>__(y).</a:t>
            </a:r>
          </a:p>
          <a:p>
            <a:pPr marL="342900" indent="-342900" algn="just">
              <a:spcBef>
                <a:spcPct val="0"/>
              </a:spcBef>
              <a:spcAft>
                <a:spcPts val="600"/>
              </a:spcAft>
            </a:pPr>
            <a:r>
              <a:rPr lang="en-US" sz="2000" b="1" dirty="0">
                <a:solidFill>
                  <a:srgbClr val="002060"/>
                </a:solidFill>
                <a:latin typeface="+mn-lt"/>
              </a:rPr>
              <a:t>__ne__(self, other)</a:t>
            </a:r>
            <a:r>
              <a:rPr lang="en-US" sz="2000" dirty="0">
                <a:solidFill>
                  <a:srgbClr val="002060"/>
                </a:solidFill>
                <a:latin typeface="+mn-lt"/>
              </a:rPr>
              <a:t> — x != y </a:t>
            </a:r>
            <a:r>
              <a:rPr lang="ru-RU" sz="2000" dirty="0">
                <a:solidFill>
                  <a:srgbClr val="002060"/>
                </a:solidFill>
                <a:latin typeface="+mn-lt"/>
              </a:rPr>
              <a:t>вызывает </a:t>
            </a:r>
            <a:r>
              <a:rPr lang="en-US" sz="2000" dirty="0">
                <a:solidFill>
                  <a:srgbClr val="002060"/>
                </a:solidFill>
                <a:latin typeface="+mn-lt"/>
              </a:rPr>
              <a:t>x.__ne__(y)</a:t>
            </a:r>
          </a:p>
          <a:p>
            <a:pPr marL="342900" indent="-342900" algn="just">
              <a:spcBef>
                <a:spcPct val="0"/>
              </a:spcBef>
              <a:spcAft>
                <a:spcPts val="600"/>
              </a:spcAft>
            </a:pPr>
            <a:r>
              <a:rPr lang="en-US" sz="2000" b="1" dirty="0">
                <a:solidFill>
                  <a:srgbClr val="002060"/>
                </a:solidFill>
                <a:latin typeface="+mn-lt"/>
              </a:rPr>
              <a:t>__bool__(self)</a:t>
            </a:r>
            <a:r>
              <a:rPr lang="en-US" sz="2000" dirty="0">
                <a:solidFill>
                  <a:srgbClr val="002060"/>
                </a:solidFill>
                <a:latin typeface="+mn-lt"/>
              </a:rPr>
              <a:t> — </a:t>
            </a:r>
            <a:r>
              <a:rPr lang="ru-RU" sz="2000" dirty="0">
                <a:solidFill>
                  <a:srgbClr val="002060"/>
                </a:solidFill>
                <a:latin typeface="+mn-lt"/>
              </a:rPr>
              <a:t>вызывается при проверке истинности. Если этот метод не определён, вызывается метод __</a:t>
            </a:r>
            <a:r>
              <a:rPr lang="en-US" sz="2000" dirty="0">
                <a:solidFill>
                  <a:srgbClr val="002060"/>
                </a:solidFill>
                <a:latin typeface="+mn-lt"/>
              </a:rPr>
              <a:t>len__ (</a:t>
            </a:r>
            <a:r>
              <a:rPr lang="ru-RU" sz="2000" dirty="0">
                <a:solidFill>
                  <a:srgbClr val="002060"/>
                </a:solidFill>
                <a:latin typeface="+mn-lt"/>
              </a:rPr>
              <a:t>объекты, имеющие ненулевую длину, считаются истинными).</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getitem__(self, key)</a:t>
            </a:r>
            <a:r>
              <a:rPr lang="en-US" sz="2000" dirty="0">
                <a:solidFill>
                  <a:srgbClr val="002060"/>
                </a:solidFill>
                <a:latin typeface="+mn-lt"/>
              </a:rPr>
              <a:t> — </a:t>
            </a:r>
            <a:r>
              <a:rPr lang="ru-RU" sz="2000" dirty="0">
                <a:solidFill>
                  <a:srgbClr val="002060"/>
                </a:solidFill>
                <a:latin typeface="+mn-lt"/>
              </a:rPr>
              <a:t>доступ по индексу (или ключу).</a:t>
            </a:r>
          </a:p>
          <a:p>
            <a:pPr marL="342900" indent="-342900" algn="just">
              <a:spcBef>
                <a:spcPct val="0"/>
              </a:spcBef>
              <a:spcAft>
                <a:spcPts val="600"/>
              </a:spcAft>
            </a:pPr>
            <a:r>
              <a:rPr lang="ru-RU" sz="2000" b="1" dirty="0">
                <a:solidFill>
                  <a:srgbClr val="002060"/>
                </a:solidFill>
                <a:latin typeface="+mn-lt"/>
              </a:rPr>
              <a:t>__</a:t>
            </a:r>
            <a:r>
              <a:rPr lang="en-US" sz="2000" b="1" dirty="0">
                <a:solidFill>
                  <a:srgbClr val="002060"/>
                </a:solidFill>
                <a:latin typeface="+mn-lt"/>
              </a:rPr>
              <a:t>sub__(self, other)</a:t>
            </a:r>
            <a:r>
              <a:rPr lang="en-US" sz="2000" dirty="0">
                <a:solidFill>
                  <a:srgbClr val="002060"/>
                </a:solidFill>
                <a:latin typeface="+mn-lt"/>
              </a:rPr>
              <a:t> — </a:t>
            </a:r>
            <a:r>
              <a:rPr lang="ru-RU" sz="2000" dirty="0">
                <a:solidFill>
                  <a:srgbClr val="002060"/>
                </a:solidFill>
                <a:latin typeface="+mn-lt"/>
              </a:rPr>
              <a:t>вычитание (</a:t>
            </a:r>
            <a:r>
              <a:rPr lang="en-US" sz="2000" dirty="0">
                <a:solidFill>
                  <a:srgbClr val="002060"/>
                </a:solidFill>
                <a:latin typeface="+mn-lt"/>
              </a:rPr>
              <a:t>x - y).</a:t>
            </a:r>
          </a:p>
          <a:p>
            <a:pPr marL="342900" indent="-342900" algn="just">
              <a:spcBef>
                <a:spcPct val="0"/>
              </a:spcBef>
              <a:spcAft>
                <a:spcPts val="600"/>
              </a:spcAft>
            </a:pPr>
            <a:r>
              <a:rPr lang="en-US" sz="2000" b="1" dirty="0">
                <a:solidFill>
                  <a:srgbClr val="002060"/>
                </a:solidFill>
                <a:latin typeface="+mn-lt"/>
              </a:rPr>
              <a:t>__float__(self)</a:t>
            </a:r>
            <a:r>
              <a:rPr lang="en-US" sz="2000" dirty="0">
                <a:solidFill>
                  <a:srgbClr val="002060"/>
                </a:solidFill>
                <a:latin typeface="+mn-lt"/>
              </a:rPr>
              <a:t> — </a:t>
            </a:r>
            <a:r>
              <a:rPr lang="ru-RU" sz="2000" dirty="0">
                <a:solidFill>
                  <a:srgbClr val="002060"/>
                </a:solidFill>
                <a:latin typeface="+mn-lt"/>
              </a:rPr>
              <a:t>приведение к </a:t>
            </a:r>
            <a:r>
              <a:rPr lang="en-US" sz="2000" dirty="0">
                <a:solidFill>
                  <a:srgbClr val="002060"/>
                </a:solidFill>
                <a:latin typeface="+mn-lt"/>
              </a:rPr>
              <a:t>float.</a:t>
            </a:r>
          </a:p>
        </p:txBody>
      </p:sp>
    </p:spTree>
    <p:extLst>
      <p:ext uri="{BB962C8B-B14F-4D97-AF65-F5344CB8AC3E}">
        <p14:creationId xmlns:p14="http://schemas.microsoft.com/office/powerpoint/2010/main" val="3544439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Property - </a:t>
            </a:r>
            <a:r>
              <a:rPr lang="ru-RU" altLang="ru-RU" dirty="0">
                <a:solidFill>
                  <a:srgbClr val="002060"/>
                </a:solidFill>
                <a:latin typeface="+mn-lt"/>
                <a:cs typeface="Times New Roman" panose="02020603050405020304" pitchFamily="18" charset="0"/>
              </a:rPr>
              <a:t>вычисляемое свойство</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Используется, если необходимо задать поведение отдельного атрибута.</a:t>
            </a:r>
          </a:p>
          <a:p>
            <a:pPr marL="0" marR="0" lvl="0" indent="0" algn="just"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rgbClr val="002060"/>
                </a:solidFill>
                <a:effectLst/>
                <a:uLnTx/>
                <a:uFillTx/>
                <a:latin typeface="Calibri" panose="020F0502020204030204"/>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None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@property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This is a property of x</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@x.setter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'Value: '</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str</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value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@x.deleter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'No more'</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Mine</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2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 </a:t>
            </a:r>
            <a:endParaRPr kumimoji="0" lang="ru-RU"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m</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2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x</a:t>
            </a:r>
            <a:r>
              <a:rPr kumimoji="0" lang="en-US" sz="12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2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None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Value: Test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No more</a:t>
            </a:r>
          </a:p>
          <a:p>
            <a:pPr marL="0" marR="0" lvl="0" indent="360000" algn="just" defTabSz="914400" rtl="0" eaLnBrk="1" fontAlgn="auto" latinLnBrk="0" hangingPunct="1">
              <a:lnSpc>
                <a:spcPct val="100000"/>
              </a:lnSpc>
              <a:spcBef>
                <a:spcPct val="0"/>
              </a:spcBef>
              <a:spcAft>
                <a:spcPts val="0"/>
              </a:spcAft>
              <a:buClrTx/>
              <a:buSzTx/>
              <a:buFontTx/>
              <a:buNone/>
              <a:tabLst/>
              <a:defRPr/>
            </a:pPr>
            <a:endPar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8980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94949"/>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624988"/>
            <a:ext cx="11496878"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00" marR="0" lvl="0" indent="-360000" algn="l" defTabSz="914400" rtl="0" eaLnBrk="0" fontAlgn="base" latinLnBrk="0" hangingPunct="0">
              <a:lnSpc>
                <a:spcPct val="100000"/>
              </a:lnSpc>
              <a:spcBef>
                <a:spcPct val="0"/>
              </a:spcBef>
              <a:spcAft>
                <a:spcPts val="600"/>
              </a:spcAft>
              <a:buClrTx/>
              <a:buSzTx/>
              <a:buFont typeface="+mj-lt"/>
              <a:buAutoNum type="arabicPeriod"/>
              <a:tabLst/>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Спроектировать классы (один или несколько) для игры в танки и создать экземпляры этих классов.</a:t>
            </a:r>
          </a:p>
          <a:p>
            <a:pPr marL="360000" marR="0" lvl="0" indent="-360000" defTabSz="914400" rtl="0" eaLnBrk="0" fontAlgn="base" latinLnBrk="0" hangingPunct="0">
              <a:lnSpc>
                <a:spcPct val="100000"/>
              </a:lnSpc>
              <a:spcBef>
                <a:spcPct val="0"/>
              </a:spcBef>
              <a:spcAft>
                <a:spcPts val="600"/>
              </a:spcAft>
              <a:buClrTx/>
              <a:buSzTx/>
              <a:buFont typeface="+mj-lt"/>
              <a:buAutoNum type="arabicPeriod"/>
              <a:tabLst/>
              <a:defRPr/>
            </a:pPr>
            <a:r>
              <a:rPr lang="ru-RU" altLang="ru-RU" sz="2000" dirty="0">
                <a:solidFill>
                  <a:srgbClr val="002060"/>
                </a:solidFill>
                <a:latin typeface="Calibri" panose="020F0502020204030204"/>
              </a:rPr>
              <a:t> Спроектировать класс </a:t>
            </a:r>
            <a:r>
              <a:rPr lang="en-US" sz="2000" dirty="0">
                <a:solidFill>
                  <a:srgbClr val="002060"/>
                </a:solidFill>
                <a:latin typeface="Calibri" panose="020F0502020204030204"/>
              </a:rPr>
              <a:t>Duck</a:t>
            </a:r>
            <a:r>
              <a:rPr lang="ru-RU" sz="2000" dirty="0">
                <a:solidFill>
                  <a:srgbClr val="002060"/>
                </a:solidFill>
                <a:latin typeface="Calibri" panose="020F0502020204030204"/>
              </a:rPr>
              <a:t>, при создании экземпляров которого будут задаваться атрибуты </a:t>
            </a:r>
            <a:r>
              <a:rPr lang="en-US" sz="2000" dirty="0">
                <a:solidFill>
                  <a:srgbClr val="002060"/>
                </a:solidFill>
                <a:latin typeface="Calibri" panose="020F0502020204030204"/>
              </a:rPr>
              <a:t>name, weight</a:t>
            </a:r>
            <a:r>
              <a:rPr lang="ru-RU" sz="2000" dirty="0">
                <a:solidFill>
                  <a:srgbClr val="002060"/>
                </a:solidFill>
                <a:latin typeface="Calibri" panose="020F0502020204030204"/>
              </a:rPr>
              <a:t>, а атрибут </a:t>
            </a:r>
            <a:r>
              <a:rPr lang="en-US" sz="2000" dirty="0">
                <a:solidFill>
                  <a:srgbClr val="002060"/>
                </a:solidFill>
                <a:latin typeface="Calibri" panose="020F0502020204030204"/>
              </a:rPr>
              <a:t>color </a:t>
            </a:r>
            <a:r>
              <a:rPr lang="ru-RU" sz="2000" dirty="0">
                <a:solidFill>
                  <a:srgbClr val="002060"/>
                </a:solidFill>
                <a:latin typeface="Calibri" panose="020F0502020204030204"/>
              </a:rPr>
              <a:t>должен быть общим для всех экземпляров класса. Также в классе должны быть методы: </a:t>
            </a:r>
            <a:br>
              <a:rPr lang="ru-RU" sz="2000" dirty="0">
                <a:solidFill>
                  <a:srgbClr val="002060"/>
                </a:solidFill>
                <a:latin typeface="Calibri" panose="020F0502020204030204"/>
              </a:rPr>
            </a:br>
            <a:r>
              <a:rPr lang="ru-RU" sz="2000" dirty="0">
                <a:solidFill>
                  <a:srgbClr val="002060"/>
                </a:solidFill>
                <a:latin typeface="Calibri" panose="020F0502020204030204"/>
              </a:rPr>
              <a:t>- статический метод, выводящий «С</a:t>
            </a:r>
            <a:r>
              <a:rPr lang="en-US" sz="2000" dirty="0">
                <a:solidFill>
                  <a:srgbClr val="002060"/>
                </a:solidFill>
                <a:latin typeface="Calibri" panose="020F0502020204030204"/>
              </a:rPr>
              <a:t>rack</a:t>
            </a:r>
            <a:r>
              <a:rPr lang="ru-RU" sz="2000" dirty="0">
                <a:solidFill>
                  <a:srgbClr val="002060"/>
                </a:solidFill>
                <a:latin typeface="Calibri" panose="020F0502020204030204"/>
              </a:rPr>
              <a:t>»;</a:t>
            </a:r>
            <a:br>
              <a:rPr lang="ru-RU" sz="2000" dirty="0">
                <a:solidFill>
                  <a:srgbClr val="002060"/>
                </a:solidFill>
                <a:latin typeface="Calibri" panose="020F0502020204030204"/>
              </a:rPr>
            </a:br>
            <a:r>
              <a:rPr lang="ru-RU" sz="2000" dirty="0">
                <a:solidFill>
                  <a:srgbClr val="002060"/>
                </a:solidFill>
                <a:latin typeface="Calibri" panose="020F0502020204030204"/>
              </a:rPr>
              <a:t>- классовый метод, выводящий цвет уток;</a:t>
            </a:r>
            <a:br>
              <a:rPr lang="ru-RU" sz="2000" dirty="0">
                <a:solidFill>
                  <a:srgbClr val="002060"/>
                </a:solidFill>
                <a:latin typeface="Calibri" panose="020F0502020204030204"/>
              </a:rPr>
            </a:br>
            <a:r>
              <a:rPr lang="ru-RU" sz="2000" dirty="0">
                <a:solidFill>
                  <a:srgbClr val="002060"/>
                </a:solidFill>
                <a:latin typeface="Calibri" panose="020F0502020204030204"/>
              </a:rPr>
              <a:t>- методы экземпляров: метод, выводящий имя и вес утки</a:t>
            </a:r>
            <a:r>
              <a:rPr lang="en-US" sz="2000" dirty="0">
                <a:solidFill>
                  <a:srgbClr val="002060"/>
                </a:solidFill>
                <a:latin typeface="Calibri" panose="020F0502020204030204"/>
              </a:rPr>
              <a:t>; </a:t>
            </a:r>
            <a:r>
              <a:rPr lang="ru-RU" sz="2000" dirty="0">
                <a:solidFill>
                  <a:srgbClr val="002060"/>
                </a:solidFill>
                <a:latin typeface="Calibri" panose="020F0502020204030204"/>
              </a:rPr>
              <a:t>метод </a:t>
            </a:r>
            <a:r>
              <a:rPr lang="en-US" sz="2000" dirty="0">
                <a:solidFill>
                  <a:srgbClr val="002060"/>
                </a:solidFill>
                <a:latin typeface="Calibri" panose="020F0502020204030204"/>
              </a:rPr>
              <a:t>__repl__ ; </a:t>
            </a:r>
            <a:r>
              <a:rPr lang="ru-RU" sz="2000" dirty="0">
                <a:solidFill>
                  <a:srgbClr val="002060"/>
                </a:solidFill>
                <a:latin typeface="Calibri" panose="020F0502020204030204"/>
              </a:rPr>
              <a:t>метод, принимающий 2х уток, и возвращающий имя более тяжелой утки (__</a:t>
            </a:r>
            <a:r>
              <a:rPr lang="en-US" sz="2000" dirty="0">
                <a:solidFill>
                  <a:srgbClr val="002060"/>
                </a:solidFill>
                <a:latin typeface="Calibri" panose="020F0502020204030204"/>
              </a:rPr>
              <a:t>lt__</a:t>
            </a:r>
            <a:r>
              <a:rPr lang="ru-RU" sz="2000" dirty="0">
                <a:solidFill>
                  <a:srgbClr val="002060"/>
                </a:solidFill>
                <a:latin typeface="Calibri" panose="020F0502020204030204"/>
              </a:rPr>
              <a:t>)</a:t>
            </a:r>
            <a:r>
              <a:rPr lang="en-US" sz="2000" dirty="0">
                <a:solidFill>
                  <a:srgbClr val="002060"/>
                </a:solidFill>
                <a:latin typeface="Calibri" panose="020F0502020204030204"/>
              </a:rPr>
              <a:t> ;  </a:t>
            </a:r>
            <a:r>
              <a:rPr lang="ru-RU" sz="2000" dirty="0">
                <a:solidFill>
                  <a:srgbClr val="002060"/>
                </a:solidFill>
                <a:latin typeface="Calibri" panose="020F0502020204030204"/>
              </a:rPr>
              <a:t>метод, сравнивающий вес 2х уток</a:t>
            </a:r>
            <a:r>
              <a:rPr lang="en-US" sz="2000" dirty="0">
                <a:solidFill>
                  <a:srgbClr val="002060"/>
                </a:solidFill>
                <a:latin typeface="Calibri" panose="020F0502020204030204"/>
              </a:rPr>
              <a:t> </a:t>
            </a:r>
            <a:r>
              <a:rPr lang="ru-RU" sz="2000" dirty="0">
                <a:solidFill>
                  <a:srgbClr val="002060"/>
                </a:solidFill>
                <a:latin typeface="Calibri" panose="020F0502020204030204"/>
              </a:rPr>
              <a:t>и возвращающий </a:t>
            </a:r>
            <a:r>
              <a:rPr lang="en-US" sz="2000" dirty="0">
                <a:solidFill>
                  <a:srgbClr val="002060"/>
                </a:solidFill>
                <a:latin typeface="Calibri" panose="020F0502020204030204"/>
              </a:rPr>
              <a:t>bool</a:t>
            </a:r>
            <a:r>
              <a:rPr lang="ru-RU" sz="2000" dirty="0">
                <a:solidFill>
                  <a:srgbClr val="002060"/>
                </a:solidFill>
                <a:latin typeface="Calibri" panose="020F0502020204030204"/>
              </a:rPr>
              <a:t> </a:t>
            </a:r>
            <a:r>
              <a:rPr lang="en-US" sz="2000" dirty="0">
                <a:solidFill>
                  <a:srgbClr val="002060"/>
                </a:solidFill>
                <a:latin typeface="Calibri" panose="020F0502020204030204"/>
              </a:rPr>
              <a:t>(</a:t>
            </a:r>
            <a:r>
              <a:rPr lang="ru-RU" sz="2000" dirty="0">
                <a:solidFill>
                  <a:srgbClr val="002060"/>
                </a:solidFill>
                <a:latin typeface="Calibri" panose="020F0502020204030204"/>
              </a:rPr>
              <a:t>равен вес или нет (__</a:t>
            </a:r>
            <a:r>
              <a:rPr lang="en-US" sz="2000" dirty="0">
                <a:solidFill>
                  <a:srgbClr val="002060"/>
                </a:solidFill>
                <a:latin typeface="Calibri" panose="020F0502020204030204"/>
              </a:rPr>
              <a:t>ne__</a:t>
            </a:r>
            <a:r>
              <a:rPr lang="ru-RU" sz="2000" dirty="0">
                <a:solidFill>
                  <a:srgbClr val="002060"/>
                </a:solidFill>
                <a:latin typeface="Calibri" panose="020F0502020204030204"/>
              </a:rPr>
              <a:t>)</a:t>
            </a:r>
            <a:r>
              <a:rPr lang="en-US" sz="2000" dirty="0">
                <a:solidFill>
                  <a:srgbClr val="002060"/>
                </a:solidFill>
                <a:latin typeface="Calibri" panose="020F0502020204030204"/>
              </a:rPr>
              <a:t>) ; </a:t>
            </a:r>
            <a:r>
              <a:rPr lang="ru-RU" sz="2000" dirty="0">
                <a:solidFill>
                  <a:srgbClr val="002060"/>
                </a:solidFill>
                <a:latin typeface="Calibri" panose="020F0502020204030204"/>
              </a:rPr>
              <a:t>метод, суммирующий вес 2х уток(__</a:t>
            </a:r>
            <a:r>
              <a:rPr lang="en-US" sz="2000" dirty="0">
                <a:solidFill>
                  <a:srgbClr val="002060"/>
                </a:solidFill>
                <a:latin typeface="Calibri" panose="020F0502020204030204"/>
              </a:rPr>
              <a:t>add__</a:t>
            </a:r>
            <a:r>
              <a:rPr lang="ru-RU" sz="2000" dirty="0">
                <a:solidFill>
                  <a:srgbClr val="002060"/>
                </a:solidFill>
                <a:latin typeface="Calibri" panose="020F0502020204030204"/>
              </a:rPr>
              <a:t>)</a:t>
            </a:r>
            <a:r>
              <a:rPr lang="en-US" sz="2000" dirty="0">
                <a:solidFill>
                  <a:srgbClr val="002060"/>
                </a:solidFill>
                <a:latin typeface="Calibri" panose="020F0502020204030204"/>
              </a:rPr>
              <a:t>.</a:t>
            </a:r>
            <a:endParaRPr lang="ru-RU" altLang="ru-RU" sz="2000" dirty="0">
              <a:solidFill>
                <a:srgbClr val="002060"/>
              </a:solidFill>
              <a:latin typeface="Calibri" panose="020F0502020204030204"/>
            </a:endParaRPr>
          </a:p>
          <a:p>
            <a:pPr marL="360000" indent="-360000" eaLnBrk="0" fontAlgn="base" hangingPunct="0">
              <a:spcBef>
                <a:spcPct val="0"/>
              </a:spcBef>
              <a:spcAft>
                <a:spcPts val="600"/>
              </a:spcAft>
              <a:buFont typeface="+mj-lt"/>
              <a:buAutoNum type="arabicPeriod"/>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p>
        </p:txBody>
      </p:sp>
    </p:spTree>
    <p:extLst>
      <p:ext uri="{BB962C8B-B14F-4D97-AF65-F5344CB8AC3E}">
        <p14:creationId xmlns:p14="http://schemas.microsoft.com/office/powerpoint/2010/main" val="240454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Практика</a:t>
            </a:r>
          </a:p>
        </p:txBody>
      </p:sp>
      <p:sp>
        <p:nvSpPr>
          <p:cNvPr id="6" name="Text Box 10">
            <a:extLst>
              <a:ext uri="{FF2B5EF4-FFF2-40B4-BE49-F238E27FC236}">
                <a16:creationId xmlns:a16="http://schemas.microsoft.com/office/drawing/2014/main" id="{38DC0EE2-54E1-412F-A881-6ED14FD9DBC3}"/>
              </a:ext>
            </a:extLst>
          </p:cNvPr>
          <p:cNvSpPr txBox="1">
            <a:spLocks noChangeArrowheads="1"/>
          </p:cNvSpPr>
          <p:nvPr/>
        </p:nvSpPr>
        <p:spPr bwMode="auto">
          <a:xfrm>
            <a:off x="322228" y="1035948"/>
            <a:ext cx="11496878"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здесь инициализируется атрибут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filepath,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он содержит путь до файла-хранилища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property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чтения из файла, в случае успеха возвращаем содержимое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случае неудачи возвращаем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 doesn't exist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content.setter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записи в файл указанного содержимого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content.deleter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os.remove(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имя_файла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R="0" lvl="0" algn="l" defTabSz="914400" rtl="0" eaLnBrk="0" fontAlgn="base" latinLnBrk="0" hangingPunct="0">
              <a:lnSpc>
                <a:spcPct val="100000"/>
              </a:lnSpc>
              <a:spcBef>
                <a:spcPct val="0"/>
              </a:spcBef>
              <a:spcAft>
                <a:spcPts val="600"/>
              </a:spcAft>
              <a:buClrTx/>
              <a:buSzTx/>
              <a:buNone/>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R="0" lvl="0" algn="l" defTabSz="914400" rtl="0" eaLnBrk="0" fontAlgn="base" latinLnBrk="0" hangingPunct="0">
              <a:lnSpc>
                <a:spcPct val="100000"/>
              </a:lnSpc>
              <a:spcBef>
                <a:spcPct val="0"/>
              </a:spcBef>
              <a:spcAft>
                <a:spcPts val="600"/>
              </a:spcAft>
              <a:buClrTx/>
              <a:buSzTx/>
              <a:buNone/>
              <a:tabLst/>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File doesn't exist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 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test_str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'text 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text 2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после этого файла не существует</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98930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Объектно-ориентированная парадигма</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7344295"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При решении задач высокоуровневой логики (автоматизация бизнес-процессов, игры и т.д.) гораздо удобнее оперировать готовыми блоками кода, не углублясь в детали их единожды отлаженной реализации.</a:t>
            </a:r>
          </a:p>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Например, при проектировании автомобиля инженер не отвлекается на устройство дверей или других частей. Для него важны только способы крепления их к основе (кузову) и способы использования (открыть-закрыть).</a:t>
            </a:r>
          </a:p>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Реализация тех же дверей – задача отдельной группы инженеров, которые уже будут оперировать другими блоками – более мелкими деталями.</a:t>
            </a:r>
          </a:p>
          <a:p>
            <a:pPr algn="just" fontAlgn="base">
              <a:spcBef>
                <a:spcPct val="0"/>
              </a:spcBef>
              <a:spcAft>
                <a:spcPct val="0"/>
              </a:spcAft>
              <a:buNone/>
              <a:defRPr/>
            </a:pPr>
            <a:r>
              <a:rPr lang="ru-RU" altLang="ru-RU" sz="2000" dirty="0">
                <a:solidFill>
                  <a:srgbClr val="002060"/>
                </a:solidFill>
                <a:latin typeface="+mn-lt"/>
              </a:rPr>
              <a:t>Рассмотрим задачу посложнее, чем просто рисование отдельных деталей: создание приложения для игры в танки.</a:t>
            </a:r>
          </a:p>
        </p:txBody>
      </p:sp>
      <p:pic>
        <p:nvPicPr>
          <p:cNvPr id="4" name="Рисунок 3">
            <a:extLst>
              <a:ext uri="{FF2B5EF4-FFF2-40B4-BE49-F238E27FC236}">
                <a16:creationId xmlns:a16="http://schemas.microsoft.com/office/drawing/2014/main" id="{FD78FD41-0DE1-473E-94F9-7BE8FCC6FCDA}"/>
              </a:ext>
            </a:extLst>
          </p:cNvPr>
          <p:cNvPicPr>
            <a:picLocks noChangeAspect="1"/>
          </p:cNvPicPr>
          <p:nvPr/>
        </p:nvPicPr>
        <p:blipFill>
          <a:blip r:embed="rId2"/>
          <a:stretch>
            <a:fillRect/>
          </a:stretch>
        </p:blipFill>
        <p:spPr>
          <a:xfrm>
            <a:off x="8128932" y="988321"/>
            <a:ext cx="3818587" cy="4614754"/>
          </a:xfrm>
          <a:prstGeom prst="rect">
            <a:avLst/>
          </a:prstGeom>
        </p:spPr>
      </p:pic>
    </p:spTree>
    <p:extLst>
      <p:ext uri="{BB962C8B-B14F-4D97-AF65-F5344CB8AC3E}">
        <p14:creationId xmlns:p14="http://schemas.microsoft.com/office/powerpoint/2010/main" val="507771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Классы и объекты</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Что такое класс или тип? Проведем аналогию с реальным миром. Если мы возьмем конкретный автомобиль, то это объект, но не класс. А вот общее представление об автомобилях, их назначении – это класс. Ему принадлежат все реальные объекты автомобилей, какими бы они ни были. Класс автомобилей дает общую характеристику всем автомобилям в мире, он их обобщает.</a:t>
            </a:r>
          </a:p>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Рассмотрим целые числа в Python. Тип int – это класс целых чисел. Числа 5, 20344, -10 и т. д. – это конкретные объекты этого класса.</a:t>
            </a:r>
          </a:p>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Любая программа работает с данными. Данные в языке Python представлены в форме объектов - встроенных, предоставляемых языком Python, или объектов, которые мы создаем с помощью других инструментов. По сути, </a:t>
            </a:r>
            <a:r>
              <a:rPr lang="ru-RU" sz="2000" u="sng" dirty="0">
                <a:solidFill>
                  <a:srgbClr val="002060"/>
                </a:solidFill>
                <a:latin typeface="+mn-lt"/>
              </a:rPr>
              <a:t>объекты – это области памяти со значениями и ассоциированными с ними наборами операций (которые и отождествляются с типом объекта).</a:t>
            </a:r>
          </a:p>
          <a:p>
            <a:pPr marR="0" lvl="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p:txBody>
      </p:sp>
    </p:spTree>
    <p:extLst>
      <p:ext uri="{BB962C8B-B14F-4D97-AF65-F5344CB8AC3E}">
        <p14:creationId xmlns:p14="http://schemas.microsoft.com/office/powerpoint/2010/main" val="704852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dirty="0">
                <a:solidFill>
                  <a:srgbClr val="002060"/>
                </a:solidFill>
                <a:latin typeface="+mn-lt"/>
                <a:cs typeface="Times New Roman" panose="02020603050405020304" pitchFamily="18" charset="0"/>
              </a:rPr>
              <a:t>Классы и объекты</a:t>
            </a:r>
            <a:endParaRPr lang="ru-RU" altLang="ru-RU" dirty="0">
              <a:solidFill>
                <a:srgbClr val="002060"/>
              </a:solidFill>
              <a:latin typeface="+mn-lt"/>
              <a:cs typeface="Times New Roman" panose="02020603050405020304" pitchFamily="18" charset="0"/>
            </a:endParaRPr>
          </a:p>
        </p:txBody>
      </p:sp>
      <p:sp>
        <p:nvSpPr>
          <p:cNvPr id="5" name="Text Box 10">
            <a:extLst>
              <a:ext uri="{FF2B5EF4-FFF2-40B4-BE49-F238E27FC236}">
                <a16:creationId xmlns:a16="http://schemas.microsoft.com/office/drawing/2014/main" id="{CCFFA76A-7E8B-4356-8A0C-F3AB7CEC9BA5}"/>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Типы, предоставляемые самим языком (числа, строки, функции и т.д.) это самые мелкие детали, из которых разработчик может строить свои типы данных – классы. Эти классы, в свою очередь, могут использоваться в других классах. Это позволяет описывать средствами языка предметную область, сущностям которой как раз и соответствуют классы.</a:t>
            </a:r>
          </a:p>
          <a:p>
            <a:pPr marR="0" lvl="0" algn="just" fontAlgn="base">
              <a:lnSpc>
                <a:spcPct val="100000"/>
              </a:lnSpc>
              <a:spcBef>
                <a:spcPct val="0"/>
              </a:spcBef>
              <a:spcAft>
                <a:spcPts val="600"/>
              </a:spcAft>
              <a:buClrTx/>
              <a:buSzTx/>
              <a:buFontTx/>
              <a:buNone/>
              <a:tabLst/>
              <a:defRPr/>
            </a:pPr>
            <a:r>
              <a:rPr lang="ru-RU" sz="2000" dirty="0">
                <a:solidFill>
                  <a:srgbClr val="002060"/>
                </a:solidFill>
                <a:latin typeface="+mn-lt"/>
              </a:rPr>
              <a:t>Важно понимать: класс несет, в первую очередь, описательный смысл. Из него, как по шаблону конструируются объекты (или экземпляры), которые будут содержать конкретные значения атрибутов. </a:t>
            </a:r>
          </a:p>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r>
              <a:rPr lang="ru-RU" sz="2000" dirty="0">
                <a:solidFill>
                  <a:srgbClr val="002060"/>
                </a:solidFill>
                <a:latin typeface="+mn-lt"/>
                <a:sym typeface="Arial"/>
              </a:rPr>
              <a:t>Для объявления класса используется ключевое слово </a:t>
            </a:r>
            <a:r>
              <a:rPr lang="en-US" sz="2000" dirty="0">
                <a:solidFill>
                  <a:srgbClr val="002060"/>
                </a:solidFill>
                <a:latin typeface="+mn-lt"/>
                <a:sym typeface="Arial"/>
              </a:rPr>
              <a:t>class.</a:t>
            </a:r>
          </a:p>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endParaRPr kumimoji="0" lang="en-US" sz="1000" b="0" i="0" u="none" strike="noStrike" kern="0" cap="none" spc="0" normalizeH="0" baseline="0" noProof="0" dirty="0">
              <a:ln>
                <a:noFill/>
              </a:ln>
              <a:solidFill>
                <a:srgbClr val="002060"/>
              </a:solidFill>
              <a:effectLst/>
              <a:uLnTx/>
              <a:uFillTx/>
              <a:latin typeface="proxima nova rg"/>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class</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Car</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color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0</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speed </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sym typeface="Arial"/>
              </a:rPr>
              <a:t>0</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    def</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0" i="0" u="none" strike="noStrike" kern="0" cap="none" spc="0" normalizeH="0" baseline="0" noProof="0" dirty="0">
                <a:ln>
                  <a:noFill/>
                </a:ln>
                <a:solidFill>
                  <a:srgbClr val="FF00FF"/>
                </a:solidFill>
                <a:effectLst/>
                <a:uLnTx/>
                <a:uFillTx/>
                <a:latin typeface="Courier New" panose="02070309020205020404" pitchFamily="49" charset="0"/>
                <a:cs typeface="Courier New" panose="02070309020205020404" pitchFamily="49" charset="0"/>
                <a:sym typeface="Arial"/>
              </a:rPr>
              <a:t>move</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self</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x</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y</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en-US" sz="12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sym typeface="Arial"/>
              </a:rPr>
              <a:t>print</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sym typeface="Arial"/>
              </a:rPr>
              <a:t>f"Moving to {</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x</a:t>
            </a:r>
            <a:r>
              <a:rPr kumimoji="0" lang="en-US" sz="1200" b="0" i="0" u="none" strike="noStrike" kern="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sym typeface="Arial"/>
              </a:rPr>
              <a:t>}.{</a:t>
            </a:r>
            <a:r>
              <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y</a:t>
            </a:r>
            <a:r>
              <a:rPr kumimoji="0" lang="en-US" sz="1200" b="0" i="0" u="none" strike="noStrike" kern="0" cap="none" spc="0" normalizeH="0" baseline="0" noProof="0" dirty="0">
                <a:ln>
                  <a:noFill/>
                </a:ln>
                <a:solidFill>
                  <a:srgbClr val="808080"/>
                </a:solidFill>
                <a:effectLst/>
                <a:uLnTx/>
                <a:uFillTx/>
                <a:latin typeface="Courier New" panose="02070309020205020404" pitchFamily="49" charset="0"/>
                <a:cs typeface="Courier New" panose="02070309020205020404" pitchFamily="49" charset="0"/>
                <a:sym typeface="Arial"/>
              </a:rPr>
              <a:t>}"</a:t>
            </a:r>
            <a:r>
              <a:rPr kumimoji="0" lang="en-US"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endParaRPr kumimoji="0" lang="en-US"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endParaRPr>
          </a:p>
          <a:p>
            <a:pPr marL="0" marR="0" lvl="0" indent="0" algn="l" defTabSz="914400" rtl="0" eaLnBrk="1" fontAlgn="auto" latinLnBrk="0" hangingPunct="1">
              <a:lnSpc>
                <a:spcPct val="100000"/>
              </a:lnSpc>
              <a:spcBef>
                <a:spcPct val="0"/>
              </a:spcBef>
              <a:spcAft>
                <a:spcPts val="0"/>
              </a:spcAft>
              <a:buClr>
                <a:srgbClr val="000000"/>
              </a:buClr>
              <a:buSzTx/>
              <a:buFont typeface="Arial"/>
              <a:buNone/>
              <a:tabLst/>
              <a:defRPr/>
            </a:pPr>
            <a:r>
              <a:rPr kumimoji="0" lang="ru-RU" sz="1000" b="0" i="0" u="none" strike="noStrike" kern="0" cap="none" spc="0" normalizeH="0" baseline="0" noProof="0" dirty="0">
                <a:ln>
                  <a:noFill/>
                </a:ln>
                <a:solidFill>
                  <a:srgbClr val="002060"/>
                </a:solidFill>
                <a:effectLst/>
                <a:uLnTx/>
                <a:uFillTx/>
                <a:latin typeface="proxima nova rg"/>
                <a:cs typeface="Arial"/>
                <a:sym typeface="Arial"/>
              </a:rPr>
              <a:t> </a:t>
            </a:r>
            <a:endParaRPr kumimoji="0" lang="en-US" sz="1000" b="0" i="0" u="none" strike="noStrike" kern="0" cap="none" spc="0" normalizeH="0" baseline="0" noProof="0" dirty="0">
              <a:ln>
                <a:noFill/>
              </a:ln>
              <a:solidFill>
                <a:srgbClr val="002060"/>
              </a:solidFill>
              <a:effectLst/>
              <a:uLnTx/>
              <a:uFillTx/>
              <a:latin typeface="proxima nova rg"/>
              <a:cs typeface="Arial"/>
              <a:sym typeface="Arial"/>
            </a:endParaRPr>
          </a:p>
          <a:p>
            <a:pPr>
              <a:spcBef>
                <a:spcPct val="0"/>
              </a:spcBef>
              <a:buClr>
                <a:srgbClr val="000000"/>
              </a:buClr>
              <a:buNone/>
              <a:defRPr/>
            </a:pPr>
            <a:r>
              <a:rPr lang="ru-RU" sz="2000" dirty="0">
                <a:solidFill>
                  <a:srgbClr val="002060"/>
                </a:solidFill>
                <a:latin typeface="+mn-lt"/>
                <a:sym typeface="Arial"/>
              </a:rPr>
              <a:t>Для создания объектов (экземпляров) класса нужно указать имя класса и скобки.</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с1 </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Car</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ru-RU" sz="1200" b="0" i="0" u="none" strike="noStrike" kern="0" cap="none" spc="0" normalizeH="0" baseline="0" noProof="0" dirty="0">
                <a:ln>
                  <a:noFill/>
                </a:ln>
                <a:solidFill>
                  <a:srgbClr val="008000"/>
                </a:solidFill>
                <a:effectLst/>
                <a:uLnTx/>
                <a:uFillTx/>
                <a:latin typeface="Courier New" panose="02070309020205020404" pitchFamily="49" charset="0"/>
                <a:cs typeface="Courier New" panose="02070309020205020404" pitchFamily="49" charset="0"/>
                <a:sym typeface="Arial"/>
              </a:rPr>
              <a:t># 1-й автомобиль сходит с конвейера</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c2 </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Car</a:t>
            </a:r>
            <a:r>
              <a:rPr kumimoji="0" lang="ru-RU" sz="1200" b="1" i="0" u="none" strike="noStrike" kern="0" cap="none" spc="0" normalizeH="0" baseline="0" noProof="0" dirty="0">
                <a:ln>
                  <a:noFill/>
                </a:ln>
                <a:solidFill>
                  <a:srgbClr val="000080"/>
                </a:solidFill>
                <a:effectLst/>
                <a:uLnTx/>
                <a:uFillTx/>
                <a:latin typeface="Courier New" panose="02070309020205020404" pitchFamily="49" charset="0"/>
                <a:cs typeface="Courier New" panose="02070309020205020404" pitchFamily="49" charset="0"/>
                <a:sym typeface="Arial"/>
              </a:rPr>
              <a:t>()</a:t>
            </a:r>
            <a:r>
              <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rPr>
              <a:t>  </a:t>
            </a:r>
            <a:r>
              <a:rPr kumimoji="0" lang="ru-RU" sz="1200" b="0" i="0" u="none" strike="noStrike" kern="0" cap="none" spc="0" normalizeH="0" baseline="0" noProof="0" dirty="0">
                <a:ln>
                  <a:noFill/>
                </a:ln>
                <a:solidFill>
                  <a:srgbClr val="008000"/>
                </a:solidFill>
                <a:effectLst/>
                <a:uLnTx/>
                <a:uFillTx/>
                <a:latin typeface="Courier New" panose="02070309020205020404" pitchFamily="49" charset="0"/>
                <a:cs typeface="Courier New" panose="02070309020205020404" pitchFamily="49" charset="0"/>
                <a:sym typeface="Arial"/>
              </a:rPr>
              <a:t># 2-й автомобиль сходит с конвейера </a:t>
            </a:r>
            <a:endParaRPr kumimoji="0" lang="ru-RU" sz="1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sym typeface="Arial"/>
            </a:endParaRPr>
          </a:p>
          <a:p>
            <a:pPr marR="0" lvl="0" indent="0" fontAlgn="auto">
              <a:lnSpc>
                <a:spcPct val="100000"/>
              </a:lnSpc>
              <a:spcBef>
                <a:spcPct val="0"/>
              </a:spcBef>
              <a:spcAft>
                <a:spcPts val="0"/>
              </a:spcAft>
              <a:buClr>
                <a:srgbClr val="000000"/>
              </a:buClr>
              <a:buSzTx/>
              <a:buNone/>
              <a:tabLst/>
              <a:defRPr/>
            </a:pPr>
            <a:endParaRPr lang="ru-RU" sz="1200" dirty="0">
              <a:solidFill>
                <a:srgbClr val="002060"/>
              </a:solidFill>
              <a:latin typeface="Courier New" panose="02070309020205020404" pitchFamily="49" charset="0"/>
              <a:cs typeface="Courier New" panose="02070309020205020404" pitchFamily="49" charset="0"/>
              <a:sym typeface="Arial"/>
            </a:endParaRPr>
          </a:p>
          <a:p>
            <a:pPr marR="0" lvl="0" indent="0" fontAlgn="auto">
              <a:lnSpc>
                <a:spcPct val="100000"/>
              </a:lnSpc>
              <a:spcBef>
                <a:spcPct val="0"/>
              </a:spcBef>
              <a:spcAft>
                <a:spcPts val="0"/>
              </a:spcAft>
              <a:buClr>
                <a:srgbClr val="000000"/>
              </a:buClr>
              <a:buSzTx/>
              <a:buNone/>
              <a:tabLst/>
              <a:defRPr/>
            </a:pPr>
            <a:r>
              <a:rPr lang="ru-RU" sz="2000" dirty="0">
                <a:solidFill>
                  <a:srgbClr val="002060"/>
                </a:solidFill>
                <a:latin typeface="+mn-lt"/>
                <a:sym typeface="Arial"/>
              </a:rPr>
              <a:t>Несложно заметить, что работа с классами очень похожа на работу с функциями. </a:t>
            </a:r>
            <a:endParaRPr lang="en-US" sz="2000" dirty="0">
              <a:solidFill>
                <a:srgbClr val="002060"/>
              </a:solidFill>
              <a:latin typeface="+mn-lt"/>
              <a:sym typeface="Arial"/>
            </a:endParaRPr>
          </a:p>
          <a:p>
            <a:pPr marR="0" lvl="0" indent="0" fontAlgn="auto">
              <a:lnSpc>
                <a:spcPct val="100000"/>
              </a:lnSpc>
              <a:spcBef>
                <a:spcPct val="0"/>
              </a:spcBef>
              <a:spcAft>
                <a:spcPts val="0"/>
              </a:spcAft>
              <a:buClr>
                <a:srgbClr val="000000"/>
              </a:buClr>
              <a:buSzTx/>
              <a:buNone/>
              <a:tabLst/>
              <a:defRPr/>
            </a:pPr>
            <a:r>
              <a:rPr lang="ru-RU" sz="2000" dirty="0">
                <a:solidFill>
                  <a:srgbClr val="002060"/>
                </a:solidFill>
                <a:latin typeface="+mn-lt"/>
                <a:sym typeface="Arial"/>
              </a:rPr>
              <a:t>Это неслучайно: в </a:t>
            </a:r>
            <a:r>
              <a:rPr lang="en-US" sz="2000" dirty="0">
                <a:solidFill>
                  <a:srgbClr val="002060"/>
                </a:solidFill>
                <a:latin typeface="+mn-lt"/>
                <a:sym typeface="Arial"/>
              </a:rPr>
              <a:t>Python </a:t>
            </a:r>
            <a:r>
              <a:rPr lang="ru-RU" sz="2000" dirty="0">
                <a:solidFill>
                  <a:srgbClr val="002060"/>
                </a:solidFill>
                <a:latin typeface="+mn-lt"/>
                <a:sym typeface="Arial"/>
              </a:rPr>
              <a:t>все является объектом, даже реализации функций.</a:t>
            </a:r>
          </a:p>
          <a:p>
            <a:pPr marR="0" lvl="0" algn="just" fontAlgn="base">
              <a:lnSpc>
                <a:spcPct val="100000"/>
              </a:lnSpc>
              <a:spcBef>
                <a:spcPct val="0"/>
              </a:spcBef>
              <a:spcAft>
                <a:spcPct val="0"/>
              </a:spcAft>
              <a:buClrTx/>
              <a:buSzTx/>
              <a:buFontTx/>
              <a:buNone/>
              <a:tabLst/>
              <a:defRPr/>
            </a:pPr>
            <a:endParaRPr lang="ru-RU" sz="2000" dirty="0">
              <a:solidFill>
                <a:srgbClr val="002060"/>
              </a:solidFill>
              <a:latin typeface="+mn-lt"/>
            </a:endParaRPr>
          </a:p>
        </p:txBody>
      </p:sp>
    </p:spTree>
    <p:extLst>
      <p:ext uri="{BB962C8B-B14F-4D97-AF65-F5344CB8AC3E}">
        <p14:creationId xmlns:p14="http://schemas.microsoft.com/office/powerpoint/2010/main" val="165753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Экземпляры классов</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Писать через функции </a:t>
            </a:r>
            <a:r>
              <a:rPr lang="en-US" altLang="ru-RU" sz="2000" dirty="0">
                <a:solidFill>
                  <a:srgbClr val="002060"/>
                </a:solidFill>
                <a:latin typeface="+mn-lt"/>
              </a:rPr>
              <a:t>—</a:t>
            </a:r>
            <a:r>
              <a:rPr lang="ru-RU" altLang="ru-RU" sz="2000" dirty="0">
                <a:solidFill>
                  <a:srgbClr val="002060"/>
                </a:solidFill>
                <a:latin typeface="+mn-lt"/>
              </a:rPr>
              <a:t> это процедурно-ориентированное программирование. Через классы и объекты </a:t>
            </a:r>
            <a:r>
              <a:rPr lang="en-US" altLang="ru-RU" sz="2000" dirty="0">
                <a:solidFill>
                  <a:srgbClr val="002060"/>
                </a:solidFill>
                <a:latin typeface="+mn-lt"/>
              </a:rPr>
              <a:t>—</a:t>
            </a:r>
            <a:r>
              <a:rPr lang="ru-RU" altLang="ru-RU" sz="2000" dirty="0">
                <a:solidFill>
                  <a:srgbClr val="002060"/>
                </a:solidFill>
                <a:latin typeface="+mn-lt"/>
              </a:rPr>
              <a:t> объектно-ориентированное.</a:t>
            </a:r>
          </a:p>
          <a:p>
            <a:pPr algn="just" eaLnBrk="1" hangingPunct="1">
              <a:spcBef>
                <a:spcPct val="0"/>
              </a:spcBef>
              <a:buFontTx/>
              <a:buNone/>
            </a:pPr>
            <a:r>
              <a:rPr lang="ru-RU" altLang="ru-RU" sz="2000" dirty="0">
                <a:solidFill>
                  <a:srgbClr val="002060"/>
                </a:solidFill>
                <a:latin typeface="+mn-lt"/>
              </a:rPr>
              <a:t>В языке программирования Python объекты принято называть также экземплярами. Это связано с тем, что в нем все классы сами являются объектами класса type.  Поэтому во избежание путаницы объекты, созданные на основе обычных классов, называют экземплярами (но часто и объектами тоже).</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определение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pass</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создание экземпляра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object1 </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Class1</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75140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dirty="0">
                <a:solidFill>
                  <a:srgbClr val="002060"/>
                </a:solidFill>
                <a:latin typeface="+mn-lt"/>
                <a:cs typeface="Times New Roman" panose="02020603050405020304" pitchFamily="18" charset="0"/>
              </a:rPr>
              <a:t>Атрибуты (поля и методы) класса</a:t>
            </a: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27496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FF8000"/>
                </a:solidFill>
                <a:effectLst/>
                <a:uLnTx/>
                <a:uFillTx/>
                <a:latin typeface="Courier New" panose="02070309020205020404" pitchFamily="49" charset="0"/>
                <a:ea typeface="+mn-ea"/>
                <a:cs typeface="+mn-cs"/>
              </a:rPr>
              <a:t>Работник"""</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поля</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"Unknown"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метод</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@staticmethod</a:t>
            </a:r>
            <a:endPar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статический метод класса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return</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"Employee"</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создаем объект класса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Employee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записываем ссылку на него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в переменную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e</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обращаться к полям и методам объекта и класса нужно через точку</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get_full_name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fullname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Employee.get_class_name()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eaLnBrk="0" fontAlgn="base" hangingPunct="0">
              <a:spcBef>
                <a:spcPct val="0"/>
              </a:spcBef>
              <a:spcAft>
                <a:spcPct val="0"/>
              </a:spcAft>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Unknown Unknown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Employee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p:txBody>
      </p:sp>
      <p:sp>
        <p:nvSpPr>
          <p:cNvPr id="6" name="Text Box 10">
            <a:extLst>
              <a:ext uri="{FF2B5EF4-FFF2-40B4-BE49-F238E27FC236}">
                <a16:creationId xmlns:a16="http://schemas.microsoft.com/office/drawing/2014/main" id="{978F115B-EFEB-4FBA-BF01-581397EFEB0F}"/>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108833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Методы класса имеют одно отличие от обычных функций: они должны иметь обязательный дополнительный параметр, добавляемый к началу списка параметров. Однако, при вызове метода никакого значения этому параметру присваивать не нужно – его укажет сам Python. Этот параметр указывает на сам экземпляр класса и называется self. self в Python эквивалентен указателю this в C++.</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__init__ -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конструктор класса, аналогично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Java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C++</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first_name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last_name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first_name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FF0000"/>
                </a:solidFill>
                <a:effectLst/>
                <a:uLnTx/>
                <a:uFillTx/>
                <a:latin typeface="Courier New" panose="02070309020205020404" pitchFamily="49" charset="0"/>
                <a:ea typeface="+mn-ea"/>
                <a:cs typeface="+mn-cs"/>
              </a:rPr>
              <a:t>0</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last_name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lower</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word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f</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 say </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word</a:t>
            </a:r>
            <a:r>
              <a:rPr lang="en-US" sz="1400" b="1" dirty="0">
                <a:solidFill>
                  <a:srgbClr val="000080"/>
                </a:solidFill>
                <a:latin typeface="Courier New" panose="02070309020205020404" pitchFamily="49" charset="0"/>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indent="360000" algn="just" eaLnBrk="1" hangingPunct="1">
              <a:spcBef>
                <a:spcPct val="0"/>
              </a:spcBef>
              <a:buFontTx/>
              <a:buNone/>
            </a:pPr>
            <a:endParaRPr lang="ru-RU" altLang="ru-RU" sz="2000" dirty="0">
              <a:solidFill>
                <a:srgbClr val="002060"/>
              </a:solidFill>
              <a:latin typeface="+mn-lt"/>
            </a:endParaRPr>
          </a:p>
        </p:txBody>
      </p:sp>
    </p:spTree>
    <p:extLst>
      <p:ext uri="{BB962C8B-B14F-4D97-AF65-F5344CB8AC3E}">
        <p14:creationId xmlns:p14="http://schemas.microsoft.com/office/powerpoint/2010/main" val="134363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Выполнение следующего кода завершится ошибкой:</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попробуйте, почему ошибка?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Traceback (most recent call last):</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arid</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File "C:/PythonCourseForSTM/MySuperPro/myfile.py", line 17, in &lt;module&gt;</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    e2 = Employee()  # </a:t>
            </a:r>
            <a:r>
              <a:rPr lang="ru-RU" sz="1400" dirty="0">
                <a:solidFill>
                  <a:srgbClr val="000000"/>
                </a:solidFill>
                <a:latin typeface="Courier New" panose="02070309020205020404" pitchFamily="49" charset="0"/>
                <a:cs typeface="Courier New" panose="02070309020205020404" pitchFamily="49" charset="0"/>
              </a:rPr>
              <a:t>попробуйте, почему ошибка?</a:t>
            </a:r>
          </a:p>
          <a:p>
            <a:pPr eaLnBrk="0" fontAlgn="base" hangingPunct="0">
              <a:spcBef>
                <a:spcPct val="0"/>
              </a:spcBef>
              <a:spcAft>
                <a:spcPct val="0"/>
              </a:spcAft>
              <a:buNone/>
              <a:defRPr/>
            </a:pPr>
            <a:r>
              <a:rPr lang="en-US" sz="1400" dirty="0">
                <a:solidFill>
                  <a:srgbClr val="000000"/>
                </a:solidFill>
                <a:latin typeface="Courier New" panose="02070309020205020404" pitchFamily="49" charset="0"/>
                <a:cs typeface="Courier New" panose="02070309020205020404" pitchFamily="49" charset="0"/>
              </a:rPr>
              <a:t>TypeError: __init__() missing 2 required positional arguments: 'first_name' and 'last_name'</a:t>
            </a:r>
            <a:endParaRPr lang="ru-RU" altLang="ru-RU" sz="140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1858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en-US" altLang="ru-RU" dirty="0">
                <a:solidFill>
                  <a:srgbClr val="002060"/>
                </a:solidFill>
                <a:latin typeface="+mn-lt"/>
                <a:cs typeface="Times New Roman" panose="02020603050405020304" pitchFamily="18" charset="0"/>
              </a:rPr>
              <a:t>self</a:t>
            </a:r>
            <a:endParaRPr lang="ru-RU" altLang="ru-RU" dirty="0">
              <a:solidFill>
                <a:srgbClr val="002060"/>
              </a:solidFill>
              <a:latin typeface="+mn-lt"/>
              <a:cs typeface="Times New Roman" panose="02020603050405020304" pitchFamily="18" charset="0"/>
            </a:endParaRPr>
          </a:p>
        </p:txBody>
      </p:sp>
      <p:sp>
        <p:nvSpPr>
          <p:cNvPr id="28" name="Text Box 10">
            <a:extLst>
              <a:ext uri="{FF2B5EF4-FFF2-40B4-BE49-F238E27FC236}">
                <a16:creationId xmlns:a16="http://schemas.microsoft.com/office/drawing/2014/main" id="{A8A2EA8E-0F4B-4A88-9E9D-89B16F383367}"/>
              </a:ext>
            </a:extLst>
          </p:cNvPr>
          <p:cNvSpPr txBox="1">
            <a:spLocks noChangeArrowheads="1"/>
          </p:cNvSpPr>
          <p:nvPr/>
        </p:nvSpPr>
        <p:spPr bwMode="auto">
          <a:xfrm>
            <a:off x="381966" y="988321"/>
            <a:ext cx="11417686" cy="569605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algn="just" eaLnBrk="1" hangingPunct="1">
              <a:spcBef>
                <a:spcPct val="0"/>
              </a:spcBef>
              <a:buFontTx/>
              <a:buNone/>
            </a:pPr>
            <a:r>
              <a:rPr lang="ru-RU" altLang="ru-RU" sz="2000" dirty="0">
                <a:solidFill>
                  <a:srgbClr val="002060"/>
                </a:solidFill>
                <a:latin typeface="+mn-lt"/>
              </a:rPr>
              <a:t>Исправляем и снова запускаем:</a:t>
            </a:r>
          </a:p>
          <a:p>
            <a:pPr algn="just" eaLnBrk="1" hangingPunct="1">
              <a:spcBef>
                <a:spcPct val="0"/>
              </a:spcBef>
              <a:buFontTx/>
              <a:buNone/>
            </a:pPr>
            <a:endParaRPr lang="ru-RU" altLang="ru-RU" dirty="0">
              <a:solidFill>
                <a:srgbClr val="00206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'Al'</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'Rid'</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login</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e2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Employee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'Ivan', 'Ivanov'</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исправляем</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обратите внимание, что при вызове нужен всего 1 аргумент, </a:t>
            </a:r>
            <a:endPar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а параметра при описании 2</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e1</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say</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'hi!'</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a:p>
            <a:pPr indent="360000" algn="just" eaLnBrk="1" hangingPunct="1">
              <a:spcBef>
                <a:spcPct val="0"/>
              </a:spcBef>
              <a:buFontTx/>
              <a:buNone/>
            </a:pPr>
            <a:endParaRPr lang="en-US" altLang="ru-RU" sz="2000" dirty="0">
              <a:solidFill>
                <a:srgbClr val="002060"/>
              </a:solidFill>
              <a:latin typeface="+mn-lt"/>
            </a:endParaRPr>
          </a:p>
          <a:p>
            <a:pPr eaLnBrk="0" fontAlgn="base" hangingPunct="0">
              <a:spcBef>
                <a:spcPct val="0"/>
              </a:spcBef>
              <a:spcAft>
                <a:spcPct val="0"/>
              </a:spcAft>
              <a:buNone/>
              <a:defRPr/>
            </a:pPr>
            <a:r>
              <a:rPr kumimoji="0" lang="ru-RU"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__________________________________________________</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arid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rPr>
              <a:t>&lt;__main__.Employee2 instance at 0x025DD620&gt; say hi!</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430022450"/>
      </p:ext>
    </p:extLst>
  </p:cSld>
  <p:clrMapOvr>
    <a:masterClrMapping/>
  </p:clrMapOvr>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11121</TotalTime>
  <Words>2157</Words>
  <Application>Microsoft Office PowerPoint</Application>
  <PresentationFormat>Широкоэкранный</PresentationFormat>
  <Paragraphs>275</Paragraphs>
  <Slides>17</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17</vt:i4>
      </vt:variant>
    </vt:vector>
  </HeadingPairs>
  <TitlesOfParts>
    <vt:vector size="25" baseType="lpstr">
      <vt:lpstr>Arial</vt:lpstr>
      <vt:lpstr>Calibri</vt:lpstr>
      <vt:lpstr>Calibri Light</vt:lpstr>
      <vt:lpstr>Courier New</vt:lpstr>
      <vt:lpstr>proxima nova rg</vt:lpstr>
      <vt:lpstr>Verdana</vt:lpstr>
      <vt:lpstr>Специальное оформление</vt:lpstr>
      <vt:lpstr>1_STM_template</vt:lpstr>
      <vt:lpstr>Лекция №6</vt:lpstr>
      <vt:lpstr>Объектно-ориентированная парадигма</vt:lpstr>
      <vt:lpstr>Классы и объекты</vt:lpstr>
      <vt:lpstr>Классы и объекты</vt:lpstr>
      <vt:lpstr>Экземпляры классов</vt:lpstr>
      <vt:lpstr>Атрибуты (поля и методы) класса</vt:lpstr>
      <vt:lpstr>self</vt:lpstr>
      <vt:lpstr>self</vt:lpstr>
      <vt:lpstr>self</vt:lpstr>
      <vt:lpstr>Статические и классовые методы</vt:lpstr>
      <vt:lpstr>Магические методы</vt:lpstr>
      <vt:lpstr>Магические методы</vt:lpstr>
      <vt:lpstr>Магические методы</vt:lpstr>
      <vt:lpstr>Магические методы</vt:lpstr>
      <vt:lpstr>Property - вычисляемое свойство</vt:lpstr>
      <vt:lpstr>Практика</vt:lpstr>
      <vt:lpstr>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Ekaterina Shipunova</cp:lastModifiedBy>
  <cp:revision>442</cp:revision>
  <dcterms:created xsi:type="dcterms:W3CDTF">2021-04-07T09:08:54Z</dcterms:created>
  <dcterms:modified xsi:type="dcterms:W3CDTF">2022-06-27T08:20:49Z</dcterms:modified>
</cp:coreProperties>
</file>