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45.xml" ContentType="application/vnd.openxmlformats-officedocument.presentationml.slide+xml"/>
  <Override PartName="/ppt/slides/slide41.xml" ContentType="application/vnd.openxmlformats-officedocument.presentationml.slide+xml"/>
  <Override PartName="/ppt/slides/slide32.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34.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42.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s/slide37.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slides/slide3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presentation.xml" ContentType="application/vnd.openxmlformats-officedocument.presentationml.presentation.main+xml"/>
  <Override PartName="/ppt/tableStyles.xml" ContentType="application/vnd.openxmlformats-officedocument.presentationml.tableStyles+xml"/>
  <Override PartName="/ppt/slides/slide38.xml" ContentType="application/vnd.openxmlformats-officedocument.presentationml.slide+xml"/>
  <Override PartName="/docProps/custom.xml" ContentType="application/vnd.openxmlformats-officedocument.custom-properties+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Lst>
  <p:sldSz cx="12192000" cy="6858000"/>
  <p:notesSz cx="12192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70255668" d="70779958"/>
          <a:sy n="70583360" d="70583359"/>
        </p:scale>
        <p:origin x="7667813" y="3014757"/>
      </p:cViewPr>
      <p:guideLst>
        <p:guide pos="3840"/>
        <p:guide pos="216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presProps" Target="presProps.xml" /><Relationship Id="rId49" Type="http://schemas.openxmlformats.org/officeDocument/2006/relationships/tableStyles" Target="tableStyles.xml" /><Relationship Id="rId50"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7" name="PlaceHolder 2"/>
          <p:cNvSpPr>
            <a:spLocks noGrp="1"/>
          </p:cNvSpPr>
          <p:nvPr>
            <p:ph/>
          </p:nvPr>
        </p:nvSpPr>
        <p:spPr bwMode="auto">
          <a:xfrm>
            <a:off x="609480" y="160452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8" name="PlaceHolder 3"/>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0"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1"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2"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33" name="PlaceHolder 5"/>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35" name="PlaceHolder 2"/>
          <p:cNvSpPr>
            <a:spLocks noGrp="1"/>
          </p:cNvSpPr>
          <p:nvPr>
            <p:ph/>
          </p:nvPr>
        </p:nvSpPr>
        <p:spPr bwMode="auto">
          <a:xfrm>
            <a:off x="60948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6" name="PlaceHolder 3"/>
          <p:cNvSpPr>
            <a:spLocks noGrp="1"/>
          </p:cNvSpPr>
          <p:nvPr>
            <p:ph/>
          </p:nvPr>
        </p:nvSpPr>
        <p:spPr bwMode="auto">
          <a:xfrm>
            <a:off x="431964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7" name="PlaceHolder 4"/>
          <p:cNvSpPr>
            <a:spLocks noGrp="1"/>
          </p:cNvSpPr>
          <p:nvPr>
            <p:ph/>
          </p:nvPr>
        </p:nvSpPr>
        <p:spPr bwMode="auto">
          <a:xfrm>
            <a:off x="8029800" y="160452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8" name="PlaceHolder 5"/>
          <p:cNvSpPr>
            <a:spLocks noGrp="1"/>
          </p:cNvSpPr>
          <p:nvPr>
            <p:ph/>
          </p:nvPr>
        </p:nvSpPr>
        <p:spPr bwMode="auto">
          <a:xfrm>
            <a:off x="60948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39" name="PlaceHolder 6"/>
          <p:cNvSpPr>
            <a:spLocks noGrp="1"/>
          </p:cNvSpPr>
          <p:nvPr>
            <p:ph/>
          </p:nvPr>
        </p:nvSpPr>
        <p:spPr bwMode="auto">
          <a:xfrm>
            <a:off x="431964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
        <p:nvSpPr>
          <p:cNvPr id="40" name="PlaceHolder 7"/>
          <p:cNvSpPr>
            <a:spLocks noGrp="1"/>
          </p:cNvSpPr>
          <p:nvPr>
            <p:ph/>
          </p:nvPr>
        </p:nvSpPr>
        <p:spPr bwMode="auto">
          <a:xfrm>
            <a:off x="8029800" y="3682080"/>
            <a:ext cx="3533040" cy="1896840"/>
          </a:xfrm>
          <a:prstGeom prst="rect">
            <a:avLst/>
          </a:prstGeom>
          <a:noFill/>
          <a:ln w="0">
            <a:noFill/>
          </a:ln>
        </p:spPr>
        <p:txBody>
          <a:bodyPr lIns="0" tIns="0" rIns="0" bIns="0" anchor="t">
            <a:normAutofit fontScale="91000"/>
          </a:bodyPr>
          <a:p>
            <a:pPr>
              <a:defRPr/>
            </a:pPr>
            <a:endParaRPr lang="ru-RU"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6" name="PlaceHolder 2"/>
          <p:cNvSpPr>
            <a:spLocks noGrp="1"/>
          </p:cNvSpPr>
          <p:nvPr>
            <p:ph type="subTitle"/>
          </p:nvPr>
        </p:nvSpPr>
        <p:spPr bwMode="auto">
          <a:xfrm>
            <a:off x="609480" y="1604520"/>
            <a:ext cx="10972440" cy="397728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8" name="PlaceHolder 2"/>
          <p:cNvSpPr>
            <a:spLocks noGrp="1"/>
          </p:cNvSpPr>
          <p:nvPr>
            <p:ph/>
          </p:nvPr>
        </p:nvSpPr>
        <p:spPr bwMode="auto">
          <a:xfrm>
            <a:off x="609480" y="1604520"/>
            <a:ext cx="1097244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0"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1"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609480" y="273600"/>
            <a:ext cx="10972440" cy="5307840"/>
          </a:xfrm>
          <a:prstGeom prst="rect">
            <a:avLst/>
          </a:prstGeom>
          <a:noFill/>
          <a:ln w="0">
            <a:noFill/>
          </a:ln>
        </p:spPr>
        <p:txBody>
          <a:bodyPr lIns="0" tIns="0" rIns="0" bIns="0" anchor="ctr">
            <a:noAutofit/>
          </a:bodyPr>
          <a:p>
            <a:pPr algn="ctr">
              <a:buNone/>
              <a:defRPr/>
            </a:pPr>
            <a:endParaRPr lang="ru-R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5"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6"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17" name="PlaceHolder 4"/>
          <p:cNvSpPr>
            <a:spLocks noGrp="1"/>
          </p:cNvSpPr>
          <p:nvPr>
            <p:ph/>
          </p:nvPr>
        </p:nvSpPr>
        <p:spPr bwMode="auto">
          <a:xfrm>
            <a:off x="60948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19"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0"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1" name="PlaceHolder 4"/>
          <p:cNvSpPr>
            <a:spLocks noGrp="1"/>
          </p:cNvSpPr>
          <p:nvPr>
            <p:ph/>
          </p:nvPr>
        </p:nvSpPr>
        <p:spPr bwMode="auto">
          <a:xfrm>
            <a:off x="6231960" y="368208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609480" y="221040"/>
            <a:ext cx="10972440" cy="1250280"/>
          </a:xfrm>
          <a:prstGeom prst="rect">
            <a:avLst/>
          </a:prstGeom>
          <a:noFill/>
          <a:ln w="0">
            <a:noFill/>
          </a:ln>
        </p:spPr>
        <p:txBody>
          <a:bodyPr lIns="0" tIns="0" rIns="0" bIns="0" anchor="ctr">
            <a:noAutofit/>
          </a:bodyPr>
          <a:p>
            <a:pPr algn="ctr">
              <a:buNone/>
              <a:defRPr/>
            </a:pPr>
            <a:endParaRPr lang="ru-RU" sz="4400" b="0" strike="noStrike" spc="-1">
              <a:latin typeface="Arial"/>
            </a:endParaRPr>
          </a:p>
        </p:txBody>
      </p:sp>
      <p:sp>
        <p:nvSpPr>
          <p:cNvPr id="23" name="PlaceHolder 2"/>
          <p:cNvSpPr>
            <a:spLocks noGrp="1"/>
          </p:cNvSpPr>
          <p:nvPr>
            <p:ph/>
          </p:nvPr>
        </p:nvSpPr>
        <p:spPr bwMode="auto">
          <a:xfrm>
            <a:off x="60948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4" name="PlaceHolder 3"/>
          <p:cNvSpPr>
            <a:spLocks noGrp="1"/>
          </p:cNvSpPr>
          <p:nvPr>
            <p:ph/>
          </p:nvPr>
        </p:nvSpPr>
        <p:spPr bwMode="auto">
          <a:xfrm>
            <a:off x="6231960" y="1604520"/>
            <a:ext cx="5354280" cy="1896840"/>
          </a:xfrm>
          <a:prstGeom prst="rect">
            <a:avLst/>
          </a:prstGeom>
          <a:noFill/>
          <a:ln w="0">
            <a:noFill/>
          </a:ln>
        </p:spPr>
        <p:txBody>
          <a:bodyPr lIns="0" tIns="0" rIns="0" bIns="0" anchor="t">
            <a:normAutofit/>
          </a:bodyPr>
          <a:p>
            <a:pPr>
              <a:defRPr/>
            </a:pPr>
            <a:endParaRPr lang="ru-RU" sz="3200" b="0" strike="noStrike" spc="-1">
              <a:latin typeface="Arial"/>
            </a:endParaRPr>
          </a:p>
        </p:txBody>
      </p:sp>
      <p:sp>
        <p:nvSpPr>
          <p:cNvPr id="25" name="PlaceHolder 4"/>
          <p:cNvSpPr>
            <a:spLocks noGrp="1"/>
          </p:cNvSpPr>
          <p:nvPr>
            <p:ph/>
          </p:nvPr>
        </p:nvSpPr>
        <p:spPr bwMode="auto">
          <a:xfrm>
            <a:off x="609480" y="3682080"/>
            <a:ext cx="10972440" cy="1896840"/>
          </a:xfrm>
          <a:prstGeom prst="rect">
            <a:avLst/>
          </a:prstGeom>
          <a:noFill/>
          <a:ln w="0">
            <a:noFill/>
          </a:ln>
        </p:spPr>
        <p:txBody>
          <a:bodyPr lIns="0" tIns="0" rIns="0" bIns="0" anchor="t">
            <a:normAutofit/>
          </a:bodyPr>
          <a:p>
            <a:pPr>
              <a:defRPr/>
            </a:pPr>
            <a:endParaRPr lang="ru-RU" sz="3200" b="0" strike="noStrike" spc="-1">
              <a:latin typeface="Arial"/>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pic>
        <p:nvPicPr>
          <p:cNvPr id="0" name="Рисунок 5" descr=""/>
          <p:cNvPicPr/>
          <p:nvPr/>
        </p:nvPicPr>
        <p:blipFill>
          <a:blip r:embed="rId14"/>
          <a:stretch/>
        </p:blipFill>
        <p:spPr bwMode="auto">
          <a:xfrm>
            <a:off x="10982880" y="5687640"/>
            <a:ext cx="1117080" cy="1075680"/>
          </a:xfrm>
          <a:prstGeom prst="rect">
            <a:avLst/>
          </a:prstGeom>
          <a:ln w="0">
            <a:noFill/>
          </a:ln>
        </p:spPr>
      </p:pic>
      <p:sp>
        <p:nvSpPr>
          <p:cNvPr id="1" name="TextBox 6"/>
          <p:cNvSpPr/>
          <p:nvPr/>
        </p:nvSpPr>
        <p:spPr bwMode="auto">
          <a:xfrm>
            <a:off x="11032920" y="5918760"/>
            <a:ext cx="1039680" cy="516240"/>
          </a:xfrm>
          <a:prstGeom prst="rect">
            <a:avLst/>
          </a:prstGeom>
          <a:noFill/>
          <a:ln w="0">
            <a:noFill/>
          </a:ln>
        </p:spPr>
        <p:style>
          <a:lnRef idx="0"/>
          <a:fillRef idx="0"/>
          <a:effectRef idx="0"/>
          <a:fontRef idx="minor"/>
        </p:style>
        <p:txBody>
          <a:bodyPr lIns="90000" tIns="45000" rIns="90000" bIns="45000" anchor="t">
            <a:spAutoFit/>
          </a:bodyPr>
          <a:p>
            <a:pPr>
              <a:lnSpc>
                <a:spcPct val="100000"/>
              </a:lnSpc>
              <a:buNone/>
              <a:defRPr/>
            </a:pPr>
            <a:r>
              <a:rPr lang="en-US" sz="1400" b="0" strike="noStrike" spc="-1">
                <a:solidFill>
                  <a:srgbClr val="808080"/>
                </a:solidFill>
                <a:latin typeface="Calibri"/>
                <a:ea typeface="DejaVu Sans"/>
              </a:rPr>
              <a:t>Python </a:t>
            </a:r>
            <a:endParaRPr lang="ru-RU" sz="1400" b="0" strike="noStrike" spc="-1">
              <a:latin typeface="Arial"/>
            </a:endParaRPr>
          </a:p>
          <a:p>
            <a:pPr algn="r">
              <a:lnSpc>
                <a:spcPct val="100000"/>
              </a:lnSpc>
              <a:buNone/>
              <a:defRPr/>
            </a:pPr>
            <a:r>
              <a:rPr lang="en-US" sz="1400" b="0" strike="noStrike" spc="-1">
                <a:solidFill>
                  <a:srgbClr val="808080"/>
                </a:solidFill>
                <a:latin typeface="Calibri"/>
                <a:ea typeface="DejaVu Sans"/>
              </a:rPr>
              <a:t>Course</a:t>
            </a:r>
            <a:endParaRPr lang="ru-RU" sz="1400" b="0" strike="noStrike" spc="-1">
              <a:latin typeface="Arial"/>
            </a:endParaRPr>
          </a:p>
        </p:txBody>
      </p:sp>
      <p:sp>
        <p:nvSpPr>
          <p:cNvPr id="2" name="Текст 1"/>
          <p:cNvSpPr/>
          <p:nvPr/>
        </p:nvSpPr>
        <p:spPr bwMode="auto">
          <a:xfrm>
            <a:off x="11032920" y="5671440"/>
            <a:ext cx="1039680" cy="410040"/>
          </a:xfrm>
          <a:prstGeom prst="rect">
            <a:avLst/>
          </a:prstGeom>
          <a:noFill/>
          <a:ln w="0">
            <a:noFill/>
          </a:ln>
        </p:spPr>
        <p:style>
          <a:lnRef idx="0"/>
          <a:fillRef idx="0"/>
          <a:effectRef idx="0"/>
          <a:fontRef idx="minor"/>
        </p:style>
        <p:txBody>
          <a:bodyPr lIns="90000" tIns="45000" rIns="90000" bIns="45000" anchor="t">
            <a:noAutofit/>
          </a:bodyPr>
          <a:p>
            <a:pPr algn="r">
              <a:lnSpc>
                <a:spcPct val="90000"/>
              </a:lnSpc>
              <a:spcBef>
                <a:spcPts val="1001"/>
              </a:spcBef>
              <a:buNone/>
              <a:tabLst>
                <a:tab pos="0" algn="l"/>
              </a:tabLst>
              <a:defRPr/>
            </a:pPr>
            <a:fld id="{A96A3F7D-58D0-4A06-9638-7A0FD9E56129}" type="slidenum">
              <a:rPr lang="ru-RU" sz="1600" b="0" strike="noStrike" spc="-1">
                <a:solidFill>
                  <a:srgbClr val="808080"/>
                </a:solidFill>
                <a:latin typeface="Calibri"/>
                <a:ea typeface="Verdana"/>
              </a:rPr>
              <a:t/>
            </a:fld>
            <a:endParaRPr lang="ru-RU" sz="1600" b="0" strike="noStrike" spc="-1">
              <a:latin typeface="Arial"/>
            </a:endParaRPr>
          </a:p>
        </p:txBody>
      </p:sp>
      <p:sp>
        <p:nvSpPr>
          <p:cNvPr id="3" name="PlaceHolder 1"/>
          <p:cNvSpPr>
            <a:spLocks noGrp="1"/>
          </p:cNvSpPr>
          <p:nvPr>
            <p:ph type="title"/>
          </p:nvPr>
        </p:nvSpPr>
        <p:spPr bwMode="auto">
          <a:xfrm>
            <a:off x="609480" y="273600"/>
            <a:ext cx="10972440" cy="1144800"/>
          </a:xfrm>
          <a:prstGeom prst="rect">
            <a:avLst/>
          </a:prstGeom>
          <a:noFill/>
          <a:ln w="0">
            <a:noFill/>
          </a:ln>
        </p:spPr>
        <p:txBody>
          <a:bodyPr lIns="0" tIns="0" rIns="0" bIns="0" anchor="ctr">
            <a:noAutofit/>
          </a:bodyPr>
          <a:p>
            <a:pPr algn="ctr">
              <a:buNone/>
              <a:defRPr/>
            </a:pPr>
            <a:r>
              <a:rPr lang="ru-RU" sz="4400" b="0" strike="noStrike" spc="-1">
                <a:latin typeface="Arial"/>
              </a:rPr>
              <a:t>Для правки текста заглавия щёлкните мышью</a:t>
            </a:r>
            <a:endParaRPr lang="ru-RU" sz="4400" b="0" strike="noStrike" spc="-1">
              <a:latin typeface="Arial"/>
            </a:endParaRPr>
          </a:p>
        </p:txBody>
      </p:sp>
      <p:sp>
        <p:nvSpPr>
          <p:cNvPr id="4" name="PlaceHolder 2"/>
          <p:cNvSpPr>
            <a:spLocks noGrp="1"/>
          </p:cNvSpPr>
          <p:nvPr>
            <p:ph type="body"/>
          </p:nvPr>
        </p:nvSpPr>
        <p:spPr bwMode="auto">
          <a:xfrm>
            <a:off x="609480" y="1604520"/>
            <a:ext cx="10972440" cy="3977280"/>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ru-RU" sz="3200" b="0" strike="noStrike" spc="-1">
                <a:latin typeface="Arial"/>
              </a:rPr>
              <a:t>Для правки структуры щёлкните мышью</a:t>
            </a:r>
            <a:endParaRPr lang="ru-RU" sz="3200" b="0" strike="noStrike" spc="-1">
              <a:latin typeface="Arial"/>
            </a:endParaRPr>
          </a:p>
          <a:p>
            <a:pPr marL="864000" lvl="1" indent="-324000">
              <a:spcBef>
                <a:spcPts val="1134"/>
              </a:spcBef>
              <a:buClr>
                <a:srgbClr val="000000"/>
              </a:buClr>
              <a:buSzPct val="75000"/>
              <a:buFont typeface="Symbol"/>
              <a:buChar char=""/>
              <a:defRPr/>
            </a:pPr>
            <a:r>
              <a:rPr lang="ru-RU" sz="2800" b="0" strike="noStrike" spc="-1">
                <a:latin typeface="Arial"/>
              </a:rPr>
              <a:t>Второй уровень структуры</a:t>
            </a:r>
            <a:endParaRPr lang="ru-RU" sz="2800" b="0" strike="noStrike" spc="-1">
              <a:latin typeface="Arial"/>
            </a:endParaRPr>
          </a:p>
          <a:p>
            <a:pPr marL="1296000" lvl="2" indent="-288000">
              <a:spcBef>
                <a:spcPts val="850"/>
              </a:spcBef>
              <a:buClr>
                <a:srgbClr val="000000"/>
              </a:buClr>
              <a:buSzPct val="45000"/>
              <a:buFont typeface="Wingdings"/>
              <a:buChar char=""/>
              <a:defRPr/>
            </a:pPr>
            <a:r>
              <a:rPr lang="ru-RU" sz="2400" b="0" strike="noStrike" spc="-1">
                <a:latin typeface="Arial"/>
              </a:rPr>
              <a:t>Третий уровень структуры</a:t>
            </a:r>
            <a:endParaRPr lang="ru-RU" sz="2400" b="0" strike="noStrike" spc="-1">
              <a:latin typeface="Arial"/>
            </a:endParaRPr>
          </a:p>
          <a:p>
            <a:pPr marL="1728000" lvl="3" indent="-216000">
              <a:spcBef>
                <a:spcPts val="567"/>
              </a:spcBef>
              <a:buClr>
                <a:srgbClr val="000000"/>
              </a:buClr>
              <a:buSzPct val="75000"/>
              <a:buFont typeface="Symbol"/>
              <a:buChar char=""/>
              <a:defRPr/>
            </a:pPr>
            <a:r>
              <a:rPr lang="ru-RU" sz="2000" b="0" strike="noStrike" spc="-1">
                <a:latin typeface="Arial"/>
              </a:rPr>
              <a:t>Четвёртый уровень структуры</a:t>
            </a:r>
            <a:endParaRPr lang="ru-RU" sz="2000" b="0" strike="noStrike" spc="-1">
              <a:latin typeface="Arial"/>
            </a:endParaRPr>
          </a:p>
          <a:p>
            <a:pPr marL="2160000" lvl="4" indent="-216000">
              <a:spcBef>
                <a:spcPts val="283"/>
              </a:spcBef>
              <a:buClr>
                <a:srgbClr val="000000"/>
              </a:buClr>
              <a:buSzPct val="45000"/>
              <a:buFont typeface="Wingdings"/>
              <a:buChar char=""/>
              <a:defRPr/>
            </a:pPr>
            <a:r>
              <a:rPr lang="ru-RU" sz="2000" b="0" strike="noStrike" spc="-1">
                <a:latin typeface="Arial"/>
              </a:rPr>
              <a:t>Пятый уровень структуры</a:t>
            </a:r>
            <a:endParaRPr lang="ru-RU" sz="2000" b="0" strike="noStrike" spc="-1">
              <a:latin typeface="Arial"/>
            </a:endParaRPr>
          </a:p>
          <a:p>
            <a:pPr marL="2592000" lvl="5" indent="-216000">
              <a:spcBef>
                <a:spcPts val="283"/>
              </a:spcBef>
              <a:buClr>
                <a:srgbClr val="000000"/>
              </a:buClr>
              <a:buSzPct val="45000"/>
              <a:buFont typeface="Wingdings"/>
              <a:buChar char=""/>
              <a:defRPr/>
            </a:pPr>
            <a:r>
              <a:rPr lang="ru-RU" sz="2000" b="0" strike="noStrike" spc="-1">
                <a:latin typeface="Arial"/>
              </a:rPr>
              <a:t>Шестой уровень структуры</a:t>
            </a:r>
            <a:endParaRPr lang="ru-RU" sz="2000" b="0" strike="noStrike" spc="-1">
              <a:latin typeface="Arial"/>
            </a:endParaRPr>
          </a:p>
          <a:p>
            <a:pPr marL="3024000" lvl="6" indent="-216000">
              <a:spcBef>
                <a:spcPts val="283"/>
              </a:spcBef>
              <a:buClr>
                <a:srgbClr val="000000"/>
              </a:buClr>
              <a:buSzPct val="45000"/>
              <a:buFont typeface="Wingdings"/>
              <a:buChar char=""/>
              <a:defRPr/>
            </a:pPr>
            <a:r>
              <a:rPr lang="ru-RU" sz="2000" b="0" strike="noStrike" spc="-1">
                <a:latin typeface="Arial"/>
              </a:rPr>
              <a:t>Седьмой уровень структуры</a:t>
            </a:r>
            <a:endParaRPr lang="ru-RU" sz="20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600" b="1" u="sng" strike="noStrike" spc="-1">
                <a:solidFill>
                  <a:srgbClr val="002060"/>
                </a:solidFill>
                <a:latin typeface="Calibri"/>
                <a:ea typeface="Verdana"/>
              </a:rPr>
              <a:t>Лекция №10</a:t>
            </a:r>
            <a:endParaRPr lang="ru-RU" sz="3600" b="0" strike="noStrike" spc="-1">
              <a:latin typeface="Arial"/>
            </a:endParaRPr>
          </a:p>
        </p:txBody>
      </p:sp>
      <p:sp>
        <p:nvSpPr>
          <p:cNvPr id="48" name="Text Box 10"/>
          <p:cNvSpPr/>
          <p:nvPr/>
        </p:nvSpPr>
        <p:spPr bwMode="auto">
          <a:xfrm>
            <a:off x="330840" y="988200"/>
            <a:ext cx="11477880" cy="569520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spcAft>
                <a:spcPts val="601"/>
              </a:spcAft>
              <a:buNone/>
              <a:defRPr/>
            </a:pPr>
            <a:r>
              <a:rPr lang="ru-RU" sz="3200" b="1" strike="noStrike" spc="-1">
                <a:solidFill>
                  <a:srgbClr val="002060"/>
                </a:solidFill>
                <a:latin typeface="Calibri"/>
                <a:ea typeface="DejaVu Sans"/>
              </a:rPr>
              <a:t>Параллельное программирование</a:t>
            </a:r>
            <a:r>
              <a:rPr lang="en-US" sz="3200" b="1" strike="noStrike" spc="-1">
                <a:solidFill>
                  <a:srgbClr val="002060"/>
                </a:solidFill>
                <a:latin typeface="Calibri"/>
                <a:ea typeface="DejaVu Sans"/>
              </a:rPr>
              <a:t> </a:t>
            </a:r>
            <a:endParaRPr lang="ru-RU" sz="32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Процессы и потоки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threading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Межпоточное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Объекты синхронизации</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Потокобезопасная очередь</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GIL – Global Interpreter Lock</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Green threads</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Asyncio</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Модуль </a:t>
            </a:r>
            <a:r>
              <a:rPr lang="en-US" sz="2800" b="0" strike="noStrike" spc="-1">
                <a:solidFill>
                  <a:srgbClr val="002060"/>
                </a:solidFill>
                <a:latin typeface="Calibri"/>
                <a:ea typeface="DejaVu Sans"/>
              </a:rPr>
              <a:t>multiprocessing</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Межпроцессное взаимодействие</a:t>
            </a:r>
            <a:endParaRPr lang="ru-RU" sz="2800" b="0" strike="noStrike" spc="-1">
              <a:latin typeface="Arial"/>
            </a:endParaRPr>
          </a:p>
          <a:p>
            <a:pPr marL="360000" indent="-360000" algn="just">
              <a:lnSpc>
                <a:spcPct val="100000"/>
              </a:lnSpc>
              <a:buClr>
                <a:srgbClr val="002060"/>
              </a:buClr>
              <a:buFont typeface="Symbol"/>
              <a:buChar char=""/>
              <a:defRPr/>
            </a:pPr>
            <a:r>
              <a:rPr lang="ru-RU" sz="2800" b="0" strike="noStrike" spc="-1">
                <a:solidFill>
                  <a:srgbClr val="002060"/>
                </a:solidFill>
                <a:latin typeface="Calibri"/>
                <a:ea typeface="DejaVu Sans"/>
              </a:rPr>
              <a:t>Создание пула процессов</a:t>
            </a:r>
            <a:endParaRPr lang="ru-RU"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результате мы получаем, что несмотря на то, что суммарное время выполнения функции compute при каждом вызове такое же, как и в примере без многопоточности (16 секунд), время выполнения всей программы равно всего 5 секундам. Т.е. не сумме времен всех вызовов функции compute, а только максимальному времени выполнения этой функции. Таким образом, с применением многопоточности наша программа работает более чем в 3 раза быстрее.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5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5</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работе с потоками обязательные следующие операции:</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создание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старт потока</a:t>
            </a:r>
            <a:endParaRPr lang="ru-RU" sz="2000" b="0" strike="noStrike" spc="-1">
              <a:latin typeface="Arial"/>
            </a:endParaRPr>
          </a:p>
          <a:p>
            <a:pPr marL="360000" indent="-360000" algn="just">
              <a:lnSpc>
                <a:spcPct val="100000"/>
              </a:lnSpc>
              <a:spcBef>
                <a:spcPts val="601"/>
              </a:spcBef>
              <a:buClr>
                <a:srgbClr val="002060"/>
              </a:buClr>
              <a:buFont typeface="Symbol"/>
              <a:buChar char=""/>
              <a:tabLst>
                <a:tab pos="0" algn="l"/>
              </a:tabLst>
              <a:defRPr/>
            </a:pPr>
            <a:r>
              <a:rPr lang="ru-RU" sz="2000" b="0" strike="noStrike" spc="-1">
                <a:solidFill>
                  <a:srgbClr val="002060"/>
                </a:solidFill>
                <a:latin typeface="Calibri"/>
                <a:ea typeface="DejaVu Sans"/>
              </a:rPr>
              <a:t>ожидание завершения потока</a:t>
            </a:r>
            <a:endParaRPr lang="ru-RU" sz="2000" b="0" strike="noStrike" spc="-1">
              <a:latin typeface="Arial"/>
            </a:endParaRPr>
          </a:p>
          <a:p>
            <a:pPr algn="just">
              <a:lnSpc>
                <a:spcPct val="100000"/>
              </a:lnSpc>
              <a:spcBef>
                <a:spcPts val="601"/>
              </a:spcBef>
              <a:buNone/>
              <a:tabLst>
                <a:tab pos="0" algn="l"/>
              </a:tabLst>
              <a:defRPr/>
            </a:pPr>
            <a:r>
              <a:rPr lang="ru-RU" sz="2000" b="0" strike="noStrike" spc="-1">
                <a:solidFill>
                  <a:srgbClr val="002060"/>
                </a:solidFill>
                <a:latin typeface="Calibri"/>
                <a:ea typeface="DejaVu Sans"/>
              </a:rPr>
              <a:t>Изначально у каждой программы есть один поток - он же "главный". Этот поток создается операционной системой при запуске процесса. С точки зрения программиста он почти не отличается от созданных вручную. Практически же существуют некоторые особенности, например</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именно этот поток реагирует на системные прерывания (например, нажатие </a:t>
            </a:r>
            <a:r>
              <a:rPr lang="en-US" sz="2000" b="0" strike="noStrike" spc="-1">
                <a:solidFill>
                  <a:srgbClr val="002060"/>
                </a:solidFill>
                <a:latin typeface="Calibri"/>
                <a:ea typeface="DejaVu Sans"/>
              </a:rPr>
              <a:t>Ctrl+C</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 пока выполняется "неглавный" поток, программа не будет на них реагировать.</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Как уже было сказано ранее, для организации многопоточности в Python используется модуль threading. Существует два способа создания потоков с использованием этого модуля: передачей исполняемой функции в конструктор и наследованием.</a:t>
            </a:r>
            <a:endParaRPr lang="ru-RU" sz="2000" b="0" strike="noStrike" spc="-1">
              <a:latin typeface="Arial"/>
            </a:endParaRPr>
          </a:p>
          <a:p>
            <a:pPr>
              <a:lnSpc>
                <a:spcPct val="100000"/>
              </a:lnSpc>
              <a:spcBef>
                <a:spcPts val="281"/>
              </a:spcBef>
              <a:buNone/>
              <a:defRPr/>
            </a:pPr>
            <a:endParaRPr lang="ru-RU" sz="20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Первый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name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'th'</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kwargs</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name - </a:t>
            </a:r>
            <a:r>
              <a:rPr lang="ru-RU" sz="1400" b="0" strike="noStrike" spc="-1">
                <a:solidFill>
                  <a:srgbClr val="008000"/>
                </a:solidFill>
                <a:latin typeface="Courier New"/>
                <a:ea typeface="DejaVu Sans"/>
              </a:rPr>
              <a:t>имя потока. Ни на что не влияет, но может быть полезно при отладке.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target - </a:t>
            </a:r>
            <a:r>
              <a:rPr lang="ru-RU" sz="1400" b="0" strike="noStrike" spc="-1">
                <a:solidFill>
                  <a:srgbClr val="008000"/>
                </a:solidFill>
                <a:latin typeface="Courier New"/>
                <a:ea typeface="DejaVu Sans"/>
              </a:rPr>
              <a:t>точка входа</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(любой </a:t>
            </a:r>
            <a:r>
              <a:rPr lang="en-US" sz="1400" b="0" strike="noStrike" spc="-1">
                <a:solidFill>
                  <a:srgbClr val="008000"/>
                </a:solidFill>
                <a:latin typeface="Courier New"/>
                <a:ea typeface="DejaVu Sans"/>
              </a:rPr>
              <a:t>callable object</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функция, связанный метод класса).</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args - </a:t>
            </a:r>
            <a:r>
              <a:rPr lang="ru-RU" sz="1400" b="0" strike="noStrike" spc="-1">
                <a:solidFill>
                  <a:srgbClr val="008000"/>
                </a:solidFill>
                <a:latin typeface="Courier New"/>
                <a:ea typeface="DejaVu Sans"/>
              </a:rPr>
              <a:t>позиционные аргументы.</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a:t>
            </a:r>
            <a:r>
              <a:rPr lang="en-US" sz="1400" b="0" strike="noStrike" spc="-1">
                <a:solidFill>
                  <a:srgbClr val="008000"/>
                </a:solidFill>
                <a:latin typeface="Courier New"/>
                <a:ea typeface="DejaVu Sans"/>
              </a:rPr>
              <a:t>kwargs - </a:t>
            </a:r>
            <a:r>
              <a:rPr lang="ru-RU" sz="1400" b="0" strike="noStrike" spc="-1">
                <a:solidFill>
                  <a:srgbClr val="008000"/>
                </a:solidFill>
                <a:latin typeface="Courier New"/>
                <a:ea typeface="DejaVu Sans"/>
              </a:rPr>
              <a:t>именованные аргументы.</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Поток с именем 'th1' будет создан, но не запущен. После запуска будет вызвана функция f с параметрами a=1, b=2, c=3. Все аргументы могут быть опущены.</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0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8000"/>
                </a:solidFill>
                <a:latin typeface="Courier New"/>
                <a:ea typeface="DejaVu Sans"/>
              </a:rPr>
              <a:t># Второй вариант:</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MyThread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b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do something, using self.a, self.b, self.c</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pass</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Результат практически тот же самый, но в новом потоке будет запущен метод </a:t>
            </a:r>
            <a:r>
              <a:rPr lang="en-US" sz="1400" b="0" strike="noStrike" spc="-1">
                <a:solidFill>
                  <a:srgbClr val="008000"/>
                </a:solidFill>
                <a:latin typeface="Courier New"/>
                <a:ea typeface="DejaVu Sans"/>
              </a:rPr>
              <a:t>run.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MyThread</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threading</a:t>
            </a:r>
            <a:endParaRPr lang="ru-RU" sz="3200" b="0" strike="noStrike" spc="-1">
              <a:latin typeface="Arial"/>
            </a:endParaRPr>
          </a:p>
        </p:txBody>
      </p:sp>
      <p:sp>
        <p:nvSpPr>
          <p:cNvPr id="11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После того, как поток создан, его нужно запустить. В обоих случаях это делается через вызов:</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spcBef>
                <a:spcPts val="281"/>
              </a:spcBef>
              <a:buNone/>
              <a:defRPr/>
            </a:pPr>
            <a:r>
              <a:rPr lang="en-US" sz="1400" b="0" strike="noStrike" spc="-1">
                <a:solidFill>
                  <a:srgbClr val="000000"/>
                </a:solidFill>
                <a:latin typeface="Courier New"/>
                <a:ea typeface="DejaVu Sans"/>
              </a:rPr>
              <a:t>th.start()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Любой поток рано или поздно нужно завершить. Делается это простым выходом из функции потока. Не существует ПРАВИЛЬНОГО способа завершить поток снаружи. Это — принципиальное ограничение. Т.е. если вы хотите завершить поток из другого — просигнализируйте ему о своей просьбе (выставив флаг-переменную, например). Поэтому после сигнала о завершении нужно дождаться, когда поток реально закончит свою работу. Делается это так:</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th.join()</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Метод join приостановит выполнение потока, вызвавшего его, и будет ждать когда поток th завершит свое выполнение. Зачастую поток, стартовавший th, его же и ждет, но бывают и исключения.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Резюмируя информацию по потокам:</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Потоки можно создавать и запускать.</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Можно просить их закончить свою работу, но нельзя останавливать принудительно.</a:t>
            </a:r>
            <a:endParaRPr lang="ru-RU" sz="2000" b="0" strike="noStrike" spc="-1">
              <a:latin typeface="Arial"/>
            </a:endParaRPr>
          </a:p>
          <a:p>
            <a:pPr marL="360000" indent="-360000" algn="just">
              <a:lnSpc>
                <a:spcPct val="100000"/>
              </a:lnSpc>
              <a:buClr>
                <a:srgbClr val="002060"/>
              </a:buClr>
              <a:buFont typeface="Symbol"/>
              <a:buChar char=""/>
              <a:tabLst>
                <a:tab pos="0" algn="l"/>
              </a:tabLst>
              <a:defRPr/>
            </a:pPr>
            <a:r>
              <a:rPr lang="ru-RU" sz="2000" b="0" strike="noStrike" spc="-1">
                <a:solidFill>
                  <a:srgbClr val="002060"/>
                </a:solidFill>
                <a:latin typeface="Calibri"/>
                <a:ea typeface="DejaVu Sans"/>
              </a:rPr>
              <a:t>Завершения потока нужно дожидаться.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Основная проблема многопоточного программирования – разделение ресурсов. Потоки должны взаимодействовать между собой, или, другими словами, изменять состояние разделяемых между ними объектов. Несколько потоков могут пытаться изменить один объект одновременно, и результат будет непредсказуем. Объекты могут быть сложными… К примеру, запись в объект "пользователь" фамилии одним потоком, а имени другим может привести к неожиданному результату (например, фамилия перетрет имя, или наоборот). Существуют и более разрушительные примеры.</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Предположим, что есть два потока, имеющих доступ к общему списку. Первый поток может делать итерацию по этому списку:</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x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my_list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 второй в этот момент начнет удалять значения из этого списка. Тут может произойти все что угодно: программа может упасть, или мы просто получим неверные данные.</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Межпоточное взаимодействие</a:t>
            </a:r>
            <a:endParaRPr lang="ru-RU" sz="3200" b="0" strike="noStrike" spc="-1">
              <a:latin typeface="Arial"/>
            </a:endParaRPr>
          </a:p>
        </p:txBody>
      </p:sp>
      <p:sp>
        <p:nvSpPr>
          <p:cNvPr id="11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этой точки зрения все объекты (переменные) разделяются на:</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Неизменяемые. Если объект никто не меняет, то синхронизация доступа ему не нужна. К сожалению, таких не очень много.</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Локальные. Если объект не виден остальным потокам, то доступ к нему синхронизировать тоже не требуется.</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Разделяемые и изменяемые. Синхронизация необходима.</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Синхронизация доступа к объектам осуществляется с помощью объектов синхронизации. Рассмотрим основные из них.</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Простейший объект синхронизации — блокировка (мьютекс):</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class</a:t>
            </a:r>
            <a:r>
              <a:rPr lang="en-US" sz="1400" b="0" strike="noStrike" spc="-1">
                <a:solidFill>
                  <a:srgbClr val="000000"/>
                </a:solidFill>
                <a:latin typeface="Courier New"/>
                <a:ea typeface="DejaVu Sans"/>
              </a:rPr>
              <a:t> </a:t>
            </a:r>
            <a:r>
              <a:rPr lang="en-US" sz="1400" b="1" strike="noStrike" spc="-1">
                <a:solidFill>
                  <a:srgbClr val="000000"/>
                </a:solidFill>
                <a:latin typeface="Courier New"/>
                <a:ea typeface="DejaVu Sans"/>
              </a:rPr>
              <a:t>Point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__init__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return</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set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_mutex</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x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self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_x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y</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1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Работает все это так: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при вызове метода захватываем мьютекс через </a:t>
            </a:r>
            <a:r>
              <a:rPr lang="ru-RU" sz="2000" b="1" strike="noStrike" spc="-1">
                <a:solidFill>
                  <a:srgbClr val="002060"/>
                </a:solidFill>
                <a:latin typeface="Calibri"/>
                <a:ea typeface="DejaVu Sans"/>
              </a:rPr>
              <a:t>with self._mutex:</a:t>
            </a:r>
            <a:r>
              <a:rPr lang="ru-RU" sz="2000" b="0" strike="noStrike" spc="-1">
                <a:solidFill>
                  <a:srgbClr val="002060"/>
                </a:solidFill>
                <a:latin typeface="Calibri"/>
                <a:ea typeface="DejaVu Sans"/>
              </a:rPr>
              <a:t> </a:t>
            </a:r>
            <a:endParaRPr lang="ru-RU" sz="2000" b="0" strike="noStrike" spc="-1">
              <a:latin typeface="Arial"/>
            </a:endParaRPr>
          </a:p>
          <a:p>
            <a:pPr marL="343080" indent="-343080" algn="just">
              <a:lnSpc>
                <a:spcPct val="100000"/>
              </a:lnSpc>
              <a:buClr>
                <a:srgbClr val="002060"/>
              </a:buClr>
              <a:buFont typeface="StarSymbol"/>
              <a:buChar char="-"/>
              <a:defRPr/>
            </a:pPr>
            <a:r>
              <a:rPr lang="ru-RU" sz="2000" b="0" strike="noStrike" spc="-1">
                <a:solidFill>
                  <a:srgbClr val="002060"/>
                </a:solidFill>
                <a:latin typeface="Calibri"/>
                <a:ea typeface="DejaVu Sans"/>
              </a:rPr>
              <a:t>весь код внутри </a:t>
            </a:r>
            <a:r>
              <a:rPr lang="ru-RU" sz="2000" b="1" strike="noStrike" spc="-1">
                <a:solidFill>
                  <a:srgbClr val="002060"/>
                </a:solidFill>
                <a:latin typeface="Calibri"/>
                <a:ea typeface="DejaVu Sans"/>
              </a:rPr>
              <a:t>with</a:t>
            </a:r>
            <a:r>
              <a:rPr lang="ru-RU" sz="2000" b="0" strike="noStrike" spc="-1">
                <a:solidFill>
                  <a:srgbClr val="002060"/>
                </a:solidFill>
                <a:latin typeface="Calibri"/>
                <a:ea typeface="DejaVu Sans"/>
              </a:rPr>
              <a:t> блока будет выполнятся только в одном потоке.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Другими словами, если два разных потока вызовут </a:t>
            </a:r>
            <a:r>
              <a:rPr lang="ru-RU" sz="2000" b="1" strike="noStrike" spc="-1">
                <a:solidFill>
                  <a:srgbClr val="002060"/>
                </a:solidFill>
                <a:latin typeface="Calibri"/>
                <a:ea typeface="DejaVu Sans"/>
              </a:rPr>
              <a:t>.get()</a:t>
            </a:r>
            <a:r>
              <a:rPr lang="ru-RU" sz="2000" b="0" strike="noStrike" spc="-1">
                <a:solidFill>
                  <a:srgbClr val="002060"/>
                </a:solidFill>
                <a:latin typeface="Calibri"/>
                <a:ea typeface="DejaVu Sans"/>
              </a:rPr>
              <a:t>, то пока первый поток не выйдет из блока, второй будет его ждать — и только потом продолжит выполнение.</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Зачем это все нужно? Координаты нужно менять одновременно - ведь точка это цельный объект. Если позволить одному потоку поменять x, а другой в это же время изменит y, логика алгоритма может оказаться нарушенной.</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блокировки (мьютексы)</a:t>
            </a:r>
            <a:endParaRPr lang="ru-RU" sz="3200" b="0" strike="noStrike" spc="-1">
              <a:latin typeface="Arial"/>
            </a:endParaRPr>
          </a:p>
        </p:txBody>
      </p:sp>
      <p:sp>
        <p:nvSpPr>
          <p:cNvPr id="12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Показанный в примере класс RLock (reentrant lock) — вариант простого мьютекса, с которым поток блокируется только в том случае, если мьютекс захвачен другим потоком, в то время как с обычным мьютексом (класс Lock) может заблокироваться и сам поток, захвативший этот мьютекс, если он попытается захватить тот же самый мьютекс повторно.</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мы никогда не дойдем до этой строчки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lock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вызов не заблокирует выполнение</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последующий код будет выполнятся</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Общая информация</a:t>
            </a:r>
            <a:endParaRPr lang="ru-RU" sz="3200" b="0" strike="noStrike" spc="-1">
              <a:latin typeface="Arial"/>
            </a:endParaRPr>
          </a:p>
        </p:txBody>
      </p:sp>
      <p:sp>
        <p:nvSpPr>
          <p:cNvPr id="5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 появлением многоядерных процессоров стала общеупотребительной практика распространять нагрузку на все доступные ядра. Существует два основных подхода в распределении нагрузки: использование процессов и потоков. Процессы и потоки связаны друг с другом, но при этом имеют существенные различия. Вы представляете, что такое поток и процесс?</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семафоры</a:t>
            </a:r>
            <a:endParaRPr lang="ru-RU" sz="3200" b="0" strike="noStrike" spc="-1">
              <a:latin typeface="Arial"/>
            </a:endParaRPr>
          </a:p>
        </p:txBody>
      </p:sp>
      <p:sp>
        <p:nvSpPr>
          <p:cNvPr id="12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Семафоры — более сложный механизм блокировок. Здесь используется уже не флаг с двумя состояниями, а счетчик. Когда число потоков, захвативших семафор, достигает заданного значения, семафор блокирует выполнение всех последующих потоков, пытающихся захватить этот семафор.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BoundedSemaphore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acquire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уменьшает счетчик</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8000"/>
                </a:solidFill>
                <a:latin typeface="Courier New"/>
                <a:ea typeface="DejaVu Sans"/>
              </a:rPr>
              <a:t># доступ к общему ресурсу</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semaphore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release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увеличивает счетчик</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Обычно семафоры используются чтобы лимитировать доступ к ограниченному ресурсу, не требующему исключительного владения, например, к сетевым подключениям или серверу баз данных. Инициализируем семафор максимальным числом потоков, которые должны иметь доступ к ресурсу, и внутренняя реализация семафора позаботится обо всем остальном.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события</a:t>
            </a:r>
            <a:endParaRPr lang="ru-RU" sz="3200" b="0" strike="noStrike" spc="-1">
              <a:latin typeface="Arial"/>
            </a:endParaRPr>
          </a:p>
        </p:txBody>
      </p:sp>
      <p:sp>
        <p:nvSpPr>
          <p:cNvPr id="12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Событие (Event) — простейший объект синхронизации, обеспечивающий работу с флагом состояния. Поток может ожидать установки этого флага, или устанавливать и сбрасывать его самостоятельно, а также проверять, не установлен ли флаг, перед тем как начать ожидать его установления.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 </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threading</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изначально флаг сброшен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set</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установка флага (</a:t>
            </a:r>
            <a:r>
              <a:rPr lang="en-US" sz="1400" b="0" strike="noStrike" spc="-1">
                <a:solidFill>
                  <a:srgbClr val="008000"/>
                </a:solidFill>
                <a:latin typeface="Courier New"/>
                <a:ea typeface="DejaVu Sans"/>
              </a:rPr>
              <a:t>is_set() == True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clear</a:t>
            </a:r>
            <a:r>
              <a:rPr lang="ru-RU" sz="1400" b="1" strike="noStrike" spc="-1">
                <a:solidFill>
                  <a:srgbClr val="000080"/>
                </a:solidFill>
                <a:latin typeface="Courier New"/>
                <a:ea typeface="DejaVu Sans"/>
              </a:rPr>
              <a:t>()  </a:t>
            </a:r>
            <a:r>
              <a:rPr lang="ru-RU" sz="1400" b="0" strike="noStrike" spc="-1">
                <a:solidFill>
                  <a:srgbClr val="008000"/>
                </a:solidFill>
                <a:latin typeface="Courier New"/>
                <a:ea typeface="DejaVu Sans"/>
              </a:rPr>
              <a:t># сброс флага (</a:t>
            </a:r>
            <a:r>
              <a:rPr lang="en-US" sz="1400" b="0" strike="noStrike" spc="-1">
                <a:solidFill>
                  <a:srgbClr val="008000"/>
                </a:solidFill>
                <a:latin typeface="Courier New"/>
                <a:ea typeface="DejaVu Sans"/>
              </a:rPr>
              <a:t>is_set() ==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серверном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wait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ожидание флага (пока </a:t>
            </a:r>
            <a:r>
              <a:rPr lang="en-US" sz="1400" b="0" strike="noStrike" spc="-1">
                <a:solidFill>
                  <a:srgbClr val="008000"/>
                </a:solidFill>
                <a:latin typeface="Courier New"/>
                <a:ea typeface="DejaVu Sans"/>
              </a:rPr>
              <a:t>is_set() </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False</a:t>
            </a:r>
            <a:r>
              <a:rPr lang="ru-RU" sz="1400" b="0" strike="noStrike" spc="-1">
                <a:solidFill>
                  <a:srgbClr val="008000"/>
                </a:solidFill>
                <a:latin typeface="Courier New"/>
                <a:ea typeface="DejaVu Sans"/>
              </a:rPr>
              <a:t>)</a:t>
            </a:r>
            <a:r>
              <a:rPr lang="en-US" sz="1400" b="0" strike="noStrike" spc="-1">
                <a:solidFill>
                  <a:srgbClr val="008000"/>
                </a:solidFill>
                <a:latin typeface="Courier New"/>
                <a:ea typeface="DejaVu Sans"/>
              </a:rPr>
              <a:t> - </a:t>
            </a:r>
            <a:r>
              <a:rPr lang="ru-RU" sz="1400" b="0" strike="noStrike" spc="-1">
                <a:solidFill>
                  <a:srgbClr val="008000"/>
                </a:solidFill>
                <a:latin typeface="Courier New"/>
                <a:ea typeface="DejaVu Sans"/>
              </a:rPr>
              <a:t>в клиентском потоке</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event</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is_s</a:t>
            </a:r>
            <a:r>
              <a:rPr lang="ru-RU" sz="1400" b="0" strike="noStrike" spc="-1">
                <a:solidFill>
                  <a:srgbClr val="000000"/>
                </a:solidFill>
                <a:latin typeface="Courier New"/>
                <a:ea typeface="DejaVu Sans"/>
              </a:rPr>
              <a:t>et</a:t>
            </a:r>
            <a:r>
              <a:rPr lang="ru-RU" sz="1400" b="1" strike="noStrike" spc="-1">
                <a:solidFill>
                  <a:srgbClr val="000080"/>
                </a:solidFill>
                <a:latin typeface="Courier New"/>
                <a:ea typeface="DejaVu Sans"/>
              </a:rPr>
              <a:t>()</a:t>
            </a:r>
            <a:r>
              <a:rPr lang="ru-RU" sz="1400" b="0" strike="noStrike" spc="-1">
                <a:solidFill>
                  <a:srgbClr val="000000"/>
                </a:solidFill>
                <a:latin typeface="Courier New"/>
                <a:ea typeface="DejaVu Sans"/>
              </a:rPr>
              <a:t>  </a:t>
            </a:r>
            <a:r>
              <a:rPr lang="ru-RU" sz="1400" b="0" strike="noStrike" spc="-1">
                <a:solidFill>
                  <a:srgbClr val="008000"/>
                </a:solidFill>
                <a:latin typeface="Courier New"/>
                <a:ea typeface="DejaVu Sans"/>
              </a:rPr>
              <a:t># проверяем, установлен ли флаг, прежде чем ожидать</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Если флаг установлен, метод wait ничего не сделает. Если флаг сброшен, wait заблокирует выполнение потока до тех пор, пока флаг вновь не будет установлен (другим потоком). Любое количество потоков могут ожидать одно и то же событие одновременно.</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Объекты синхронизации: условные переменные</a:t>
            </a:r>
            <a:endParaRPr lang="ru-RU" sz="3200" b="0" strike="noStrike" spc="-1">
              <a:latin typeface="Arial"/>
            </a:endParaRPr>
          </a:p>
        </p:txBody>
      </p:sp>
      <p:sp>
        <p:nvSpPr>
          <p:cNvPr id="12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Есть условные переменные (Condition) — более совершенный вариант события, фактически являющиеся обертками над мьютексами. Условная переменная позволяет реализовать ожидание уже не специализированного объекта синхронизации, а истинности обычного логического выражения. Также она позволяет управлять количеством потоков, которые можно разблокировать, при освобождении мьютекса, и устанавливать таймер ожидания. По умолчанию, использует RLock (который сама создает), но можно задать свой Lock или Rlock, передав его в конструктор.</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cv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Condition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захватываем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not</a:t>
            </a:r>
            <a:r>
              <a:rPr lang="en-US" sz="1400" b="0" strike="noStrike" spc="-1">
                <a:solidFill>
                  <a:srgbClr val="000000"/>
                </a:solidFill>
                <a:latin typeface="Courier New"/>
                <a:ea typeface="DejaVu Sans"/>
              </a:rPr>
              <a:t> an_item_is_available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get_an_available_item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освобождаем item</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with</a:t>
            </a:r>
            <a:r>
              <a:rPr lang="en-US" sz="1400" b="0" strike="noStrike" spc="-1">
                <a:solidFill>
                  <a:srgbClr val="000000"/>
                </a:solidFill>
                <a:latin typeface="Courier New"/>
                <a:ea typeface="DejaVu Sans"/>
              </a:rPr>
              <a:t> 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make_an_item_available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cv</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notify</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2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решения означенной ранее задачи, когда один поток читает некоторый список, а другой записывает в этот список информацию, в условиях неопределенности относительно применения GIL имеет смысл воспользоваться потокобезопасной очередью, обеспечивающей синхронизацию доступа к своим данным. </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Модуль queue реализует несколько потокобезопасных очередей:</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Queue — FIFO очередь,</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LifoQueue — LIFO очередь (стек),</a:t>
            </a:r>
            <a:endParaRPr lang="ru-RU" sz="2000" b="0" strike="noStrike" spc="-1">
              <a:latin typeface="Arial"/>
            </a:endParaRPr>
          </a:p>
          <a:p>
            <a:pPr marL="360000" indent="-360000" algn="just">
              <a:lnSpc>
                <a:spcPct val="100000"/>
              </a:lnSpc>
              <a:spcBef>
                <a:spcPts val="601"/>
              </a:spcBef>
              <a:buClr>
                <a:srgbClr val="002060"/>
              </a:buClr>
              <a:buFont typeface="Symbol"/>
              <a:buChar char=""/>
              <a:defRPr/>
            </a:pPr>
            <a:r>
              <a:rPr lang="ru-RU" sz="2000" b="0" strike="noStrike" spc="-1">
                <a:solidFill>
                  <a:srgbClr val="002060"/>
                </a:solidFill>
                <a:latin typeface="Calibri"/>
                <a:ea typeface="DejaVu Sans"/>
              </a:rPr>
              <a:t>PriorityQueue — очередь, элементы которой — пары вида (priority, item).</a:t>
            </a:r>
            <a:endParaRPr lang="ru-RU" sz="2000" b="0" strike="noStrike" spc="-1">
              <a:latin typeface="Arial"/>
            </a:endParaRPr>
          </a:p>
          <a:p>
            <a:pPr algn="just">
              <a:lnSpc>
                <a:spcPct val="100000"/>
              </a:lnSpc>
              <a:spcBef>
                <a:spcPts val="601"/>
              </a:spcBef>
              <a:buNone/>
              <a:defRPr/>
            </a:pPr>
            <a:r>
              <a:rPr lang="ru-RU" sz="2000" b="0" strike="noStrike" spc="-1">
                <a:solidFill>
                  <a:srgbClr val="002060"/>
                </a:solidFill>
                <a:latin typeface="Calibri"/>
                <a:ea typeface="DejaVu Sans"/>
              </a:rPr>
              <a:t>Никаких особых изысков в реализации очередей нет: все методы, изменяющие состояние, работают "внутри" мьютекса. Класс Queue использует в качестве контейнера двунаправленную очередь (deque), а классы LifoQueue и PriorityQueue — список.</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Потокобезопасная очередь</a:t>
            </a:r>
            <a:endParaRPr lang="ru-RU" sz="3200" b="0" strike="noStrike" spc="-1">
              <a:latin typeface="Arial"/>
            </a:endParaRPr>
          </a:p>
        </p:txBody>
      </p:sp>
      <p:sp>
        <p:nvSpPr>
          <p:cNvPr id="13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threading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queue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q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Queue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функция выполняемая в дочернем потоке</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'outfile.txt'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'w'</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'0'</a:t>
            </a:r>
            <a:r>
              <a:rPr lang="ru-RU" sz="1200" b="0" strike="noStrike" spc="-1">
                <a:solidFill>
                  <a:srgbClr val="808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чтоб можно было зайти в цикл </a:t>
            </a:r>
            <a:r>
              <a:rPr lang="en-US" sz="1200" b="0" strike="noStrike" spc="-1">
                <a:solidFill>
                  <a:srgbClr val="008000"/>
                </a:solidFill>
                <a:latin typeface="Courier New"/>
                <a:ea typeface="DejaVu Sans"/>
              </a:rPr>
              <a:t>while</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while</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ru-RU" sz="1200" b="1" strike="noStrike" spc="-1">
                <a:solidFill>
                  <a:srgbClr val="000080"/>
                </a:solidFill>
                <a:latin typeface="Courier New"/>
                <a:ea typeface="DejaVu Sans"/>
              </a:rPr>
              <a:t> </a:t>
            </a:r>
            <a:r>
              <a:rPr lang="en-US"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non-digit </a:t>
            </a:r>
            <a:r>
              <a:rPr lang="ru-RU" sz="1200" b="0" strike="noStrike" spc="-1">
                <a:solidFill>
                  <a:srgbClr val="008000"/>
                </a:solidFill>
                <a:latin typeface="Courier New"/>
                <a:ea typeface="DejaVu Sans"/>
              </a:rPr>
              <a:t>строку считаем признаком окончания расчетов</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появление элемента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'start'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item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ru-RU" sz="1200" b="1" strike="noStrike" spc="-1">
                <a:solidFill>
                  <a:srgbClr val="808080"/>
                </a:solidFill>
                <a:latin typeface="Courier New"/>
                <a:ea typeface="DejaVu Sans"/>
              </a:rPr>
              <a:t> </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выводим в файл квадрат числа</a:t>
            </a:r>
            <a:endParaRPr lang="ru-RU" sz="1200" b="0" strike="noStrike" spc="-1">
              <a:latin typeface="Arial"/>
            </a:endParaRPr>
          </a:p>
          <a:p>
            <a:pPr>
              <a:lnSpc>
                <a:spcPct val="100000"/>
              </a:lnSpc>
              <a:buNone/>
              <a:tabLst>
                <a:tab pos="0" algn="l"/>
              </a:tabLst>
              <a:defRPr/>
            </a:pPr>
            <a:r>
              <a:rPr lang="ru-RU" sz="1200" b="0" strike="noStrike" spc="-1">
                <a:solidFill>
                  <a:srgbClr val="008000"/>
                </a:solidFill>
                <a:latin typeface="Courier New"/>
                <a:ea typeface="DejaVu Sans"/>
              </a:rPr>
              <a:t>            </a:t>
            </a:r>
            <a:r>
              <a:rPr lang="en-US" sz="1200" b="0" strike="noStrike" spc="-1">
                <a:solidFill>
                  <a:srgbClr val="000000"/>
                </a:solidFill>
                <a:latin typeface="Courier New"/>
                <a:ea typeface="DejaVu Sans"/>
              </a:rPr>
              <a:t>fout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write</a:t>
            </a:r>
            <a:r>
              <a:rPr lang="en-US" sz="1200" b="1" strike="noStrike" spc="-1">
                <a:solidFill>
                  <a:srgbClr val="000080"/>
                </a:solidFill>
                <a:latin typeface="Courier New"/>
                <a:ea typeface="DejaVu Sans"/>
              </a:rPr>
              <a:t>(</a:t>
            </a:r>
            <a:r>
              <a:rPr lang="en-US" sz="1200" b="0" strike="noStrike" spc="-1">
                <a:solidFill>
                  <a:srgbClr val="008000"/>
                </a:solidFill>
                <a:latin typeface="Courier New"/>
                <a:ea typeface="DejaVu Sans"/>
              </a:rPr>
              <a:t>'finish\n'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task_done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уведомляем очередь о завершении обработки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threading</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Thread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worker</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open</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'infile.txt'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FF"/>
                </a:solidFill>
                <a:latin typeface="Courier New"/>
                <a:ea typeface="DejaVu Sans"/>
              </a:rPr>
              <a:t>as</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line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fin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items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line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split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будем анализировать строку посимвольно</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each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items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isdigit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each</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элемент 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put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'stop'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добавляем '</a:t>
            </a:r>
            <a:r>
              <a:rPr lang="en-US" sz="1200" b="0" strike="noStrike" spc="-1">
                <a:solidFill>
                  <a:srgbClr val="008000"/>
                </a:solidFill>
                <a:latin typeface="Courier New"/>
                <a:ea typeface="DejaVu Sans"/>
              </a:rPr>
              <a:t>stop' </a:t>
            </a:r>
            <a:r>
              <a:rPr lang="ru-RU" sz="1200" b="0" strike="noStrike" spc="-1">
                <a:solidFill>
                  <a:srgbClr val="008000"/>
                </a:solidFill>
                <a:latin typeface="Courier New"/>
                <a:ea typeface="DejaVu Sans"/>
              </a:rPr>
              <a:t>в очередь и ничего не ждем,</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q</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обработки элементов в очереди</a:t>
            </a:r>
            <a:r>
              <a:rPr lang="ru-RU"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ru-RU" sz="1200" b="0" strike="noStrike" spc="-1">
                <a:solidFill>
                  <a:srgbClr val="000000"/>
                </a:solidFill>
                <a:latin typeface="Courier New"/>
                <a:ea typeface="DejaVu Sans"/>
              </a:rPr>
              <a:t> </a:t>
            </a:r>
            <a:r>
              <a:rPr lang="en-US" sz="1200" b="0" strike="noStrike" spc="-1">
                <a:solidFill>
                  <a:srgbClr val="008000"/>
                </a:solidFill>
                <a:latin typeface="Courier New"/>
                <a:ea typeface="DejaVu Sans"/>
              </a:rPr>
              <a:t># </a:t>
            </a:r>
            <a:r>
              <a:rPr lang="ru-RU" sz="1200" b="0" strike="noStrike" spc="-1">
                <a:solidFill>
                  <a:srgbClr val="008000"/>
                </a:solidFill>
                <a:latin typeface="Courier New"/>
                <a:ea typeface="DejaVu Sans"/>
              </a:rPr>
              <a:t>ожидаем завершения дочернего потока</a:t>
            </a: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Рассмотрим еще один пример работы с потоками. Сначала для однопоточного приложения: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13.05 sec.</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Все не так просто</a:t>
            </a:r>
            <a:endParaRPr lang="ru-RU" sz="3200" b="0" strike="noStrike" spc="-1">
              <a:latin typeface="Arial"/>
            </a:endParaRPr>
          </a:p>
        </p:txBody>
      </p:sp>
      <p:sp>
        <p:nvSpPr>
          <p:cNvPr id="13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Теперь попробуем распараллелить задачу на два потока:</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threading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ru-RU"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13.77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Т.е. в данном случае двумя потоками приложение выполняется медленнее, чем одним!</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Потоки, как правило, используются в двух целях: обеспечения параллельности выполнения задач (parallelism) и независимости их выполнения друг от друга – конкурентности (concurrency). Последнее не требует обеспечения возможности одновременного выполнения этих задач (разными ядрами процессора), но предполагает возможность переключения процессора от заблокированной (ожиданием ввода пользователя, данных от сервера и т.д.) задачи к следующей, стоящей на очереди.</a:t>
            </a: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В Python есть GIL — мьютекс, который гарантирует, что в каждый момент времени только один поток имеет доступ к внутреннему состоянию интерпретатора. </a:t>
            </a:r>
            <a:r>
              <a:rPr lang="ru-RU" sz="2000" b="1" strike="noStrike" spc="-1">
                <a:solidFill>
                  <a:srgbClr val="002060"/>
                </a:solidFill>
                <a:latin typeface="Calibri"/>
                <a:ea typeface="DejaVu Sans"/>
              </a:rPr>
              <a:t>Наличие GIL делает невозможным использование потоков в Python для распараллеливания расчетов (parallelism) в большинстве случаев</a:t>
            </a:r>
            <a:r>
              <a:rPr lang="ru-RU" sz="2000" b="0" strike="noStrike" spc="-1">
                <a:solidFill>
                  <a:srgbClr val="002060"/>
                </a:solidFill>
                <a:latin typeface="Calibri"/>
                <a:ea typeface="DejaVu Sans"/>
              </a:rPr>
              <a:t>: несколько потоков не ускоряют, а иногда даже замедляют работу программы. Но GIL не мешает использовать потоки для конкурентности (concurrency) при работе с вводом/выводом, например, при сетевых операциях, что позволяет рассматривать потоки в Python, как способ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GIL – Global Interpreter Lock</a:t>
            </a:r>
            <a:endParaRPr lang="ru-RU" sz="3200" b="0" strike="noStrike" spc="-1">
              <a:latin typeface="Arial"/>
            </a:endParaRPr>
          </a:p>
        </p:txBody>
      </p:sp>
      <p:sp>
        <p:nvSpPr>
          <p:cNvPr id="13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Когда поток, захвативший GIL, переходит к ожиданию завершения операции ввода/вывода интерпретатор передает GIL другому потоку.</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r>
              <a:rPr lang="ru-RU" sz="2000" b="0" strike="noStrike" spc="-1">
                <a:solidFill>
                  <a:srgbClr val="002060"/>
                </a:solidFill>
                <a:latin typeface="Calibri"/>
                <a:ea typeface="DejaVu Sans"/>
              </a:rPr>
              <a:t>Также GIL может быть передан другому потоку, если поток, владеющий GIL, не выполняет никаких реальных операций (например, в нем запущена функция sleep) на основании periodic check, которую интерпретатор проводит каждые 100 «тиков» по внутреннему счетчику интерпретатора (это значение можно поменять с помощью sys.setcheckinterval()) для CPU-зависимых потоков, невыполняющих операции ввода/вывода.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gn="just">
              <a:lnSpc>
                <a:spcPct val="100000"/>
              </a:lnSpc>
              <a:buNone/>
              <a:defRPr/>
            </a:pPr>
            <a:endParaRPr lang="ru-RU" sz="2000" b="0" strike="noStrike" spc="-1">
              <a:latin typeface="Arial"/>
            </a:endParaRPr>
          </a:p>
        </p:txBody>
      </p:sp>
      <p:pic>
        <p:nvPicPr>
          <p:cNvPr id="139" name="Picture 4" descr="GIL"/>
          <p:cNvPicPr/>
          <p:nvPr/>
        </p:nvPicPr>
        <p:blipFill>
          <a:blip r:embed="rId2"/>
          <a:stretch/>
        </p:blipFill>
        <p:spPr bwMode="auto">
          <a:xfrm>
            <a:off x="3709440" y="1905840"/>
            <a:ext cx="4761720" cy="1075680"/>
          </a:xfrm>
          <a:prstGeom prst="rect">
            <a:avLst/>
          </a:prstGeom>
          <a:ln w="0">
            <a:noFill/>
          </a:ln>
        </p:spPr>
      </p:pic>
      <p:pic>
        <p:nvPicPr>
          <p:cNvPr id="140" name="Picture 2" descr="GIL"/>
          <p:cNvPicPr/>
          <p:nvPr/>
        </p:nvPicPr>
        <p:blipFill>
          <a:blip r:embed="rId3"/>
          <a:stretch/>
        </p:blipFill>
        <p:spPr bwMode="auto">
          <a:xfrm>
            <a:off x="3477960" y="4888080"/>
            <a:ext cx="5224680" cy="123264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Создание потоков (а тем более процессов) весьма дорогостоящая для ОС операция, как по времени, так и по памяти. К тому же в Python из-за GIL фактически сведена на нет возможность параллельного выполнения потоков на многоядерных процессорах. Итак, параллелизм при помощи потоков недостижим, а для обеспечения только конкурентности они слишком дороги. Так мы приходим к идее неких микропотоков, которые исполняются фактически в одном процессе и потоке (имеется в виду поток, созданный средствами ОС – native поток; речь о параллелизме не идет вообще), но создаются без обращения к ОС (и это обходится весьма дешево) и работать с ними так же удобно, как и с обычными native потоками. Эти микропотоки, эмулирующие native потоки, получили название "зеленые потоки" – green threads. В Python они называются гринлетами (greenlets) и реализованы на C. Для работы с гринлетами в Python есть библиотека gevent, которая до Python 3 была частью стандартной библиотеки, теперь же поддерживается, как отдельное расширение, уступив место другим способам реализации асинхронности.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Процесс</a:t>
            </a:r>
            <a:endParaRPr lang="ru-RU" sz="3200" b="0" strike="noStrike" spc="-1">
              <a:latin typeface="Arial"/>
            </a:endParaRPr>
          </a:p>
        </p:txBody>
      </p:sp>
      <p:sp>
        <p:nvSpPr>
          <p:cNvPr id="5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Процесс — экземпляр программы во время выполнения, независимый объект, которому выделены системные ресурсы (например, процессорное время и память). Каждый процесс выполняется в отдельном адресном пространстве: один процесс не может получить доступ к переменным и структурам данных другого. Если процесс хочет получить доступ к чужим ресурсам, необходимо использовать межпроцессное взаимодействие. Это могут быть конвейеры, файлы, каналы связи между компьютерами и многое другое.</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Green threads</a:t>
            </a:r>
            <a:endParaRPr lang="ru-RU" sz="3200" b="0" strike="noStrike" spc="-1">
              <a:latin typeface="Arial"/>
            </a:endParaRPr>
          </a:p>
        </p:txBody>
      </p:sp>
      <p:sp>
        <p:nvSpPr>
          <p:cNvPr id="14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Гринлеты хорошо зарекомендовали себя в различных системах, поэтому они все еще активно используются, позволяя создавать асинхронный код, оставаясь в парадигме многопоточного программирования.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 </a:t>
            </a:r>
            <a:r>
              <a:rPr lang="en-US" sz="1400" b="0" strike="noStrike" spc="-1">
                <a:solidFill>
                  <a:srgbClr val="000000"/>
                </a:solidFill>
                <a:latin typeface="Courier New"/>
                <a:ea typeface="DejaVu Sans"/>
              </a:rPr>
              <a:t>gevent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g1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a:t>
            </a:r>
            <a:r>
              <a:rPr lang="en-US" sz="1400" b="0" strike="noStrike" spc="-1">
                <a:solidFill>
                  <a:srgbClr val="008000"/>
                </a:solidFill>
                <a:latin typeface="Courier New"/>
                <a:ea typeface="DejaVu Sans"/>
              </a:rPr>
              <a:t>1-</a:t>
            </a:r>
            <a:r>
              <a:rPr lang="ru-RU" sz="1400" b="0" strike="noStrike" spc="-1">
                <a:solidFill>
                  <a:srgbClr val="008000"/>
                </a:solidFill>
                <a:latin typeface="Courier New"/>
                <a:ea typeface="DejaVu Sans"/>
              </a:rPr>
              <a:t>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g2 = gevent.spawn(count, c)</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создаем и запускаем 2-й гринлет</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gevent.joinall([g1, g2])</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ожидаем завершения гринлета</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13.36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меньше, чем при использовании native потоков, но больше, чем вообще без распараллеливания.</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определения)</a:t>
            </a:r>
            <a:endParaRPr lang="ru-RU" sz="3200" b="0" strike="noStrike" spc="-1">
              <a:latin typeface="Arial"/>
            </a:endParaRPr>
          </a:p>
        </p:txBody>
      </p:sp>
      <p:sp>
        <p:nvSpPr>
          <p:cNvPr id="14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Bef>
                <a:spcPts val="400"/>
              </a:spcBef>
              <a:buNone/>
              <a:defRPr/>
            </a:pPr>
            <a:r>
              <a:rPr lang="ru-RU" sz="2000" b="0" strike="noStrike" spc="-1">
                <a:solidFill>
                  <a:srgbClr val="002060"/>
                </a:solidFill>
                <a:latin typeface="Calibri"/>
                <a:ea typeface="DejaVu Sans"/>
              </a:rPr>
              <a:t>Следующим этапом поддержки асинхронности в</a:t>
            </a:r>
            <a:r>
              <a:rPr lang="en-US" sz="2000" b="0" strike="noStrike" spc="-1">
                <a:solidFill>
                  <a:srgbClr val="002060"/>
                </a:solidFill>
                <a:latin typeface="Calibri"/>
                <a:ea typeface="DejaVu Sans"/>
              </a:rPr>
              <a:t> Python </a:t>
            </a:r>
            <a:r>
              <a:rPr lang="ru-RU" sz="2000" b="0" strike="noStrike" spc="-1">
                <a:solidFill>
                  <a:srgbClr val="002060"/>
                </a:solidFill>
                <a:latin typeface="Calibri"/>
                <a:ea typeface="DejaVu Sans"/>
              </a:rPr>
              <a:t>стала библиотека </a:t>
            </a:r>
            <a:r>
              <a:rPr lang="en-US" sz="2000" b="0" strike="noStrike" spc="-1">
                <a:solidFill>
                  <a:srgbClr val="002060"/>
                </a:solidFill>
                <a:latin typeface="Calibri"/>
                <a:ea typeface="DejaVu Sans"/>
              </a:rPr>
              <a:t>asyncio</a:t>
            </a:r>
            <a:r>
              <a:rPr lang="ru-RU" sz="2000" b="0" strike="noStrike" spc="-1">
                <a:solidFill>
                  <a:srgbClr val="002060"/>
                </a:solidFill>
                <a:latin typeface="Calibri"/>
                <a:ea typeface="DejaVu Sans"/>
              </a:rPr>
              <a:t>, реализующая упрощенный и универсальный (схожий с другими языками – С++, </a:t>
            </a:r>
            <a:r>
              <a:rPr lang="en-US" sz="2000" b="0" strike="noStrike" spc="-1">
                <a:solidFill>
                  <a:srgbClr val="002060"/>
                </a:solidFill>
                <a:latin typeface="Calibri"/>
                <a:ea typeface="DejaVu Sans"/>
              </a:rPr>
              <a:t>JS</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подход к организации конкурентного программирования.</a:t>
            </a:r>
            <a:endParaRPr lang="ru-RU" sz="2000" b="0" strike="noStrike" spc="-1">
              <a:latin typeface="Arial"/>
            </a:endParaRPr>
          </a:p>
          <a:p>
            <a:pPr algn="just">
              <a:lnSpc>
                <a:spcPct val="100000"/>
              </a:lnSpc>
              <a:spcBef>
                <a:spcPts val="400"/>
              </a:spcBef>
              <a:buNone/>
              <a:defRPr/>
            </a:pPr>
            <a:r>
              <a:rPr lang="ru-RU" sz="2000" b="0" strike="noStrike" spc="-1">
                <a:solidFill>
                  <a:srgbClr val="002060"/>
                </a:solidFill>
                <a:latin typeface="Calibri"/>
                <a:ea typeface="DejaVu Sans"/>
              </a:rPr>
              <a:t>Основные определения:</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event loop (</a:t>
            </a:r>
            <a:r>
              <a:rPr lang="ru-RU" sz="2000" b="0" u="sng" strike="noStrike" spc="-1">
                <a:solidFill>
                  <a:srgbClr val="002060"/>
                </a:solidFill>
                <a:latin typeface="Calibri"/>
                <a:ea typeface="DejaVu Sans"/>
              </a:rPr>
              <a:t>цикл событий</a:t>
            </a:r>
            <a:r>
              <a:rPr lang="en-US" sz="2000" b="0" u="sng"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который ожидает прибытия и производит рассылку событий или сообщений в программе (см. паттерн </a:t>
            </a:r>
            <a:r>
              <a:rPr lang="en-US" sz="2000" b="0" strike="noStrike" spc="-1">
                <a:solidFill>
                  <a:srgbClr val="002060"/>
                </a:solidFill>
                <a:latin typeface="Calibri"/>
                <a:ea typeface="DejaVu Sans"/>
              </a:rPr>
              <a:t>Reactor)</a:t>
            </a:r>
            <a:r>
              <a:rPr lang="ru-RU" sz="2000" b="0" strike="noStrike" spc="-1">
                <a:solidFill>
                  <a:srgbClr val="002060"/>
                </a:solidFill>
                <a:latin typeface="Calibri"/>
                <a:ea typeface="DejaVu Sans"/>
              </a:rPr>
              <a:t>;</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coroutine</a:t>
            </a:r>
            <a:r>
              <a:rPr lang="ru-RU" sz="2000" b="0" u="sng" strike="noStrike" spc="-1">
                <a:solidFill>
                  <a:srgbClr val="002060"/>
                </a:solidFill>
                <a:latin typeface="Calibri"/>
                <a:ea typeface="DejaVu Sans"/>
              </a:rPr>
              <a:t> (корутина, сопрограмма)</a:t>
            </a:r>
            <a:r>
              <a:rPr lang="ru-RU" sz="2000" b="0" strike="noStrike" spc="-1">
                <a:solidFill>
                  <a:srgbClr val="002060"/>
                </a:solidFill>
                <a:latin typeface="Calibri"/>
                <a:ea typeface="DejaVu Sans"/>
              </a:rPr>
              <a:t> </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программная конструкция, способная вызываться и возвращать управление в цикл событий, сохраняя свое состояние между вызовами;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future (</a:t>
            </a:r>
            <a:r>
              <a:rPr lang="ru-RU" sz="2000" b="0" u="sng" strike="noStrike" spc="-1">
                <a:solidFill>
                  <a:srgbClr val="002060"/>
                </a:solidFill>
                <a:latin typeface="Calibri"/>
                <a:ea typeface="DejaVu Sans"/>
              </a:rPr>
              <a:t>фьючерс</a:t>
            </a:r>
            <a:r>
              <a:rPr lang="en-US" sz="2000" b="0" u="sng" strike="noStrike" spc="-1">
                <a:solidFill>
                  <a:srgbClr val="002060"/>
                </a:solidFill>
                <a:latin typeface="Calibri"/>
                <a:ea typeface="DejaVu Sans"/>
              </a:rPr>
              <a:t>)</a:t>
            </a:r>
            <a:r>
              <a:rPr lang="ru-RU" sz="2000" b="0" strike="noStrike" spc="-1">
                <a:solidFill>
                  <a:srgbClr val="002060"/>
                </a:solidFill>
                <a:latin typeface="Calibri"/>
                <a:ea typeface="DejaVu Sans"/>
              </a:rPr>
              <a:t> — низкоуровневый объект, хранящий текущий статус/результат асинхронной операции;</a:t>
            </a:r>
            <a:endParaRPr lang="ru-RU" sz="2000" b="0" strike="noStrike" spc="-1">
              <a:latin typeface="Arial"/>
            </a:endParaRPr>
          </a:p>
          <a:p>
            <a:pPr algn="just">
              <a:lnSpc>
                <a:spcPct val="100000"/>
              </a:lnSpc>
              <a:spcBef>
                <a:spcPts val="400"/>
              </a:spcBef>
              <a:buNone/>
              <a:defRPr/>
            </a:pPr>
            <a:r>
              <a:rPr lang="en-US" sz="2000" b="0" u="sng" strike="noStrike" spc="-1">
                <a:solidFill>
                  <a:srgbClr val="002060"/>
                </a:solidFill>
                <a:latin typeface="Calibri"/>
                <a:ea typeface="DejaVu Sans"/>
              </a:rPr>
              <a:t>task (</a:t>
            </a:r>
            <a:r>
              <a:rPr lang="ru-RU" sz="2000" b="0" u="sng" strike="noStrike" spc="-1">
                <a:solidFill>
                  <a:srgbClr val="002060"/>
                </a:solidFill>
                <a:latin typeface="Calibri"/>
                <a:ea typeface="DejaVu Sans"/>
              </a:rPr>
              <a:t>задача)</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 обработки цикла событий, инкапсулирующий работу с корутинами и фьючерсами.</a:t>
            </a:r>
            <a:endParaRPr lang="ru-RU" sz="2000" b="0" strike="noStrike" spc="-1">
              <a:latin typeface="Arial"/>
            </a:endParaRPr>
          </a:p>
          <a:p>
            <a:pPr algn="just">
              <a:lnSpc>
                <a:spcPct val="100000"/>
              </a:lnSpc>
              <a:buNone/>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порядок работы)</a:t>
            </a:r>
            <a:endParaRPr lang="ru-RU" sz="3200" b="0" strike="noStrike" spc="-1">
              <a:latin typeface="Arial"/>
            </a:endParaRPr>
          </a:p>
        </p:txBody>
      </p:sp>
      <p:sp>
        <p:nvSpPr>
          <p:cNvPr id="14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r>
              <a:rPr lang="ru-RU" sz="2000" b="0" strike="noStrike" spc="-1">
                <a:solidFill>
                  <a:srgbClr val="002060"/>
                </a:solidFill>
                <a:latin typeface="Calibri"/>
                <a:ea typeface="DejaVu Sans"/>
              </a:rPr>
              <a:t>При помощи </a:t>
            </a:r>
            <a:r>
              <a:rPr lang="en-US" sz="2000" b="1" strike="noStrike" spc="-1">
                <a:solidFill>
                  <a:srgbClr val="002060"/>
                </a:solidFill>
                <a:latin typeface="Calibri"/>
                <a:ea typeface="DejaVu Sans"/>
              </a:rPr>
              <a:t>async def</a:t>
            </a:r>
            <a:r>
              <a:rPr lang="ru-RU" sz="2000" b="1" strike="noStrike" spc="-1">
                <a:solidFill>
                  <a:srgbClr val="002060"/>
                </a:solidFill>
                <a:latin typeface="Calibri"/>
                <a:ea typeface="DejaVu Sans"/>
              </a:rPr>
              <a:t> </a:t>
            </a:r>
            <a:r>
              <a:rPr lang="ru-RU" sz="2000" b="0" strike="noStrike" spc="-1">
                <a:solidFill>
                  <a:srgbClr val="002060"/>
                </a:solidFill>
                <a:latin typeface="Calibri"/>
                <a:ea typeface="DejaVu Sans"/>
              </a:rPr>
              <a:t>мы создаем корутины (</a:t>
            </a:r>
            <a:r>
              <a:rPr lang="en-US" sz="2000" b="1" strike="noStrike" spc="-1">
                <a:solidFill>
                  <a:srgbClr val="002060"/>
                </a:solidFill>
                <a:latin typeface="Calibri"/>
                <a:ea typeface="DejaVu Sans"/>
              </a:rPr>
              <a:t>native coroutines</a:t>
            </a:r>
            <a:r>
              <a:rPr lang="ru-RU" sz="2000" b="0" strike="noStrike" spc="-1">
                <a:solidFill>
                  <a:srgbClr val="002060"/>
                </a:solidFill>
                <a:latin typeface="Calibri"/>
                <a:ea typeface="DejaVu Sans"/>
              </a:rPr>
              <a:t>, в отличие от генераторов), упаковываем их в задачи и передаем в </a:t>
            </a:r>
            <a:r>
              <a:rPr lang="en-US" sz="2000" b="0" strike="noStrike" spc="-1">
                <a:solidFill>
                  <a:srgbClr val="002060"/>
                </a:solidFill>
                <a:latin typeface="Calibri"/>
                <a:ea typeface="DejaVu Sans"/>
              </a:rPr>
              <a:t>event loop, </a:t>
            </a:r>
            <a:r>
              <a:rPr lang="ru-RU" sz="2000" b="0" strike="noStrike" spc="-1">
                <a:solidFill>
                  <a:srgbClr val="002060"/>
                </a:solidFill>
                <a:latin typeface="Calibri"/>
                <a:ea typeface="DejaVu Sans"/>
              </a:rPr>
              <a:t>который поочередно передает управление этим задачам. Как только задача блокируется на </a:t>
            </a:r>
            <a:r>
              <a:rPr lang="en-US" sz="2000" b="1" strike="noStrike" spc="-1">
                <a:solidFill>
                  <a:srgbClr val="002060"/>
                </a:solidFill>
                <a:latin typeface="Calibri"/>
                <a:ea typeface="DejaVu Sans"/>
              </a:rPr>
              <a:t>awaitable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объекте (</a:t>
            </a:r>
            <a:r>
              <a:rPr lang="en-US" sz="2000" b="0" strike="noStrike" spc="-1">
                <a:solidFill>
                  <a:srgbClr val="002060"/>
                </a:solidFill>
                <a:latin typeface="Calibri"/>
                <a:ea typeface="DejaVu Sans"/>
              </a:rPr>
              <a:t>await </a:t>
            </a:r>
            <a:r>
              <a:rPr lang="ru-RU" sz="2000" b="0" strike="noStrike" spc="-1">
                <a:solidFill>
                  <a:srgbClr val="002060"/>
                </a:solidFill>
                <a:latin typeface="Calibri"/>
                <a:ea typeface="DejaVu Sans"/>
              </a:rPr>
              <a:t>вызов какой-либо корутины), управление передается другой задаче</a:t>
            </a:r>
            <a:r>
              <a:rPr lang="en-US" sz="2000" b="0" strike="noStrike" spc="-1">
                <a:solidFill>
                  <a:srgbClr val="002060"/>
                </a:solidFill>
                <a:latin typeface="Calibri"/>
                <a:ea typeface="DejaVu Sans"/>
              </a:rPr>
              <a:t>.</a:t>
            </a:r>
            <a:endParaRPr lang="ru-RU" sz="20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При этом обращение к не-awaitable объекту (например, вызов input()) заблокирует весь event loop, т.к. для такого объекта возврат управления не поддерживается.</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gn="just">
              <a:lnSpc>
                <a:spcPct val="100000"/>
              </a:lnSpc>
              <a:buNone/>
              <a:tabLst>
                <a:tab pos="0" algn="l"/>
              </a:tabLst>
              <a:defRPr/>
            </a:pPr>
            <a:endParaRPr lang="ru-RU" sz="2000" b="0" strike="noStrike" spc="-1">
              <a:latin typeface="Arial"/>
            </a:endParaRPr>
          </a:p>
        </p:txBody>
      </p:sp>
      <p:grpSp>
        <p:nvGrpSpPr>
          <p:cNvPr id="149" name="Группа 53"/>
          <p:cNvGrpSpPr/>
          <p:nvPr/>
        </p:nvGrpSpPr>
        <p:grpSpPr bwMode="auto">
          <a:xfrm>
            <a:off x="2652840" y="3108600"/>
            <a:ext cx="6876000" cy="3498480"/>
            <a:chOff x="2652840" y="3108600"/>
            <a:chExt cx="6876000" cy="3498480"/>
          </a:xfrm>
        </p:grpSpPr>
        <p:sp>
          <p:nvSpPr>
            <p:cNvPr id="150" name="Блок-схема: магнитный диск 54"/>
            <p:cNvSpPr/>
            <p:nvPr/>
          </p:nvSpPr>
          <p:spPr bwMode="auto">
            <a:xfrm>
              <a:off x="7502400" y="5513400"/>
              <a:ext cx="1799280" cy="1093680"/>
            </a:xfrm>
            <a:prstGeom prst="flowChartMagneticDisk">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tasks</a:t>
              </a:r>
              <a:endParaRPr lang="ru-RU" sz="1800" b="0" strike="noStrike" spc="-1">
                <a:latin typeface="Arial"/>
              </a:endParaRPr>
            </a:p>
          </p:txBody>
        </p:sp>
        <p:sp>
          <p:nvSpPr>
            <p:cNvPr id="151" name="Стрелка: вправо 55"/>
            <p:cNvSpPr/>
            <p:nvPr/>
          </p:nvSpPr>
          <p:spPr bwMode="auto">
            <a:xfrm>
              <a:off x="656568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sp>
          <p:nvSpPr>
            <p:cNvPr id="152" name="Овал 56"/>
            <p:cNvSpPr/>
            <p:nvPr/>
          </p:nvSpPr>
          <p:spPr bwMode="auto">
            <a:xfrm>
              <a:off x="7285680" y="3108600"/>
              <a:ext cx="2242080" cy="2075400"/>
            </a:xfrm>
            <a:prstGeom prst="ellipse">
              <a:avLst/>
            </a:prstGeom>
            <a:solidFill>
              <a:srgbClr val="FFFFFF"/>
            </a:solidFill>
            <a:ln w="25400">
              <a:solidFill>
                <a:srgbClr val="808080"/>
              </a:solidFill>
              <a:round/>
            </a:ln>
          </p:spPr>
          <p:style>
            <a:lnRef idx="0"/>
            <a:fillRef idx="0"/>
            <a:effectRef idx="0"/>
            <a:fontRef idx="minor"/>
          </p:style>
        </p:sp>
        <p:sp>
          <p:nvSpPr>
            <p:cNvPr id="153" name="Соединитель: изогнутый 57"/>
            <p:cNvSpPr/>
            <p:nvPr/>
          </p:nvSpPr>
          <p:spPr bwMode="auto">
            <a:xfrm rot="5400000">
              <a:off x="8408160" y="4088160"/>
              <a:ext cx="11880" cy="1585080"/>
            </a:xfrm>
            <a:prstGeom prst="curvedConnector3">
              <a:avLst>
                <a:gd name="adj1" fmla="val 6920402"/>
              </a:avLst>
            </a:prstGeom>
            <a:noFill/>
            <a:ln w="31750">
              <a:solidFill>
                <a:srgbClr val="808080"/>
              </a:solidFill>
              <a:round/>
              <a:tailEnd type="triangle" w="med" len="med"/>
            </a:ln>
          </p:spPr>
          <p:style>
            <a:lnRef idx="0"/>
            <a:fillRef idx="0"/>
            <a:effectRef idx="0"/>
            <a:fontRef idx="minor"/>
          </p:style>
        </p:sp>
        <p:pic>
          <p:nvPicPr>
            <p:cNvPr id="154" name="Рисунок 58" descr=""/>
            <p:cNvPicPr/>
            <p:nvPr/>
          </p:nvPicPr>
          <p:blipFill>
            <a:blip r:embed="rId2"/>
            <a:stretch/>
          </p:blipFill>
          <p:spPr bwMode="auto">
            <a:xfrm>
              <a:off x="7716600" y="3402720"/>
              <a:ext cx="1449000" cy="1411920"/>
            </a:xfrm>
            <a:prstGeom prst="rect">
              <a:avLst/>
            </a:prstGeom>
            <a:ln w="0">
              <a:noFill/>
            </a:ln>
          </p:spPr>
        </p:pic>
        <p:sp>
          <p:nvSpPr>
            <p:cNvPr id="155" name="Прямая со стрелкой 59"/>
            <p:cNvSpPr/>
            <p:nvPr/>
          </p:nvSpPr>
          <p:spPr bwMode="auto">
            <a:xfrm>
              <a:off x="8441640" y="3108600"/>
              <a:ext cx="143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6" name="Прямая со стрелкой 60"/>
            <p:cNvSpPr/>
            <p:nvPr/>
          </p:nvSpPr>
          <p:spPr bwMode="auto">
            <a:xfrm>
              <a:off x="9528480" y="4055040"/>
              <a:ext cx="360" cy="10728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7" name="Прямая со стрелкой 61"/>
            <p:cNvSpPr/>
            <p:nvPr/>
          </p:nvSpPr>
          <p:spPr bwMode="auto">
            <a:xfrm flipV="1">
              <a:off x="7285680" y="3967200"/>
              <a:ext cx="360" cy="8640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8" name="Прямая со стрелкой 62"/>
            <p:cNvSpPr/>
            <p:nvPr/>
          </p:nvSpPr>
          <p:spPr bwMode="auto">
            <a:xfrm flipH="1">
              <a:off x="8329680" y="519624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59" name="Прямая со стрелкой 63"/>
            <p:cNvSpPr/>
            <p:nvPr/>
          </p:nvSpPr>
          <p:spPr bwMode="auto">
            <a:xfrm flipH="1">
              <a:off x="8334360" y="5754600"/>
              <a:ext cx="71280" cy="360"/>
            </a:xfrm>
            <a:custGeom>
              <a:avLst/>
              <a:gdLst/>
              <a:ahLst/>
              <a:cxnLst/>
              <a:rect l="l" t="t" r="r" b="b"/>
              <a:pathLst>
                <a:path w="21600" h="21600" fill="norm" stroke="1" extrusionOk="0">
                  <a:moveTo>
                    <a:pt x="0" y="0"/>
                  </a:moveTo>
                  <a:lnTo>
                    <a:pt x="21600" y="21600"/>
                  </a:lnTo>
                </a:path>
              </a:pathLst>
            </a:custGeom>
            <a:noFill/>
            <a:ln w="57150">
              <a:solidFill>
                <a:srgbClr val="000000"/>
              </a:solidFill>
              <a:round/>
              <a:tailEnd type="triangle" w="med" len="med"/>
            </a:ln>
          </p:spPr>
          <p:style>
            <a:lnRef idx="0"/>
            <a:fillRef idx="0"/>
            <a:effectRef idx="0"/>
            <a:fontRef idx="minor"/>
          </p:style>
        </p:sp>
        <p:sp>
          <p:nvSpPr>
            <p:cNvPr id="160" name="Куб 64"/>
            <p:cNvSpPr/>
            <p:nvPr/>
          </p:nvSpPr>
          <p:spPr bwMode="auto">
            <a:xfrm>
              <a:off x="5166720" y="5513400"/>
              <a:ext cx="1181880" cy="1014840"/>
            </a:xfrm>
            <a:prstGeom prst="cube">
              <a:avLst>
                <a:gd name="adj" fmla="val 25000"/>
              </a:avLst>
            </a:prstGeom>
            <a:noFill/>
            <a:ln w="25400">
              <a:solidFill>
                <a:srgbClr val="2D2DB9"/>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task</a:t>
              </a:r>
              <a:endParaRPr lang="ru-RU" sz="1800" b="0" strike="noStrike" spc="-1">
                <a:latin typeface="Arial"/>
              </a:endParaRPr>
            </a:p>
          </p:txBody>
        </p:sp>
        <p:sp>
          <p:nvSpPr>
            <p:cNvPr id="161" name="TextBox 65"/>
            <p:cNvSpPr/>
            <p:nvPr/>
          </p:nvSpPr>
          <p:spPr bwMode="auto">
            <a:xfrm>
              <a:off x="2652840" y="5874840"/>
              <a:ext cx="1223280" cy="333360"/>
            </a:xfrm>
            <a:prstGeom prst="rect">
              <a:avLst/>
            </a:prstGeom>
            <a:noFill/>
            <a:ln w="31750">
              <a:solidFill>
                <a:srgbClr val="2D2DB9"/>
              </a:solidFill>
              <a:round/>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600" b="0" strike="noStrike" spc="-1">
                  <a:solidFill>
                    <a:srgbClr val="000000"/>
                  </a:solidFill>
                  <a:latin typeface="Calibri"/>
                  <a:ea typeface="DejaVu Sans"/>
                </a:rPr>
                <a:t>coroutine</a:t>
              </a:r>
              <a:endParaRPr lang="ru-RU" sz="1600" b="0" strike="noStrike" spc="-1">
                <a:latin typeface="Arial"/>
              </a:endParaRPr>
            </a:p>
          </p:txBody>
        </p:sp>
        <p:sp>
          <p:nvSpPr>
            <p:cNvPr id="162" name="Облачко с текстом: прямоугольное 66"/>
            <p:cNvSpPr/>
            <p:nvPr/>
          </p:nvSpPr>
          <p:spPr bwMode="auto">
            <a:xfrm>
              <a:off x="4815720" y="4887720"/>
              <a:ext cx="967680" cy="431280"/>
            </a:xfrm>
            <a:prstGeom prst="wedgeRectCallout">
              <a:avLst>
                <a:gd name="adj1" fmla="val -95"/>
                <a:gd name="adj2" fmla="val 113870"/>
              </a:avLst>
            </a:prstGeom>
            <a:noFill/>
            <a:ln w="25400">
              <a:solidFill>
                <a:srgbClr val="808080"/>
              </a:solidFill>
              <a:round/>
            </a:ln>
          </p:spPr>
          <p:style>
            <a:lnRef idx="0"/>
            <a:fillRef idx="0"/>
            <a:effectRef idx="0"/>
            <a:fontRef idx="minor"/>
          </p:style>
          <p:txBody>
            <a:bodyPr lIns="90000" tIns="45000" rIns="90000" bIns="45000" anchor="ctr">
              <a:noAutofit/>
            </a:bodyPr>
            <a:p>
              <a:pPr algn="ctr">
                <a:lnSpc>
                  <a:spcPct val="100000"/>
                </a:lnSpc>
                <a:buNone/>
                <a:tabLst>
                  <a:tab pos="0" algn="l"/>
                </a:tabLst>
                <a:defRPr/>
              </a:pPr>
              <a:r>
                <a:rPr lang="en-US" sz="1800" b="0" strike="noStrike" spc="-1">
                  <a:solidFill>
                    <a:srgbClr val="000000"/>
                  </a:solidFill>
                  <a:latin typeface="Calibri"/>
                  <a:ea typeface="DejaVu Sans"/>
                </a:rPr>
                <a:t>future</a:t>
              </a:r>
              <a:endParaRPr lang="ru-RU" sz="1800" b="0" strike="noStrike" spc="-1">
                <a:latin typeface="Arial"/>
              </a:endParaRPr>
            </a:p>
          </p:txBody>
        </p:sp>
        <p:sp>
          <p:nvSpPr>
            <p:cNvPr id="163" name="TextBox 67"/>
            <p:cNvSpPr/>
            <p:nvPr/>
          </p:nvSpPr>
          <p:spPr bwMode="auto">
            <a:xfrm>
              <a:off x="7729200" y="4690080"/>
              <a:ext cx="1449000" cy="3643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tabLst>
                  <a:tab pos="0" algn="l"/>
                </a:tabLst>
                <a:defRPr/>
              </a:pPr>
              <a:r>
                <a:rPr lang="en-US" sz="1800" b="0" strike="noStrike" spc="-1">
                  <a:solidFill>
                    <a:srgbClr val="000000"/>
                  </a:solidFill>
                  <a:latin typeface="Calibri"/>
                  <a:ea typeface="DejaVu Sans"/>
                </a:rPr>
                <a:t>event loop</a:t>
              </a:r>
              <a:endParaRPr lang="ru-RU" sz="1800" b="0" strike="noStrike" spc="-1">
                <a:latin typeface="Arial"/>
              </a:endParaRPr>
            </a:p>
          </p:txBody>
        </p:sp>
        <p:sp>
          <p:nvSpPr>
            <p:cNvPr id="164" name="Стрелка: вправо 68"/>
            <p:cNvSpPr/>
            <p:nvPr/>
          </p:nvSpPr>
          <p:spPr bwMode="auto">
            <a:xfrm>
              <a:off x="4128120" y="5880600"/>
              <a:ext cx="719280" cy="359280"/>
            </a:xfrm>
            <a:prstGeom prst="rightArrow">
              <a:avLst>
                <a:gd name="adj1" fmla="val 50000"/>
                <a:gd name="adj2" fmla="val 50000"/>
              </a:avLst>
            </a:prstGeom>
            <a:noFill/>
            <a:ln w="25400">
              <a:solidFill>
                <a:srgbClr val="808080"/>
              </a:solidFill>
              <a:round/>
            </a:ln>
          </p:spPr>
          <p:style>
            <a:lnRef idx="0"/>
            <a:fillRef idx="0"/>
            <a:effectRef idx="0"/>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asyncio</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res =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производим вычисления</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10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num</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сообщаем о статусе вычислений</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global</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prev_res: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numbers remain'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prev_res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res</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asyncio.sleep</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0.1</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6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Создание задач и запуск event loop:</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asyncio.get_event_loop</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ev_loop.create_task(calc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r>
              <a:rPr lang="en-US" sz="1400" b="1"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futures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asyncio.wait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run_until_complete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futures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ev_loop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close</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Альтернативный вариант:</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async def </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tasks </a:t>
            </a:r>
            <a:r>
              <a:rPr lang="en-US" sz="1400" b="1" strike="noStrike" spc="-1">
                <a:solidFill>
                  <a:srgbClr val="00008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calc</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1000</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asyncio.create_task</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status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ru-RU" sz="1400" b="1" strike="noStrike" spc="-1">
                <a:solidFill>
                  <a:srgbClr val="000080"/>
                </a:solidFill>
                <a:latin typeface="Courier New"/>
                <a:ea typeface="DejaVu Sans"/>
              </a:rPr>
              <a:t>    </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await</a:t>
            </a:r>
            <a:r>
              <a:rPr lang="en-US" sz="1400" b="0" strike="noStrike" spc="-1">
                <a:solidFill>
                  <a:srgbClr val="000000"/>
                </a:solidFill>
                <a:latin typeface="Courier New"/>
                <a:ea typeface="DejaVu Sans"/>
              </a:rPr>
              <a:t> asyncio.gather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tasks</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asyncio.run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main</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en-US" sz="3200" b="1" strike="noStrike" spc="-1">
                <a:solidFill>
                  <a:srgbClr val="002060"/>
                </a:solidFill>
                <a:latin typeface="Calibri"/>
                <a:ea typeface="Verdana"/>
              </a:rPr>
              <a:t>Asyncio (</a:t>
            </a:r>
            <a:r>
              <a:rPr lang="ru-RU" sz="3200" b="1" strike="noStrike" spc="-1">
                <a:solidFill>
                  <a:srgbClr val="002060"/>
                </a:solidFill>
                <a:latin typeface="Calibri"/>
                <a:ea typeface="Verdana"/>
              </a:rPr>
              <a:t>пример)</a:t>
            </a:r>
            <a:endParaRPr lang="ru-RU" sz="3200" b="0" strike="noStrike" spc="-1">
              <a:latin typeface="Arial"/>
            </a:endParaRPr>
          </a:p>
        </p:txBody>
      </p:sp>
      <p:sp>
        <p:nvSpPr>
          <p:cNvPr id="17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1000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999</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998</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997</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996</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995</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994</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993</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992</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991</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990 numbers remain</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Python позволяет не только запускать в одном процессе несколько потоков, но и создавать несколько дочерних процессов из основного процесса. При этом GIL здесь не используется в принципе. Попробуем посчитать скорость выполнения уже известной нам задачи с использованием нескольких процессов. Создание процессов с помощью модуля multiprocessing выполняется почти полностью аналогично созданию потоков с использованием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Многопроцессность</a:t>
            </a:r>
            <a:endParaRPr lang="ru-RU" sz="3200" b="0" strike="noStrike" spc="-1">
              <a:latin typeface="Arial"/>
            </a:endParaRPr>
          </a:p>
        </p:txBody>
      </p:sp>
      <p:sp>
        <p:nvSpPr>
          <p:cNvPr id="17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multiprocessing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count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while</a:t>
            </a:r>
            <a:r>
              <a:rPr lang="en-US" sz="1400" b="0" strike="noStrike" spc="-1">
                <a:solidFill>
                  <a:srgbClr val="000000"/>
                </a:solidFill>
                <a:latin typeface="Courier New"/>
                <a:ea typeface="DejaVu Sans"/>
              </a:rPr>
              <a:t> n </a:t>
            </a:r>
            <a:r>
              <a:rPr lang="en-US" sz="1400" b="1" strike="noStrike" spc="-1">
                <a:solidFill>
                  <a:srgbClr val="000080"/>
                </a:solidFill>
                <a:latin typeface="Courier New"/>
                <a:ea typeface="DejaVu Sans"/>
              </a:rPr>
              <a:t>&gt;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ru-RU"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a:t>
            </a:r>
            <a:r>
              <a:rPr lang="ru-RU" sz="1400" b="0" strike="noStrike" spc="-1">
                <a:solidFill>
                  <a:srgbClr val="008000"/>
                </a:solidFill>
                <a:latin typeface="Courier New"/>
                <a:ea typeface="DejaVu Sans"/>
              </a:rPr>
              <a:t> обязательно для многопроцессного приложения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80000000</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multiprocessing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count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 </a:t>
            </a:r>
            <a:r>
              <a:rPr lang="en-US" sz="1400" b="0" strike="noStrike" spc="-1">
                <a:solidFill>
                  <a:srgbClr val="000000"/>
                </a:solidFill>
                <a:latin typeface="Courier New"/>
                <a:ea typeface="DejaVu Sans"/>
              </a:rPr>
              <a:t>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.2f</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 sec.'</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7.96 sec.</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Время выполнения почти в два раза быстрее, чем при использовании многопоточности, гринлетов или вообще без распараллеливания. </a:t>
            </a: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a:t>
            </a:r>
            <a:endParaRPr lang="ru-RU" sz="3200" b="0" strike="noStrike" spc="-1">
              <a:latin typeface="Arial"/>
            </a:endParaRPr>
          </a:p>
        </p:txBody>
      </p:sp>
      <p:sp>
        <p:nvSpPr>
          <p:cNvPr id="17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При использовании нескольких процессов нужно решать проблему обмена данными между ними. Multiprocessing предлагает для этого два коммуникационных канала: Queue и Pipe. В обоих случаях данные должны быть сериализуемы (picklable). Очень большие блоки данных (более 32 MB, в зависимости от ОС) могут приводить к исключению ValueError.</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Queue</a:t>
            </a:r>
            <a:endParaRPr lang="ru-RU" sz="3200" b="0" strike="noStrike" spc="-1">
              <a:latin typeface="Arial"/>
            </a:endParaRPr>
          </a:p>
        </p:txBody>
      </p:sp>
      <p:sp>
        <p:nvSpPr>
          <p:cNvPr id="17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multiprocessing.Queue практически аналогична потокобезопасной очереди queue.Queue, но для нее не требуется ожидать окончания обработки объекта, переданного через очередь (и использовать методы </a:t>
            </a:r>
            <a:r>
              <a:rPr lang="ru-RU" sz="2000" b="1" strike="noStrike" spc="-1">
                <a:solidFill>
                  <a:srgbClr val="002060"/>
                </a:solidFill>
                <a:latin typeface="Calibri"/>
                <a:ea typeface="DejaVu Sans"/>
              </a:rPr>
              <a:t>.task_done()</a:t>
            </a:r>
            <a:r>
              <a:rPr lang="ru-RU" sz="2000" b="0" strike="noStrike" spc="-1">
                <a:solidFill>
                  <a:srgbClr val="002060"/>
                </a:solidFill>
                <a:latin typeface="Calibri"/>
                <a:ea typeface="DejaVu Sans"/>
              </a:rPr>
              <a:t> и </a:t>
            </a:r>
            <a:r>
              <a:rPr lang="ru-RU" sz="2000" b="1" strike="noStrike" spc="-1">
                <a:solidFill>
                  <a:srgbClr val="002060"/>
                </a:solidFill>
                <a:latin typeface="Calibri"/>
                <a:ea typeface="DejaVu Sans"/>
              </a:rPr>
              <a:t>.join()</a:t>
            </a:r>
            <a:r>
              <a:rPr lang="ru-RU" sz="2000" b="0" strike="noStrike" spc="-1">
                <a:solidFill>
                  <a:srgbClr val="002060"/>
                </a:solidFill>
                <a:latin typeface="Calibri"/>
                <a:ea typeface="DejaVu Sans"/>
              </a:rPr>
              <a:t>), т.к. передается копия объекта, изменение которой никак не влияет на оригинал.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put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42</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q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Queue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q</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[42, None, 'hello']</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процессами</a:t>
            </a:r>
            <a:endParaRPr lang="ru-RU" sz="3200" b="0" strike="noStrike" spc="-1">
              <a:latin typeface="Arial"/>
            </a:endParaRPr>
          </a:p>
        </p:txBody>
      </p:sp>
      <p:sp>
        <p:nvSpPr>
          <p:cNvPr id="5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55" name="Группа 1"/>
          <p:cNvGrpSpPr/>
          <p:nvPr/>
        </p:nvGrpSpPr>
        <p:grpSpPr bwMode="auto">
          <a:xfrm>
            <a:off x="1333800" y="988200"/>
            <a:ext cx="9621720" cy="5695200"/>
            <a:chOff x="1333800" y="988200"/>
            <a:chExt cx="9621720" cy="5695200"/>
          </a:xfrm>
        </p:grpSpPr>
        <p:sp>
          <p:nvSpPr>
            <p:cNvPr id="56" name="TextBox 5"/>
            <p:cNvSpPr/>
            <p:nvPr/>
          </p:nvSpPr>
          <p:spPr bwMode="auto">
            <a:xfrm>
              <a:off x="1333800" y="327672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Процесс 1</a:t>
              </a:r>
              <a:endParaRPr lang="ru-RU" sz="1400" b="0" strike="noStrike" spc="-1">
                <a:latin typeface="Arial"/>
              </a:endParaRPr>
            </a:p>
          </p:txBody>
        </p:sp>
        <p:sp>
          <p:nvSpPr>
            <p:cNvPr id="57" name="TextBox 6"/>
            <p:cNvSpPr/>
            <p:nvPr/>
          </p:nvSpPr>
          <p:spPr bwMode="auto">
            <a:xfrm>
              <a:off x="6193440" y="3274560"/>
              <a:ext cx="4762080" cy="12031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Процесс 2</a:t>
              </a:r>
              <a:endParaRPr lang="ru-RU" sz="1400" b="0" strike="noStrike" spc="-1">
                <a:latin typeface="Arial"/>
              </a:endParaRPr>
            </a:p>
          </p:txBody>
        </p:sp>
        <p:sp>
          <p:nvSpPr>
            <p:cNvPr id="58" name="TextBox 7"/>
            <p:cNvSpPr/>
            <p:nvPr/>
          </p:nvSpPr>
          <p:spPr bwMode="auto">
            <a:xfrm>
              <a:off x="14176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кода</a:t>
              </a:r>
              <a:endParaRPr lang="ru-RU" sz="1400" b="0" strike="noStrike" spc="-1">
                <a:latin typeface="Arial"/>
              </a:endParaRPr>
            </a:p>
          </p:txBody>
        </p:sp>
        <p:sp>
          <p:nvSpPr>
            <p:cNvPr id="59" name="TextBox 8"/>
            <p:cNvSpPr/>
            <p:nvPr/>
          </p:nvSpPr>
          <p:spPr bwMode="auto">
            <a:xfrm>
              <a:off x="2966400" y="3592800"/>
              <a:ext cx="1548000" cy="303120"/>
            </a:xfrm>
            <a:prstGeom prst="rect">
              <a:avLst/>
            </a:prstGeom>
            <a:noFill/>
            <a:ln w="0">
              <a:solidFill>
                <a:srgbClr val="B40AA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Сегмент данных</a:t>
              </a:r>
              <a:endParaRPr lang="ru-RU" sz="1400" b="0" strike="noStrike" spc="-1">
                <a:latin typeface="Arial"/>
              </a:endParaRPr>
            </a:p>
          </p:txBody>
        </p:sp>
        <p:sp>
          <p:nvSpPr>
            <p:cNvPr id="60" name="TextBox 9"/>
            <p:cNvSpPr/>
            <p:nvPr/>
          </p:nvSpPr>
          <p:spPr bwMode="auto">
            <a:xfrm>
              <a:off x="4515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61" name="TextBox 10"/>
            <p:cNvSpPr/>
            <p:nvPr/>
          </p:nvSpPr>
          <p:spPr bwMode="auto">
            <a:xfrm>
              <a:off x="3507480" y="5386680"/>
              <a:ext cx="5265360" cy="129672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62" name="TextBox 11"/>
            <p:cNvSpPr/>
            <p:nvPr/>
          </p:nvSpPr>
          <p:spPr bwMode="auto">
            <a:xfrm>
              <a:off x="4237920" y="988200"/>
              <a:ext cx="3329280" cy="159660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63" name="Овал 12"/>
            <p:cNvSpPr/>
            <p:nvPr/>
          </p:nvSpPr>
          <p:spPr bwMode="auto">
            <a:xfrm>
              <a:off x="4393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64" name="Овал 13"/>
            <p:cNvSpPr/>
            <p:nvPr/>
          </p:nvSpPr>
          <p:spPr bwMode="auto">
            <a:xfrm>
              <a:off x="6445080" y="1514520"/>
              <a:ext cx="1006200" cy="98784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65" name="TextBox 14"/>
            <p:cNvSpPr/>
            <p:nvPr/>
          </p:nvSpPr>
          <p:spPr bwMode="auto">
            <a:xfrm>
              <a:off x="625176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кода</a:t>
              </a:r>
              <a:endParaRPr lang="ru-RU" sz="1400" b="0" strike="noStrike" spc="-1">
                <a:latin typeface="Arial"/>
              </a:endParaRPr>
            </a:p>
          </p:txBody>
        </p:sp>
        <p:sp>
          <p:nvSpPr>
            <p:cNvPr id="66" name="TextBox 15"/>
            <p:cNvSpPr/>
            <p:nvPr/>
          </p:nvSpPr>
          <p:spPr bwMode="auto">
            <a:xfrm>
              <a:off x="780048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Сегмент данных</a:t>
              </a:r>
              <a:endParaRPr lang="ru-RU" sz="1400" b="0" strike="noStrike" spc="-1">
                <a:latin typeface="Arial"/>
              </a:endParaRPr>
            </a:p>
          </p:txBody>
        </p:sp>
        <p:sp>
          <p:nvSpPr>
            <p:cNvPr id="67" name="TextBox 16"/>
            <p:cNvSpPr/>
            <p:nvPr/>
          </p:nvSpPr>
          <p:spPr bwMode="auto">
            <a:xfrm>
              <a:off x="9349200" y="3592800"/>
              <a:ext cx="154800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68" name="Прямая со стрелкой 17"/>
            <p:cNvSpPr/>
            <p:nvPr/>
          </p:nvSpPr>
          <p:spPr bwMode="auto">
            <a:xfrm flipH="1">
              <a:off x="3714480" y="2358360"/>
              <a:ext cx="824400" cy="91764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69" name="Прямая со стрелкой 18"/>
            <p:cNvSpPr/>
            <p:nvPr/>
          </p:nvSpPr>
          <p:spPr bwMode="auto">
            <a:xfrm>
              <a:off x="7304400" y="2358360"/>
              <a:ext cx="1269720" cy="91548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70" name="Прямая со стрелкой 19"/>
            <p:cNvSpPr/>
            <p:nvPr/>
          </p:nvSpPr>
          <p:spPr bwMode="auto">
            <a:xfrm>
              <a:off x="3618360" y="4194720"/>
              <a:ext cx="773640" cy="119124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71" name="Прямая со стрелкой 20"/>
            <p:cNvSpPr/>
            <p:nvPr/>
          </p:nvSpPr>
          <p:spPr bwMode="auto">
            <a:xfrm flipH="1">
              <a:off x="7396560" y="4263480"/>
              <a:ext cx="928440" cy="114264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sp>
          <p:nvSpPr>
            <p:cNvPr id="72" name="TextBox 21"/>
            <p:cNvSpPr/>
            <p:nvPr/>
          </p:nvSpPr>
          <p:spPr bwMode="auto">
            <a:xfrm>
              <a:off x="5597640" y="6083280"/>
              <a:ext cx="1152000" cy="401760"/>
            </a:xfrm>
            <a:prstGeom prst="rect">
              <a:avLst/>
            </a:prstGeom>
            <a:solidFill>
              <a:srgbClr val="0070C0"/>
            </a:solidFill>
            <a:ln w="0">
              <a:solidFill>
                <a:srgbClr val="B40AA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FFFF"/>
                  </a:solidFill>
                  <a:latin typeface="Calibri"/>
                  <a:ea typeface="DejaVu Sans"/>
                </a:rPr>
                <a:t>данные</a:t>
              </a:r>
              <a:endParaRPr lang="ru-RU" sz="1400" b="0" strike="noStrike" spc="-1">
                <a:latin typeface="Arial"/>
              </a:endParaRPr>
            </a:p>
          </p:txBody>
        </p:sp>
        <p:sp>
          <p:nvSpPr>
            <p:cNvPr id="73" name="TextBox 22"/>
            <p:cNvSpPr/>
            <p:nvPr/>
          </p:nvSpPr>
          <p:spPr bwMode="auto">
            <a:xfrm>
              <a:off x="5527800" y="5708160"/>
              <a:ext cx="2477519" cy="876600"/>
            </a:xfrm>
            <a:prstGeom prst="rect">
              <a:avLst/>
            </a:prstGeom>
            <a:noFill/>
            <a:ln w="0">
              <a:solidFill>
                <a:srgbClr val="B40AA0"/>
              </a:solidFill>
            </a:ln>
          </p:spPr>
          <p:style>
            <a:lnRef idx="0"/>
            <a:fillRef idx="0"/>
            <a:effectRef idx="0"/>
            <a:fontRef idx="minor"/>
          </p:style>
          <p:txBody>
            <a:bodyPr lIns="90000" tIns="45000" rIns="90000" bIns="45000" anchor="t">
              <a:noAutofit/>
            </a:bodyPr>
            <a:p>
              <a:pPr algn="r">
                <a:lnSpc>
                  <a:spcPct val="100000"/>
                </a:lnSpc>
                <a:buNone/>
                <a:defRPr/>
              </a:pPr>
              <a:r>
                <a:rPr lang="ru-RU" sz="1400" b="0" strike="noStrike" spc="-1">
                  <a:solidFill>
                    <a:srgbClr val="0070C0"/>
                  </a:solidFill>
                  <a:latin typeface="Calibri"/>
                  <a:ea typeface="DejaVu Sans"/>
                </a:rPr>
                <a:t>адрес 0</a:t>
              </a:r>
              <a:r>
                <a:rPr lang="en-US" sz="1400" b="0" strike="noStrike" spc="-1">
                  <a:solidFill>
                    <a:srgbClr val="0070C0"/>
                  </a:solidFill>
                  <a:latin typeface="Calibri"/>
                  <a:ea typeface="DejaVu Sans"/>
                </a:rPr>
                <a:t>x005</a:t>
              </a:r>
              <a:endParaRPr lang="ru-RU" sz="1400" b="0" strike="noStrike" spc="-1">
                <a:latin typeface="Arial"/>
              </a:endParaRPr>
            </a:p>
          </p:txBody>
        </p:sp>
        <p:sp>
          <p:nvSpPr>
            <p:cNvPr id="74" name="TextBox 23"/>
            <p:cNvSpPr/>
            <p:nvPr/>
          </p:nvSpPr>
          <p:spPr bwMode="auto">
            <a:xfrm>
              <a:off x="4342680" y="5702400"/>
              <a:ext cx="2477519" cy="876600"/>
            </a:xfrm>
            <a:prstGeom prst="rect">
              <a:avLst/>
            </a:prstGeom>
            <a:noFill/>
            <a:ln w="0">
              <a:solidFill>
                <a:srgbClr val="FF0000"/>
              </a:solidFill>
            </a:ln>
          </p:spPr>
          <p:style>
            <a:lnRef idx="0"/>
            <a:fillRef idx="0"/>
            <a:effectRef idx="0"/>
            <a:fontRef idx="minor"/>
          </p:style>
          <p:txBody>
            <a:bodyPr lIns="90000" tIns="45000" rIns="90000" bIns="45000" anchor="t">
              <a:noAutofit/>
            </a:bodyPr>
            <a:p>
              <a:pPr>
                <a:lnSpc>
                  <a:spcPct val="100000"/>
                </a:lnSpc>
                <a:buNone/>
                <a:defRPr/>
              </a:pPr>
              <a:r>
                <a:rPr lang="ru-RU" sz="1400" b="0" strike="noStrike" spc="-1">
                  <a:solidFill>
                    <a:srgbClr val="FF0000"/>
                  </a:solidFill>
                  <a:latin typeface="Calibri"/>
                  <a:ea typeface="DejaVu Sans"/>
                </a:rPr>
                <a:t>адрес 0</a:t>
              </a:r>
              <a:r>
                <a:rPr lang="en-US" sz="1400" b="0" strike="noStrike" spc="-1">
                  <a:solidFill>
                    <a:srgbClr val="FF0000"/>
                  </a:solidFill>
                  <a:latin typeface="Calibri"/>
                  <a:ea typeface="DejaVu Sans"/>
                </a:rPr>
                <a:t>x003</a:t>
              </a:r>
              <a:endParaRPr lang="ru-RU" sz="1400" b="0" strike="noStrike" spc="-1">
                <a:latin typeface="Arial"/>
              </a:endParaRPr>
            </a:p>
          </p:txBody>
        </p:sp>
        <p:sp>
          <p:nvSpPr>
            <p:cNvPr id="75" name="TextBox 24"/>
            <p:cNvSpPr/>
            <p:nvPr/>
          </p:nvSpPr>
          <p:spPr bwMode="auto">
            <a:xfrm>
              <a:off x="3308760" y="4809960"/>
              <a:ext cx="5807520" cy="303120"/>
            </a:xfrm>
            <a:prstGeom prst="rect">
              <a:avLst/>
            </a:prstGeom>
            <a:noFill/>
            <a:ln w="0">
              <a:no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память в куче одна, но адресуется по-разному в разных процессах</a:t>
              </a:r>
              <a:endParaRPr lang="ru-RU" sz="1400" b="0" strike="noStrike" spc="-1">
                <a:latin typeface="Arial"/>
              </a:endParaRPr>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Межпроцессное взаимодействие: </a:t>
            </a:r>
            <a:r>
              <a:rPr lang="en-US" sz="3200" b="1" strike="noStrike" spc="-1">
                <a:solidFill>
                  <a:srgbClr val="002060"/>
                </a:solidFill>
                <a:latin typeface="Calibri"/>
                <a:ea typeface="Verdana"/>
              </a:rPr>
              <a:t>Pipe</a:t>
            </a:r>
            <a:endParaRPr lang="ru-RU" sz="3200" b="0" strike="noStrike" spc="-1">
              <a:latin typeface="Arial"/>
            </a:endParaRPr>
          </a:p>
        </p:txBody>
      </p:sp>
      <p:sp>
        <p:nvSpPr>
          <p:cNvPr id="18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spcAft>
                <a:spcPts val="601"/>
              </a:spcAft>
              <a:buNone/>
              <a:defRPr/>
            </a:pPr>
            <a:r>
              <a:rPr lang="ru-RU" sz="2000" b="0" strike="noStrike" spc="-1">
                <a:solidFill>
                  <a:srgbClr val="002060"/>
                </a:solidFill>
                <a:latin typeface="Calibri"/>
                <a:ea typeface="DejaVu Sans"/>
              </a:rPr>
              <a:t>Pipe в отличие от Queue обеспечивает взаимодействие только двух процессов, представляя собой одно- или двунаправленный (по умолчанию) канал между ними. По производительности Pipe опережает Queue, тем более Queue состоит из каналов Pipe. </a:t>
            </a:r>
            <a:endParaRPr lang="ru-RU" sz="2000" b="0" strike="noStrike" spc="-1">
              <a:latin typeface="Arial"/>
            </a:endParaRPr>
          </a:p>
          <a:p>
            <a:pPr algn="just">
              <a:lnSpc>
                <a:spcPct val="100000"/>
              </a:lnSpc>
              <a:spcAft>
                <a:spcPts val="601"/>
              </a:spcAft>
              <a:buNone/>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'hello'</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11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FF"/>
                </a:solidFill>
                <a:latin typeface="Courier New"/>
                <a:ea typeface="DejaVu Sans"/>
              </a:rPr>
              <a:t>None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f'Client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child_conn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Pipe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child_conn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f'Server receives: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recv</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parent_conn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send</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'python'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Server receives: ['hello', 11, None]</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Client receives: ['python', 3]</a:t>
            </a:r>
            <a:endParaRPr lang="ru-RU" sz="1400" b="0" strike="noStrike" spc="-1">
              <a:latin typeface="Arial"/>
            </a:endParaRPr>
          </a:p>
          <a:p>
            <a:pPr algn="just">
              <a:lnSpc>
                <a:spcPct val="100000"/>
              </a:lnSpc>
              <a:spcAft>
                <a:spcPts val="601"/>
              </a:spcAft>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1"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Синхронизация процессов</a:t>
            </a:r>
            <a:endParaRPr lang="ru-RU" sz="3200" b="0" strike="noStrike" spc="-1">
              <a:latin typeface="Arial"/>
            </a:endParaRPr>
          </a:p>
        </p:txBody>
      </p:sp>
      <p:sp>
        <p:nvSpPr>
          <p:cNvPr id="182"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Для процессов также имеет место проблема синхронизации при доступе к разделяемым ресурсам (например, файлам). Для решения этой проблемы модуль multiprocessing предлагает все те же объекты синхронизации, что и threading, имеющие аналогичный интерфейс, но, естественно, другую внутреннюю реализацию. </a:t>
            </a:r>
            <a:endParaRPr lang="ru-RU" sz="2000" b="0" strike="noStrike" spc="-1">
              <a:latin typeface="Arial"/>
            </a:endParaRPr>
          </a:p>
          <a:p>
            <a:pPr algn="just">
              <a:lnSpc>
                <a:spcPct val="100000"/>
              </a:lnSpc>
              <a:buNone/>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with</a:t>
            </a:r>
            <a:r>
              <a:rPr lang="en-US" sz="1200" b="0" strike="noStrike" spc="-1">
                <a:solidFill>
                  <a:srgbClr val="000000"/>
                </a:solidFill>
                <a:latin typeface="Courier New"/>
                <a:ea typeface="DejaVu Sans"/>
              </a:rPr>
              <a:t> 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'Process number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format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i</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lock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num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5</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Process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target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args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lock</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num</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start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    </a:t>
            </a:r>
            <a:r>
              <a:rPr lang="en-US" sz="1200" b="1" strike="noStrike" spc="-1">
                <a:solidFill>
                  <a:srgbClr val="0000FF"/>
                </a:solidFill>
                <a:latin typeface="Courier New"/>
                <a:ea typeface="DejaVu Sans"/>
              </a:rPr>
              <a:t>for</a:t>
            </a:r>
            <a:r>
              <a:rPr lang="en-US" sz="1200" b="0" strike="noStrike" spc="-1">
                <a:solidFill>
                  <a:srgbClr val="000000"/>
                </a:solidFill>
                <a:latin typeface="Courier New"/>
                <a:ea typeface="DejaVu Sans"/>
              </a:rPr>
              <a:t> p </a:t>
            </a:r>
            <a:r>
              <a:rPr lang="en-US" sz="1200" b="1" strike="noStrike" spc="-1">
                <a:solidFill>
                  <a:srgbClr val="0000FF"/>
                </a:solidFill>
                <a:latin typeface="Courier New"/>
                <a:ea typeface="DejaVu Sans"/>
              </a:rPr>
              <a:t>in</a:t>
            </a:r>
            <a:r>
              <a:rPr lang="en-US" sz="1200" b="0" strike="noStrike" spc="-1">
                <a:solidFill>
                  <a:srgbClr val="000000"/>
                </a:solidFill>
                <a:latin typeface="Courier New"/>
                <a:ea typeface="DejaVu Sans"/>
              </a:rPr>
              <a:t> processes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join</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0</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Process number 3</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4"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 параллельном программировании лучше стараться избегать совместно используемых данных и состояний настолько, насколько возможно. Если же избежать не получается, в модуле multiprocessing есть объекты Value и Array, обеспечивающие доступ к разделяемой памяти (shared memory) — еще одному способу межпроцессного взаимодействия. Разделяемая память — самый быстрый способ межпроцессного взаимодействия. Техника разделяемой памяти позволяет осуществлять обмен информацией через общий для процессов сегмент памяти без использования системных вызовов ядра, а значит и без потерь производительности на переключение контекста между процессом и ядром. Сегмент разделяемой памяти подключается в свободную часть виртуального адресного пространства процесса. Таким образом, два разных процесса могут иметь разные адреса одной и той же ячейки подключенной разделяемой памяти. </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разделяемой памяти</a:t>
            </a:r>
            <a:endParaRPr lang="ru-RU" sz="3200" b="0" strike="noStrike" spc="-1">
              <a:latin typeface="Arial"/>
            </a:endParaRPr>
          </a:p>
        </p:txBody>
      </p:sp>
      <p:sp>
        <p:nvSpPr>
          <p:cNvPr id="18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nSpc>
                <a:spcPct val="100000"/>
              </a:lnSpc>
              <a:buNone/>
              <a:tabLst>
                <a:tab pos="0" algn="l"/>
              </a:tabLst>
              <a:defRPr/>
            </a:pPr>
            <a:r>
              <a:rPr lang="en-US" sz="1400" b="1" strike="noStrike" spc="-1">
                <a:solidFill>
                  <a:srgbClr val="0000FF"/>
                </a:solidFill>
                <a:latin typeface="Courier New"/>
                <a:ea typeface="DejaVu Sans"/>
              </a:rPr>
              <a:t>from</a:t>
            </a:r>
            <a:r>
              <a:rPr lang="en-US" sz="1400" b="0" strike="noStrike" spc="-1">
                <a:solidFill>
                  <a:srgbClr val="000000"/>
                </a:solidFill>
                <a:latin typeface="Courier New"/>
                <a:ea typeface="DejaVu Sans"/>
              </a:rPr>
              <a:t> multiprocessing </a:t>
            </a: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3.1415927</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len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if</a:t>
            </a:r>
            <a:r>
              <a:rPr lang="en-US" sz="1400" b="0" strike="noStrike" spc="-1">
                <a:solidFill>
                  <a:srgbClr val="000000"/>
                </a:solidFill>
                <a:latin typeface="Courier New"/>
                <a:ea typeface="DejaVu Sans"/>
              </a:rPr>
              <a:t> __name__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808080"/>
                </a:solidFill>
                <a:latin typeface="Courier New"/>
                <a:ea typeface="DejaVu Sans"/>
              </a:rPr>
              <a:t>'__main__'</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num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Value</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0.0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arr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Array</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10</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Process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value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format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arr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num=3.1415927</a:t>
            </a:r>
            <a:endParaRPr lang="ru-RU" sz="1400" b="0" strike="noStrike" spc="-1">
              <a:latin typeface="Arial"/>
            </a:endParaRPr>
          </a:p>
          <a:p>
            <a:pPr>
              <a:lnSpc>
                <a:spcPct val="100000"/>
              </a:lnSpc>
              <a:buNone/>
              <a:tabLst>
                <a:tab pos="0" algn="l"/>
              </a:tabLst>
              <a:defRPr/>
            </a:pPr>
            <a:r>
              <a:rPr lang="pt-BR" sz="1400" b="0" strike="noStrike" spc="-1">
                <a:solidFill>
                  <a:srgbClr val="000000"/>
                </a:solidFill>
                <a:latin typeface="Courier New"/>
                <a:ea typeface="DejaVu Sans"/>
              </a:rPr>
              <a:t>arr=[0, -1, -2, -3, -4, -5, -6, -7, -8, -9]</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gn="just">
              <a:lnSpc>
                <a:spcPct val="100000"/>
              </a:lnSpc>
              <a:buNone/>
              <a:tabLst>
                <a:tab pos="0" algn="l"/>
              </a:tabLst>
              <a:defRPr/>
            </a:pPr>
            <a:r>
              <a:rPr lang="ru-RU" sz="2000" b="0" strike="noStrike" spc="-1">
                <a:solidFill>
                  <a:srgbClr val="002060"/>
                </a:solidFill>
                <a:latin typeface="Calibri"/>
                <a:ea typeface="DejaVu Sans"/>
              </a:rPr>
              <a:t>Аргументы 'd' и 'i' в конструкторах Value и Array соответственно представляют собой коды типов: 'd' соответствует типу double (float двойной точности), а 'i' соответствует знаковому целому. Созданные объекты Value и Array являются процессо- и потокобезопасными.</a:t>
            </a:r>
            <a:endParaRPr lang="ru-RU" sz="2000" b="0" strike="noStrike" spc="-1">
              <a:latin typeface="Arial"/>
            </a:endParaRPr>
          </a:p>
          <a:p>
            <a:pPr algn="just">
              <a:lnSpc>
                <a:spcPct val="100000"/>
              </a:lnSpc>
              <a:buNone/>
              <a:tabLst>
                <a:tab pos="0" algn="l"/>
              </a:tabLst>
              <a:defRPr/>
            </a:pPr>
            <a:endParaRPr lang="ru-RU" sz="2000" b="0" strike="noStrike" spc="-1">
              <a:latin typeface="Arial"/>
            </a:endParaRPr>
          </a:p>
          <a:p>
            <a:pPr>
              <a:lnSpc>
                <a:spcPct val="100000"/>
              </a:lnSpc>
              <a:buNone/>
              <a:tabLst>
                <a:tab pos="0" algn="l"/>
              </a:tabLst>
              <a:defRPr/>
            </a:pP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Создание пула процессов</a:t>
            </a:r>
            <a:endParaRPr lang="ru-RU" sz="3200" b="0" strike="noStrike" spc="-1">
              <a:latin typeface="Arial"/>
            </a:endParaRPr>
          </a:p>
        </p:txBody>
      </p:sp>
      <p:sp>
        <p:nvSpPr>
          <p:cNvPr id="18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Т.к. создание процессов в большинстве случаев происходит однотипно, модуль multithreading предоставляет объект Pool для создания сразу нескольких процессов, выполняющих одну функцию, но с разными аргументами.</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from</a:t>
            </a:r>
            <a:r>
              <a:rPr lang="en-US" sz="1200" b="0" strike="noStrike" spc="-1">
                <a:solidFill>
                  <a:srgbClr val="000000"/>
                </a:solidFill>
                <a:latin typeface="Courier New"/>
                <a:ea typeface="DejaVu Sans"/>
              </a:rPr>
              <a:t> multiprocessing </a:t>
            </a: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Pool </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time</a:t>
            </a: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import</a:t>
            </a:r>
            <a:r>
              <a:rPr lang="en-US" sz="1200" b="0" strike="noStrike" spc="-1">
                <a:solidFill>
                  <a:srgbClr val="000000"/>
                </a:solidFill>
                <a:latin typeface="Courier New"/>
                <a:ea typeface="DejaVu Sans"/>
              </a:rPr>
              <a:t> os</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lst =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def</a:t>
            </a:r>
            <a:r>
              <a:rPr lang="en-US" sz="1200" b="0" strike="noStrike" spc="-1">
                <a:solidFill>
                  <a:srgbClr val="000000"/>
                </a:solidFill>
                <a:latin typeface="Courier New"/>
                <a:ea typeface="DejaVu Sans"/>
              </a:rPr>
              <a:t> </a:t>
            </a:r>
            <a:r>
              <a:rPr lang="en-US" sz="1200" b="0" strike="noStrike" spc="-1">
                <a:solidFill>
                  <a:srgbClr val="FF00FF"/>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append</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x</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f</a:t>
            </a:r>
            <a:r>
              <a:rPr lang="en-US" sz="1200" b="0" strike="noStrike" spc="-1">
                <a:solidFill>
                  <a:srgbClr val="808080"/>
                </a:solidFill>
                <a:latin typeface="Courier New"/>
                <a:ea typeface="DejaVu Sans"/>
              </a:rPr>
              <a:t>'This process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os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getpid</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r>
              <a:rPr lang="en-US" sz="1200" b="0" strike="noStrike" spc="-1">
                <a:solidFill>
                  <a:srgbClr val="808080"/>
                </a:solidFill>
                <a:latin typeface="Courier New"/>
                <a:ea typeface="DejaVu Sans"/>
              </a:rPr>
              <a:t>processed values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lst</a:t>
            </a:r>
            <a:r>
              <a:rPr lang="en-US" sz="1200" b="1" strike="noStrike" spc="-1">
                <a:solidFill>
                  <a:srgbClr val="000080"/>
                </a:solidFill>
                <a:latin typeface="Courier New"/>
                <a:ea typeface="DejaVu Sans"/>
              </a:rPr>
              <a:t>}</a:t>
            </a:r>
            <a:r>
              <a:rPr lang="en-US" sz="1200" b="0" strike="noStrike" spc="-1">
                <a:solidFill>
                  <a:srgbClr val="808080"/>
                </a:solidFill>
                <a:latin typeface="Courier New"/>
                <a:ea typeface="DejaVu Sans"/>
              </a:rPr>
              <a:t>'</a:t>
            </a:r>
            <a:r>
              <a:rPr lang="en-US" sz="1200" b="1" strike="noStrike" spc="-1">
                <a:solidFill>
                  <a:srgbClr val="000080"/>
                </a:solidFill>
                <a:latin typeface="Courier New"/>
                <a:ea typeface="DejaVu Sans"/>
              </a:rPr>
              <a:t>)</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0" strike="noStrike" spc="-1">
                <a:solidFill>
                  <a:srgbClr val="000000"/>
                </a:solidFill>
                <a:latin typeface="Courier New"/>
                <a:ea typeface="DejaVu Sans"/>
              </a:rPr>
              <a:t>time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sleep</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2</a:t>
            </a:r>
            <a:r>
              <a:rPr lang="en-US" sz="1200" b="1" strike="noStrike" spc="-1">
                <a:solidFill>
                  <a:srgbClr val="000080"/>
                </a:solidFill>
                <a:latin typeface="Courier New"/>
                <a:ea typeface="DejaVu Sans"/>
              </a:rPr>
              <a:t>)</a:t>
            </a:r>
            <a:r>
              <a:rPr lang="en-US" sz="1200" b="1"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return</a:t>
            </a:r>
            <a:r>
              <a:rPr lang="en-US" sz="1200" b="0" strike="noStrike" spc="-1">
                <a:solidFill>
                  <a:srgbClr val="000000"/>
                </a:solidFill>
                <a:latin typeface="Courier New"/>
                <a:ea typeface="DejaVu Sans"/>
              </a:rPr>
              <a:t> x</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3</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endParaRPr lang="ru-RU" sz="1200" b="0" strike="noStrike" spc="-1">
              <a:latin typeface="Arial"/>
            </a:endParaRPr>
          </a:p>
          <a:p>
            <a:pPr>
              <a:lnSpc>
                <a:spcPct val="100000"/>
              </a:lnSpc>
              <a:buNone/>
              <a:tabLst>
                <a:tab pos="0" algn="l"/>
              </a:tabLst>
              <a:defRPr/>
            </a:pPr>
            <a:r>
              <a:rPr lang="en-US" sz="1200" b="1" strike="noStrike" spc="-1">
                <a:solidFill>
                  <a:srgbClr val="0000FF"/>
                </a:solidFill>
                <a:latin typeface="Courier New"/>
                <a:ea typeface="DejaVu Sans"/>
              </a:rPr>
              <a:t>if</a:t>
            </a:r>
            <a:r>
              <a:rPr lang="en-US" sz="1200" b="0" strike="noStrike" spc="-1">
                <a:solidFill>
                  <a:srgbClr val="000000"/>
                </a:solidFill>
                <a:latin typeface="Courier New"/>
                <a:ea typeface="DejaVu Sans"/>
              </a:rPr>
              <a:t> __name__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r>
              <a:rPr lang="en-US" sz="1200" b="0" strike="noStrike" spc="-1">
                <a:solidFill>
                  <a:srgbClr val="808080"/>
                </a:solidFill>
                <a:latin typeface="Courier New"/>
                <a:ea typeface="DejaVu Sans"/>
              </a:rPr>
              <a:t>'__main__'</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pool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processes</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4</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    </a:t>
            </a:r>
            <a:r>
              <a:rPr lang="en-US" sz="1200" b="0" strike="noStrike" spc="-1">
                <a:solidFill>
                  <a:srgbClr val="000000"/>
                </a:solidFill>
                <a:latin typeface="Courier New"/>
                <a:ea typeface="DejaVu Sans"/>
              </a:rPr>
              <a:t>res </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pool</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map</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cube</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range</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1</a:t>
            </a:r>
            <a:r>
              <a:rPr lang="en-US" sz="1200" b="1" strike="noStrike" spc="-1">
                <a:solidFill>
                  <a:srgbClr val="000080"/>
                </a:solidFill>
                <a:latin typeface="Courier New"/>
                <a:ea typeface="DejaVu Sans"/>
              </a:rPr>
              <a:t>,</a:t>
            </a:r>
            <a:r>
              <a:rPr lang="en-US" sz="1200" b="0" strike="noStrike" spc="-1">
                <a:solidFill>
                  <a:srgbClr val="FF0000"/>
                </a:solidFill>
                <a:latin typeface="Courier New"/>
                <a:ea typeface="DejaVu Sans"/>
              </a:rPr>
              <a:t>7</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en-US" sz="1200" b="1" strike="noStrike" spc="-1">
                <a:solidFill>
                  <a:srgbClr val="000000"/>
                </a:solidFill>
                <a:latin typeface="Courier New"/>
                <a:ea typeface="DejaVu Sans"/>
              </a:rPr>
              <a:t>    </a:t>
            </a:r>
            <a:r>
              <a:rPr lang="en-US" sz="1200" b="1" strike="noStrike" spc="-1">
                <a:solidFill>
                  <a:srgbClr val="0000FF"/>
                </a:solidFill>
                <a:latin typeface="Courier New"/>
                <a:ea typeface="DejaVu Sans"/>
              </a:rPr>
              <a:t>print</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res</a:t>
            </a:r>
            <a:r>
              <a:rPr lang="en-US" sz="1200" b="1" strike="noStrike" spc="-1">
                <a:solidFill>
                  <a:srgbClr val="000080"/>
                </a:solidFill>
                <a:latin typeface="Courier New"/>
                <a:ea typeface="DejaVu Sans"/>
              </a:rPr>
              <a:t>)</a:t>
            </a:r>
            <a:r>
              <a:rPr lang="en-US" sz="1200" b="0" strike="noStrike" spc="-1">
                <a:solidFill>
                  <a:srgbClr val="000000"/>
                </a:solidFill>
                <a:latin typeface="Courier New"/>
                <a:ea typeface="DejaVu Sans"/>
              </a:rPr>
              <a:t> </a:t>
            </a:r>
            <a:endParaRPr lang="ru-RU" sz="12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__________________________________________________</a:t>
            </a:r>
            <a:endParaRPr lang="ru-RU" sz="14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11320 processed values [3]</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16152 processed values [4]</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19992 processed values [1, 5]</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This process 15844 processed values [2, 6]</a:t>
            </a:r>
            <a:endParaRPr lang="ru-RU" sz="1200" b="0" strike="noStrike" spc="-1">
              <a:latin typeface="Arial"/>
            </a:endParaRPr>
          </a:p>
          <a:p>
            <a:pPr>
              <a:lnSpc>
                <a:spcPct val="100000"/>
              </a:lnSpc>
              <a:buNone/>
              <a:tabLst>
                <a:tab pos="0" algn="l"/>
              </a:tabLst>
              <a:defRPr/>
            </a:pPr>
            <a:r>
              <a:rPr lang="en-US" sz="1200" b="0" strike="noStrike" spc="-1">
                <a:solidFill>
                  <a:srgbClr val="000000"/>
                </a:solidFill>
                <a:latin typeface="Courier New"/>
                <a:ea typeface="DejaVu Sans"/>
              </a:rPr>
              <a:t>[1, 8, 27, 64, 125, 216]</a:t>
            </a:r>
            <a:endParaRPr lang="ru-RU" sz="1200" b="0" strike="noStrike" spc="-1">
              <a:latin typeface="Arial"/>
            </a:endParaRPr>
          </a:p>
          <a:p>
            <a:pPr algn="just">
              <a:lnSpc>
                <a:spcPct val="100000"/>
              </a:lnSpc>
              <a:spcAft>
                <a:spcPts val="601"/>
              </a:spcAft>
              <a:buNone/>
              <a:tabLst>
                <a:tab pos="0" algn="l"/>
              </a:tabLst>
              <a:defRPr/>
            </a:pPr>
            <a:endParaRPr lang="ru-RU" sz="12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Практика</a:t>
            </a:r>
            <a:endParaRPr lang="ru-RU" sz="3200" b="0" strike="noStrike" spc="-1">
              <a:latin typeface="Arial"/>
            </a:endParaRPr>
          </a:p>
        </p:txBody>
      </p:sp>
      <p:sp>
        <p:nvSpPr>
          <p:cNvPr id="190" name="Text Box 10"/>
          <p:cNvSpPr/>
          <p:nvPr/>
        </p:nvSpPr>
        <p:spPr bwMode="auto">
          <a:xfrm>
            <a:off x="322200" y="1036080"/>
            <a:ext cx="11496240" cy="5121720"/>
          </a:xfrm>
          <a:prstGeom prst="rect">
            <a:avLst/>
          </a:prstGeom>
          <a:noFill/>
          <a:ln w="0">
            <a:noFill/>
          </a:ln>
        </p:spPr>
        <p:style>
          <a:lnRef idx="0"/>
          <a:fillRef idx="0"/>
          <a:effectRef idx="0"/>
          <a:fontRef idx="minor"/>
        </p:style>
        <p:txBody>
          <a:bodyPr lIns="90000" tIns="45000" rIns="90000" bIns="45000" anchor="t">
            <a:spAutoFit/>
          </a:bodyPr>
          <a:p>
            <a:pPr marL="360000" indent="-360000" algn="just">
              <a:lnSpc>
                <a:spcPct val="100000"/>
              </a:lnSpc>
              <a:spcBef>
                <a:spcPts val="601"/>
              </a:spcBef>
              <a:buClr>
                <a:srgbClr val="002060"/>
              </a:buClr>
              <a:buFont typeface="Calibri Light"/>
              <a:buAutoNum type="arabicPeriod"/>
              <a:defRPr/>
            </a:pPr>
            <a:r>
              <a:rPr lang="ru-RU" sz="2000" b="0" strike="noStrike" spc="-1">
                <a:solidFill>
                  <a:srgbClr val="002060"/>
                </a:solidFill>
                <a:latin typeface="Calibri"/>
                <a:ea typeface="DejaVu Sans"/>
              </a:rPr>
              <a:t>Написать функцию </a:t>
            </a:r>
            <a:r>
              <a:rPr lang="en-US" sz="2000" b="0" strike="noStrike" spc="-1">
                <a:solidFill>
                  <a:srgbClr val="002060"/>
                </a:solidFill>
                <a:latin typeface="Calibri"/>
                <a:ea typeface="DejaVu Sans"/>
              </a:rPr>
              <a:t>find</a:t>
            </a:r>
            <a:r>
              <a:rPr lang="ru-RU" sz="2000" b="0" strike="noStrike" spc="-1">
                <a:solidFill>
                  <a:srgbClr val="002060"/>
                </a:solidFill>
                <a:latin typeface="Calibri"/>
                <a:ea typeface="DejaVu Sans"/>
              </a:rPr>
              <a:t>_primes(start, end), которая ищет все простые числа в диапазоне от заданного числа start (по умолчанию 3) до заданного числа end. Далее необходимо:</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последовательно в диапазоне от 3 до 10000, от 10001 до 20000, от 20001 до 30000.</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потоке с помощью threading.Thread.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потоков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Запустить ее три раза с теми же аргументами, но каждый раз в отдельном процессе с помощью multiprocessing.Process. Что будет, если </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забыть</a:t>
            </a:r>
            <a:r>
              <a:rPr lang="en-US" sz="2000" b="0" strike="noStrike" spc="-1">
                <a:solidFill>
                  <a:srgbClr val="002060"/>
                </a:solidFill>
                <a:latin typeface="Calibri"/>
                <a:ea typeface="DejaVu Sans"/>
              </a:rPr>
              <a:t>'</a:t>
            </a:r>
            <a:r>
              <a:rPr lang="ru-RU" sz="2000" b="0" strike="noStrike" spc="-1">
                <a:solidFill>
                  <a:srgbClr val="002060"/>
                </a:solidFill>
                <a:latin typeface="Calibri"/>
                <a:ea typeface="DejaVu Sans"/>
              </a:rPr>
              <a:t> выполнить </a:t>
            </a:r>
            <a:r>
              <a:rPr lang="en-US" sz="2000" b="0" strike="noStrike" spc="-1">
                <a:solidFill>
                  <a:srgbClr val="002060"/>
                </a:solidFill>
                <a:latin typeface="Calibri"/>
                <a:ea typeface="DejaVu Sans"/>
              </a:rPr>
              <a:t>start</a:t>
            </a:r>
            <a:r>
              <a:rPr lang="ru-RU" sz="2000" b="0" strike="noStrike" spc="-1">
                <a:solidFill>
                  <a:srgbClr val="002060"/>
                </a:solidFill>
                <a:latin typeface="Calibri"/>
                <a:ea typeface="DejaVu Sans"/>
              </a:rPr>
              <a:t> или </a:t>
            </a:r>
            <a:r>
              <a:rPr lang="en-US" sz="2000" b="0" strike="noStrike" spc="-1">
                <a:solidFill>
                  <a:srgbClr val="002060"/>
                </a:solidFill>
                <a:latin typeface="Calibri"/>
                <a:ea typeface="DejaVu Sans"/>
              </a:rPr>
              <a:t>join </a:t>
            </a:r>
            <a:r>
              <a:rPr lang="ru-RU" sz="2000" b="0" strike="noStrike" spc="-1">
                <a:solidFill>
                  <a:srgbClr val="002060"/>
                </a:solidFill>
                <a:latin typeface="Calibri"/>
                <a:ea typeface="DejaVu Sans"/>
              </a:rPr>
              <a:t>для процессов</a:t>
            </a:r>
            <a:r>
              <a:rPr lang="en-US" sz="2000" b="0" strike="noStrike" spc="-1">
                <a:solidFill>
                  <a:srgbClr val="002060"/>
                </a:solidFill>
                <a:latin typeface="Calibri"/>
                <a:ea typeface="DejaVu Sans"/>
              </a:rPr>
              <a:t>?</a:t>
            </a:r>
            <a:endParaRPr lang="ru-RU" sz="2000" b="0" strike="noStrike" spc="-1">
              <a:latin typeface="Arial"/>
            </a:endParaRPr>
          </a:p>
          <a:p>
            <a:pPr marL="360000" algn="just">
              <a:lnSpc>
                <a:spcPct val="100000"/>
              </a:lnSpc>
              <a:spcBef>
                <a:spcPts val="601"/>
              </a:spcBef>
              <a:buNone/>
              <a:defRPr/>
            </a:pPr>
            <a:r>
              <a:rPr lang="ru-RU" sz="2000" b="0" strike="noStrike" spc="-1">
                <a:solidFill>
                  <a:srgbClr val="002060"/>
                </a:solidFill>
                <a:latin typeface="Calibri"/>
                <a:ea typeface="DejaVu Sans"/>
              </a:rPr>
              <a:t>Замерить время исполнения каждого варианта и сравнить результаты. </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Реализовать запуск функции</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осуществляющей операцию сложения для различных типов (</a:t>
            </a:r>
            <a:r>
              <a:rPr lang="en-US" sz="2000" b="0" strike="noStrike" spc="-1">
                <a:solidFill>
                  <a:srgbClr val="002060"/>
                </a:solidFill>
                <a:latin typeface="Calibri"/>
                <a:ea typeface="DejaVu Sans"/>
              </a:rPr>
              <a:t>integer, string, list</a:t>
            </a:r>
            <a:r>
              <a:rPr lang="ru-RU" sz="2000" b="0" strike="noStrike" spc="-1">
                <a:solidFill>
                  <a:srgbClr val="002060"/>
                </a:solidFill>
                <a:latin typeface="Calibri"/>
                <a:ea typeface="DejaVu Sans"/>
              </a:rPr>
              <a:t>) параллельно с различными наборами аргументов</a:t>
            </a:r>
            <a:r>
              <a:rPr lang="en-US" sz="2000" b="0" strike="noStrike" spc="-1">
                <a:solidFill>
                  <a:srgbClr val="002060"/>
                </a:solidFill>
                <a:latin typeface="Calibri"/>
                <a:ea typeface="DejaVu Sans"/>
              </a:rPr>
              <a:t>.</a:t>
            </a:r>
            <a:endParaRPr lang="ru-RU" sz="2000" b="0" strike="noStrike" spc="-1">
              <a:latin typeface="Arial"/>
            </a:endParaRPr>
          </a:p>
          <a:p>
            <a:pPr marL="360000" indent="-360000" algn="just">
              <a:lnSpc>
                <a:spcPct val="100000"/>
              </a:lnSpc>
              <a:spcBef>
                <a:spcPts val="601"/>
              </a:spcBef>
              <a:buClr>
                <a:srgbClr val="002060"/>
              </a:buClr>
              <a:buFont typeface="Calibri Light"/>
              <a:buAutoNum type="arabicPeriod" startAt="2"/>
              <a:defRPr/>
            </a:pPr>
            <a:r>
              <a:rPr lang="ru-RU" sz="2000" b="0" strike="noStrike" spc="-1">
                <a:solidFill>
                  <a:srgbClr val="002060"/>
                </a:solidFill>
                <a:latin typeface="Calibri"/>
                <a:ea typeface="DejaVu Sans"/>
              </a:rPr>
              <a:t>* Создать несколько потоков таким образом, чтоб каждый из них мог хранить приватные данные, доступные только ему самому. Запустить потоки с одной функцией, выводящей в каждом потоке его имя и приватные данные (имя исполняемого потока можно узнать, используя</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current_thread().name</a:t>
            </a:r>
            <a:r>
              <a:rPr lang="en-US" sz="2000" b="0" strike="noStrike" spc="-1">
                <a:solidFill>
                  <a:srgbClr val="002060"/>
                </a:solidFill>
                <a:latin typeface="Calibri"/>
                <a:ea typeface="DejaVu Sans"/>
              </a:rPr>
              <a:t> </a:t>
            </a:r>
            <a:r>
              <a:rPr lang="ru-RU" sz="2000" b="0" strike="noStrike" spc="-1">
                <a:solidFill>
                  <a:srgbClr val="002060"/>
                </a:solidFill>
                <a:latin typeface="Calibri"/>
                <a:ea typeface="DejaVu Sans"/>
              </a:rPr>
              <a:t>из библиотеки threading).</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6"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Поток</a:t>
            </a:r>
            <a:endParaRPr lang="ru-RU" sz="3200" b="0" strike="noStrike" spc="-1">
              <a:latin typeface="Arial"/>
            </a:endParaRPr>
          </a:p>
        </p:txBody>
      </p:sp>
      <p:sp>
        <p:nvSpPr>
          <p:cNvPr id="77"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Поток — это объект выполнения внутри процесса, включающий в себя набор последовательных операций, состояние и ресурсы. Когда один поток изменяет ресурс процесса, это изменение сразу же становится видно другим потокам этого процесса.</a:t>
            </a:r>
            <a:endParaRPr lang="ru-RU" sz="2000" b="0" strike="noStrike" spc="-1">
              <a:latin typeface="Arial"/>
            </a:endParaRPr>
          </a:p>
          <a:p>
            <a:pPr algn="just">
              <a:lnSpc>
                <a:spcPct val="100000"/>
              </a:lnSpc>
              <a:buNone/>
              <a:defRPr/>
            </a:pPr>
            <a:r>
              <a:rPr lang="ru-RU" sz="2000" b="0" strike="noStrike" spc="-1">
                <a:solidFill>
                  <a:srgbClr val="002060"/>
                </a:solidFill>
                <a:latin typeface="Calibri"/>
                <a:ea typeface="DejaVu Sans"/>
              </a:rPr>
              <a:t>Поток использует то же самое пространства стека, что и процесс, а множество потоков совместно используют данные своих состояний. Как правило, каждый поток может работать (читать и писать) с одной и той же областью памяти, в отличие от процесса, который не может просто так получить доступ к памяти другого процесса. У каждого потока есть собственные регистры и собственный стек, но и другие потоки могут их использовать. Отсюда возникают проблемы управления доступом к разделяемым ресурсам в многопоточных процессах, необходимость синхронизации и предотвращения взаимных блокировок.</a:t>
            </a:r>
            <a:endParaRPr lang="ru-RU"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Использование памяти потоками одного процесса</a:t>
            </a:r>
            <a:endParaRPr lang="ru-RU" sz="3200" b="0" strike="noStrike" spc="-1">
              <a:latin typeface="Arial"/>
            </a:endParaRPr>
          </a:p>
        </p:txBody>
      </p:sp>
      <p:sp>
        <p:nvSpPr>
          <p:cNvPr id="79"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tabLst>
                <a:tab pos="0" algn="l"/>
              </a:tabLst>
              <a:defRPr/>
            </a:pPr>
            <a:endParaRPr lang="ru-RU" sz="1800" b="0" strike="noStrike" spc="-1">
              <a:latin typeface="Arial"/>
            </a:endParaRPr>
          </a:p>
          <a:p>
            <a:pPr algn="just">
              <a:lnSpc>
                <a:spcPct val="100000"/>
              </a:lnSpc>
              <a:buNone/>
              <a:tabLst>
                <a:tab pos="0" algn="l"/>
              </a:tabLst>
              <a:defRPr/>
            </a:pPr>
            <a:endParaRPr lang="ru-RU" sz="1800" b="0" strike="noStrike" spc="-1">
              <a:latin typeface="Arial"/>
            </a:endParaRPr>
          </a:p>
        </p:txBody>
      </p:sp>
      <p:grpSp>
        <p:nvGrpSpPr>
          <p:cNvPr id="80" name="Группа 25"/>
          <p:cNvGrpSpPr/>
          <p:nvPr/>
        </p:nvGrpSpPr>
        <p:grpSpPr bwMode="auto">
          <a:xfrm>
            <a:off x="2450160" y="988200"/>
            <a:ext cx="7281000" cy="5202360"/>
            <a:chOff x="2450160" y="988200"/>
            <a:chExt cx="7281000" cy="5202360"/>
          </a:xfrm>
        </p:grpSpPr>
        <p:sp>
          <p:nvSpPr>
            <p:cNvPr id="81" name="TextBox 26"/>
            <p:cNvSpPr/>
            <p:nvPr/>
          </p:nvSpPr>
          <p:spPr bwMode="auto">
            <a:xfrm>
              <a:off x="245016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FF0000"/>
                  </a:solidFill>
                  <a:latin typeface="Calibri"/>
                  <a:ea typeface="DejaVu Sans"/>
                </a:rPr>
                <a:t>Поток 1</a:t>
              </a:r>
              <a:endParaRPr lang="ru-RU" sz="1400" b="0" strike="noStrike" spc="-1">
                <a:latin typeface="Arial"/>
              </a:endParaRPr>
            </a:p>
          </p:txBody>
        </p:sp>
        <p:sp>
          <p:nvSpPr>
            <p:cNvPr id="82" name="TextBox 28"/>
            <p:cNvSpPr/>
            <p:nvPr/>
          </p:nvSpPr>
          <p:spPr bwMode="auto">
            <a:xfrm>
              <a:off x="6626520" y="3323880"/>
              <a:ext cx="3104640" cy="975600"/>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70C0"/>
                  </a:solidFill>
                  <a:latin typeface="Calibri"/>
                  <a:ea typeface="DejaVu Sans"/>
                </a:rPr>
                <a:t>Поток 2</a:t>
              </a:r>
              <a:endParaRPr lang="ru-RU" sz="1400" b="0" strike="noStrike" spc="-1">
                <a:latin typeface="Arial"/>
              </a:endParaRPr>
            </a:p>
          </p:txBody>
        </p:sp>
        <p:sp>
          <p:nvSpPr>
            <p:cNvPr id="83" name="TextBox 29"/>
            <p:cNvSpPr/>
            <p:nvPr/>
          </p:nvSpPr>
          <p:spPr bwMode="auto">
            <a:xfrm>
              <a:off x="3459240" y="5018039"/>
              <a:ext cx="256104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кода</a:t>
              </a:r>
              <a:endParaRPr lang="ru-RU" sz="1400" b="0" strike="noStrike" spc="-1">
                <a:latin typeface="Arial"/>
              </a:endParaRPr>
            </a:p>
          </p:txBody>
        </p:sp>
        <p:sp>
          <p:nvSpPr>
            <p:cNvPr id="84" name="TextBox 30"/>
            <p:cNvSpPr/>
            <p:nvPr/>
          </p:nvSpPr>
          <p:spPr bwMode="auto">
            <a:xfrm>
              <a:off x="6021000" y="5015880"/>
              <a:ext cx="2716200" cy="303120"/>
            </a:xfrm>
            <a:prstGeom prst="rect">
              <a:avLst/>
            </a:prstGeom>
            <a:noFill/>
            <a:ln w="0">
              <a:solidFill>
                <a:srgbClr val="00000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0000"/>
                  </a:solidFill>
                  <a:latin typeface="Calibri"/>
                  <a:ea typeface="DejaVu Sans"/>
                </a:rPr>
                <a:t>Сегмент данных</a:t>
              </a:r>
              <a:endParaRPr lang="ru-RU" sz="1400" b="0" strike="noStrike" spc="-1">
                <a:latin typeface="Arial"/>
              </a:endParaRPr>
            </a:p>
          </p:txBody>
        </p:sp>
        <p:sp>
          <p:nvSpPr>
            <p:cNvPr id="85" name="TextBox 31"/>
            <p:cNvSpPr/>
            <p:nvPr/>
          </p:nvSpPr>
          <p:spPr bwMode="auto">
            <a:xfrm>
              <a:off x="3255480" y="370944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FF0000"/>
                  </a:solidFill>
                  <a:latin typeface="Calibri"/>
                  <a:ea typeface="DejaVu Sans"/>
                </a:rPr>
                <a:t>Стек</a:t>
              </a:r>
              <a:endParaRPr lang="ru-RU" sz="1400" b="0" strike="noStrike" spc="-1">
                <a:latin typeface="Arial"/>
              </a:endParaRPr>
            </a:p>
          </p:txBody>
        </p:sp>
        <p:sp>
          <p:nvSpPr>
            <p:cNvPr id="86" name="TextBox 32"/>
            <p:cNvSpPr/>
            <p:nvPr/>
          </p:nvSpPr>
          <p:spPr bwMode="auto">
            <a:xfrm>
              <a:off x="3459240" y="5377680"/>
              <a:ext cx="5278320" cy="812879"/>
            </a:xfrm>
            <a:prstGeom prst="rect">
              <a:avLst/>
            </a:prstGeom>
            <a:noFill/>
            <a:ln w="0">
              <a:solidFill>
                <a:srgbClr val="00206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Куча</a:t>
              </a:r>
              <a:endParaRPr lang="ru-RU" sz="1400" b="0" strike="noStrike" spc="-1">
                <a:latin typeface="Arial"/>
              </a:endParaRPr>
            </a:p>
          </p:txBody>
        </p:sp>
        <p:sp>
          <p:nvSpPr>
            <p:cNvPr id="87" name="TextBox 33"/>
            <p:cNvSpPr/>
            <p:nvPr/>
          </p:nvSpPr>
          <p:spPr bwMode="auto">
            <a:xfrm>
              <a:off x="4390920" y="988200"/>
              <a:ext cx="3337560" cy="1629360"/>
            </a:xfrm>
            <a:prstGeom prst="rect">
              <a:avLst/>
            </a:prstGeom>
            <a:noFill/>
            <a:ln w="0">
              <a:solidFill>
                <a:srgbClr val="00B050"/>
              </a:solidFill>
            </a:ln>
          </p:spPr>
          <p:style>
            <a:lnRef idx="0"/>
            <a:fillRef idx="0"/>
            <a:effectRef idx="0"/>
            <a:fontRef idx="minor"/>
          </p:style>
          <p:txBody>
            <a:bodyPr lIns="90000" tIns="45000" rIns="90000" bIns="45000" anchor="t">
              <a:noAutofit/>
            </a:bodyPr>
            <a:p>
              <a:pPr algn="ctr">
                <a:lnSpc>
                  <a:spcPct val="100000"/>
                </a:lnSpc>
                <a:buNone/>
                <a:defRPr/>
              </a:pPr>
              <a:r>
                <a:rPr lang="ru-RU" sz="1400" b="0" strike="noStrike" spc="-1">
                  <a:solidFill>
                    <a:srgbClr val="000000"/>
                  </a:solidFill>
                  <a:latin typeface="Calibri"/>
                  <a:ea typeface="DejaVu Sans"/>
                </a:rPr>
                <a:t>Процессор</a:t>
              </a:r>
              <a:endParaRPr lang="ru-RU" sz="1400" b="0" strike="noStrike" spc="-1">
                <a:latin typeface="Arial"/>
              </a:endParaRPr>
            </a:p>
          </p:txBody>
        </p:sp>
        <p:sp>
          <p:nvSpPr>
            <p:cNvPr id="88" name="Овал 34"/>
            <p:cNvSpPr/>
            <p:nvPr/>
          </p:nvSpPr>
          <p:spPr bwMode="auto">
            <a:xfrm>
              <a:off x="454608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1</a:t>
              </a:r>
              <a:endParaRPr lang="ru-RU" sz="1400" b="0" strike="noStrike" spc="-1">
                <a:latin typeface="Arial"/>
              </a:endParaRPr>
            </a:p>
          </p:txBody>
        </p:sp>
        <p:sp>
          <p:nvSpPr>
            <p:cNvPr id="89" name="Овал 35"/>
            <p:cNvSpPr/>
            <p:nvPr/>
          </p:nvSpPr>
          <p:spPr bwMode="auto">
            <a:xfrm>
              <a:off x="6603120" y="1525320"/>
              <a:ext cx="1008360" cy="100836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p>
              <a:pPr algn="ctr">
                <a:lnSpc>
                  <a:spcPct val="100000"/>
                </a:lnSpc>
                <a:buNone/>
                <a:defRPr/>
              </a:pPr>
              <a:r>
                <a:rPr lang="ru-RU" sz="1400" b="0" strike="noStrike" spc="-1">
                  <a:solidFill>
                    <a:srgbClr val="FFFFFF"/>
                  </a:solidFill>
                  <a:latin typeface="Calibri"/>
                  <a:ea typeface="DejaVu Sans"/>
                </a:rPr>
                <a:t>Ядро 2</a:t>
              </a:r>
              <a:endParaRPr lang="ru-RU" sz="1400" b="0" strike="noStrike" spc="-1">
                <a:latin typeface="Arial"/>
              </a:endParaRPr>
            </a:p>
          </p:txBody>
        </p:sp>
        <p:sp>
          <p:nvSpPr>
            <p:cNvPr id="90" name="TextBox 36"/>
            <p:cNvSpPr/>
            <p:nvPr/>
          </p:nvSpPr>
          <p:spPr bwMode="auto">
            <a:xfrm>
              <a:off x="7399080" y="3728880"/>
              <a:ext cx="1551960" cy="303120"/>
            </a:xfrm>
            <a:prstGeom prst="rect">
              <a:avLst/>
            </a:prstGeom>
            <a:noFill/>
            <a:ln w="0">
              <a:solidFill>
                <a:srgbClr val="002060"/>
              </a:solidFill>
            </a:ln>
          </p:spPr>
          <p:style>
            <a:lnRef idx="0"/>
            <a:fillRef idx="0"/>
            <a:effectRef idx="0"/>
            <a:fontRef idx="minor"/>
          </p:style>
          <p:txBody>
            <a:bodyPr lIns="90000" tIns="45000" rIns="90000" bIns="45000" anchor="t">
              <a:spAutoFit/>
            </a:bodyPr>
            <a:p>
              <a:pPr algn="ctr">
                <a:lnSpc>
                  <a:spcPct val="100000"/>
                </a:lnSpc>
                <a:buNone/>
                <a:defRPr/>
              </a:pPr>
              <a:r>
                <a:rPr lang="ru-RU" sz="1400" b="0" strike="noStrike" spc="-1">
                  <a:solidFill>
                    <a:srgbClr val="0070C0"/>
                  </a:solidFill>
                  <a:latin typeface="Calibri"/>
                  <a:ea typeface="DejaVu Sans"/>
                </a:rPr>
                <a:t>Стек</a:t>
              </a:r>
              <a:endParaRPr lang="ru-RU" sz="1400" b="0" strike="noStrike" spc="-1">
                <a:latin typeface="Arial"/>
              </a:endParaRPr>
            </a:p>
          </p:txBody>
        </p:sp>
        <p:sp>
          <p:nvSpPr>
            <p:cNvPr id="91" name="Прямая со стрелкой 37"/>
            <p:cNvSpPr/>
            <p:nvPr/>
          </p:nvSpPr>
          <p:spPr bwMode="auto">
            <a:xfrm flipH="1">
              <a:off x="4001760" y="2386800"/>
              <a:ext cx="69048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2" name="Прямая со стрелкой 38"/>
            <p:cNvSpPr/>
            <p:nvPr/>
          </p:nvSpPr>
          <p:spPr bwMode="auto">
            <a:xfrm>
              <a:off x="7464600" y="2386800"/>
              <a:ext cx="713520" cy="936360"/>
            </a:xfrm>
            <a:custGeom>
              <a:avLst/>
              <a:gdLst/>
              <a:ahLst/>
              <a:cxnLst/>
              <a:rect l="l" t="t" r="r" b="b"/>
              <a:pathLst>
                <a:path w="21600" h="21600" fill="norm" stroke="1" extrusionOk="0">
                  <a:moveTo>
                    <a:pt x="0" y="0"/>
                  </a:moveTo>
                  <a:lnTo>
                    <a:pt x="21600" y="21600"/>
                  </a:lnTo>
                </a:path>
              </a:pathLst>
            </a:custGeom>
            <a:noFill/>
            <a:ln w="19050">
              <a:solidFill>
                <a:srgbClr val="00B050"/>
              </a:solidFill>
              <a:tailEnd type="triangle" w="med" len="med"/>
            </a:ln>
          </p:spPr>
          <p:style>
            <a:lnRef idx="1">
              <a:schemeClr val="accent1"/>
            </a:lnRef>
            <a:fillRef idx="0">
              <a:schemeClr val="accent1"/>
            </a:fillRef>
            <a:effectRef idx="0">
              <a:schemeClr val="accent1"/>
            </a:effectRef>
            <a:fontRef idx="minor"/>
          </p:style>
        </p:sp>
        <p:sp>
          <p:nvSpPr>
            <p:cNvPr id="93" name="Прямая со стрелкой 39"/>
            <p:cNvSpPr/>
            <p:nvPr/>
          </p:nvSpPr>
          <p:spPr bwMode="auto">
            <a:xfrm>
              <a:off x="3769560" y="4208400"/>
              <a:ext cx="969480" cy="809280"/>
            </a:xfrm>
            <a:custGeom>
              <a:avLst/>
              <a:gdLst/>
              <a:ahLst/>
              <a:cxnLst/>
              <a:rect l="l" t="t" r="r" b="b"/>
              <a:pathLst>
                <a:path w="21600" h="21600" fill="norm" stroke="1" extrusionOk="0">
                  <a:moveTo>
                    <a:pt x="0" y="0"/>
                  </a:moveTo>
                  <a:lnTo>
                    <a:pt x="21600" y="21600"/>
                  </a:lnTo>
                </a:path>
              </a:pathLst>
            </a:custGeom>
            <a:noFill/>
            <a:ln w="19050">
              <a:solidFill>
                <a:srgbClr val="FF0000"/>
              </a:solidFill>
              <a:tailEnd type="triangle" w="med" len="med"/>
            </a:ln>
          </p:spPr>
          <p:style>
            <a:lnRef idx="1">
              <a:schemeClr val="accent1"/>
            </a:lnRef>
            <a:fillRef idx="0">
              <a:schemeClr val="accent1"/>
            </a:fillRef>
            <a:effectRef idx="0">
              <a:schemeClr val="accent1"/>
            </a:effectRef>
            <a:fontRef idx="minor"/>
          </p:style>
        </p:sp>
        <p:sp>
          <p:nvSpPr>
            <p:cNvPr id="94" name="Прямая со стрелкой 40"/>
            <p:cNvSpPr/>
            <p:nvPr/>
          </p:nvSpPr>
          <p:spPr bwMode="auto">
            <a:xfrm flipH="1">
              <a:off x="7378920" y="4185000"/>
              <a:ext cx="892080" cy="830520"/>
            </a:xfrm>
            <a:custGeom>
              <a:avLst/>
              <a:gdLst/>
              <a:ahLst/>
              <a:cxnLst/>
              <a:rect l="l" t="t" r="r" b="b"/>
              <a:pathLst>
                <a:path w="21600" h="21600" fill="norm" stroke="1" extrusionOk="0">
                  <a:moveTo>
                    <a:pt x="0" y="0"/>
                  </a:moveTo>
                  <a:lnTo>
                    <a:pt x="21600" y="21600"/>
                  </a:lnTo>
                </a:path>
              </a:pathLst>
            </a:custGeom>
            <a:noFill/>
            <a:ln w="19050">
              <a:solidFill>
                <a:srgbClr val="0070C0"/>
              </a:solidFill>
              <a:tailEnd type="triangle" w="med" len="med"/>
            </a:ln>
          </p:spPr>
          <p:style>
            <a:lnRef idx="1">
              <a:schemeClr val="accent1"/>
            </a:lnRef>
            <a:fillRef idx="0">
              <a:schemeClr val="accent1"/>
            </a:fillRef>
            <a:effectRef idx="0">
              <a:schemeClr val="accent1"/>
            </a:effectRef>
            <a:fontRef idx="minor"/>
          </p:style>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5"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6"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Что дает распараллеливание программы на несколько потоков? Рассмотрим следующую задачу:</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98"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Все операции в программе (т.е. все вызовы функции compute) выполняются последовательно, общее время выполнения фактически складывается из времени выполнения функции compute при каждом вызове.</a:t>
            </a:r>
            <a:endParaRPr lang="ru-RU" sz="2000" b="0" strike="noStrike" spc="-1">
              <a:latin typeface="Arial"/>
            </a:endParaRPr>
          </a:p>
          <a:p>
            <a:pPr>
              <a:lnSpc>
                <a:spcPct val="100000"/>
              </a:lnSpc>
              <a:buNone/>
              <a:tabLst>
                <a:tab pos="0" algn="l"/>
              </a:tabLst>
              <a:defRPr/>
            </a:pPr>
            <a:r>
              <a:rPr lang="ru-RU" sz="2000" b="0" strike="noStrike" spc="-1">
                <a:solidFill>
                  <a:srgbClr val="000000"/>
                </a:solidFill>
                <a:latin typeface="Courier New"/>
                <a:ea typeface="DejaVu Sans"/>
              </a:rPr>
              <a:t>__________________________________________________</a:t>
            </a:r>
            <a:endParaRPr lang="ru-RU" sz="20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№0</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№0. Затрачено 3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№1</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№1.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№2</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№2. Затрачено 1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№3</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№3.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Старт вычислений №4</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Конец вычислений №4. Затрачено 4 секунд</a:t>
            </a:r>
            <a:endParaRPr lang="ru-RU" sz="1400" b="0" strike="noStrike" spc="-1">
              <a:latin typeface="Arial"/>
            </a:endParaRPr>
          </a:p>
          <a:p>
            <a:pPr>
              <a:lnSpc>
                <a:spcPct val="100000"/>
              </a:lnSpc>
              <a:buNone/>
              <a:tabLst>
                <a:tab pos="0" algn="l"/>
              </a:tabLst>
              <a:defRPr/>
            </a:pPr>
            <a:r>
              <a:rPr lang="ru-RU" sz="1400" b="0" strike="noStrike" spc="-1">
                <a:solidFill>
                  <a:srgbClr val="000000"/>
                </a:solidFill>
                <a:latin typeface="Courier New"/>
                <a:ea typeface="DejaVu Sans"/>
              </a:rPr>
              <a:t>Общее время вычислений в секундах: 16</a:t>
            </a: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a:p>
            <a:pPr algn="just">
              <a:lnSpc>
                <a:spcPct val="100000"/>
              </a:lnSpc>
              <a:buNone/>
              <a:tabLst>
                <a:tab pos="0" algn="l"/>
              </a:tabLst>
              <a:defRPr/>
            </a:pP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9" name="PlaceHolder 1"/>
          <p:cNvSpPr>
            <a:spLocks noGrp="1"/>
          </p:cNvSpPr>
          <p:nvPr>
            <p:ph type="title"/>
          </p:nvPr>
        </p:nvSpPr>
        <p:spPr bwMode="auto">
          <a:xfrm>
            <a:off x="0" y="208080"/>
            <a:ext cx="12191400" cy="697680"/>
          </a:xfrm>
          <a:prstGeom prst="rect">
            <a:avLst/>
          </a:prstGeom>
          <a:noFill/>
          <a:ln w="0">
            <a:noFill/>
          </a:ln>
        </p:spPr>
        <p:txBody>
          <a:bodyPr lIns="90000" tIns="45000" rIns="90000" bIns="45000" anchor="t" anchorCtr="1">
            <a:normAutofit/>
          </a:bodyPr>
          <a:p>
            <a:pPr algn="ctr">
              <a:lnSpc>
                <a:spcPct val="100000"/>
              </a:lnSpc>
              <a:spcBef>
                <a:spcPts val="499"/>
              </a:spcBef>
              <a:spcAft>
                <a:spcPts val="499"/>
              </a:spcAft>
              <a:buNone/>
              <a:defRPr/>
            </a:pPr>
            <a:r>
              <a:rPr lang="ru-RU" sz="3200" b="1" strike="noStrike" spc="-1">
                <a:solidFill>
                  <a:srgbClr val="002060"/>
                </a:solidFill>
                <a:latin typeface="Calibri"/>
                <a:ea typeface="Verdana"/>
              </a:rPr>
              <a:t>Многопоточность</a:t>
            </a:r>
            <a:endParaRPr lang="ru-RU" sz="3200" b="0" strike="noStrike" spc="-1">
              <a:latin typeface="Arial"/>
            </a:endParaRPr>
          </a:p>
        </p:txBody>
      </p:sp>
      <p:sp>
        <p:nvSpPr>
          <p:cNvPr id="100" name="Text Box 10"/>
          <p:cNvSpPr/>
          <p:nvPr/>
        </p:nvSpPr>
        <p:spPr bwMode="auto">
          <a:xfrm>
            <a:off x="381960" y="988200"/>
            <a:ext cx="11417040" cy="5695200"/>
          </a:xfrm>
          <a:prstGeom prst="rect">
            <a:avLst/>
          </a:prstGeom>
          <a:noFill/>
          <a:ln w="0">
            <a:noFill/>
          </a:ln>
        </p:spPr>
        <p:style>
          <a:lnRef idx="0"/>
          <a:fillRef idx="0"/>
          <a:effectRef idx="0"/>
          <a:fontRef idx="minor"/>
        </p:style>
        <p:txBody>
          <a:bodyPr lIns="90000" tIns="45000" rIns="90000" bIns="45000" anchor="t">
            <a:noAutofit/>
          </a:bodyPr>
          <a:p>
            <a:pPr algn="just">
              <a:lnSpc>
                <a:spcPct val="100000"/>
              </a:lnSpc>
              <a:buNone/>
              <a:defRPr/>
            </a:pPr>
            <a:r>
              <a:rPr lang="ru-RU" sz="2000" b="0" strike="noStrike" spc="-1">
                <a:solidFill>
                  <a:srgbClr val="002060"/>
                </a:solidFill>
                <a:latin typeface="Calibri"/>
                <a:ea typeface="DejaVu Sans"/>
              </a:rPr>
              <a:t>Попробуем применить многопоточность, используя модуль threading, обеспечив параллельное выполнение каждого вызова функции compute.</a:t>
            </a:r>
            <a:endParaRPr lang="ru-RU" sz="2000" b="0" strike="noStrike" spc="-1">
              <a:latin typeface="Arial"/>
            </a:endParaRPr>
          </a:p>
          <a:p>
            <a:pPr>
              <a:lnSpc>
                <a:spcPct val="100000"/>
              </a:lnSpc>
              <a:buNone/>
              <a:tabLst>
                <a:tab pos="0" algn="l"/>
              </a:tabLst>
              <a:defRPr/>
            </a:pPr>
            <a:endParaRPr lang="ru-RU" sz="20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threading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random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import</a:t>
            </a:r>
            <a:r>
              <a:rPr lang="en-US" sz="1400" b="0" strike="noStrike" spc="-1">
                <a:solidFill>
                  <a:srgbClr val="000000"/>
                </a:solidFill>
                <a:latin typeface="Courier New"/>
                <a:ea typeface="DejaVu Sans"/>
              </a:rPr>
              <a:t> time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def</a:t>
            </a:r>
            <a:r>
              <a:rPr lang="en-US" sz="1400" b="0" strike="noStrike" spc="-1">
                <a:solidFill>
                  <a:srgbClr val="000000"/>
                </a:solidFill>
                <a:latin typeface="Courier New"/>
                <a:ea typeface="DejaVu Sans"/>
              </a:rPr>
              <a:t> </a:t>
            </a:r>
            <a:r>
              <a:rPr lang="en-US" sz="1400" b="0" strike="noStrike" spc="-1">
                <a:solidFill>
                  <a:srgbClr val="FF00FF"/>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что-то долго вычисляем тем же способом</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Старт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sleeping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random</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randint</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1</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ru-RU" sz="1400" b="1" strike="noStrike" spc="-1">
                <a:solidFill>
                  <a:srgbClr val="000000"/>
                </a:solidFill>
                <a:latin typeface="Courier New"/>
                <a:ea typeface="DejaVu Sans"/>
              </a:rPr>
              <a:t>    </a:t>
            </a: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Конец вычислений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number</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Затрачено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sleeping</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 секунд'</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start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0" strike="noStrike" spc="-1">
                <a:solidFill>
                  <a:srgbClr val="008000"/>
                </a:solidFill>
                <a:latin typeface="Courier New"/>
                <a:ea typeface="DejaVu Sans"/>
              </a:rPr>
              <a:t># </a:t>
            </a:r>
            <a:r>
              <a:rPr lang="ru-RU" sz="1400" b="0" strike="noStrike" spc="-1">
                <a:solidFill>
                  <a:srgbClr val="008000"/>
                </a:solidFill>
                <a:latin typeface="Courier New"/>
                <a:ea typeface="DejaVu Sans"/>
              </a:rPr>
              <a:t>считаем что-то много раз с разными параметрами</a:t>
            </a:r>
            <a:r>
              <a:rPr lang="ru-RU"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threads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i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range</a:t>
            </a:r>
            <a:r>
              <a:rPr lang="en-US" sz="1400" b="1" strike="noStrike" spc="-1">
                <a:solidFill>
                  <a:srgbClr val="000080"/>
                </a:solidFill>
                <a:latin typeface="Courier New"/>
                <a:ea typeface="DejaVu Sans"/>
              </a:rPr>
              <a:t>(</a:t>
            </a:r>
            <a:r>
              <a:rPr lang="en-US" sz="1400" b="0" strike="noStrike" spc="-1">
                <a:solidFill>
                  <a:srgbClr val="FF0000"/>
                </a:solidFill>
                <a:latin typeface="Courier New"/>
                <a:ea typeface="DejaVu Sans"/>
              </a:rPr>
              <a:t>5</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threading</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Thread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target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compute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args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start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append</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for</a:t>
            </a:r>
            <a:r>
              <a:rPr lang="en-US" sz="1400" b="0" strike="noStrike" spc="-1">
                <a:solidFill>
                  <a:srgbClr val="000000"/>
                </a:solidFill>
                <a:latin typeface="Courier New"/>
                <a:ea typeface="DejaVu Sans"/>
              </a:rPr>
              <a:t> thr </a:t>
            </a:r>
            <a:r>
              <a:rPr lang="en-US" sz="1400" b="1" strike="noStrike" spc="-1">
                <a:solidFill>
                  <a:srgbClr val="0000FF"/>
                </a:solidFill>
                <a:latin typeface="Courier New"/>
                <a:ea typeface="DejaVu Sans"/>
              </a:rPr>
              <a:t>in</a:t>
            </a:r>
            <a:r>
              <a:rPr lang="en-US" sz="1400" b="0" strike="noStrike" spc="-1">
                <a:solidFill>
                  <a:srgbClr val="000000"/>
                </a:solidFill>
                <a:latin typeface="Courier New"/>
                <a:ea typeface="DejaVu Sans"/>
              </a:rPr>
              <a:t> threads</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0" strike="noStrike" spc="-1">
                <a:solidFill>
                  <a:srgbClr val="000000"/>
                </a:solidFill>
                <a:latin typeface="Courier New"/>
                <a:ea typeface="DejaVu Sans"/>
              </a:rPr>
              <a:t>    </a:t>
            </a:r>
            <a:r>
              <a:rPr lang="en-US" sz="1400" b="0" strike="noStrike" spc="-1">
                <a:solidFill>
                  <a:srgbClr val="000000"/>
                </a:solidFill>
                <a:latin typeface="Courier New"/>
                <a:ea typeface="DejaVu Sans"/>
              </a:rPr>
              <a:t>thr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join</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endParaRPr lang="ru-RU" sz="1400" b="0" strike="noStrike" spc="-1">
              <a:latin typeface="Arial"/>
            </a:endParaRPr>
          </a:p>
          <a:p>
            <a:pPr>
              <a:lnSpc>
                <a:spcPct val="100000"/>
              </a:lnSpc>
              <a:buNone/>
              <a:tabLst>
                <a:tab pos="0" algn="l"/>
              </a:tabLst>
              <a:defRPr/>
            </a:pPr>
            <a:r>
              <a:rPr lang="en-US" sz="1400" b="1" strike="noStrike" spc="-1">
                <a:solidFill>
                  <a:srgbClr val="0000FF"/>
                </a:solidFill>
                <a:latin typeface="Courier New"/>
                <a:ea typeface="DejaVu Sans"/>
              </a:rPr>
              <a:t>print</a:t>
            </a:r>
            <a:r>
              <a:rPr lang="en-US" sz="1400" b="1" strike="noStrike" spc="-1">
                <a:solidFill>
                  <a:srgbClr val="000080"/>
                </a:solidFill>
                <a:latin typeface="Courier New"/>
                <a:ea typeface="DejaVu Sans"/>
              </a:rPr>
              <a:t>(</a:t>
            </a:r>
            <a:r>
              <a:rPr lang="en-US" sz="1400" b="0" strike="noStrike" spc="-1">
                <a:solidFill>
                  <a:srgbClr val="808080"/>
                </a:solidFill>
                <a:latin typeface="Courier New"/>
                <a:ea typeface="DejaVu Sans"/>
              </a:rPr>
              <a:t>f'</a:t>
            </a:r>
            <a:r>
              <a:rPr lang="ru-RU" sz="1400" b="0" strike="noStrike" spc="-1">
                <a:solidFill>
                  <a:srgbClr val="808080"/>
                </a:solidFill>
                <a:latin typeface="Courier New"/>
                <a:ea typeface="DejaVu Sans"/>
              </a:rPr>
              <a:t>Общее время вычислений в секундах: </a:t>
            </a:r>
            <a:r>
              <a:rPr lang="ru-RU"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int</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time</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perf_counter</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a:t>
            </a:r>
            <a:r>
              <a:rPr lang="en-US" sz="1400" b="1" strike="noStrike" spc="-1">
                <a:solidFill>
                  <a:srgbClr val="000080"/>
                </a:solidFill>
                <a:latin typeface="Courier New"/>
                <a:ea typeface="DejaVu Sans"/>
              </a:rPr>
              <a:t>-</a:t>
            </a:r>
            <a:r>
              <a:rPr lang="en-US" sz="1400" b="0" strike="noStrike" spc="-1">
                <a:solidFill>
                  <a:srgbClr val="000000"/>
                </a:solidFill>
                <a:latin typeface="Courier New"/>
                <a:ea typeface="DejaVu Sans"/>
              </a:rPr>
              <a:t> start</a:t>
            </a:r>
            <a:r>
              <a:rPr lang="en-US" sz="1400" b="1" strike="noStrike" spc="-1">
                <a:solidFill>
                  <a:srgbClr val="000080"/>
                </a:solidFill>
                <a:latin typeface="Courier New"/>
                <a:ea typeface="DejaVu Sans"/>
              </a:rPr>
              <a:t>)</a:t>
            </a:r>
            <a:r>
              <a:rPr lang="ru-RU" sz="1400" b="1" strike="noStrike" spc="-1">
                <a:solidFill>
                  <a:srgbClr val="000080"/>
                </a:solidFill>
                <a:latin typeface="Courier New"/>
                <a:ea typeface="DejaVu Sans"/>
              </a:rPr>
              <a:t>}</a:t>
            </a:r>
            <a:r>
              <a:rPr lang="ru-RU" sz="1400" b="0" strike="noStrike" spc="-1">
                <a:solidFill>
                  <a:srgbClr val="808080"/>
                </a:solidFill>
                <a:latin typeface="Courier New"/>
                <a:ea typeface="DejaVu Sans"/>
              </a:rPr>
              <a:t>'</a:t>
            </a:r>
            <a:r>
              <a:rPr lang="en-US" sz="1400" b="1" strike="noStrike" spc="-1">
                <a:solidFill>
                  <a:srgbClr val="000080"/>
                </a:solidFill>
                <a:latin typeface="Courier New"/>
                <a:ea typeface="DejaVu Sans"/>
              </a:rPr>
              <a:t>)</a:t>
            </a:r>
            <a:endParaRPr lang="ru-RU" sz="1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STM Template (normal size - light edition)</Template>
  <TotalTime>0</TotalTime>
  <Words>0</Words>
  <Application>ONLYOFFICE/7.4.0.163</Application>
  <DocSecurity>0</DocSecurity>
  <PresentationFormat/>
  <Paragraphs>0</Paragraphs>
  <Slides>45</Slides>
  <Notes>45</Notes>
  <HiddenSlides>0</HiddenSlides>
  <MMClips>2</MMClips>
  <ScaleCrop>0</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subject/>
  <dc:creator>Ilya Orlov</dc:creator>
  <cp:keywords/>
  <dc:description/>
  <dc:identifier/>
  <dc:language>ru-RU</dc:language>
  <cp:lastModifiedBy/>
  <cp:revision>684</cp:revision>
  <dcterms:created xsi:type="dcterms:W3CDTF">2021-04-07T09:08:54Z</dcterms:created>
  <dcterms:modified xsi:type="dcterms:W3CDTF">2023-06-30T11:32:52Z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Широкоэкранный</vt:lpwstr>
  </property>
  <property fmtid="{D5CDD505-2E9C-101B-9397-08002B2CF9AE}" pid="4" name="Slides">
    <vt:i4>45</vt:i4>
  </property>
</Properties>
</file>