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22.xml" ContentType="application/vnd.openxmlformats-officedocument.presentationml.slide+xml"/>
  <Override PartName="/ppt/slides/slide8.xml" ContentType="application/vnd.openxmlformats-officedocument.presentationml.slide+xml"/>
  <Override PartName="/ppt/slideLayouts/slideLayout6.xml" ContentType="application/vnd.openxmlformats-officedocument.presentationml.slideLayout+xml"/>
  <Override PartName="/docProps/app.xml" ContentType="application/vnd.openxmlformats-officedocument.extended-properties+xml"/>
  <Override PartName="/ppt/slideLayouts/slideLayout5.xml" ContentType="application/vnd.openxmlformats-officedocument.presentationml.slideLayout+xml"/>
  <Override PartName="/ppt/slides/slide21.xml" ContentType="application/vnd.openxmlformats-officedocument.presentationml.slide+xml"/>
  <Override PartName="/ppt/slides/slide4.xml" ContentType="application/vnd.openxmlformats-officedocument.presentationml.slide+xml"/>
  <Override PartName="/docProps/core.xml" ContentType="application/vnd.openxmlformats-package.core-properties+xml"/>
  <Override PartName="/ppt/slideLayouts/slideLayout23.xml" ContentType="application/vnd.openxmlformats-officedocument.presentationml.slideLayout+xml"/>
  <Override PartName="/ppt/slides/slide19.xml" ContentType="application/vnd.openxmlformats-officedocument.presentationml.slide+xml"/>
  <Override PartName="/ppt/viewProps.xml" ContentType="application/vnd.openxmlformats-officedocument.presentationml.viewProps+xml"/>
  <Override PartName="/ppt/slides/slide11.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slides/slide5.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ppt/slideLayouts/slideLayout25.xml" ContentType="application/vnd.openxmlformats-officedocument.presentationml.slideLayout+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em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
    <p:bg>
      <p:bgRef idx="1001">
        <a:schemeClr val="bg1"/>
      </p:bgRef>
    </p:bg>
    <p:spTree>
      <p:nvGrpSpPr>
        <p:cNvPr id="1" name=""/>
        <p:cNvGrpSpPr/>
        <p:nvPr/>
      </p:nvGrpSpPr>
      <p:grpSpPr bwMode="auto">
        <a:xfrm>
          <a:off x="0" y="0"/>
          <a:ext cx="0" cy="0"/>
          <a:chOff x="0" y="0"/>
          <a:chExt cx="0" cy="0"/>
        </a:xfrm>
      </p:grpSpPr>
      <p:pic>
        <p:nvPicPr>
          <p:cNvPr id="6" name="Рисунок 5"/>
          <p:cNvPicPr>
            <a:picLocks noChangeAspect="1"/>
          </p:cNvPicPr>
          <p:nvPr userDrawn="1"/>
        </p:nvPicPr>
        <p:blipFill>
          <a:blip r:embed="rId2"/>
          <a:stretch/>
        </p:blipFill>
        <p:spPr bwMode="auto">
          <a:xfrm>
            <a:off x="10982767" y="5687567"/>
            <a:ext cx="1117672" cy="1076239"/>
          </a:xfrm>
          <a:prstGeom prst="rect">
            <a:avLst/>
          </a:prstGeom>
          <a:ln>
            <a:noFill/>
          </a:ln>
        </p:spPr>
      </p:pic>
      <p:sp>
        <p:nvSpPr>
          <p:cNvPr id="8" name="TextBox 6"/>
          <p:cNvSpPr txBox="1"/>
          <p:nvPr userDrawn="1"/>
        </p:nvSpPr>
        <p:spPr bwMode="auto">
          <a:xfrm>
            <a:off x="11032771" y="5918773"/>
            <a:ext cx="1040235" cy="523220"/>
          </a:xfrm>
          <a:prstGeom prst="rect">
            <a:avLst/>
          </a:prstGeom>
          <a:noFill/>
          <a:ln>
            <a:noFill/>
          </a:ln>
          <a:effectLst/>
        </p:spPr>
        <p:txBody>
          <a:bodyPr wrap="square" rtlCol="0">
            <a:spAutoFit/>
          </a:bodyPr>
          <a:ls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r>
              <a:rPr lang="en-US" sz="1400">
                <a:solidFill>
                  <a:schemeClr val="bg1">
                    <a:lumMod val="50000"/>
                  </a:schemeClr>
                </a:solidFill>
                <a:latin typeface="+mn-lt"/>
                <a:cs typeface="Calibri"/>
              </a:rPr>
              <a:t>Python </a:t>
            </a:r>
            <a:endParaRPr lang="ru-RU" sz="1400">
              <a:solidFill>
                <a:schemeClr val="bg1">
                  <a:lumMod val="50000"/>
                </a:schemeClr>
              </a:solidFill>
              <a:latin typeface="+mn-lt"/>
              <a:cs typeface="Calibri"/>
            </a:endParaRPr>
          </a:p>
          <a:p>
            <a:pPr algn="r">
              <a:defRPr/>
            </a:pPr>
            <a:r>
              <a:rPr lang="en-US" sz="1400">
                <a:solidFill>
                  <a:schemeClr val="bg1">
                    <a:lumMod val="50000"/>
                  </a:schemeClr>
                </a:solidFill>
                <a:latin typeface="+mn-lt"/>
                <a:cs typeface="Calibri"/>
              </a:rPr>
              <a:t>Course</a:t>
            </a:r>
            <a:endParaRPr/>
          </a:p>
        </p:txBody>
      </p:sp>
      <p:sp>
        <p:nvSpPr>
          <p:cNvPr id="5" name="Текст 1"/>
          <p:cNvSpPr txBox="1"/>
          <p:nvPr userDrawn="1"/>
        </p:nvSpPr>
        <p:spPr bwMode="auto">
          <a:xfrm>
            <a:off x="11032772" y="5671530"/>
            <a:ext cx="1040235" cy="410897"/>
          </a:xfrm>
          <a:prstGeom prst="rect">
            <a:avLst/>
          </a:prstGeom>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r">
              <a:defRPr/>
            </a:pPr>
            <a:fld id="{6395320F-BA3B-42CB-9DF4-77B0337CE910}" type="slidenum">
              <a:rPr lang="ru-RU" sz="1600">
                <a:solidFill>
                  <a:schemeClr val="bg1">
                    <a:lumMod val="50000"/>
                  </a:schemeClr>
                </a:solidFill>
                <a:latin typeface="+mn-lt"/>
                <a:cs typeface="Times New Roman"/>
              </a:rPr>
              <a:t/>
            </a:fld>
            <a:endParaRPr lang="ru-RU" sz="1600">
              <a:solidFill>
                <a:schemeClr val="bg1">
                  <a:lumMod val="50000"/>
                </a:schemeClr>
              </a:solidFill>
              <a:latin typeface="+mn-lt"/>
              <a:cs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3">
    <p:bg>
      <p:bgPr shadeToTitle="0">
        <a:blipFill>
          <a:blip r:embed="rId2">
            <a:lum/>
          </a:blip>
          <a:srcRect l="-36708"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73840" y="295440"/>
            <a:ext cx="10515600" cy="5492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Наши проекты</a:t>
            </a:r>
            <a:endParaRPr sz="3200" b="1">
              <a:solidFill>
                <a:schemeClr val="tx1">
                  <a:lumMod val="95000"/>
                  <a:lumOff val="5000"/>
                </a:schemeClr>
              </a:solidFill>
              <a:latin typeface="Verdana"/>
              <a:ea typeface="Verdana"/>
              <a:cs typeface="Verdana"/>
            </a:endParaRPr>
          </a:p>
        </p:txBody>
      </p:sp>
      <p:sp>
        <p:nvSpPr>
          <p:cNvPr id="11" name="Text Placeholder 10"/>
          <p:cNvSpPr>
            <a:spLocks noGrp="1"/>
          </p:cNvSpPr>
          <p:nvPr>
            <p:ph type="body" sz="quarter" idx="10" hasCustomPrompt="1"/>
          </p:nvPr>
        </p:nvSpPr>
        <p:spPr bwMode="auto">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defRPr/>
            </a:pPr>
            <a:r>
              <a:rPr lang="ru-RU"/>
              <a:t>Самозанятые</a:t>
            </a:r>
            <a:endParaRPr/>
          </a:p>
        </p:txBody>
      </p:sp>
      <p:sp>
        <p:nvSpPr>
          <p:cNvPr id="17" name="Text Placeholder 16"/>
          <p:cNvSpPr>
            <a:spLocks noGrp="1"/>
          </p:cNvSpPr>
          <p:nvPr>
            <p:ph type="body" sz="quarter" idx="11" hasCustomPrompt="1"/>
          </p:nvPr>
        </p:nvSpPr>
        <p:spPr bwMode="auto">
          <a:xfrm>
            <a:off x="373840" y="2682346"/>
            <a:ext cx="6850744" cy="1617806"/>
          </a:xfrm>
          <a:prstGeom prst="rect">
            <a:avLst/>
          </a:prstGeom>
        </p:spPr>
        <p:txBody>
          <a:bodyPr/>
          <a:lstStyle>
            <a:lvl1pPr>
              <a:defRPr sz="1500"/>
            </a:lvl1pPr>
          </a:lstStyle>
          <a:p>
            <a:pPr>
              <a:lnSpc>
                <a:spcPct val="120000"/>
              </a:lnSpc>
              <a:buClr>
                <a:srgbClr val="E5007D"/>
              </a:buClr>
              <a:buSzPct val="113000"/>
              <a:defRPr/>
            </a:pPr>
            <a:r>
              <a:rPr lang="ru-RU"/>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a:t>спецрежиме</a:t>
            </a:r>
            <a:r>
              <a:rPr lang="ru-RU"/>
              <a:t>, который еще называют налогом </a:t>
            </a:r>
            <a:r>
              <a:rPr lang="en-US"/>
              <a:t> </a:t>
            </a:r>
            <a:r>
              <a:rPr lang="ru-RU"/>
              <a:t>для самозанятых.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оголовок и список">
    <p:bg>
      <p:bgPr shadeToTitle="0">
        <a:blipFill>
          <a:blip r:embed="rId2">
            <a:lum/>
          </a:blip>
          <a:srcRect l="-41176" t="0" r="0" b="0"/>
          <a:stretch/>
        </a:blip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11" name="Text Placeholder 5"/>
          <p:cNvSpPr>
            <a:spLocks noGrp="1"/>
          </p:cNvSpPr>
          <p:nvPr>
            <p:ph type="body" sz="quarter" idx="11" hasCustomPrompt="1"/>
          </p:nvPr>
        </p:nvSpPr>
        <p:spPr bwMode="auto">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a:buChar char="•"/>
              <a:defRPr sz="1500"/>
            </a:lvl1pPr>
          </a:lstStyle>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3" name="Chart Placeholder 2"/>
          <p:cNvSpPr>
            <a:spLocks noGrp="1"/>
          </p:cNvSpPr>
          <p:nvPr>
            <p:ph type="chart" sz="quarter" idx="11"/>
          </p:nvPr>
        </p:nvSpPr>
        <p:spPr bwMode="auto">
          <a:xfrm>
            <a:off x="4159624" y="1968535"/>
            <a:ext cx="4002750" cy="4252972"/>
          </a:xfrm>
          <a:prstGeom prst="rect">
            <a:avLst/>
          </a:prstGeom>
        </p:spPr>
        <p:txBody>
          <a:bodyPr/>
          <a:lstStyle/>
          <a:p>
            <a:pPr>
              <a:defRPr/>
            </a:pPr>
            <a:r>
              <a:rPr lang="ru-RU"/>
              <a:t>Вставка диаграммы</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2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4" name="SmartArt Placeholder 3"/>
          <p:cNvSpPr>
            <a:spLocks noGrp="1"/>
          </p:cNvSpPr>
          <p:nvPr>
            <p:ph type="dgm" sz="quarter" idx="11"/>
          </p:nvPr>
        </p:nvSpPr>
        <p:spPr bwMode="auto">
          <a:xfrm>
            <a:off x="381000" y="1689100"/>
            <a:ext cx="6557790" cy="4902200"/>
          </a:xfrm>
          <a:prstGeom prst="rect">
            <a:avLst/>
          </a:prstGeom>
        </p:spPr>
        <p:txBody>
          <a:bodyPr/>
          <a:lstStyle/>
          <a:p>
            <a:pPr>
              <a:defRPr/>
            </a:pPr>
            <a:r>
              <a:rPr lang="ru-RU"/>
              <a:t>Вставка рисунка SmartArt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1">
    <p:bg>
      <p:bgPr shadeToTitle="0">
        <a:blipFill>
          <a:blip r:embed="rId2">
            <a:lum/>
          </a:blip>
          <a:srcRect l="-37888" t="0" r="0" b="0"/>
          <a:stretch/>
        </a:blipFill>
      </p:bgPr>
    </p:bg>
    <p:spTree>
      <p:nvGrpSpPr>
        <p:cNvPr id="1" name=""/>
        <p:cNvGrpSpPr/>
        <p:nvPr/>
      </p:nvGrpSpPr>
      <p:grpSpPr bwMode="auto">
        <a:xfrm>
          <a:off x="0" y="0"/>
          <a:ext cx="0" cy="0"/>
          <a:chOff x="0" y="0"/>
          <a:chExt cx="0" cy="0"/>
        </a:xfrm>
      </p:grpSpPr>
      <p:sp>
        <p:nvSpPr>
          <p:cNvPr id="13" name="Picture Placeholder 12"/>
          <p:cNvSpPr>
            <a:spLocks noGrp="1"/>
          </p:cNvSpPr>
          <p:nvPr>
            <p:ph type="pic" sz="quarter" idx="11"/>
          </p:nvPr>
        </p:nvSpPr>
        <p:spPr bwMode="auto">
          <a:xfrm>
            <a:off x="373840"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7" name="Picture Placeholder 12"/>
          <p:cNvSpPr>
            <a:spLocks noGrp="1"/>
          </p:cNvSpPr>
          <p:nvPr>
            <p:ph type="pic" sz="quarter" idx="12"/>
          </p:nvPr>
        </p:nvSpPr>
        <p:spPr bwMode="auto">
          <a:xfrm>
            <a:off x="1986669"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9" name="Picture Placeholder 12"/>
          <p:cNvSpPr>
            <a:spLocks noGrp="1"/>
          </p:cNvSpPr>
          <p:nvPr>
            <p:ph type="pic" sz="quarter" idx="13"/>
          </p:nvPr>
        </p:nvSpPr>
        <p:spPr bwMode="auto">
          <a:xfrm>
            <a:off x="3601001" y="5240099"/>
            <a:ext cx="1154113" cy="1141170"/>
          </a:xfrm>
          <a:prstGeom prst="rect">
            <a:avLst/>
          </a:prstGeom>
        </p:spPr>
        <p:txBody>
          <a:bodyPr/>
          <a:lstStyle>
            <a:lvl1pPr>
              <a:defRPr sz="1400"/>
            </a:lvl1pPr>
          </a:lstStyle>
          <a:p>
            <a:pPr>
              <a:defRPr/>
            </a:pPr>
            <a:r>
              <a:rPr lang="ru-RU"/>
              <a:t>Вставка рисунка</a:t>
            </a:r>
            <a:endParaRPr/>
          </a:p>
        </p:txBody>
      </p:sp>
      <p:sp>
        <p:nvSpPr>
          <p:cNvPr id="20" name="Picture Placeholder 12"/>
          <p:cNvSpPr>
            <a:spLocks noGrp="1"/>
          </p:cNvSpPr>
          <p:nvPr>
            <p:ph type="pic" sz="quarter" idx="14"/>
          </p:nvPr>
        </p:nvSpPr>
        <p:spPr bwMode="auto">
          <a:xfrm>
            <a:off x="5201993" y="5240099"/>
            <a:ext cx="1154113" cy="1141170"/>
          </a:xfrm>
          <a:prstGeom prst="rect">
            <a:avLst/>
          </a:prstGeom>
        </p:spPr>
        <p:txBody>
          <a:bodyPr/>
          <a:lstStyle>
            <a:lvl1pPr>
              <a:defRPr sz="1400"/>
            </a:lvl1pPr>
          </a:lstStyle>
          <a:p>
            <a:pPr>
              <a:defRPr/>
            </a:pPr>
            <a:r>
              <a:rPr lang="ru-RU"/>
              <a:t>Вставка рисунка</a:t>
            </a:r>
            <a:endParaRPr/>
          </a:p>
        </p:txBody>
      </p:sp>
      <p:sp>
        <p:nvSpPr>
          <p:cNvPr id="21" name="Picture Placeholder 12"/>
          <p:cNvSpPr>
            <a:spLocks noGrp="1"/>
          </p:cNvSpPr>
          <p:nvPr>
            <p:ph type="pic" sz="quarter" idx="15"/>
          </p:nvPr>
        </p:nvSpPr>
        <p:spPr bwMode="auto">
          <a:xfrm>
            <a:off x="6802985" y="5240099"/>
            <a:ext cx="1154113" cy="1141170"/>
          </a:xfrm>
          <a:prstGeom prst="rect">
            <a:avLst/>
          </a:prstGeom>
        </p:spPr>
        <p:txBody>
          <a:bodyPr/>
          <a:lstStyle>
            <a:lvl1pPr>
              <a:defRPr sz="1400"/>
            </a:lvl1pPr>
          </a:lstStyle>
          <a:p>
            <a:pPr>
              <a:defRPr/>
            </a:pPr>
            <a:r>
              <a:rPr lang="ru-RU"/>
              <a:t>Вставка рисунка</a:t>
            </a:r>
            <a:endParaRPr/>
          </a:p>
        </p:txBody>
      </p:sp>
      <p:sp>
        <p:nvSpPr>
          <p:cNvPr id="3" name="Title 2"/>
          <p:cNvSpPr>
            <a:spLocks noGrp="1"/>
          </p:cNvSpPr>
          <p:nvPr>
            <p:ph type="title" hasCustomPrompt="1"/>
          </p:nvPr>
        </p:nvSpPr>
        <p:spPr bwMode="auto">
          <a:xfrm>
            <a:off x="373840" y="277691"/>
            <a:ext cx="10515600" cy="549275"/>
          </a:xfrm>
          <a:prstGeom prst="rect">
            <a:avLst/>
          </a:prstGeom>
        </p:spPr>
        <p:txBody>
          <a:bodyPr/>
          <a:lstStyle/>
          <a:p>
            <a:pPr>
              <a:spcBef>
                <a:spcPts val="500"/>
              </a:spcBef>
              <a:spcAft>
                <a:spcPts val="500"/>
              </a:spcAft>
              <a:defRPr/>
            </a:pPr>
            <a:r>
              <a:rPr lang="en-US" sz="3200" b="1">
                <a:solidFill>
                  <a:schemeClr val="tx1">
                    <a:lumMod val="95000"/>
                    <a:lumOff val="5000"/>
                  </a:schemeClr>
                </a:solidFill>
                <a:latin typeface="Verdana"/>
                <a:ea typeface="Verdana"/>
                <a:cs typeface="Verdana"/>
              </a:rPr>
              <a:t>C</a:t>
            </a:r>
            <a:r>
              <a:rPr lang="ru-RU" sz="3200" b="1">
                <a:solidFill>
                  <a:schemeClr val="tx1">
                    <a:lumMod val="95000"/>
                    <a:lumOff val="5000"/>
                  </a:schemeClr>
                </a:solidFill>
                <a:latin typeface="Verdana"/>
                <a:ea typeface="Verdana"/>
                <a:cs typeface="Verdana"/>
              </a:rPr>
              <a:t>амозанятые</a:t>
            </a:r>
            <a:endParaRPr sz="3200" b="1">
              <a:solidFill>
                <a:schemeClr val="tx1">
                  <a:lumMod val="95000"/>
                  <a:lumOff val="5000"/>
                </a:schemeClr>
              </a:solidFill>
              <a:latin typeface="Verdana"/>
              <a:ea typeface="Verdana"/>
              <a:cs typeface="Verdana"/>
            </a:endParaRPr>
          </a:p>
        </p:txBody>
      </p:sp>
      <p:sp>
        <p:nvSpPr>
          <p:cNvPr id="7" name="Text Placeholder 6"/>
          <p:cNvSpPr>
            <a:spLocks noGrp="1"/>
          </p:cNvSpPr>
          <p:nvPr>
            <p:ph type="body" sz="quarter" idx="10" hasCustomPrompt="1"/>
          </p:nvPr>
        </p:nvSpPr>
        <p:spPr bwMode="auto">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a:buChar char="•"/>
              <a:defRPr b="1"/>
            </a:lvl1pPr>
          </a:lstStyle>
          <a:p>
            <a:pPr lvl="0">
              <a:defRPr/>
            </a:pPr>
            <a:r>
              <a:rPr lang="ru-RU"/>
              <a:t>Совместная работа со смежными командами</a:t>
            </a:r>
            <a:endParaRPr/>
          </a:p>
          <a:p>
            <a:pPr lvl="0">
              <a:defRPr/>
            </a:pPr>
            <a:endParaRPr lang="ru-RU"/>
          </a:p>
          <a:p>
            <a:pPr lvl="0">
              <a:defRPr/>
            </a:pPr>
            <a:r>
              <a:rPr lang="ru-RU"/>
              <a:t>Angular</a:t>
            </a:r>
            <a:r>
              <a:rPr lang="ru-RU"/>
              <a:t> под капотом</a:t>
            </a:r>
            <a:endParaRPr/>
          </a:p>
          <a:p>
            <a:pPr lvl="0">
              <a:defRPr/>
            </a:pPr>
            <a:endParaRPr lang="ru-RU"/>
          </a:p>
          <a:p>
            <a:pPr lvl="0">
              <a:defRPr/>
            </a:pPr>
            <a:r>
              <a:rPr lang="ru-RU"/>
              <a:t>Typescript</a:t>
            </a:r>
            <a:r>
              <a:rPr lang="ru-RU"/>
              <a:t> — строгость и организованность кода</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2">
    <p:bg>
      <p:bgPr shadeToTitle="0">
        <a:blipFill>
          <a:blip r:embed="rId2">
            <a:lum/>
          </a:blip>
          <a:srcRect l="0" t="-39759" r="-28057" b="0"/>
          <a:stretch/>
        </a:blipFill>
      </p:bgPr>
    </p:bg>
    <p:spTree>
      <p:nvGrpSpPr>
        <p:cNvPr id="1" name=""/>
        <p:cNvGrpSpPr/>
        <p:nvPr/>
      </p:nvGrpSpPr>
      <p:grpSpPr bwMode="auto">
        <a:xfrm>
          <a:off x="0" y="0"/>
          <a:ext cx="0" cy="0"/>
          <a:chOff x="0" y="0"/>
          <a:chExt cx="0" cy="0"/>
        </a:xfrm>
      </p:grpSpPr>
      <p:sp>
        <p:nvSpPr>
          <p:cNvPr id="17" name="Text Placeholder 8"/>
          <p:cNvSpPr>
            <a:spLocks noGrp="1"/>
          </p:cNvSpPr>
          <p:nvPr>
            <p:ph type="body" sz="quarter" idx="13" hasCustomPrompt="1"/>
          </p:nvPr>
        </p:nvSpPr>
        <p:spPr bwMode="auto">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www.flexify.io</a:t>
            </a:r>
            <a:endParaRPr lang="ru-RU"/>
          </a:p>
        </p:txBody>
      </p:sp>
      <p:sp>
        <p:nvSpPr>
          <p:cNvPr id="9" name="Text Placeholder 8"/>
          <p:cNvSpPr>
            <a:spLocks noGrp="1"/>
          </p:cNvSpPr>
          <p:nvPr>
            <p:ph type="body" sz="quarter" idx="12" hasCustomPrompt="1"/>
          </p:nvPr>
        </p:nvSpPr>
        <p:spPr bwMode="auto">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Виртуализация облачных</a:t>
            </a:r>
            <a:endParaRPr/>
          </a:p>
          <a:p>
            <a:pPr lvl="0">
              <a:defRPr/>
            </a:pPr>
            <a:r>
              <a:rPr lang="ru-RU"/>
              <a:t>хранилищ.</a:t>
            </a:r>
            <a:endParaRPr/>
          </a:p>
        </p:txBody>
      </p:sp>
      <p:sp>
        <p:nvSpPr>
          <p:cNvPr id="5" name="Picture Placeholder 4"/>
          <p:cNvSpPr>
            <a:spLocks noGrp="1"/>
          </p:cNvSpPr>
          <p:nvPr>
            <p:ph type="pic" sz="quarter" idx="10"/>
          </p:nvPr>
        </p:nvSpPr>
        <p:spPr bwMode="auto">
          <a:xfrm>
            <a:off x="1723401" y="1843845"/>
            <a:ext cx="2757981" cy="947575"/>
          </a:xfrm>
          <a:prstGeom prst="rect">
            <a:avLst/>
          </a:prstGeom>
        </p:spPr>
        <p:txBody>
          <a:bodyPr/>
          <a:lstStyle/>
          <a:p>
            <a:pPr>
              <a:defRPr/>
            </a:pPr>
            <a:r>
              <a:rPr lang="ru-RU"/>
              <a:t>Вставка рисунка</a:t>
            </a:r>
            <a:endParaRPr lang="ru-RU"/>
          </a:p>
        </p:txBody>
      </p:sp>
      <p:sp>
        <p:nvSpPr>
          <p:cNvPr id="13" name="Picture Placeholder 4"/>
          <p:cNvSpPr>
            <a:spLocks noGrp="1"/>
          </p:cNvSpPr>
          <p:nvPr>
            <p:ph type="pic" sz="quarter" idx="11"/>
          </p:nvPr>
        </p:nvSpPr>
        <p:spPr bwMode="auto">
          <a:xfrm>
            <a:off x="5631640" y="1843845"/>
            <a:ext cx="5107477" cy="947575"/>
          </a:xfrm>
          <a:prstGeom prst="rect">
            <a:avLst/>
          </a:prstGeom>
        </p:spPr>
        <p:txBody>
          <a:bodyPr/>
          <a:lstStyle/>
          <a:p>
            <a:pPr>
              <a:defRPr/>
            </a:pPr>
            <a:r>
              <a:rPr lang="ru-RU"/>
              <a:t>Вставка рисунка</a:t>
            </a:r>
            <a:endParaRPr/>
          </a:p>
        </p:txBody>
      </p:sp>
      <p:sp>
        <p:nvSpPr>
          <p:cNvPr id="2" name="Title 1"/>
          <p:cNvSpPr>
            <a:spLocks noGrp="1"/>
          </p:cNvSpPr>
          <p:nvPr>
            <p:ph type="title" hasCustomPrompt="1"/>
          </p:nvPr>
        </p:nvSpPr>
        <p:spPr bwMode="auto">
          <a:xfrm>
            <a:off x="373840" y="277691"/>
            <a:ext cx="10515600" cy="549275"/>
          </a:xfrm>
          <a:prstGeom prst="rect">
            <a:avLst/>
          </a:prstGeom>
        </p:spPr>
        <p:txBody>
          <a:bodyPr/>
          <a:lstStyle/>
          <a:p>
            <a:pPr>
              <a:defRPr/>
            </a:pPr>
            <a:r>
              <a:rPr lang="ru-RU"/>
              <a:t>Собственные разработки</a:t>
            </a:r>
            <a:endParaRPr/>
          </a:p>
        </p:txBody>
      </p:sp>
      <p:sp>
        <p:nvSpPr>
          <p:cNvPr id="19" name="Text Placeholder 8"/>
          <p:cNvSpPr>
            <a:spLocks noGrp="1"/>
          </p:cNvSpPr>
          <p:nvPr>
            <p:ph type="body" sz="quarter" idx="14" hasCustomPrompt="1"/>
          </p:nvPr>
        </p:nvSpPr>
        <p:spPr bwMode="auto">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www.netmechanica.com</a:t>
            </a:r>
            <a:endParaRPr lang="ru-RU"/>
          </a:p>
        </p:txBody>
      </p:sp>
      <p:sp>
        <p:nvSpPr>
          <p:cNvPr id="20" name="Text Placeholder 8"/>
          <p:cNvSpPr>
            <a:spLocks noGrp="1"/>
          </p:cNvSpPr>
          <p:nvPr>
            <p:ph type="body" sz="quarter" idx="15" hasCustomPrompt="1"/>
          </p:nvPr>
        </p:nvSpPr>
        <p:spPr bwMode="auto">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Продуктовая линейка средств </a:t>
            </a:r>
            <a:endParaRPr/>
          </a:p>
          <a:p>
            <a:pPr lvl="0">
              <a:defRPr/>
            </a:pPr>
            <a:r>
              <a:rPr lang="ru-RU"/>
              <a:t>мониторинга и сетевого управления.</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аблица">
    <p:bg>
      <p:bgPr shadeToTitle="0">
        <a:blipFill>
          <a:blip r:embed="rId2">
            <a:lum/>
          </a:blip>
          <a:srcRect l="0" t="-14529" r="-35897" b="0"/>
          <a:stretch/>
        </a:blipFill>
      </p:bgPr>
    </p:bg>
    <p:spTree>
      <p:nvGrpSpPr>
        <p:cNvPr id="1" name=""/>
        <p:cNvGrpSpPr/>
        <p:nvPr/>
      </p:nvGrpSpPr>
      <p:grpSpPr bwMode="auto">
        <a:xfrm>
          <a:off x="0" y="0"/>
          <a:ext cx="0" cy="0"/>
          <a:chOff x="0" y="0"/>
          <a:chExt cx="0" cy="0"/>
        </a:xfrm>
      </p:grpSpPr>
      <p:sp>
        <p:nvSpPr>
          <p:cNvPr id="3" name="Title 2"/>
          <p:cNvSpPr>
            <a:spLocks noGrp="1"/>
          </p:cNvSpPr>
          <p:nvPr>
            <p:ph type="title" hasCustomPrompt="1"/>
          </p:nvPr>
        </p:nvSpPr>
        <p:spPr bwMode="auto">
          <a:xfrm>
            <a:off x="373840" y="277690"/>
            <a:ext cx="10515600" cy="5847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Референции</a:t>
            </a:r>
            <a:endParaRPr sz="3200" b="1">
              <a:solidFill>
                <a:schemeClr val="tx1">
                  <a:lumMod val="95000"/>
                  <a:lumOff val="5000"/>
                </a:schemeClr>
              </a:solidFill>
              <a:latin typeface="Verdana"/>
              <a:ea typeface="Verdana"/>
              <a:cs typeface="Verdana"/>
            </a:endParaRPr>
          </a:p>
        </p:txBody>
      </p:sp>
      <p:sp>
        <p:nvSpPr>
          <p:cNvPr id="9" name="Table Placeholder 8"/>
          <p:cNvSpPr>
            <a:spLocks noGrp="1"/>
          </p:cNvSpPr>
          <p:nvPr>
            <p:ph type="tbl" sz="quarter" idx="10"/>
          </p:nvPr>
        </p:nvSpPr>
        <p:spPr bwMode="auto">
          <a:xfrm>
            <a:off x="786984" y="1204167"/>
            <a:ext cx="10725462" cy="5059719"/>
          </a:xfrm>
          <a:prstGeom prst="rect">
            <a:avLst/>
          </a:prstGeom>
        </p:spPr>
        <p:txBody>
          <a:bodyPr/>
          <a:lstStyle/>
          <a:p>
            <a:pPr>
              <a:defRPr/>
            </a:pPr>
            <a:r>
              <a:rPr lang="ru-RU"/>
              <a:t>Вставка таблицы</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Факты">
    <p:bg>
      <p:bgPr shadeToTitle="0">
        <a:solidFill>
          <a:schemeClr val="bg1"/>
        </a:solidFill>
      </p:bgPr>
    </p:bg>
    <p:spTree>
      <p:nvGrpSpPr>
        <p:cNvPr id="1" name=""/>
        <p:cNvGrpSpPr/>
        <p:nvPr/>
      </p:nvGrpSpPr>
      <p:grpSpPr bwMode="auto">
        <a:xfrm>
          <a:off x="0" y="0"/>
          <a:ext cx="0" cy="0"/>
          <a:chOff x="0" y="0"/>
          <a:chExt cx="0" cy="0"/>
        </a:xfrm>
      </p:grpSpPr>
      <p:sp>
        <p:nvSpPr>
          <p:cNvPr id="7" name="Oval 6"/>
          <p:cNvSpPr/>
          <p:nvPr/>
        </p:nvSpPr>
        <p:spPr bwMode="auto">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 Placeholder 10"/>
          <p:cNvSpPr>
            <a:spLocks noGrp="1"/>
          </p:cNvSpPr>
          <p:nvPr>
            <p:ph type="body" sz="quarter" idx="10" hasCustomPrompt="1"/>
          </p:nvPr>
        </p:nvSpPr>
        <p:spPr bwMode="auto">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Разработка</a:t>
            </a:r>
            <a:endParaRPr/>
          </a:p>
          <a:p>
            <a:pPr lvl="0">
              <a:defRPr/>
            </a:pPr>
            <a:r>
              <a:rPr lang="ru-RU"/>
              <a:t>и интеграция ПО</a:t>
            </a:r>
            <a:endParaRPr lang="en-US"/>
          </a:p>
        </p:txBody>
      </p:sp>
      <p:sp>
        <p:nvSpPr>
          <p:cNvPr id="5" name="Title 4"/>
          <p:cNvSpPr>
            <a:spLocks noGrp="1"/>
          </p:cNvSpPr>
          <p:nvPr>
            <p:ph type="title" hasCustomPrompt="1"/>
          </p:nvPr>
        </p:nvSpPr>
        <p:spPr bwMode="auto">
          <a:xfrm>
            <a:off x="373840" y="277692"/>
            <a:ext cx="10515600" cy="539210"/>
          </a:xfrm>
          <a:prstGeom prst="rect">
            <a:avLst/>
          </a:prstGeom>
        </p:spPr>
        <p:txBody>
          <a:bodyPr/>
          <a:lstStyle>
            <a:lvl1pPr>
              <a:lnSpc>
                <a:spcPct val="100000"/>
              </a:lnSpc>
              <a:spcBef>
                <a:spcPts val="500"/>
              </a:spcBef>
              <a:spcAft>
                <a:spcPts val="500"/>
              </a:spcAft>
              <a:defRPr/>
            </a:lvl1pPr>
          </a:lstStyle>
          <a:p>
            <a:pPr>
              <a:defRPr/>
            </a:pPr>
            <a:r>
              <a:rPr lang="ru-RU"/>
              <a:t>Факты о компании</a:t>
            </a:r>
            <a:endParaRPr/>
          </a:p>
        </p:txBody>
      </p:sp>
      <p:sp>
        <p:nvSpPr>
          <p:cNvPr id="23" name="Oval 22"/>
          <p:cNvSpPr/>
          <p:nvPr/>
        </p:nvSpPr>
        <p:spPr bwMode="auto">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Text Placeholder 10"/>
          <p:cNvSpPr>
            <a:spLocks noGrp="1"/>
          </p:cNvSpPr>
          <p:nvPr>
            <p:ph type="body" sz="quarter" idx="11" hasCustomPrompt="1"/>
          </p:nvPr>
        </p:nvSpPr>
        <p:spPr bwMode="auto">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Иностранные</a:t>
            </a:r>
            <a:endParaRPr/>
          </a:p>
          <a:p>
            <a:pPr lvl="0">
              <a:defRPr/>
            </a:pPr>
            <a:r>
              <a:rPr lang="ru-RU"/>
              <a:t>и российские</a:t>
            </a:r>
            <a:endParaRPr/>
          </a:p>
          <a:p>
            <a:pPr lvl="0">
              <a:defRPr/>
            </a:pPr>
            <a:r>
              <a:rPr lang="ru-RU"/>
              <a:t>клиенты</a:t>
            </a:r>
            <a:endParaRPr lang="en-US"/>
          </a:p>
        </p:txBody>
      </p:sp>
      <p:sp>
        <p:nvSpPr>
          <p:cNvPr id="33" name="Oval 32"/>
          <p:cNvSpPr/>
          <p:nvPr/>
        </p:nvSpPr>
        <p:spPr bwMode="auto">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Text Placeholder 10"/>
          <p:cNvSpPr>
            <a:spLocks noGrp="1"/>
          </p:cNvSpPr>
          <p:nvPr>
            <p:ph type="body" sz="quarter" idx="13" hasCustomPrompt="1"/>
          </p:nvPr>
        </p:nvSpPr>
        <p:spPr bwMode="auto">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Более 100</a:t>
            </a:r>
            <a:endParaRPr/>
          </a:p>
          <a:p>
            <a:pPr lvl="0">
              <a:defRPr/>
            </a:pPr>
            <a:r>
              <a:rPr lang="ru-RU"/>
              <a:t>сотрудников</a:t>
            </a:r>
            <a:endParaRPr lang="en-US"/>
          </a:p>
        </p:txBody>
      </p:sp>
      <p:sp>
        <p:nvSpPr>
          <p:cNvPr id="37" name="Oval 36"/>
          <p:cNvSpPr/>
          <p:nvPr/>
        </p:nvSpPr>
        <p:spPr bwMode="auto">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8" name="Text Placeholder 10"/>
          <p:cNvSpPr>
            <a:spLocks noGrp="1"/>
          </p:cNvSpPr>
          <p:nvPr>
            <p:ph type="body" sz="quarter" idx="14" hasCustomPrompt="1"/>
          </p:nvPr>
        </p:nvSpPr>
        <p:spPr bwMode="auto">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Работаем с 2011 года</a:t>
            </a:r>
            <a:endParaRPr lang="en-US"/>
          </a:p>
        </p:txBody>
      </p:sp>
      <p:sp>
        <p:nvSpPr>
          <p:cNvPr id="39" name="Oval 38"/>
          <p:cNvSpPr/>
          <p:nvPr/>
        </p:nvSpPr>
        <p:spPr bwMode="auto">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Text Placeholder 10"/>
          <p:cNvSpPr>
            <a:spLocks noGrp="1"/>
          </p:cNvSpPr>
          <p:nvPr>
            <p:ph type="body" sz="quarter" idx="15" hasCustomPrompt="1"/>
          </p:nvPr>
        </p:nvSpPr>
        <p:spPr bwMode="auto">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Принцип </a:t>
            </a:r>
            <a:endParaRPr/>
          </a:p>
          <a:p>
            <a:pPr lvl="0">
              <a:defRPr/>
            </a:pPr>
            <a:r>
              <a:rPr lang="en-US"/>
              <a:t>OTOBOS</a:t>
            </a:r>
            <a:endParaRPr/>
          </a:p>
        </p:txBody>
      </p:sp>
      <p:sp>
        <p:nvSpPr>
          <p:cNvPr id="16" name="Oval 15"/>
          <p:cNvSpPr/>
          <p:nvPr/>
        </p:nvSpPr>
        <p:spPr bwMode="auto">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bg1"/>
              </a:solidFill>
            </a:endParaRPr>
          </a:p>
        </p:txBody>
      </p:sp>
      <p:sp>
        <p:nvSpPr>
          <p:cNvPr id="36" name="Text Placeholder 11"/>
          <p:cNvSpPr>
            <a:spLocks noGrp="1"/>
          </p:cNvSpPr>
          <p:nvPr>
            <p:ph type="body" sz="quarter" idx="17" hasCustomPrompt="1"/>
          </p:nvPr>
        </p:nvSpPr>
        <p:spPr bwMode="auto">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Офисы </a:t>
            </a:r>
            <a:endParaRPr/>
          </a:p>
          <a:p>
            <a:pPr lvl="0">
              <a:defRPr/>
            </a:pPr>
            <a:r>
              <a:rPr lang="ru-RU"/>
              <a:t>в Москве</a:t>
            </a:r>
            <a:endParaRPr/>
          </a:p>
          <a:p>
            <a:pPr lvl="0">
              <a:defRPr/>
            </a:pPr>
            <a:r>
              <a:rPr lang="ru-RU"/>
              <a:t>и Нижнем</a:t>
            </a:r>
            <a:endParaRPr/>
          </a:p>
          <a:p>
            <a:pPr lvl="0">
              <a:defRPr/>
            </a:pPr>
            <a:r>
              <a:rPr lang="ru-RU"/>
              <a:t> Новгороде</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1">
    <p:bg>
      <p:bgPr shadeToTitle="0">
        <a:blipFill>
          <a:blip r:embed="rId2">
            <a:lum/>
          </a:blip>
          <a:srcRect l="0" t="0" r="-27007" b="-37888"/>
          <a:stretch/>
        </a:blipFill>
      </p:bgPr>
    </p:bg>
    <p:spTree>
      <p:nvGrpSpPr>
        <p:cNvPr id="1" name=""/>
        <p:cNvGrpSpPr/>
        <p:nvPr/>
      </p:nvGrpSpPr>
      <p:grpSpPr bwMode="auto">
        <a:xfrm>
          <a:off x="0" y="0"/>
          <a:ext cx="0" cy="0"/>
          <a:chOff x="0" y="0"/>
          <a:chExt cx="0" cy="0"/>
        </a:xfrm>
      </p:grpSpPr>
      <p:sp>
        <p:nvSpPr>
          <p:cNvPr id="39" name="Text Placeholder 5"/>
          <p:cNvSpPr>
            <a:spLocks noGrp="1"/>
          </p:cNvSpPr>
          <p:nvPr>
            <p:ph type="body" sz="quarter" idx="18" hasCustomPrompt="1"/>
          </p:nvPr>
        </p:nvSpPr>
        <p:spPr bwMode="auto">
          <a:xfrm>
            <a:off x="8395500" y="4904450"/>
            <a:ext cx="2676360"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проектирование и разработку систем управления OSS/NMS промышленного класса</a:t>
            </a:r>
            <a:endParaRPr/>
          </a:p>
          <a:p>
            <a:pPr lvl="0">
              <a:defRPr/>
            </a:pPr>
            <a:r>
              <a:rPr lang="ru-RU"/>
              <a:t>и </a:t>
            </a:r>
            <a:r>
              <a:rPr lang="ru-RU"/>
              <a:t>биллинговых</a:t>
            </a:r>
            <a:r>
              <a:rPr lang="ru-RU"/>
              <a:t> платформ.</a:t>
            </a:r>
            <a:endParaRPr/>
          </a:p>
        </p:txBody>
      </p:sp>
      <p:sp>
        <p:nvSpPr>
          <p:cNvPr id="40" name="Text Placeholder 5"/>
          <p:cNvSpPr>
            <a:spLocks noGrp="1"/>
          </p:cNvSpPr>
          <p:nvPr>
            <p:ph type="body" sz="quarter" idx="19" hasCustomPrompt="1"/>
          </p:nvPr>
        </p:nvSpPr>
        <p:spPr bwMode="auto">
          <a:xfrm>
            <a:off x="8395500"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Технический</a:t>
            </a:r>
            <a:endParaRPr/>
          </a:p>
          <a:p>
            <a:pPr lvl="0">
              <a:defRPr/>
            </a:pPr>
            <a:r>
              <a:rPr lang="ru-RU"/>
              <a:t>директор</a:t>
            </a:r>
            <a:endParaRPr/>
          </a:p>
        </p:txBody>
      </p:sp>
      <p:sp>
        <p:nvSpPr>
          <p:cNvPr id="41" name="Picture Placeholder 3"/>
          <p:cNvSpPr>
            <a:spLocks noGrp="1"/>
          </p:cNvSpPr>
          <p:nvPr>
            <p:ph type="pic" sz="quarter" idx="20"/>
          </p:nvPr>
        </p:nvSpPr>
        <p:spPr bwMode="auto">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42" name="Text Placeholder 5"/>
          <p:cNvSpPr>
            <a:spLocks noGrp="1"/>
          </p:cNvSpPr>
          <p:nvPr>
            <p:ph type="body" sz="quarter" idx="21" hasCustomPrompt="1"/>
          </p:nvPr>
        </p:nvSpPr>
        <p:spPr bwMode="auto">
          <a:xfrm>
            <a:off x="8395500"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Андрей</a:t>
            </a:r>
            <a:endParaRPr/>
          </a:p>
          <a:p>
            <a:pPr lvl="0">
              <a:defRPr/>
            </a:pPr>
            <a:r>
              <a:rPr lang="ru-RU"/>
              <a:t>Комягин</a:t>
            </a:r>
            <a:endParaRPr/>
          </a:p>
        </p:txBody>
      </p:sp>
      <p:sp>
        <p:nvSpPr>
          <p:cNvPr id="26" name="Text Placeholder 5"/>
          <p:cNvSpPr>
            <a:spLocks noGrp="1"/>
          </p:cNvSpPr>
          <p:nvPr>
            <p:ph type="body" sz="quarter" idx="14" hasCustomPrompt="1"/>
          </p:nvPr>
        </p:nvSpPr>
        <p:spPr bwMode="auto">
          <a:xfrm>
            <a:off x="5238454" y="4904450"/>
            <a:ext cx="2533946"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развитие бизнеса, управление продажами, работу с ключевыми российскими и зарубежными заказчиками.</a:t>
            </a:r>
            <a:endParaRPr/>
          </a:p>
        </p:txBody>
      </p:sp>
      <p:sp>
        <p:nvSpPr>
          <p:cNvPr id="28" name="Text Placeholder 5"/>
          <p:cNvSpPr>
            <a:spLocks noGrp="1"/>
          </p:cNvSpPr>
          <p:nvPr>
            <p:ph type="body" sz="quarter" idx="15" hasCustomPrompt="1"/>
          </p:nvPr>
        </p:nvSpPr>
        <p:spPr bwMode="auto">
          <a:xfrm>
            <a:off x="5238454"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Финансовый</a:t>
            </a:r>
            <a:endParaRPr/>
          </a:p>
          <a:p>
            <a:pPr lvl="0">
              <a:defRPr/>
            </a:pPr>
            <a:r>
              <a:rPr lang="ru-RU"/>
              <a:t>директор</a:t>
            </a:r>
            <a:endParaRPr/>
          </a:p>
        </p:txBody>
      </p:sp>
      <p:sp>
        <p:nvSpPr>
          <p:cNvPr id="30" name="Picture Placeholder 3"/>
          <p:cNvSpPr>
            <a:spLocks noGrp="1"/>
          </p:cNvSpPr>
          <p:nvPr>
            <p:ph type="pic" sz="quarter" idx="16"/>
          </p:nvPr>
        </p:nvSpPr>
        <p:spPr bwMode="auto">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32" name="Text Placeholder 5"/>
          <p:cNvSpPr>
            <a:spLocks noGrp="1"/>
          </p:cNvSpPr>
          <p:nvPr>
            <p:ph type="body" sz="quarter" idx="17" hasCustomPrompt="1"/>
          </p:nvPr>
        </p:nvSpPr>
        <p:spPr bwMode="auto">
          <a:xfrm>
            <a:off x="5238454" y="3381173"/>
            <a:ext cx="2169305" cy="802527"/>
          </a:xfrm>
          <a:prstGeom prst="rect">
            <a:avLst/>
          </a:prstGeom>
        </p:spPr>
        <p:txBody>
          <a:bodyPr/>
          <a:lstStyle>
            <a:lvl1pPr>
              <a:lnSpc>
                <a:spcPct val="110000"/>
              </a:lnSpc>
              <a:spcBef>
                <a:spcPts val="0"/>
              </a:spcBef>
              <a:defRPr b="1"/>
            </a:lvl1pPr>
            <a:lvl5pPr>
              <a:defRPr/>
            </a:lvl5pPr>
          </a:lstStyle>
          <a:p>
            <a:pPr lvl="0">
              <a:defRPr/>
            </a:pPr>
            <a:r>
              <a:rPr lang="ru-RU"/>
              <a:t>Сергей</a:t>
            </a:r>
            <a:endParaRPr/>
          </a:p>
          <a:p>
            <a:pPr lvl="0">
              <a:defRPr/>
            </a:pPr>
            <a:r>
              <a:rPr lang="ru-RU"/>
              <a:t>Смирнов</a:t>
            </a:r>
            <a:endParaRPr/>
          </a:p>
        </p:txBody>
      </p:sp>
      <p:sp>
        <p:nvSpPr>
          <p:cNvPr id="24" name="Text Placeholder 5"/>
          <p:cNvSpPr>
            <a:spLocks noGrp="1"/>
          </p:cNvSpPr>
          <p:nvPr>
            <p:ph type="body" sz="quarter" idx="13" hasCustomPrompt="1"/>
          </p:nvPr>
        </p:nvSpPr>
        <p:spPr bwMode="auto">
          <a:xfrm>
            <a:off x="2008994" y="4904450"/>
            <a:ext cx="2471565" cy="883255"/>
          </a:xfrm>
          <a:prstGeom prst="rect">
            <a:avLst/>
          </a:prstGeom>
        </p:spPr>
        <p:txBody>
          <a:bodyPr/>
          <a:lstStyle>
            <a:lvl1pPr>
              <a:lnSpc>
                <a:spcPct val="120000"/>
              </a:lnSpc>
              <a:spcBef>
                <a:spcPts val="0"/>
              </a:spcBef>
              <a:defRPr sz="1100" b="0"/>
            </a:lvl1pPr>
            <a:lvl5pPr>
              <a:defRPr/>
            </a:lvl5pPr>
          </a:lstStyle>
          <a:p>
            <a:pPr lvl="0">
              <a:defRPr/>
            </a:pPr>
            <a:r>
              <a:rPr lang="ru-RU"/>
              <a:t>Возглавляет компанию </a:t>
            </a:r>
            <a:endParaRPr/>
          </a:p>
          <a:p>
            <a:pPr lvl="0">
              <a:defRPr/>
            </a:pPr>
            <a:r>
              <a:rPr lang="ru-RU"/>
              <a:t>«СТМ» с 2011 года.</a:t>
            </a:r>
            <a:endParaRPr/>
          </a:p>
        </p:txBody>
      </p:sp>
      <p:sp>
        <p:nvSpPr>
          <p:cNvPr id="22" name="Text Placeholder 5"/>
          <p:cNvSpPr>
            <a:spLocks noGrp="1"/>
          </p:cNvSpPr>
          <p:nvPr>
            <p:ph type="body" sz="quarter" idx="12" hasCustomPrompt="1"/>
          </p:nvPr>
        </p:nvSpPr>
        <p:spPr bwMode="auto">
          <a:xfrm>
            <a:off x="2008995"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Генеральный</a:t>
            </a:r>
            <a:endParaRPr/>
          </a:p>
          <a:p>
            <a:pPr lvl="0">
              <a:defRPr/>
            </a:pPr>
            <a:r>
              <a:rPr lang="ru-RU"/>
              <a:t>директор</a:t>
            </a:r>
            <a:endParaRPr/>
          </a:p>
        </p:txBody>
      </p:sp>
      <p:sp>
        <p:nvSpPr>
          <p:cNvPr id="4" name="Picture Placeholder 3"/>
          <p:cNvSpPr>
            <a:spLocks noGrp="1"/>
          </p:cNvSpPr>
          <p:nvPr>
            <p:ph type="pic" sz="quarter" idx="10"/>
          </p:nvPr>
        </p:nvSpPr>
        <p:spPr bwMode="auto">
          <a:xfrm>
            <a:off x="202944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 name="Title 1"/>
          <p:cNvSpPr>
            <a:spLocks noGrp="1"/>
          </p:cNvSpPr>
          <p:nvPr>
            <p:ph type="title" hasCustomPrompt="1"/>
          </p:nvPr>
        </p:nvSpPr>
        <p:spPr bwMode="auto">
          <a:xfrm>
            <a:off x="373840" y="276664"/>
            <a:ext cx="10515600" cy="576568"/>
          </a:xfrm>
          <a:prstGeom prst="rect">
            <a:avLst/>
          </a:prstGeom>
        </p:spPr>
        <p:txBody>
          <a:bodyPr/>
          <a:lstStyle>
            <a:lvl1pPr>
              <a:lnSpc>
                <a:spcPct val="100000"/>
              </a:lnSpc>
              <a:spcBef>
                <a:spcPts val="500"/>
              </a:spcBef>
              <a:spcAft>
                <a:spcPts val="500"/>
              </a:spcAft>
              <a:defRPr lang="ru-RU"/>
            </a:lvl1pPr>
          </a:lstStyle>
          <a:p>
            <a:pPr>
              <a:defRPr/>
            </a:pPr>
            <a:r>
              <a:rPr lang="ru-RU"/>
              <a:t>Руководство</a:t>
            </a:r>
            <a:endParaRPr/>
          </a:p>
        </p:txBody>
      </p:sp>
      <p:sp>
        <p:nvSpPr>
          <p:cNvPr id="35" name="TextBox 34"/>
          <p:cNvSpPr txBox="1"/>
          <p:nvPr/>
        </p:nvSpPr>
        <p:spPr bwMode="auto">
          <a:xfrm>
            <a:off x="6756400" y="6817360"/>
            <a:ext cx="184731" cy="369332"/>
          </a:xfrm>
          <a:prstGeom prst="rect">
            <a:avLst/>
          </a:prstGeom>
          <a:noFill/>
        </p:spPr>
        <p:txBody>
          <a:bodyPr wrap="none" rtlCol="0">
            <a:spAutoFit/>
          </a:bodyPr>
          <a:lstStyle/>
          <a:p>
            <a:pPr>
              <a:defRPr/>
            </a:pPr>
            <a:endParaRPr/>
          </a:p>
        </p:txBody>
      </p:sp>
      <p:sp>
        <p:nvSpPr>
          <p:cNvPr id="6" name="Text Placeholder 5"/>
          <p:cNvSpPr>
            <a:spLocks noGrp="1"/>
          </p:cNvSpPr>
          <p:nvPr>
            <p:ph type="body" sz="quarter" idx="11" hasCustomPrompt="1"/>
          </p:nvPr>
        </p:nvSpPr>
        <p:spPr bwMode="auto">
          <a:xfrm>
            <a:off x="2008995"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Алексей</a:t>
            </a:r>
            <a:endParaRPr/>
          </a:p>
          <a:p>
            <a:pPr lvl="0">
              <a:defRPr/>
            </a:pPr>
            <a:r>
              <a:rPr lang="ru-RU"/>
              <a:t>Щепетков</a:t>
            </a:r>
            <a:endParaRPr lang="ru-RU"/>
          </a:p>
        </p:txBody>
      </p:sp>
      <p:sp>
        <p:nvSpPr>
          <p:cNvPr id="16" name="TextBox 15"/>
          <p:cNvSpPr txBox="1"/>
          <p:nvPr/>
        </p:nvSpPr>
        <p:spPr bwMode="auto">
          <a:xfrm>
            <a:off x="6756400" y="6817360"/>
            <a:ext cx="184731" cy="369332"/>
          </a:xfrm>
          <a:prstGeom prst="rect">
            <a:avLst/>
          </a:prstGeom>
          <a:noFill/>
        </p:spPr>
        <p:txBody>
          <a:bodyPr wrap="none" rtlCol="0">
            <a:spAutoFit/>
          </a:body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2">
    <p:bg>
      <p:bgPr shadeToTitle="0">
        <a:blipFill>
          <a:blip r:embed="rId2">
            <a:lum/>
          </a:blip>
          <a:srcRect l="-33774" t="0" r="0" b="-22480"/>
          <a:stretch/>
        </a:blipFill>
      </p:bgPr>
    </p:bg>
    <p:spTree>
      <p:nvGrpSpPr>
        <p:cNvPr id="1" name=""/>
        <p:cNvGrpSpPr/>
        <p:nvPr/>
      </p:nvGrpSpPr>
      <p:grpSpPr bwMode="auto">
        <a:xfrm>
          <a:off x="0" y="0"/>
          <a:ext cx="0" cy="0"/>
          <a:chOff x="0" y="0"/>
          <a:chExt cx="0" cy="0"/>
        </a:xfrm>
      </p:grpSpPr>
      <p:sp>
        <p:nvSpPr>
          <p:cNvPr id="31" name="Picture Placeholder 3"/>
          <p:cNvSpPr>
            <a:spLocks noGrp="1"/>
          </p:cNvSpPr>
          <p:nvPr>
            <p:ph type="pic" sz="quarter" idx="19"/>
          </p:nvPr>
        </p:nvSpPr>
        <p:spPr bwMode="auto">
          <a:xfrm>
            <a:off x="89412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33" name="Picture Placeholder 3"/>
          <p:cNvSpPr>
            <a:spLocks noGrp="1"/>
          </p:cNvSpPr>
          <p:nvPr>
            <p:ph type="pic" sz="quarter" idx="20"/>
          </p:nvPr>
        </p:nvSpPr>
        <p:spPr bwMode="auto">
          <a:xfrm>
            <a:off x="105124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7" name="Picture Placeholder 3"/>
          <p:cNvSpPr>
            <a:spLocks noGrp="1"/>
          </p:cNvSpPr>
          <p:nvPr>
            <p:ph type="pic" sz="quarter" idx="17"/>
          </p:nvPr>
        </p:nvSpPr>
        <p:spPr bwMode="auto">
          <a:xfrm>
            <a:off x="5764376"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9" name="Picture Placeholder 3"/>
          <p:cNvSpPr>
            <a:spLocks noGrp="1"/>
          </p:cNvSpPr>
          <p:nvPr>
            <p:ph type="pic" sz="quarter" idx="18"/>
          </p:nvPr>
        </p:nvSpPr>
        <p:spPr bwMode="auto">
          <a:xfrm>
            <a:off x="73700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4" name="Picture Placeholder 3"/>
          <p:cNvSpPr>
            <a:spLocks noGrp="1"/>
          </p:cNvSpPr>
          <p:nvPr>
            <p:ph type="pic" sz="quarter" idx="15"/>
          </p:nvPr>
        </p:nvSpPr>
        <p:spPr bwMode="auto">
          <a:xfrm>
            <a:off x="2553005" y="5359969"/>
            <a:ext cx="1148484" cy="849445"/>
          </a:xfrm>
          <a:prstGeom prst="rect">
            <a:avLst/>
          </a:prstGeom>
        </p:spPr>
        <p:txBody>
          <a:bodyPr/>
          <a:lstStyle>
            <a:lvl1pPr>
              <a:defRPr sz="1600"/>
            </a:lvl1pPr>
          </a:lstStyle>
          <a:p>
            <a:pPr>
              <a:defRPr/>
            </a:pPr>
            <a:r>
              <a:rPr lang="ru-RU"/>
              <a:t>Вставка рисунка</a:t>
            </a:r>
            <a:endParaRPr lang="ru-RU"/>
          </a:p>
        </p:txBody>
      </p:sp>
      <p:sp>
        <p:nvSpPr>
          <p:cNvPr id="23" name="Text Placeholder 5"/>
          <p:cNvSpPr>
            <a:spLocks noGrp="1"/>
          </p:cNvSpPr>
          <p:nvPr>
            <p:ph type="body" sz="quarter" idx="14" hasCustomPrompt="1"/>
          </p:nvPr>
        </p:nvSpPr>
        <p:spPr bwMode="auto">
          <a:xfrm>
            <a:off x="386201" y="5543627"/>
            <a:ext cx="1945519" cy="416372"/>
          </a:xfrm>
          <a:prstGeom prst="rect">
            <a:avLst/>
          </a:prstGeom>
        </p:spPr>
        <p:txBody>
          <a:bodyPr/>
          <a:lstStyle>
            <a:lvl1pPr>
              <a:lnSpc>
                <a:spcPct val="110000"/>
              </a:lnSpc>
              <a:spcBef>
                <a:spcPts val="0"/>
              </a:spcBef>
              <a:defRPr b="1"/>
            </a:lvl1pPr>
            <a:lvl5pPr>
              <a:defRPr/>
            </a:lvl5pPr>
          </a:lstStyle>
          <a:p>
            <a:pPr lvl="0">
              <a:defRPr/>
            </a:pPr>
            <a:r>
              <a:rPr lang="ru-RU"/>
              <a:t>Партнеры:</a:t>
            </a:r>
            <a:endParaRPr/>
          </a:p>
        </p:txBody>
      </p:sp>
      <p:sp>
        <p:nvSpPr>
          <p:cNvPr id="15" name="Text Placeholder 5"/>
          <p:cNvSpPr>
            <a:spLocks noGrp="1"/>
          </p:cNvSpPr>
          <p:nvPr>
            <p:ph type="body" sz="quarter" idx="13" hasCustomPrompt="1"/>
          </p:nvPr>
        </p:nvSpPr>
        <p:spPr bwMode="auto">
          <a:xfrm>
            <a:off x="3289883" y="3121362"/>
            <a:ext cx="4258121" cy="883255"/>
          </a:xfrm>
          <a:prstGeom prst="rect">
            <a:avLst/>
          </a:prstGeom>
        </p:spPr>
        <p:txBody>
          <a:bodyPr/>
          <a:lstStyle>
            <a:lvl1pPr>
              <a:lnSpc>
                <a:spcPct val="120000"/>
              </a:lnSpc>
              <a:spcBef>
                <a:spcPts val="0"/>
              </a:spcBef>
              <a:defRPr sz="1100" b="0"/>
            </a:lvl1pPr>
            <a:lvl5pPr>
              <a:defRPr/>
            </a:lvl5pPr>
          </a:lstStyle>
          <a:p>
            <a:pPr lvl="0">
              <a:defRPr/>
            </a:pPr>
            <a:r>
              <a:rPr lang="ru-RU"/>
              <a:t>Опыт работы в отрасли — более 10 лет. </a:t>
            </a:r>
            <a:endParaRPr lang="en-US"/>
          </a:p>
          <a:p>
            <a:pPr lvl="0">
              <a:defRPr/>
            </a:pPr>
            <a:r>
              <a:rPr lang="ru-RU"/>
              <a:t>Магистр Нижегородского Государственного Технического Университета.</a:t>
            </a:r>
            <a:endParaRPr/>
          </a:p>
        </p:txBody>
      </p:sp>
      <p:sp>
        <p:nvSpPr>
          <p:cNvPr id="17" name="Text Placeholder 5"/>
          <p:cNvSpPr>
            <a:spLocks noGrp="1"/>
          </p:cNvSpPr>
          <p:nvPr>
            <p:ph type="body" sz="quarter" idx="12" hasCustomPrompt="1"/>
          </p:nvPr>
        </p:nvSpPr>
        <p:spPr bwMode="auto">
          <a:xfrm>
            <a:off x="3289883" y="2294854"/>
            <a:ext cx="4248385" cy="576568"/>
          </a:xfrm>
          <a:prstGeom prst="rect">
            <a:avLst/>
          </a:prstGeom>
        </p:spPr>
        <p:txBody>
          <a:bodyPr/>
          <a:lstStyle>
            <a:lvl1pPr>
              <a:lnSpc>
                <a:spcPct val="110000"/>
              </a:lnSpc>
              <a:spcBef>
                <a:spcPts val="0"/>
              </a:spcBef>
              <a:defRPr sz="1500" b="0"/>
            </a:lvl1pPr>
            <a:lvl5pPr>
              <a:defRPr/>
            </a:lvl5pPr>
          </a:lstStyle>
          <a:p>
            <a:pPr lvl="0">
              <a:defRPr/>
            </a:pPr>
            <a:r>
              <a:rPr lang="ru-RU"/>
              <a:t>Руководитель направления</a:t>
            </a:r>
            <a:endParaRPr/>
          </a:p>
          <a:p>
            <a:pPr lvl="0">
              <a:defRPr/>
            </a:pPr>
            <a:r>
              <a:rPr lang="ru-RU"/>
              <a:t>«Разработка ПО»</a:t>
            </a:r>
            <a:endParaRPr/>
          </a:p>
        </p:txBody>
      </p:sp>
      <p:sp>
        <p:nvSpPr>
          <p:cNvPr id="2" name="Title 1"/>
          <p:cNvSpPr>
            <a:spLocks noGrp="1"/>
          </p:cNvSpPr>
          <p:nvPr>
            <p:ph type="title" hasCustomPrompt="1"/>
          </p:nvPr>
        </p:nvSpPr>
        <p:spPr bwMode="auto">
          <a:xfrm>
            <a:off x="373840" y="273079"/>
            <a:ext cx="10515600" cy="606766"/>
          </a:xfrm>
          <a:prstGeom prst="rect">
            <a:avLst/>
          </a:prstGeom>
        </p:spPr>
        <p:txBody>
          <a:bodyPr/>
          <a:lstStyle/>
          <a:p>
            <a:pPr>
              <a:defRPr/>
            </a:pPr>
            <a:r>
              <a:rPr lang="ru-RU"/>
              <a:t>Разработка ПО</a:t>
            </a:r>
            <a:endParaRPr/>
          </a:p>
        </p:txBody>
      </p:sp>
      <p:sp>
        <p:nvSpPr>
          <p:cNvPr id="19" name="Picture Placeholder 3"/>
          <p:cNvSpPr>
            <a:spLocks noGrp="1"/>
          </p:cNvSpPr>
          <p:nvPr>
            <p:ph type="pic" sz="quarter" idx="10"/>
          </p:nvPr>
        </p:nvSpPr>
        <p:spPr bwMode="auto">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1" name="Text Placeholder 5"/>
          <p:cNvSpPr>
            <a:spLocks noGrp="1"/>
          </p:cNvSpPr>
          <p:nvPr>
            <p:ph type="body" sz="quarter" idx="11" hasCustomPrompt="1"/>
          </p:nvPr>
        </p:nvSpPr>
        <p:spPr bwMode="auto">
          <a:xfrm>
            <a:off x="3289883" y="1822468"/>
            <a:ext cx="4248385" cy="416372"/>
          </a:xfrm>
          <a:prstGeom prst="rect">
            <a:avLst/>
          </a:prstGeom>
        </p:spPr>
        <p:txBody>
          <a:bodyPr/>
          <a:lstStyle>
            <a:lvl1pPr>
              <a:lnSpc>
                <a:spcPct val="110000"/>
              </a:lnSpc>
              <a:spcBef>
                <a:spcPts val="0"/>
              </a:spcBef>
              <a:defRPr b="1"/>
            </a:lvl1pPr>
            <a:lvl5pPr>
              <a:defRPr/>
            </a:lvl5pPr>
          </a:lstStyle>
          <a:p>
            <a:pPr lvl="0">
              <a:defRPr/>
            </a:pPr>
            <a:r>
              <a:rPr lang="ru-RU"/>
              <a:t>Александр Бондин</a:t>
            </a:r>
            <a:endParaRPr/>
          </a:p>
        </p:txBody>
      </p:sp>
      <p:sp>
        <p:nvSpPr>
          <p:cNvPr id="25" name="Picture Placeholder 3"/>
          <p:cNvSpPr>
            <a:spLocks noGrp="1"/>
          </p:cNvSpPr>
          <p:nvPr>
            <p:ph type="pic" sz="quarter" idx="16"/>
          </p:nvPr>
        </p:nvSpPr>
        <p:spPr bwMode="auto">
          <a:xfrm>
            <a:off x="4158690" y="5359969"/>
            <a:ext cx="1148484" cy="849445"/>
          </a:xfrm>
          <a:prstGeom prst="rect">
            <a:avLst/>
          </a:prstGeom>
        </p:spPr>
        <p:txBody>
          <a:bodyPr/>
          <a:lstStyle>
            <a:lvl1pPr>
              <a:defRPr sz="1600"/>
            </a:lvl1pPr>
          </a:lstStyle>
          <a:p>
            <a:pPr>
              <a:defRPr/>
            </a:pPr>
            <a:r>
              <a:rPr lang="ru-RU"/>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Титульный_1">
    <p:bg>
      <p:bgPr shadeToTitle="0">
        <a:blipFill>
          <a:blip r:embed="rId2">
            <a:lum/>
          </a:blip>
          <a:stretch/>
        </a:blipFill>
      </p:bgPr>
    </p:bg>
    <p:spTree>
      <p:nvGrpSpPr>
        <p:cNvPr id="1" name=""/>
        <p:cNvGrpSpPr/>
        <p:nvPr/>
      </p:nvGrpSpPr>
      <p:grpSpPr bwMode="auto">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аловок и картинка_1">
    <p:bg>
      <p:bgPr shadeToTitle="0">
        <a:blipFill>
          <a:blip r:embed="rId2">
            <a:lum/>
          </a:blip>
          <a:srcRect l="0" t="-18032" r="-39024"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2">
    <p:bg>
      <p:bgPr shadeToTitle="0">
        <a:blipFill>
          <a:blip r:embed="rId2">
            <a:lum/>
          </a:blip>
          <a:srcRect l="-29577" t="0" r="0" b="-24242"/>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3">
    <p:bg>
      <p:bgPr shadeToTitle="0">
        <a:blipFill>
          <a:blip r:embed="rId2">
            <a:lum/>
          </a:blip>
          <a:srcRect l="0" t="-20634" r="-37888"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и_1">
    <p:bg>
      <p:bgPr shadeToTitle="0">
        <a:solidFill>
          <a:schemeClr val="bg1"/>
        </a:solidFill>
      </p:bgPr>
    </p:bg>
    <p:spTree>
      <p:nvGrpSpPr>
        <p:cNvPr id="1" name=""/>
        <p:cNvGrpSpPr/>
        <p:nvPr/>
      </p:nvGrpSpPr>
      <p:grpSpPr bwMode="auto">
        <a:xfrm>
          <a:off x="0" y="0"/>
          <a:ext cx="0" cy="0"/>
          <a:chOff x="0" y="0"/>
          <a:chExt cx="0" cy="0"/>
        </a:xfrm>
      </p:grpSpPr>
      <p:sp>
        <p:nvSpPr>
          <p:cNvPr id="62" name="Picture Placeholder 3"/>
          <p:cNvSpPr>
            <a:spLocks noGrp="1"/>
          </p:cNvSpPr>
          <p:nvPr>
            <p:ph type="pic" sz="quarter" idx="34"/>
          </p:nvPr>
        </p:nvSpPr>
        <p:spPr bwMode="auto">
          <a:xfrm>
            <a:off x="2290947"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55" name="Picture Placeholder 3"/>
          <p:cNvSpPr>
            <a:spLocks noGrp="1"/>
          </p:cNvSpPr>
          <p:nvPr>
            <p:ph type="pic" sz="quarter" idx="27"/>
          </p:nvPr>
        </p:nvSpPr>
        <p:spPr bwMode="auto">
          <a:xfrm>
            <a:off x="690456"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49" name="Picture Placeholder 3"/>
          <p:cNvSpPr>
            <a:spLocks noGrp="1"/>
          </p:cNvSpPr>
          <p:nvPr>
            <p:ph type="pic" sz="quarter" idx="22"/>
          </p:nvPr>
        </p:nvSpPr>
        <p:spPr bwMode="auto">
          <a:xfrm>
            <a:off x="389143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1" name="Picture Placeholder 3"/>
          <p:cNvSpPr>
            <a:spLocks noGrp="1"/>
          </p:cNvSpPr>
          <p:nvPr>
            <p:ph type="pic" sz="quarter" idx="23"/>
          </p:nvPr>
        </p:nvSpPr>
        <p:spPr bwMode="auto">
          <a:xfrm>
            <a:off x="549068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2" name="Picture Placeholder 3"/>
          <p:cNvSpPr>
            <a:spLocks noGrp="1"/>
          </p:cNvSpPr>
          <p:nvPr>
            <p:ph type="pic" sz="quarter" idx="24"/>
          </p:nvPr>
        </p:nvSpPr>
        <p:spPr bwMode="auto">
          <a:xfrm>
            <a:off x="708992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3" name="Picture Placeholder 3"/>
          <p:cNvSpPr>
            <a:spLocks noGrp="1"/>
          </p:cNvSpPr>
          <p:nvPr>
            <p:ph type="pic" sz="quarter" idx="25"/>
          </p:nvPr>
        </p:nvSpPr>
        <p:spPr bwMode="auto">
          <a:xfrm>
            <a:off x="868917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4" name="Picture Placeholder 3"/>
          <p:cNvSpPr>
            <a:spLocks noGrp="1"/>
          </p:cNvSpPr>
          <p:nvPr>
            <p:ph type="pic" sz="quarter" idx="26"/>
          </p:nvPr>
        </p:nvSpPr>
        <p:spPr bwMode="auto">
          <a:xfrm>
            <a:off x="1028841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7" name="Picture Placeholder 3"/>
          <p:cNvSpPr>
            <a:spLocks noGrp="1"/>
          </p:cNvSpPr>
          <p:nvPr>
            <p:ph type="pic" sz="quarter" idx="21"/>
          </p:nvPr>
        </p:nvSpPr>
        <p:spPr bwMode="auto">
          <a:xfrm>
            <a:off x="690456"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5" name="Picture Placeholder 3"/>
          <p:cNvSpPr>
            <a:spLocks noGrp="1"/>
          </p:cNvSpPr>
          <p:nvPr>
            <p:ph type="pic" sz="quarter" idx="16"/>
          </p:nvPr>
        </p:nvSpPr>
        <p:spPr bwMode="auto">
          <a:xfrm>
            <a:off x="2290947"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3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3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Технологии</a:t>
            </a:r>
            <a:endParaRPr sz="2200" b="1">
              <a:solidFill>
                <a:schemeClr val="tx1">
                  <a:lumMod val="95000"/>
                  <a:lumOff val="5000"/>
                </a:schemeClr>
              </a:solidFill>
              <a:latin typeface="Verdana"/>
              <a:ea typeface="Verdana"/>
              <a:cs typeface="Verdana"/>
            </a:endParaRPr>
          </a:p>
        </p:txBody>
      </p:sp>
      <p:sp>
        <p:nvSpPr>
          <p:cNvPr id="56" name="Picture Placeholder 3"/>
          <p:cNvSpPr>
            <a:spLocks noGrp="1"/>
          </p:cNvSpPr>
          <p:nvPr>
            <p:ph type="pic" sz="quarter" idx="28"/>
          </p:nvPr>
        </p:nvSpPr>
        <p:spPr bwMode="auto">
          <a:xfrm>
            <a:off x="389143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7" name="Picture Placeholder 3"/>
          <p:cNvSpPr>
            <a:spLocks noGrp="1"/>
          </p:cNvSpPr>
          <p:nvPr>
            <p:ph type="pic" sz="quarter" idx="29"/>
          </p:nvPr>
        </p:nvSpPr>
        <p:spPr bwMode="auto">
          <a:xfrm>
            <a:off x="549068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8" name="Picture Placeholder 3"/>
          <p:cNvSpPr>
            <a:spLocks noGrp="1"/>
          </p:cNvSpPr>
          <p:nvPr>
            <p:ph type="pic" sz="quarter" idx="30"/>
          </p:nvPr>
        </p:nvSpPr>
        <p:spPr bwMode="auto">
          <a:xfrm>
            <a:off x="708992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9" name="Picture Placeholder 3"/>
          <p:cNvSpPr>
            <a:spLocks noGrp="1"/>
          </p:cNvSpPr>
          <p:nvPr>
            <p:ph type="pic" sz="quarter" idx="31"/>
          </p:nvPr>
        </p:nvSpPr>
        <p:spPr bwMode="auto">
          <a:xfrm>
            <a:off x="868917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0" name="Picture Placeholder 3"/>
          <p:cNvSpPr>
            <a:spLocks noGrp="1"/>
          </p:cNvSpPr>
          <p:nvPr>
            <p:ph type="pic" sz="quarter" idx="32"/>
          </p:nvPr>
        </p:nvSpPr>
        <p:spPr bwMode="auto">
          <a:xfrm>
            <a:off x="1028841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1" name="Picture Placeholder 3"/>
          <p:cNvSpPr>
            <a:spLocks noGrp="1"/>
          </p:cNvSpPr>
          <p:nvPr>
            <p:ph type="pic" sz="quarter" idx="33"/>
          </p:nvPr>
        </p:nvSpPr>
        <p:spPr bwMode="auto">
          <a:xfrm>
            <a:off x="2290947"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3" name="Picture Placeholder 3"/>
          <p:cNvSpPr>
            <a:spLocks noGrp="1"/>
          </p:cNvSpPr>
          <p:nvPr>
            <p:ph type="pic" sz="quarter" idx="35"/>
          </p:nvPr>
        </p:nvSpPr>
        <p:spPr bwMode="auto">
          <a:xfrm>
            <a:off x="690456"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4" name="Picture Placeholder 3"/>
          <p:cNvSpPr>
            <a:spLocks noGrp="1"/>
          </p:cNvSpPr>
          <p:nvPr>
            <p:ph type="pic" sz="quarter" idx="36"/>
          </p:nvPr>
        </p:nvSpPr>
        <p:spPr bwMode="auto">
          <a:xfrm>
            <a:off x="389143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5" name="Picture Placeholder 3"/>
          <p:cNvSpPr>
            <a:spLocks noGrp="1"/>
          </p:cNvSpPr>
          <p:nvPr>
            <p:ph type="pic" sz="quarter" idx="37"/>
          </p:nvPr>
        </p:nvSpPr>
        <p:spPr bwMode="auto">
          <a:xfrm>
            <a:off x="549068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6" name="Picture Placeholder 3"/>
          <p:cNvSpPr>
            <a:spLocks noGrp="1"/>
          </p:cNvSpPr>
          <p:nvPr>
            <p:ph type="pic" sz="quarter" idx="38"/>
          </p:nvPr>
        </p:nvSpPr>
        <p:spPr bwMode="auto">
          <a:xfrm>
            <a:off x="708992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7" name="Picture Placeholder 3"/>
          <p:cNvSpPr>
            <a:spLocks noGrp="1"/>
          </p:cNvSpPr>
          <p:nvPr>
            <p:ph type="pic" sz="quarter" idx="39"/>
          </p:nvPr>
        </p:nvSpPr>
        <p:spPr bwMode="auto">
          <a:xfrm>
            <a:off x="868917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8" name="Picture Placeholder 3"/>
          <p:cNvSpPr>
            <a:spLocks noGrp="1"/>
          </p:cNvSpPr>
          <p:nvPr>
            <p:ph type="pic" sz="quarter" idx="40"/>
          </p:nvPr>
        </p:nvSpPr>
        <p:spPr bwMode="auto">
          <a:xfrm>
            <a:off x="10288418" y="4896868"/>
            <a:ext cx="1231056" cy="1225978"/>
          </a:xfrm>
          <a:prstGeom prst="rect">
            <a:avLst/>
          </a:prstGeom>
        </p:spPr>
        <p:txBody>
          <a:bodyPr/>
          <a:lstStyle>
            <a:lvl1pPr>
              <a:defRPr sz="1400"/>
            </a:lvl1pPr>
          </a:lstStyle>
          <a:p>
            <a:pPr>
              <a:defRPr/>
            </a:pPr>
            <a:r>
              <a:rPr lang="ru-RU"/>
              <a:t>Вставка рисунка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ертификаты">
    <p:bg>
      <p:bgPr shadeToTitle="0">
        <a:blipFill>
          <a:blip r:embed="rId2">
            <a:lum/>
          </a:blip>
          <a:srcRect l="0" t="-20000" r="-35483" b="0"/>
          <a:stretch/>
        </a:blipFill>
      </p:bgPr>
    </p:bg>
    <p:spTree>
      <p:nvGrpSpPr>
        <p:cNvPr id="1" name=""/>
        <p:cNvGrpSpPr/>
        <p:nvPr/>
      </p:nvGrpSpPr>
      <p:grpSpPr bwMode="auto">
        <a:xfrm>
          <a:off x="0" y="0"/>
          <a:ext cx="0" cy="0"/>
          <a:chOff x="0" y="0"/>
          <a:chExt cx="0" cy="0"/>
        </a:xfrm>
      </p:grpSpPr>
      <p:sp>
        <p:nvSpPr>
          <p:cNvPr id="3" name="Picture Placeholder 2"/>
          <p:cNvSpPr>
            <a:spLocks noGrp="1"/>
          </p:cNvSpPr>
          <p:nvPr>
            <p:ph type="pic" sz="quarter" idx="11"/>
          </p:nvPr>
        </p:nvSpPr>
        <p:spPr bwMode="auto">
          <a:xfrm>
            <a:off x="2708275" y="1722438"/>
            <a:ext cx="1506538" cy="2146300"/>
          </a:xfrm>
          <a:prstGeom prst="rect">
            <a:avLst/>
          </a:prstGeom>
        </p:spPr>
        <p:txBody>
          <a:bodyPr/>
          <a:lstStyle/>
          <a:p>
            <a:pPr>
              <a:defRPr/>
            </a:pPr>
            <a:r>
              <a:rPr lang="ru-RU"/>
              <a:t>Вставка рисунка</a:t>
            </a:r>
            <a:endParaRPr/>
          </a:p>
        </p:txBody>
      </p:sp>
      <p:sp>
        <p:nvSpPr>
          <p:cNvPr id="15" name="Picture Placeholder 2"/>
          <p:cNvSpPr>
            <a:spLocks noGrp="1"/>
          </p:cNvSpPr>
          <p:nvPr>
            <p:ph type="pic" sz="quarter" idx="12"/>
          </p:nvPr>
        </p:nvSpPr>
        <p:spPr bwMode="auto">
          <a:xfrm>
            <a:off x="2708275" y="4226310"/>
            <a:ext cx="1506538" cy="2146300"/>
          </a:xfrm>
          <a:prstGeom prst="rect">
            <a:avLst/>
          </a:prstGeom>
        </p:spPr>
        <p:txBody>
          <a:bodyPr/>
          <a:lstStyle/>
          <a:p>
            <a:pPr>
              <a:defRPr/>
            </a:pPr>
            <a:r>
              <a:rPr lang="ru-RU"/>
              <a:t>Вставка рисунка</a:t>
            </a:r>
            <a:endParaRPr/>
          </a:p>
        </p:txBody>
      </p:sp>
      <p:sp>
        <p:nvSpPr>
          <p:cNvPr id="17" name="Picture Placeholder 2"/>
          <p:cNvSpPr>
            <a:spLocks noGrp="1"/>
          </p:cNvSpPr>
          <p:nvPr>
            <p:ph type="pic" sz="quarter" idx="13"/>
          </p:nvPr>
        </p:nvSpPr>
        <p:spPr bwMode="auto">
          <a:xfrm>
            <a:off x="4871247" y="2039366"/>
            <a:ext cx="2146402" cy="1520098"/>
          </a:xfrm>
          <a:prstGeom prst="rect">
            <a:avLst/>
          </a:prstGeom>
        </p:spPr>
        <p:txBody>
          <a:bodyPr/>
          <a:lstStyle/>
          <a:p>
            <a:pPr>
              <a:defRPr/>
            </a:pPr>
            <a:r>
              <a:rPr lang="ru-RU"/>
              <a:t>Вставка рисунка</a:t>
            </a:r>
            <a:endParaRPr/>
          </a:p>
        </p:txBody>
      </p:sp>
      <p:sp>
        <p:nvSpPr>
          <p:cNvPr id="19" name="Picture Placeholder 2"/>
          <p:cNvSpPr>
            <a:spLocks noGrp="1"/>
          </p:cNvSpPr>
          <p:nvPr>
            <p:ph type="pic" sz="quarter" idx="14"/>
          </p:nvPr>
        </p:nvSpPr>
        <p:spPr bwMode="auto">
          <a:xfrm>
            <a:off x="7343784" y="2039366"/>
            <a:ext cx="2146402" cy="1520098"/>
          </a:xfrm>
          <a:prstGeom prst="rect">
            <a:avLst/>
          </a:prstGeom>
        </p:spPr>
        <p:txBody>
          <a:bodyPr/>
          <a:lstStyle/>
          <a:p>
            <a:pPr>
              <a:defRPr/>
            </a:pPr>
            <a:r>
              <a:rPr lang="ru-RU"/>
              <a:t>Вставка рисунка</a:t>
            </a:r>
            <a:endParaRPr/>
          </a:p>
        </p:txBody>
      </p:sp>
      <p:sp>
        <p:nvSpPr>
          <p:cNvPr id="21" name="Picture Placeholder 2"/>
          <p:cNvSpPr>
            <a:spLocks noGrp="1"/>
          </p:cNvSpPr>
          <p:nvPr>
            <p:ph type="pic" sz="quarter" idx="15"/>
          </p:nvPr>
        </p:nvSpPr>
        <p:spPr bwMode="auto">
          <a:xfrm>
            <a:off x="7343784" y="4539359"/>
            <a:ext cx="2146402" cy="1520098"/>
          </a:xfrm>
          <a:prstGeom prst="rect">
            <a:avLst/>
          </a:prstGeom>
        </p:spPr>
        <p:txBody>
          <a:bodyPr/>
          <a:lstStyle/>
          <a:p>
            <a:pPr>
              <a:defRPr/>
            </a:pPr>
            <a:r>
              <a:rPr lang="ru-RU"/>
              <a:t>Вставка рисунка</a:t>
            </a:r>
            <a:endParaRPr/>
          </a:p>
        </p:txBody>
      </p:sp>
      <p:sp>
        <p:nvSpPr>
          <p:cNvPr id="22" name="Picture Placeholder 2"/>
          <p:cNvSpPr>
            <a:spLocks noGrp="1"/>
          </p:cNvSpPr>
          <p:nvPr>
            <p:ph type="pic" sz="quarter" idx="16"/>
          </p:nvPr>
        </p:nvSpPr>
        <p:spPr bwMode="auto">
          <a:xfrm>
            <a:off x="4871247" y="4539359"/>
            <a:ext cx="2146402" cy="1520098"/>
          </a:xfrm>
          <a:prstGeom prst="rect">
            <a:avLst/>
          </a:prstGeom>
        </p:spPr>
        <p:txBody>
          <a:bodyPr/>
          <a:lstStyle/>
          <a:p>
            <a:pPr>
              <a:defRPr/>
            </a:pPr>
            <a:r>
              <a:rPr lang="ru-RU"/>
              <a:t>Вставка рисунка</a:t>
            </a:r>
            <a:endParaRPr/>
          </a:p>
        </p:txBody>
      </p:sp>
      <p:sp>
        <p:nvSpPr>
          <p:cNvPr id="1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1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Сертификаты</a:t>
            </a:r>
            <a:endParaRPr sz="2200" b="1">
              <a:solidFill>
                <a:schemeClr val="tx1">
                  <a:lumMod val="95000"/>
                  <a:lumOff val="5000"/>
                </a:schemeClr>
              </a:solidFill>
              <a:latin typeface="Verdana"/>
              <a:ea typeface="Verdana"/>
              <a:cs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Контакты">
    <p:bg>
      <p:bgPr shadeToTitle="0">
        <a:blipFill>
          <a:blip r:embed="rId2">
            <a:lum/>
          </a:blip>
          <a:srcRect l="-30555" t="0" r="0" b="0"/>
          <a:stretch/>
        </a:blipFill>
      </p:bgPr>
    </p:bg>
    <p:spTree>
      <p:nvGrpSpPr>
        <p:cNvPr id="1" name=""/>
        <p:cNvGrpSpPr/>
        <p:nvPr/>
      </p:nvGrpSpPr>
      <p:grpSpPr bwMode="auto">
        <a:xfrm>
          <a:off x="0" y="0"/>
          <a:ext cx="0" cy="0"/>
          <a:chOff x="0" y="0"/>
          <a:chExt cx="0" cy="0"/>
        </a:xfrm>
      </p:grpSpPr>
      <p:sp>
        <p:nvSpPr>
          <p:cNvPr id="35" name="Text Placeholder 10"/>
          <p:cNvSpPr>
            <a:spLocks noGrp="1"/>
          </p:cNvSpPr>
          <p:nvPr>
            <p:ph type="body" sz="quarter" idx="17" hasCustomPrompt="1"/>
          </p:nvPr>
        </p:nvSpPr>
        <p:spPr bwMode="auto">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www.stm-labs.ru</a:t>
            </a:r>
            <a:endParaRPr lang="ru-RU"/>
          </a:p>
        </p:txBody>
      </p:sp>
      <p:sp>
        <p:nvSpPr>
          <p:cNvPr id="33" name="Text Placeholder 10"/>
          <p:cNvSpPr>
            <a:spLocks noGrp="1"/>
          </p:cNvSpPr>
          <p:nvPr>
            <p:ph type="body" sz="quarter" idx="16" hasCustomPrompt="1"/>
          </p:nvPr>
        </p:nvSpPr>
        <p:spPr bwMode="auto">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info@stm-labs</a:t>
            </a:r>
            <a:endParaRPr lang="ru-RU"/>
          </a:p>
        </p:txBody>
      </p:sp>
      <p:sp>
        <p:nvSpPr>
          <p:cNvPr id="27" name="Text Placeholder 10"/>
          <p:cNvSpPr>
            <a:spLocks noGrp="1"/>
          </p:cNvSpPr>
          <p:nvPr>
            <p:ph type="body" sz="quarter" idx="13" hasCustomPrompt="1"/>
          </p:nvPr>
        </p:nvSpPr>
        <p:spPr bwMode="auto">
          <a:xfrm>
            <a:off x="668842" y="4227458"/>
            <a:ext cx="4258121" cy="605294"/>
          </a:xfrm>
          <a:prstGeom prst="rect">
            <a:avLst/>
          </a:prstGeom>
        </p:spPr>
        <p:txBody>
          <a:bodyPr/>
          <a:lstStyle>
            <a:lvl1pPr>
              <a:lnSpc>
                <a:spcPct val="100000"/>
              </a:lnSpc>
              <a:spcBef>
                <a:spcPts val="200"/>
              </a:spcBef>
              <a:spcAft>
                <a:spcPts val="200"/>
              </a:spcAft>
              <a:defRPr sz="1500"/>
            </a:lvl1pPr>
          </a:lstStyle>
          <a:p>
            <a:pPr lvl="0">
              <a:defRPr/>
            </a:pPr>
            <a:r>
              <a:rPr lang="ru-RU"/>
              <a:t>+ 7 (831) 217-15-90</a:t>
            </a:r>
            <a:endParaRPr/>
          </a:p>
          <a:p>
            <a:pPr lvl="0">
              <a:defRPr/>
            </a:pPr>
            <a:r>
              <a:rPr lang="ru-RU"/>
              <a:t>+ 7 (831) 217-15-91</a:t>
            </a:r>
            <a:endParaRPr/>
          </a:p>
        </p:txBody>
      </p:sp>
      <p:sp>
        <p:nvSpPr>
          <p:cNvPr id="29" name="Text Placeholder 10"/>
          <p:cNvSpPr>
            <a:spLocks noGrp="1"/>
          </p:cNvSpPr>
          <p:nvPr>
            <p:ph type="body" sz="quarter" idx="14" hasCustomPrompt="1"/>
          </p:nvPr>
        </p:nvSpPr>
        <p:spPr bwMode="auto">
          <a:xfrm>
            <a:off x="668842" y="3809858"/>
            <a:ext cx="4258121" cy="340289"/>
          </a:xfrm>
          <a:prstGeom prst="rect">
            <a:avLst/>
          </a:prstGeom>
        </p:spPr>
        <p:txBody>
          <a:bodyPr/>
          <a:lstStyle>
            <a:lvl1pPr>
              <a:lnSpc>
                <a:spcPct val="100000"/>
              </a:lnSpc>
              <a:spcBef>
                <a:spcPts val="200"/>
              </a:spcBef>
              <a:spcAft>
                <a:spcPts val="200"/>
              </a:spcAft>
              <a:defRPr sz="1500"/>
            </a:lvl1pPr>
          </a:lstStyle>
          <a:p>
            <a:pPr lvl="0">
              <a:defRPr/>
            </a:pPr>
            <a:r>
              <a:rPr lang="ru-RU"/>
              <a:t>603090, ул. Родионова, 23а, корп. Б</a:t>
            </a:r>
            <a:endParaRPr/>
          </a:p>
        </p:txBody>
      </p:sp>
      <p:sp>
        <p:nvSpPr>
          <p:cNvPr id="25" name="Text Placeholder 10"/>
          <p:cNvSpPr>
            <a:spLocks noGrp="1"/>
          </p:cNvSpPr>
          <p:nvPr>
            <p:ph type="body" sz="quarter" idx="12" hasCustomPrompt="1"/>
          </p:nvPr>
        </p:nvSpPr>
        <p:spPr bwMode="auto">
          <a:xfrm>
            <a:off x="668842" y="2412004"/>
            <a:ext cx="4258121" cy="318597"/>
          </a:xfrm>
          <a:prstGeom prst="rect">
            <a:avLst/>
          </a:prstGeom>
        </p:spPr>
        <p:txBody>
          <a:bodyPr/>
          <a:lstStyle>
            <a:lvl1pPr>
              <a:lnSpc>
                <a:spcPct val="100000"/>
              </a:lnSpc>
              <a:spcBef>
                <a:spcPts val="200"/>
              </a:spcBef>
              <a:spcAft>
                <a:spcPts val="200"/>
              </a:spcAft>
              <a:defRPr sz="1500"/>
            </a:lvl1pPr>
          </a:lstStyle>
          <a:p>
            <a:pPr lvl="0">
              <a:defRPr/>
            </a:pPr>
            <a:r>
              <a:rPr lang="ru-RU"/>
              <a:t>+ 7 910 390-14-89</a:t>
            </a:r>
            <a:endParaRPr/>
          </a:p>
        </p:txBody>
      </p:sp>
      <p:sp>
        <p:nvSpPr>
          <p:cNvPr id="11" name="Text Placeholder 10"/>
          <p:cNvSpPr>
            <a:spLocks noGrp="1"/>
          </p:cNvSpPr>
          <p:nvPr>
            <p:ph type="body" sz="quarter" idx="11" hasCustomPrompt="1"/>
          </p:nvPr>
        </p:nvSpPr>
        <p:spPr bwMode="auto">
          <a:xfrm>
            <a:off x="668842" y="1694909"/>
            <a:ext cx="4258121" cy="605295"/>
          </a:xfrm>
          <a:prstGeom prst="rect">
            <a:avLst/>
          </a:prstGeom>
        </p:spPr>
        <p:txBody>
          <a:bodyPr/>
          <a:lstStyle>
            <a:lvl1pPr>
              <a:lnSpc>
                <a:spcPct val="100000"/>
              </a:lnSpc>
              <a:spcBef>
                <a:spcPts val="200"/>
              </a:spcBef>
              <a:spcAft>
                <a:spcPts val="200"/>
              </a:spcAft>
              <a:defRPr sz="1500"/>
            </a:lvl1pPr>
          </a:lstStyle>
          <a:p>
            <a:pPr lvl="0">
              <a:defRPr/>
            </a:pPr>
            <a:r>
              <a:rPr lang="ru-RU"/>
              <a:t>115280, ул. Ленинская Слобода, 26с28, </a:t>
            </a:r>
            <a:endParaRPr/>
          </a:p>
          <a:p>
            <a:pPr lvl="0">
              <a:defRPr/>
            </a:pPr>
            <a:r>
              <a:rPr lang="ru-RU"/>
              <a:t>бизнес-центр «Слободской»</a:t>
            </a:r>
            <a:endParaRPr/>
          </a:p>
        </p:txBody>
      </p:sp>
      <p:sp>
        <p:nvSpPr>
          <p:cNvPr id="3" name="Title 2"/>
          <p:cNvSpPr>
            <a:spLocks noGrp="1"/>
          </p:cNvSpPr>
          <p:nvPr>
            <p:ph type="title" hasCustomPrompt="1"/>
          </p:nvPr>
        </p:nvSpPr>
        <p:spPr bwMode="auto">
          <a:xfrm>
            <a:off x="373840" y="279696"/>
            <a:ext cx="4553123" cy="549275"/>
          </a:xfrm>
          <a:prstGeom prst="rect">
            <a:avLst/>
          </a:prstGeom>
        </p:spPr>
        <p:txBody>
          <a:bodyPr/>
          <a:lstStyle/>
          <a:p>
            <a:pPr>
              <a:defRPr/>
            </a:pPr>
            <a:r>
              <a:rPr lang="ru-RU"/>
              <a:t>Контакты</a:t>
            </a:r>
            <a:endParaRPr/>
          </a:p>
        </p:txBody>
      </p:sp>
      <p:sp>
        <p:nvSpPr>
          <p:cNvPr id="8" name="TextBox 7"/>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sp>
        <p:nvSpPr>
          <p:cNvPr id="7" name="Text Placeholder 6"/>
          <p:cNvSpPr>
            <a:spLocks noGrp="1"/>
          </p:cNvSpPr>
          <p:nvPr>
            <p:ph type="body" sz="quarter" idx="10" hasCustomPrompt="1"/>
          </p:nvPr>
        </p:nvSpPr>
        <p:spPr bwMode="auto">
          <a:xfrm>
            <a:off x="400276" y="1125166"/>
            <a:ext cx="4526687"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Москве</a:t>
            </a:r>
            <a:endParaRPr/>
          </a:p>
        </p:txBody>
      </p:sp>
      <p:sp>
        <p:nvSpPr>
          <p:cNvPr id="31" name="Text Placeholder 6"/>
          <p:cNvSpPr>
            <a:spLocks noGrp="1"/>
          </p:cNvSpPr>
          <p:nvPr>
            <p:ph type="body" sz="quarter" idx="15" hasCustomPrompt="1"/>
          </p:nvPr>
        </p:nvSpPr>
        <p:spPr bwMode="auto">
          <a:xfrm>
            <a:off x="400276" y="3240114"/>
            <a:ext cx="4649519"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Нижнем Новгороде</a:t>
            </a:r>
            <a:endParaRPr/>
          </a:p>
        </p:txBody>
      </p:sp>
      <p:sp>
        <p:nvSpPr>
          <p:cNvPr id="19" name="TextBox 18"/>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pic>
        <p:nvPicPr>
          <p:cNvPr id="4" name="Picture 3"/>
          <p:cNvPicPr>
            <a:picLocks noChangeAspect="1"/>
          </p:cNvPicPr>
          <p:nvPr userDrawn="1"/>
        </p:nvPicPr>
        <p:blipFill>
          <a:blip r:embed="rId3"/>
          <a:stretch/>
        </p:blipFill>
        <p:spPr bwMode="auto">
          <a:xfrm>
            <a:off x="475542" y="5415187"/>
            <a:ext cx="156924" cy="129633"/>
          </a:xfrm>
          <a:prstGeom prst="rect">
            <a:avLst/>
          </a:prstGeom>
        </p:spPr>
      </p:pic>
      <p:pic>
        <p:nvPicPr>
          <p:cNvPr id="6" name="Picture 5"/>
          <p:cNvPicPr>
            <a:picLocks noChangeAspect="1"/>
          </p:cNvPicPr>
          <p:nvPr userDrawn="1"/>
        </p:nvPicPr>
        <p:blipFill>
          <a:blip r:embed="rId4"/>
          <a:stretch/>
        </p:blipFill>
        <p:spPr bwMode="auto">
          <a:xfrm>
            <a:off x="495961" y="5741436"/>
            <a:ext cx="128797" cy="192024"/>
          </a:xfrm>
          <a:prstGeom prst="rect">
            <a:avLst/>
          </a:prstGeom>
        </p:spPr>
      </p:pic>
      <p:pic>
        <p:nvPicPr>
          <p:cNvPr id="10" name="Picture 9"/>
          <p:cNvPicPr>
            <a:picLocks noChangeAspect="1"/>
          </p:cNvPicPr>
          <p:nvPr userDrawn="1"/>
        </p:nvPicPr>
        <p:blipFill>
          <a:blip r:embed="rId5"/>
          <a:stretch/>
        </p:blipFill>
        <p:spPr bwMode="auto">
          <a:xfrm>
            <a:off x="475542" y="1734606"/>
            <a:ext cx="186975" cy="265855"/>
          </a:xfrm>
          <a:prstGeom prst="rect">
            <a:avLst/>
          </a:prstGeom>
        </p:spPr>
      </p:pic>
      <p:pic>
        <p:nvPicPr>
          <p:cNvPr id="37" name="Picture 36"/>
          <p:cNvPicPr>
            <a:picLocks noChangeAspect="1"/>
          </p:cNvPicPr>
          <p:nvPr userDrawn="1"/>
        </p:nvPicPr>
        <p:blipFill>
          <a:blip r:embed="rId5"/>
          <a:stretch/>
        </p:blipFill>
        <p:spPr bwMode="auto">
          <a:xfrm>
            <a:off x="475542" y="3840747"/>
            <a:ext cx="186975" cy="265855"/>
          </a:xfrm>
          <a:prstGeom prst="rect">
            <a:avLst/>
          </a:prstGeom>
        </p:spPr>
      </p:pic>
      <p:pic>
        <p:nvPicPr>
          <p:cNvPr id="14" name="Picture 13"/>
          <p:cNvPicPr>
            <a:picLocks noChangeAspect="1"/>
          </p:cNvPicPr>
          <p:nvPr userDrawn="1"/>
        </p:nvPicPr>
        <p:blipFill>
          <a:blip r:embed="rId6"/>
          <a:stretch/>
        </p:blipFill>
        <p:spPr bwMode="auto">
          <a:xfrm>
            <a:off x="475542" y="2477910"/>
            <a:ext cx="158626" cy="191772"/>
          </a:xfrm>
          <a:prstGeom prst="rect">
            <a:avLst/>
          </a:prstGeom>
        </p:spPr>
      </p:pic>
      <p:pic>
        <p:nvPicPr>
          <p:cNvPr id="38" name="Picture 37"/>
          <p:cNvPicPr>
            <a:picLocks noChangeAspect="1"/>
          </p:cNvPicPr>
          <p:nvPr userDrawn="1"/>
        </p:nvPicPr>
        <p:blipFill>
          <a:blip r:embed="rId6"/>
          <a:stretch/>
        </p:blipFill>
        <p:spPr bwMode="auto">
          <a:xfrm>
            <a:off x="475542" y="4285155"/>
            <a:ext cx="158626" cy="19177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Пользовательский макет">
    <p:bg>
      <p:bgRef idx="1001">
        <a:schemeClr val="bg1"/>
      </p:bgRef>
    </p:bg>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Титульный слайд">
    <p:bg>
      <p:bgPr shadeToTitle="0">
        <a:blipFill>
          <a:blip r:embed="rId2">
            <a:lum/>
          </a:blip>
          <a:srcRect l="0" t="0" r="-14529" b="0"/>
          <a:stretch/>
        </a:blipFill>
      </p:bgPr>
    </p:bg>
    <p:spTree>
      <p:nvGrpSpPr>
        <p:cNvPr id="1" name=""/>
        <p:cNvGrpSpPr/>
        <p:nvPr/>
      </p:nvGrpSpPr>
      <p:grpSpPr bwMode="auto">
        <a:xfrm>
          <a:off x="0" y="0"/>
          <a:ext cx="0" cy="0"/>
          <a:chOff x="0" y="0"/>
          <a:chExt cx="0" cy="0"/>
        </a:xfrm>
      </p:grpSpPr>
      <p:sp>
        <p:nvSpPr>
          <p:cNvPr id="3"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7" name="Заголовок 6"/>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английский)">
    <p:bg>
      <p:bgPr shadeToTitle="0">
        <a:blipFill>
          <a:blip r:embed="rId2">
            <a:lum/>
          </a:blip>
          <a:srcRect l="0" t="0" r="-14529" b="0"/>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058452" y="959554"/>
            <a:ext cx="6546850" cy="1707446"/>
          </a:xfrm>
          <a:prstGeom prst="rect">
            <a:avLst/>
          </a:prstGeom>
        </p:spPr>
        <p:txBody>
          <a:bodyPr/>
          <a:lstStyle>
            <a:lvl1pPr>
              <a:lnSpc>
                <a:spcPct val="120000"/>
              </a:lnSpc>
              <a:spcBef>
                <a:spcPts val="0"/>
              </a:spcBef>
              <a:defRPr sz="4800" b="1">
                <a:latin typeface="Verdana"/>
                <a:ea typeface="Verdana"/>
              </a:defRPr>
            </a:lvl1pPr>
          </a:lstStyle>
          <a:p>
            <a:pPr>
              <a:lnSpc>
                <a:spcPct val="120000"/>
              </a:lnSpc>
              <a:defRPr/>
            </a:pPr>
            <a:r>
              <a:rPr lang="en-US" sz="4800" b="1">
                <a:solidFill>
                  <a:schemeClr val="bg1"/>
                </a:solidFill>
                <a:latin typeface="Verdana"/>
                <a:ea typeface="Verdana"/>
                <a:cs typeface="Verdana"/>
              </a:rPr>
              <a:t>Title</a:t>
            </a:r>
            <a:endParaRPr/>
          </a:p>
          <a:p>
            <a:pPr>
              <a:lnSpc>
                <a:spcPct val="120000"/>
              </a:lnSpc>
              <a:defRPr/>
            </a:pPr>
            <a:r>
              <a:rPr lang="en-US" sz="4800" b="1">
                <a:solidFill>
                  <a:schemeClr val="bg1"/>
                </a:solidFill>
                <a:latin typeface="Verdana"/>
                <a:ea typeface="Verdana"/>
                <a:cs typeface="Verdana"/>
              </a:rPr>
              <a:t>in English</a:t>
            </a:r>
            <a:endParaRPr sz="4800" b="1">
              <a:solidFill>
                <a:schemeClr val="bg1"/>
              </a:solidFill>
              <a:latin typeface="Verdana"/>
              <a:ea typeface="Verdana"/>
              <a:cs typeface="Verdana"/>
            </a:endParaRPr>
          </a:p>
        </p:txBody>
      </p:sp>
      <p:pic>
        <p:nvPicPr>
          <p:cNvPr id="8" name="Picture 7"/>
          <p:cNvPicPr>
            <a:picLocks noChangeAspect="1"/>
          </p:cNvPicPr>
          <p:nvPr userDrawn="1"/>
        </p:nvPicPr>
        <p:blipFill>
          <a:blip r:embed="rId3"/>
          <a:stretch/>
        </p:blipFill>
        <p:spPr bwMode="auto">
          <a:xfrm>
            <a:off x="10487481" y="5890019"/>
            <a:ext cx="1530894" cy="794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
    <p:bg>
      <p:bgPr shadeToTitle="0">
        <a:blipFill>
          <a:blip r:embed="rId2">
            <a:lum/>
          </a:blip>
          <a:stretch/>
        </a:blipFill>
      </p:bgPr>
    </p:bg>
    <p:spTree>
      <p:nvGrpSpPr>
        <p:cNvPr id="1" name=""/>
        <p:cNvGrpSpPr/>
        <p:nvPr/>
      </p:nvGrpSpPr>
      <p:grpSpPr bwMode="auto">
        <a:xfrm>
          <a:off x="0" y="0"/>
          <a:ext cx="0" cy="0"/>
          <a:chOff x="0" y="0"/>
          <a:chExt cx="0" cy="0"/>
        </a:xfrm>
      </p:grpSpPr>
      <p:sp>
        <p:nvSpPr>
          <p:cNvPr id="2" name="Title 1"/>
          <p:cNvSpPr>
            <a:spLocks noGrp="1"/>
          </p:cNvSpPr>
          <p:nvPr>
            <p:ph type="ctrTitle" hasCustomPrompt="1"/>
          </p:nvPr>
        </p:nvSpPr>
        <p:spPr bwMode="auto">
          <a:xfrm>
            <a:off x="1640165" y="959554"/>
            <a:ext cx="5540117" cy="2657522"/>
          </a:xfrm>
          <a:prstGeom prst="rect">
            <a:avLst/>
          </a:prstGeom>
        </p:spPr>
        <p:txBody>
          <a:bodyPr anchor="t"/>
          <a:lstStyle>
            <a:lvl1pPr algn="l">
              <a:lnSpc>
                <a:spcPct val="120000"/>
              </a:lnSpc>
              <a:defRPr sz="4800"/>
            </a:lvl1pPr>
          </a:lstStyle>
          <a:p>
            <a:pPr>
              <a:lnSpc>
                <a:spcPct val="120000"/>
              </a:lnSpc>
              <a:defRPr/>
            </a:pPr>
            <a:r>
              <a:rPr lang="ru-RU" sz="4800" b="1">
                <a:solidFill>
                  <a:schemeClr val="bg1"/>
                </a:solidFill>
                <a:latin typeface="Verdana"/>
                <a:ea typeface="Verdana"/>
                <a:cs typeface="Verdana"/>
              </a:rPr>
              <a:t>Современные </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технологии</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мониторинга</a:t>
            </a:r>
            <a:endParaRPr sz="4800" b="1">
              <a:solidFill>
                <a:schemeClr val="bg1"/>
              </a:solidFill>
              <a:latin typeface="Verdana"/>
              <a:ea typeface="Verdana"/>
              <a:cs typeface="Verdana"/>
            </a:endParaRPr>
          </a:p>
        </p:txBody>
      </p:sp>
      <p:pic>
        <p:nvPicPr>
          <p:cNvPr id="14" name="Picture 13"/>
          <p:cNvPicPr>
            <a:picLocks noChangeAspect="1"/>
          </p:cNvPicPr>
          <p:nvPr userDrawn="1"/>
        </p:nvPicPr>
        <p:blipFill>
          <a:blip r:embed="rId3"/>
          <a:stretch/>
        </p:blipFill>
        <p:spPr bwMode="auto">
          <a:xfrm>
            <a:off x="10443575" y="5879195"/>
            <a:ext cx="1574800" cy="8051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английский)">
    <p:bg>
      <p:bgPr shadeToTitle="0">
        <a:blipFill>
          <a:blip r:embed="rId2">
            <a:lum/>
          </a:blip>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defRPr/>
            </a:pPr>
            <a:r>
              <a:rPr lang="en-US"/>
              <a:t>Title</a:t>
            </a:r>
            <a:endParaRPr/>
          </a:p>
          <a:p>
            <a:pPr lvl="0">
              <a:defRPr/>
            </a:pPr>
            <a:r>
              <a:rPr lang="en-US"/>
              <a:t>in English</a:t>
            </a:r>
            <a:endParaRPr/>
          </a:p>
        </p:txBody>
      </p:sp>
      <p:pic>
        <p:nvPicPr>
          <p:cNvPr id="24" name="Рисунок 1"/>
          <p:cNvPicPr>
            <a:picLocks noChangeAspect="1"/>
          </p:cNvPicPr>
          <p:nvPr userDrawn="1"/>
        </p:nvPicPr>
        <p:blipFill>
          <a:blip r:embed="rId3"/>
          <a:stretch/>
        </p:blipFill>
        <p:spPr bwMode="auto">
          <a:xfrm>
            <a:off x="10117144" y="5578356"/>
            <a:ext cx="1557240" cy="788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0" hasCustomPrompt="1"/>
          </p:nvPr>
        </p:nvSpPr>
        <p:spPr bwMode="auto">
          <a:xfrm>
            <a:off x="838535" y="728060"/>
            <a:ext cx="7486315" cy="3062890"/>
          </a:xfrm>
          <a:prstGeom prst="rect">
            <a:avLst/>
          </a:prstGeom>
        </p:spPr>
        <p:txBody>
          <a:bodyPr/>
          <a:lstStyle>
            <a:lvl1pPr>
              <a:lnSpc>
                <a:spcPct val="120000"/>
              </a:lnSpc>
              <a:spcBef>
                <a:spcPts val="0"/>
              </a:spcBef>
              <a:defRPr sz="4800" b="1"/>
            </a:lvl1pPr>
          </a:lstStyle>
          <a:p>
            <a:pPr lvl="0">
              <a:defRPr/>
            </a:pPr>
            <a:r>
              <a:rPr lang="ru-RU"/>
              <a:t>Современные </a:t>
            </a:r>
            <a:endParaRPr/>
          </a:p>
          <a:p>
            <a:pPr lvl="0">
              <a:defRPr/>
            </a:pPr>
            <a:r>
              <a:rPr lang="ru-RU"/>
              <a:t>технологии</a:t>
            </a:r>
            <a:endParaRPr/>
          </a:p>
          <a:p>
            <a:pPr lvl="0">
              <a:defRPr/>
            </a:pPr>
            <a:r>
              <a:rPr lang="ru-RU"/>
              <a:t>мониторинга</a:t>
            </a:r>
            <a:endParaRPr lang="en-US"/>
          </a:p>
        </p:txBody>
      </p:sp>
      <p:pic>
        <p:nvPicPr>
          <p:cNvPr id="8" name="Picture 7"/>
          <p:cNvPicPr>
            <a:picLocks noChangeAspect="1"/>
          </p:cNvPicPr>
          <p:nvPr userDrawn="1"/>
        </p:nvPicPr>
        <p:blipFill>
          <a:blip r:embed="rId3"/>
          <a:stretch/>
        </p:blipFill>
        <p:spPr bwMode="auto">
          <a:xfrm>
            <a:off x="173625" y="5890019"/>
            <a:ext cx="1530894" cy="7943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английский)">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4" name="Text Placeholder 3"/>
          <p:cNvSpPr>
            <a:spLocks noGrp="1"/>
          </p:cNvSpPr>
          <p:nvPr>
            <p:ph type="body" sz="quarter" idx="10" hasCustomPrompt="1"/>
          </p:nvPr>
        </p:nvSpPr>
        <p:spPr bwMode="auto">
          <a:xfrm>
            <a:off x="838535" y="728060"/>
            <a:ext cx="7581565" cy="1838325"/>
          </a:xfrm>
          <a:prstGeom prst="rect">
            <a:avLst/>
          </a:prstGeom>
        </p:spPr>
        <p:txBody>
          <a:bodyPr/>
          <a:lstStyle>
            <a:lvl1pPr>
              <a:lnSpc>
                <a:spcPct val="120000"/>
              </a:lnSpc>
              <a:spcBef>
                <a:spcPts val="0"/>
              </a:spcBef>
              <a:defRPr sz="4800" b="1"/>
            </a:lvl1pPr>
          </a:lstStyle>
          <a:p>
            <a:pPr lvl="0">
              <a:defRPr/>
            </a:pPr>
            <a:r>
              <a:rPr lang="en-US"/>
              <a:t>Title</a:t>
            </a:r>
            <a:endParaRPr/>
          </a:p>
          <a:p>
            <a:pPr lvl="0">
              <a:defRPr/>
            </a:pPr>
            <a:r>
              <a:rPr lang="en-US"/>
              <a:t>in English</a:t>
            </a:r>
            <a:endParaRPr/>
          </a:p>
        </p:txBody>
      </p:sp>
      <p:pic>
        <p:nvPicPr>
          <p:cNvPr id="8" name="Picture 7"/>
          <p:cNvPicPr>
            <a:picLocks noChangeAspect="1"/>
          </p:cNvPicPr>
          <p:nvPr userDrawn="1"/>
        </p:nvPicPr>
        <p:blipFill>
          <a:blip r:embed="rId3"/>
          <a:stretch/>
        </p:blipFill>
        <p:spPr bwMode="auto">
          <a:xfrm>
            <a:off x="970341" y="5410047"/>
            <a:ext cx="1532306" cy="7976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1">
    <p:bg>
      <p:bgPr shadeToTitle="0">
        <a:blipFill>
          <a:blip r:embed="rId2">
            <a:lum/>
          </a:blip>
          <a:srcRect l="-38271"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1" hasCustomPrompt="1"/>
          </p:nvPr>
        </p:nvSpPr>
        <p:spPr bwMode="auto">
          <a:xfrm>
            <a:off x="380999" y="1129467"/>
            <a:ext cx="6670590" cy="3434295"/>
          </a:xfrm>
          <a:prstGeom prst="rect">
            <a:avLst/>
          </a:prstGeom>
        </p:spPr>
        <p:txBody>
          <a:bodyPr/>
          <a:lstStyle>
            <a:lvl1pPr>
              <a:lnSpc>
                <a:spcPct val="120000"/>
              </a:lnSpc>
              <a:spcBef>
                <a:spcPts val="0"/>
              </a:spcBef>
              <a:defRPr b="1"/>
            </a:lvl1pPr>
          </a:lstStyle>
          <a:p>
            <a:pPr lvl="0">
              <a:defRPr/>
            </a:pPr>
            <a:r>
              <a:rPr lang="ru-RU"/>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a:p>
        </p:txBody>
      </p:sp>
      <p:sp>
        <p:nvSpPr>
          <p:cNvPr id="13" name="Title 12"/>
          <p:cNvSpPr>
            <a:spLocks noGrp="1"/>
          </p:cNvSpPr>
          <p:nvPr>
            <p:ph type="title" hasCustomPrompt="1"/>
          </p:nvPr>
        </p:nvSpPr>
        <p:spPr bwMode="auto">
          <a:xfrm>
            <a:off x="380999" y="270097"/>
            <a:ext cx="9067801" cy="606203"/>
          </a:xfrm>
          <a:prstGeom prst="rect">
            <a:avLst/>
          </a:prstGeom>
        </p:spPr>
        <p:txBody>
          <a:bodyPr/>
          <a:lstStyle>
            <a:lvl1pPr>
              <a:lnSpc>
                <a:spcPct val="100000"/>
              </a:lnSpc>
              <a:spcBef>
                <a:spcPts val="500"/>
              </a:spcBef>
              <a:spcAft>
                <a:spcPts val="500"/>
              </a:spcAft>
              <a:defRPr/>
            </a:lvl1pPr>
          </a:lstStyle>
          <a:p>
            <a:pPr lvl="0">
              <a:defRPr/>
            </a:pPr>
            <a:r>
              <a:rPr lang="ru-RU"/>
              <a:t>Компетенции</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2">
    <p:bg>
      <p:bgPr shadeToTitle="0">
        <a:blipFill>
          <a:blip r:embed="rId2">
            <a:lum/>
          </a:blip>
          <a:srcRect l="-35064"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defRPr/>
            </a:pPr>
            <a:r>
              <a:rPr lang="ru-RU"/>
              <a:t>Текстовый слайд</a:t>
            </a:r>
            <a:endParaRPr/>
          </a:p>
        </p:txBody>
      </p:sp>
      <p:sp>
        <p:nvSpPr>
          <p:cNvPr id="4"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Подзаголовок</a:t>
            </a:r>
            <a:endParaRPr sz="2200" b="1">
              <a:solidFill>
                <a:schemeClr val="tx1">
                  <a:lumMod val="95000"/>
                  <a:lumOff val="5000"/>
                </a:schemeClr>
              </a:solidFill>
              <a:latin typeface="Verdana"/>
              <a:ea typeface="Verdana"/>
              <a:cs typeface="Verdana"/>
            </a:endParaRPr>
          </a:p>
        </p:txBody>
      </p:sp>
      <p:sp>
        <p:nvSpPr>
          <p:cNvPr id="6" name="Text Placeholder 5"/>
          <p:cNvSpPr>
            <a:spLocks noGrp="1"/>
          </p:cNvSpPr>
          <p:nvPr>
            <p:ph type="body" sz="quarter" idx="11" hasCustomPrompt="1"/>
          </p:nvPr>
        </p:nvSpPr>
        <p:spPr bwMode="auto">
          <a:xfrm>
            <a:off x="396323" y="1620310"/>
            <a:ext cx="6181063" cy="3109890"/>
          </a:xfrm>
          <a:prstGeom prst="rect">
            <a:avLst/>
          </a:prstGeom>
        </p:spPr>
        <p:txBody>
          <a:bodyPr/>
          <a:lstStyle>
            <a:lvl1pPr>
              <a:lnSpc>
                <a:spcPct val="120000"/>
              </a:lnSpc>
              <a:spcBef>
                <a:spcPts val="0"/>
              </a:spcBef>
              <a:defRPr sz="1500"/>
            </a:lvl1pPr>
          </a:lstStyle>
          <a:p>
            <a:pPr lvl="0">
              <a:defRPr/>
            </a:pPr>
            <a:r>
              <a:rPr lang="ru-RU"/>
              <a:t>Наши инженеры участвуют  в создании бизнес-решений промышленного класса, работающих в том числе</a:t>
            </a:r>
            <a:endParaRPr/>
          </a:p>
          <a:p>
            <a:pPr lvl="0">
              <a:defRPr/>
            </a:pPr>
            <a:r>
              <a:rPr lang="ru-RU"/>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29">
            <a:lum/>
          </a:blip>
          <a:srcRect l="0" t="0" r="-14529" b="0"/>
          <a:stretch/>
        </a:blipFill>
      </p:bgPr>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a:lnSpc>
          <a:spcPct val="100000"/>
        </a:lnSpc>
        <a:spcBef>
          <a:spcPts val="500"/>
        </a:spcBef>
        <a:spcAft>
          <a:spcPts val="500"/>
        </a:spcAft>
        <a:buNone/>
        <a:defRPr sz="3200" b="1">
          <a:solidFill>
            <a:schemeClr val="tx1"/>
          </a:solidFill>
          <a:latin typeface="Verdana"/>
          <a:ea typeface="Verdana"/>
          <a:cs typeface="+mj-cs"/>
        </a:defRPr>
      </a:lvl1pPr>
    </p:titleStyle>
    <p:body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habr.com/post/349860/"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ocs.python.org/3/library/index.html"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sz="3600" u="sng">
                <a:solidFill>
                  <a:srgbClr val="002060"/>
                </a:solidFill>
                <a:latin typeface="+mn-lt"/>
                <a:cs typeface="Times New Roman"/>
              </a:rPr>
              <a:t>Лекция №9</a:t>
            </a:r>
            <a:endParaRPr/>
          </a:p>
        </p:txBody>
      </p:sp>
      <p:sp>
        <p:nvSpPr>
          <p:cNvPr id="162" name="Text Box 10"/>
          <p:cNvSpPr txBox="1">
            <a:spLocks noChangeArrowheads="1"/>
          </p:cNvSpPr>
          <p:nvPr/>
        </p:nvSpPr>
        <p:spPr bwMode="auto">
          <a:xfrm>
            <a:off x="330740" y="988321"/>
            <a:ext cx="11478640"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600"/>
              </a:spcAft>
              <a:buFontTx/>
              <a:buNone/>
              <a:defRPr/>
            </a:pPr>
            <a:r>
              <a:rPr lang="ru-RU" sz="3200" b="1">
                <a:solidFill>
                  <a:srgbClr val="002060"/>
                </a:solidFill>
                <a:latin typeface="+mn-lt"/>
              </a:rPr>
              <a:t>Возможности стандартной библиотеки</a:t>
            </a:r>
            <a:r>
              <a:rPr lang="en-US" sz="3200" b="1">
                <a:solidFill>
                  <a:srgbClr val="002060"/>
                </a:solidFill>
                <a:latin typeface="+mn-lt"/>
              </a:rPr>
              <a:t> </a:t>
            </a:r>
            <a:endParaRPr/>
          </a:p>
          <a:p>
            <a:pPr marL="360000" indent="-360000" algn="just">
              <a:spcBef>
                <a:spcPts val="0"/>
              </a:spcBef>
              <a:defRPr/>
            </a:pPr>
            <a:r>
              <a:rPr lang="ru-RU" sz="2800">
                <a:solidFill>
                  <a:srgbClr val="002060"/>
                </a:solidFill>
                <a:latin typeface="+mn-lt"/>
              </a:rPr>
              <a:t>Стандартная библиотека</a:t>
            </a:r>
            <a:endParaRPr/>
          </a:p>
          <a:p>
            <a:pPr marL="360000" indent="-360000" algn="just">
              <a:spcBef>
                <a:spcPts val="0"/>
              </a:spcBef>
              <a:defRPr/>
            </a:pPr>
            <a:r>
              <a:rPr lang="ru-RU" sz="2800">
                <a:solidFill>
                  <a:srgbClr val="002060"/>
                </a:solidFill>
                <a:latin typeface="+mn-lt"/>
              </a:rPr>
              <a:t>datetime – работа с датой и временем</a:t>
            </a:r>
            <a:endParaRPr/>
          </a:p>
          <a:p>
            <a:pPr marL="360000" indent="-360000" algn="just">
              <a:spcBef>
                <a:spcPts val="0"/>
              </a:spcBef>
              <a:defRPr/>
            </a:pPr>
            <a:r>
              <a:rPr lang="ru-RU" sz="2800">
                <a:solidFill>
                  <a:srgbClr val="002060"/>
                </a:solidFill>
                <a:latin typeface="+mn-lt"/>
              </a:rPr>
              <a:t>sys – взаимодействие с интерпретатором Python</a:t>
            </a:r>
            <a:endParaRPr lang="en-US" sz="2800">
              <a:solidFill>
                <a:srgbClr val="002060"/>
              </a:solidFill>
              <a:latin typeface="+mn-lt"/>
            </a:endParaRPr>
          </a:p>
          <a:p>
            <a:pPr marL="360000" indent="-360000" algn="just">
              <a:spcBef>
                <a:spcPts val="0"/>
              </a:spcBef>
              <a:defRPr/>
            </a:pPr>
            <a:r>
              <a:rPr lang="ru-RU" sz="2800">
                <a:solidFill>
                  <a:srgbClr val="002060"/>
                </a:solidFill>
                <a:latin typeface="+mn-lt"/>
              </a:rPr>
              <a:t>os – работа с сервисами операционной системы</a:t>
            </a:r>
            <a:endParaRPr lang="en-US" sz="2800">
              <a:solidFill>
                <a:srgbClr val="002060"/>
              </a:solidFill>
              <a:latin typeface="+mn-lt"/>
            </a:endParaRPr>
          </a:p>
          <a:p>
            <a:pPr marL="360000" indent="-360000" algn="just">
              <a:spcBef>
                <a:spcPts val="0"/>
              </a:spcBef>
              <a:defRPr/>
            </a:pPr>
            <a:r>
              <a:rPr lang="ru-RU" sz="2800">
                <a:solidFill>
                  <a:srgbClr val="002060"/>
                </a:solidFill>
                <a:latin typeface="+mn-lt"/>
              </a:rPr>
              <a:t>pickle – сериализация в набор байтов</a:t>
            </a:r>
            <a:endParaRPr/>
          </a:p>
          <a:p>
            <a:pPr marL="360000" indent="-360000" algn="just">
              <a:spcBef>
                <a:spcPts val="0"/>
              </a:spcBef>
              <a:defRPr/>
            </a:pPr>
            <a:r>
              <a:rPr lang="ru-RU" sz="2800">
                <a:solidFill>
                  <a:srgbClr val="002060"/>
                </a:solidFill>
                <a:latin typeface="+mn-lt"/>
              </a:rPr>
              <a:t>json – сериализация в JSON формат</a:t>
            </a:r>
            <a:endParaRPr/>
          </a:p>
          <a:p>
            <a:pPr marL="360000" indent="-360000" algn="just">
              <a:spcBef>
                <a:spcPts val="0"/>
              </a:spcBef>
              <a:defRPr/>
            </a:pPr>
            <a:r>
              <a:rPr lang="ru-RU" sz="2800">
                <a:solidFill>
                  <a:srgbClr val="002060"/>
                </a:solidFill>
                <a:latin typeface="+mn-lt"/>
              </a:rPr>
              <a:t>re – регулярные выражения</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json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JSON (JavaScript Object Notation) - простой формат обмена данными, основанный на подмножестве синтаксиса JavaScript. Модуль json позволяет кодировать и декодировать данные в удобном формате.</a:t>
            </a: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a:solidFill>
                <a:srgbClr val="0000FF"/>
              </a:solidFill>
              <a:latin typeface="Courier New"/>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json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my_list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'foo'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'bar'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'baz'</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None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1.0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2</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my_json_str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dumps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my_list</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f'my_json_str: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my_json_str</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my_pretty_json_str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dumps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my_list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sort_keys</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indent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f'my_pretty_json_str:\n</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my_pretty_json_str</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list_from_json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loads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my_pretty_json_str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f'list_from_json: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list_from_json</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dump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my_list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open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'temp.json'</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808080"/>
                </a:solidFill>
                <a:latin typeface="Courier New"/>
                <a:ea typeface="+mn-ea"/>
                <a:cs typeface="+mn-cs"/>
              </a:rPr>
              <a:t>'w'</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sort_keys</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indent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list_from_json_file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load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open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'temp.json'</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80808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f'list_from_json_file: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list_from_json_file</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buNone/>
              <a:defRPr/>
            </a:pPr>
            <a:endParaRPr lang="en-US"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json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my_json_str: ["foo", {"bar": ["baz", null, 1.0, 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my_pretty_json_str:</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"foo",</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"bar":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"baz",</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null,</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1.0,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list_from_json: ['foo', {'bar': ['baz', None, 1.0, 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list_from_json_file: ['foo', {'bar': ['baz', None, 1.0, 2]}]</a:t>
            </a:r>
            <a:endParaRPr lang="ru-RU" sz="1400" b="1" i="0" u="none" strike="noStrike" cap="none" spc="0">
              <a:ln>
                <a:noFill/>
              </a:ln>
              <a:solidFill>
                <a:srgbClr val="000080"/>
              </a:solidFill>
              <a:latin typeface="Courier New"/>
              <a:ea typeface="+mn-ea"/>
              <a:cs typeface="+mn-cs"/>
            </a:endParaRPr>
          </a:p>
          <a:p>
            <a:pPr indent="360000"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7157" y="953983"/>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Регулярное выражение – это специальная последовательность символов, предназначенная для сопоставления и поиска строк или наборов строк, представляющая собой шаблон, задаваемый в соответствии с определенным синтаксисом (более подробно можно прочитать здесь: </a:t>
            </a:r>
            <a:r>
              <a:rPr lang="ru-RU" sz="2000" u="sng">
                <a:solidFill>
                  <a:srgbClr val="002060"/>
                </a:solidFill>
                <a:latin typeface="+mn-lt"/>
                <a:hlinkClick r:id="rId2" tooltip="https://habr.com/post/349860/"/>
              </a:rPr>
              <a:t>https://habr.com/post/349860/</a:t>
            </a:r>
            <a:r>
              <a:rPr lang="ru-RU" sz="2000">
                <a:solidFill>
                  <a:srgbClr val="002060"/>
                </a:solidFill>
                <a:latin typeface="+mn-lt"/>
              </a:rPr>
              <a:t>). </a:t>
            </a:r>
            <a:endParaRPr/>
          </a:p>
          <a:p>
            <a:pPr algn="just">
              <a:spcBef>
                <a:spcPts val="0"/>
              </a:spcBef>
              <a:spcAft>
                <a:spcPts val="600"/>
              </a:spcAft>
              <a:buFontTx/>
              <a:buNone/>
              <a:defRPr/>
            </a:pPr>
            <a:r>
              <a:rPr lang="ru-RU" sz="2000">
                <a:solidFill>
                  <a:srgbClr val="002060"/>
                </a:solidFill>
                <a:latin typeface="+mn-lt"/>
              </a:rPr>
              <a:t>Модуль re обеспечивает полную поддержку Perl-подобных регулярных выражений в Python. Модуль выбрасывает исключение </a:t>
            </a:r>
            <a:r>
              <a:rPr lang="ru-RU" sz="2000">
                <a:solidFill>
                  <a:srgbClr val="002060"/>
                </a:solidFill>
                <a:latin typeface="+mn-lt"/>
              </a:rPr>
              <a:t>re.error</a:t>
            </a:r>
            <a:r>
              <a:rPr lang="ru-RU" sz="2000">
                <a:solidFill>
                  <a:srgbClr val="002060"/>
                </a:solidFill>
                <a:latin typeface="+mn-lt"/>
              </a:rPr>
              <a:t> если ошибка происходит при компиляции или использовании регулярных выражений.</a:t>
            </a:r>
            <a:endParaRPr/>
          </a:p>
          <a:p>
            <a:pPr algn="just">
              <a:spcBef>
                <a:spcPts val="0"/>
              </a:spcBef>
              <a:spcAft>
                <a:spcPts val="600"/>
              </a:spcAft>
              <a:buFontTx/>
              <a:buNone/>
              <a:defRPr/>
            </a:pPr>
            <a:r>
              <a:rPr lang="ru-RU" sz="2000">
                <a:solidFill>
                  <a:srgbClr val="002060"/>
                </a:solidFill>
                <a:latin typeface="+mn-lt"/>
              </a:rPr>
              <a:t>Пример задачи, где нужно использовать модуль re. Есть лог-файл, в котором хранятся записи об http запросах к различным серверам, прошедших через данный узел. Для каждого сервера надо вывести количество посещений и самую свежую дату и время. Содержимое лог-файла выглядит так:</a:t>
            </a: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endParaRPr lang="en-US" sz="11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netops.microsoft.com - - [01/Jul/1995:07:43:07 -0400] "GET /history/gemini/gemini.html HTTP/1.0" 200 2522</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mcdiala09.it.luc.edu - - [01/Jul/1995:07:43:08 -0400] "GET /shuttle/countdown/ HTTP/1.0" 200 3985</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pm2_9.digital.net - - [01/Jul/1995:07:43:08 -0400] "GET /shuttle/sts-71/sts-71-patch-small.gif HTTP/1.0" 200 12054</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p1107.pip.dknet.dk - - [01/Jul/1995:07:43:08 -0400] "GET /cgi-bin/imagemap/countdown?333,188 HTTP/1.0" 302 97</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netops.microsoft.com - - [01/Jul/1995:07:43:09 -0400] "GET /images/gemini-logo.gif HTTP/1.0" 200 4452</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p1107.pip.dknet.dk - - [01/Jul/1995:07:43:10 -0400] "GET /shuttle/countdown/lps/fr.html HTTP/1.0" 200 1879</a:t>
            </a:r>
            <a:endParaRPr lang="ru-RU" i="0" u="none" strike="noStrike" cap="none" spc="0">
              <a:ln>
                <a:noFill/>
              </a:ln>
              <a:solidFill>
                <a:srgbClr val="000000"/>
              </a:solidFill>
              <a:latin typeface="+mn-lt"/>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en-US" sz="2000" b="1" i="0" u="none" strike="noStrike" cap="none" spc="0">
                <a:ln>
                  <a:noFill/>
                </a:ln>
                <a:solidFill>
                  <a:srgbClr val="002060"/>
                </a:solidFill>
                <a:latin typeface="+mn-lt"/>
                <a:ea typeface="+mn-ea"/>
                <a:cs typeface="+mn-cs"/>
              </a:rPr>
              <a:t>re.match</a:t>
            </a:r>
            <a:r>
              <a:rPr lang="en-US" sz="2000" b="0" i="0" u="none" strike="noStrike" cap="none" spc="0">
                <a:ln>
                  <a:noFill/>
                </a:ln>
                <a:solidFill>
                  <a:srgbClr val="002060"/>
                </a:solidFill>
                <a:latin typeface="+mn-lt"/>
                <a:ea typeface="+mn-ea"/>
                <a:cs typeface="+mn-cs"/>
              </a:rPr>
              <a:t>(pattern, string, flags=0)</a:t>
            </a:r>
            <a:r>
              <a:rPr lang="ru-RU" sz="2000" b="0" i="0" u="none" strike="noStrike" cap="none" spc="0">
                <a:ln>
                  <a:noFill/>
                </a:ln>
                <a:solidFill>
                  <a:srgbClr val="002060"/>
                </a:solidFill>
                <a:latin typeface="+mn-lt"/>
                <a:ea typeface="+mn-ea"/>
                <a:cs typeface="+mn-cs"/>
              </a:rPr>
              <a:t> – сравнение по шаблону.</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Функция</a:t>
            </a:r>
            <a:r>
              <a:rPr lang="en-US" sz="2000" b="0" i="0" u="none" strike="noStrike" cap="none" spc="0">
                <a:ln>
                  <a:noFill/>
                </a:ln>
                <a:solidFill>
                  <a:srgbClr val="002060"/>
                </a:solidFill>
                <a:latin typeface="+mn-lt"/>
                <a:ea typeface="+mn-ea"/>
                <a:cs typeface="+mn-cs"/>
              </a:rPr>
              <a:t> re.match </a:t>
            </a:r>
            <a:r>
              <a:rPr lang="ru-RU" sz="2000" b="0" i="0" u="none" strike="noStrike" cap="none" spc="0">
                <a:ln>
                  <a:noFill/>
                </a:ln>
                <a:solidFill>
                  <a:srgbClr val="002060"/>
                </a:solidFill>
                <a:latin typeface="+mn-lt"/>
                <a:ea typeface="+mn-ea"/>
                <a:cs typeface="+mn-cs"/>
              </a:rPr>
              <a:t>возвращает </a:t>
            </a:r>
            <a:r>
              <a:rPr lang="en-US" sz="2000" b="0" i="0" u="none" strike="noStrike" cap="none" spc="0">
                <a:ln>
                  <a:noFill/>
                </a:ln>
                <a:solidFill>
                  <a:srgbClr val="002060"/>
                </a:solidFill>
                <a:latin typeface="+mn-lt"/>
                <a:ea typeface="+mn-ea"/>
                <a:cs typeface="+mn-cs"/>
              </a:rPr>
              <a:t>match-</a:t>
            </a:r>
            <a:r>
              <a:rPr lang="ru-RU" sz="2000" b="0" i="0" u="none" strike="noStrike" cap="none" spc="0">
                <a:ln>
                  <a:noFill/>
                </a:ln>
                <a:solidFill>
                  <a:srgbClr val="002060"/>
                </a:solidFill>
                <a:latin typeface="+mn-lt"/>
                <a:ea typeface="+mn-ea"/>
                <a:cs typeface="+mn-cs"/>
              </a:rPr>
              <a:t>объект в случае успеха и </a:t>
            </a:r>
            <a:r>
              <a:rPr lang="en-US" sz="2000" b="0" i="0" u="none" strike="noStrike" cap="none" spc="0">
                <a:ln>
                  <a:noFill/>
                </a:ln>
                <a:solidFill>
                  <a:srgbClr val="002060"/>
                </a:solidFill>
                <a:latin typeface="+mn-lt"/>
                <a:ea typeface="+mn-ea"/>
                <a:cs typeface="+mn-cs"/>
              </a:rPr>
              <a:t>None </a:t>
            </a:r>
            <a:r>
              <a:rPr lang="ru-RU" sz="2000" b="0" i="0" u="none" strike="noStrike" cap="none" spc="0">
                <a:ln>
                  <a:noFill/>
                </a:ln>
                <a:solidFill>
                  <a:srgbClr val="002060"/>
                </a:solidFill>
                <a:latin typeface="+mn-lt"/>
                <a:ea typeface="+mn-ea"/>
                <a:cs typeface="+mn-cs"/>
              </a:rPr>
              <a:t>в противном случае</a:t>
            </a:r>
            <a:r>
              <a:rPr lang="en-US" sz="2000" b="0" i="0" u="none" strike="noStrike" cap="none" spc="0">
                <a:ln>
                  <a:noFill/>
                </a:ln>
                <a:solidFill>
                  <a:srgbClr val="002060"/>
                </a:solidFill>
                <a:latin typeface="+mn-lt"/>
                <a:ea typeface="+mn-ea"/>
                <a:cs typeface="+mn-cs"/>
              </a:rPr>
              <a:t>. </a:t>
            </a:r>
            <a:r>
              <a:rPr lang="ru-RU" sz="2000" b="0" i="0" u="none" strike="noStrike" cap="none" spc="0">
                <a:ln>
                  <a:noFill/>
                </a:ln>
                <a:solidFill>
                  <a:srgbClr val="002060"/>
                </a:solidFill>
                <a:latin typeface="+mn-lt"/>
                <a:ea typeface="+mn-ea"/>
                <a:cs typeface="+mn-cs"/>
              </a:rPr>
              <a:t>Мы можем использовать функции</a:t>
            </a:r>
            <a:r>
              <a:rPr lang="en-US" sz="2000" b="0" i="0" u="none" strike="noStrike" cap="none" spc="0">
                <a:ln>
                  <a:noFill/>
                </a:ln>
                <a:solidFill>
                  <a:srgbClr val="002060"/>
                </a:solidFill>
                <a:latin typeface="+mn-lt"/>
                <a:ea typeface="+mn-ea"/>
                <a:cs typeface="+mn-cs"/>
              </a:rPr>
              <a:t> group(num) </a:t>
            </a:r>
            <a:r>
              <a:rPr lang="ru-RU" sz="2000" b="0" i="0" u="none" strike="noStrike" cap="none" spc="0">
                <a:ln>
                  <a:noFill/>
                </a:ln>
                <a:solidFill>
                  <a:srgbClr val="002060"/>
                </a:solidFill>
                <a:latin typeface="+mn-lt"/>
                <a:ea typeface="+mn-ea"/>
                <a:cs typeface="+mn-cs"/>
              </a:rPr>
              <a:t>или</a:t>
            </a:r>
            <a:r>
              <a:rPr lang="en-US" sz="2000" b="0" i="0" u="none" strike="noStrike" cap="none" spc="0">
                <a:ln>
                  <a:noFill/>
                </a:ln>
                <a:solidFill>
                  <a:srgbClr val="002060"/>
                </a:solidFill>
                <a:latin typeface="+mn-lt"/>
                <a:ea typeface="+mn-ea"/>
                <a:cs typeface="+mn-cs"/>
              </a:rPr>
              <a:t> groups() match-</a:t>
            </a:r>
            <a:r>
              <a:rPr lang="ru-RU" sz="2000" b="0" i="0" u="none" strike="noStrike" cap="none" spc="0">
                <a:ln>
                  <a:noFill/>
                </a:ln>
                <a:solidFill>
                  <a:srgbClr val="002060"/>
                </a:solidFill>
                <a:latin typeface="+mn-lt"/>
                <a:ea typeface="+mn-ea"/>
                <a:cs typeface="+mn-cs"/>
              </a:rPr>
              <a:t>объекта, чтоб получить совпавшее выражение</a:t>
            </a:r>
            <a:r>
              <a:rPr lang="en-US" sz="2000" b="0" i="0" u="none" strike="noStrike" cap="none" spc="0">
                <a:ln>
                  <a:noFill/>
                </a:ln>
                <a:solidFill>
                  <a:srgbClr val="002060"/>
                </a:solidFill>
                <a:latin typeface="+mn-lt"/>
                <a:ea typeface="+mn-ea"/>
                <a:cs typeface="+mn-cs"/>
              </a:rPr>
              <a:t>.</a:t>
            </a:r>
            <a:endParaRPr/>
          </a:p>
        </p:txBody>
      </p:sp>
      <p:graphicFrame>
        <p:nvGraphicFramePr>
          <p:cNvPr id="5" name="Table 4"/>
          <p:cNvGraphicFramePr>
            <a:graphicFrameLocks xmlns:a="http://schemas.openxmlformats.org/drawingml/2006/main" noGrp="1"/>
          </p:cNvGraphicFramePr>
          <p:nvPr/>
        </p:nvGraphicFramePr>
        <p:xfrm>
          <a:off x="381966" y="2287945"/>
          <a:ext cx="11417686" cy="1447476"/>
        </p:xfrm>
        <a:graphic>
          <a:graphicData uri="http://schemas.openxmlformats.org/drawingml/2006/table">
            <a:tbl>
              <a:tblPr firstRow="0" firstCol="0" lastRow="0" lastCol="0" bandRow="0" bandCol="0"/>
              <a:tblGrid>
                <a:gridCol w="1449584"/>
                <a:gridCol w="9968102"/>
              </a:tblGrid>
              <a:tr h="361869">
                <a:tc>
                  <a:txBody>
                    <a:bodyPr/>
                    <a:p>
                      <a:pPr algn="ctr">
                        <a:defRPr/>
                      </a:pPr>
                      <a:r>
                        <a:rPr lang="ru-RU" sz="1400" b="1">
                          <a:solidFill>
                            <a:srgbClr val="002060"/>
                          </a:solidFill>
                          <a:latin typeface="+mn-lt"/>
                          <a:cs typeface="Times New Roman"/>
                        </a:rPr>
                        <a:t>Параметр</a:t>
                      </a:r>
                      <a:endParaRPr lang="en-US" sz="1400" b="1">
                        <a:solidFill>
                          <a:srgbClr val="002060"/>
                        </a:solidFill>
                        <a:latin typeface="+mn-lt"/>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c>
                  <a:txBody>
                    <a:bodyPr/>
                    <a:p>
                      <a:pPr algn="ctr">
                        <a:defRPr/>
                      </a:pPr>
                      <a:r>
                        <a:rPr lang="ru-RU" sz="1400" b="1">
                          <a:solidFill>
                            <a:srgbClr val="002060"/>
                          </a:solidFill>
                          <a:latin typeface="+mn-lt"/>
                          <a:cs typeface="Times New Roman"/>
                        </a:rPr>
                        <a:t>Описание</a:t>
                      </a:r>
                      <a:endParaRPr lang="en-US" sz="1400" b="1">
                        <a:solidFill>
                          <a:srgbClr val="002060"/>
                        </a:solidFill>
                        <a:latin typeface="+mn-lt"/>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r>
              <a:tr h="361869">
                <a:tc>
                  <a:txBody>
                    <a:bodyPr/>
                    <a:p>
                      <a:pPr marL="180000">
                        <a:defRPr/>
                      </a:pPr>
                      <a:r>
                        <a:rPr lang="en-US" sz="1400">
                          <a:solidFill>
                            <a:srgbClr val="002060"/>
                          </a:solidFill>
                          <a:latin typeface="+mn-lt"/>
                          <a:cs typeface="Times New Roman"/>
                        </a:rPr>
                        <a:t>pattern</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defRPr/>
                      </a:pPr>
                      <a:r>
                        <a:rPr lang="ru-RU" sz="1400">
                          <a:solidFill>
                            <a:srgbClr val="002060"/>
                          </a:solidFill>
                          <a:latin typeface="+mn-lt"/>
                          <a:cs typeface="Times New Roman"/>
                        </a:rPr>
                        <a:t>Регулярное</a:t>
                      </a:r>
                      <a:r>
                        <a:rPr lang="ru-RU" sz="1400">
                          <a:solidFill>
                            <a:srgbClr val="002060"/>
                          </a:solidFill>
                          <a:latin typeface="+mn-lt"/>
                          <a:cs typeface="Times New Roman"/>
                        </a:rPr>
                        <a:t> выражение для сравнения</a:t>
                      </a:r>
                      <a:r>
                        <a:rPr lang="en-US" sz="1400">
                          <a:solidFill>
                            <a:srgbClr val="002060"/>
                          </a:solidFill>
                          <a:latin typeface="+mn-lt"/>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61869">
                <a:tc>
                  <a:txBody>
                    <a:bodyPr/>
                    <a:p>
                      <a:pPr marL="180000">
                        <a:defRPr/>
                      </a:pPr>
                      <a:r>
                        <a:rPr lang="en-US" sz="1400">
                          <a:solidFill>
                            <a:srgbClr val="002060"/>
                          </a:solidFill>
                          <a:latin typeface="+mn-lt"/>
                          <a:cs typeface="Times New Roman"/>
                        </a:rPr>
                        <a:t>string</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defRPr/>
                      </a:pPr>
                      <a:r>
                        <a:rPr lang="ru-RU" sz="1400">
                          <a:solidFill>
                            <a:srgbClr val="002060"/>
                          </a:solidFill>
                          <a:latin typeface="+mn-lt"/>
                          <a:cs typeface="Times New Roman"/>
                        </a:rPr>
                        <a:t>Строка</a:t>
                      </a:r>
                      <a:r>
                        <a:rPr lang="en-US" sz="1400">
                          <a:solidFill>
                            <a:srgbClr val="002060"/>
                          </a:solidFill>
                          <a:latin typeface="+mn-lt"/>
                          <a:cs typeface="Times New Roman"/>
                        </a:rPr>
                        <a:t>, </a:t>
                      </a:r>
                      <a:r>
                        <a:rPr lang="ru-RU" sz="1400">
                          <a:solidFill>
                            <a:srgbClr val="002060"/>
                          </a:solidFill>
                          <a:latin typeface="+mn-lt"/>
                          <a:cs typeface="Times New Roman"/>
                        </a:rPr>
                        <a:t>в которой осуществляется</a:t>
                      </a:r>
                      <a:r>
                        <a:rPr lang="en-US" sz="1400">
                          <a:solidFill>
                            <a:srgbClr val="002060"/>
                          </a:solidFill>
                          <a:latin typeface="+mn-lt"/>
                          <a:cs typeface="Times New Roman"/>
                        </a:rPr>
                        <a:t> </a:t>
                      </a:r>
                      <a:r>
                        <a:rPr lang="ru-RU" sz="1400">
                          <a:solidFill>
                            <a:srgbClr val="002060"/>
                          </a:solidFill>
                          <a:latin typeface="+mn-lt"/>
                          <a:cs typeface="Times New Roman"/>
                        </a:rPr>
                        <a:t>поиск шаблона с начала строки</a:t>
                      </a:r>
                      <a:r>
                        <a:rPr lang="en-US" sz="1400">
                          <a:solidFill>
                            <a:srgbClr val="002060"/>
                          </a:solidFill>
                          <a:latin typeface="+mn-lt"/>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61869">
                <a:tc>
                  <a:txBody>
                    <a:bodyPr/>
                    <a:p>
                      <a:pPr marL="180000">
                        <a:defRPr/>
                      </a:pPr>
                      <a:r>
                        <a:rPr lang="en-US" sz="1400">
                          <a:solidFill>
                            <a:srgbClr val="002060"/>
                          </a:solidFill>
                          <a:latin typeface="+mn-lt"/>
                          <a:cs typeface="Times New Roman"/>
                        </a:rPr>
                        <a:t>flags</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defRPr/>
                      </a:pPr>
                      <a:r>
                        <a:rPr lang="ru-RU" sz="1400">
                          <a:solidFill>
                            <a:srgbClr val="002060"/>
                          </a:solidFill>
                          <a:latin typeface="+mn-lt"/>
                          <a:cs typeface="Times New Roman"/>
                        </a:rPr>
                        <a:t>Можно указать различные флаги, используя</a:t>
                      </a:r>
                      <a:r>
                        <a:rPr lang="ru-RU" sz="1400">
                          <a:solidFill>
                            <a:srgbClr val="002060"/>
                          </a:solidFill>
                          <a:latin typeface="+mn-lt"/>
                          <a:cs typeface="Times New Roman"/>
                        </a:rPr>
                        <a:t> побитовое ИЛИ</a:t>
                      </a:r>
                      <a:r>
                        <a:rPr lang="en-US" sz="1400">
                          <a:solidFill>
                            <a:srgbClr val="002060"/>
                          </a:solidFill>
                          <a:latin typeface="+mn-lt"/>
                          <a:cs typeface="Times New Roman"/>
                        </a:rPr>
                        <a:t> (|). </a:t>
                      </a:r>
                      <a:r>
                        <a:rPr lang="ru-RU" sz="1400">
                          <a:solidFill>
                            <a:srgbClr val="002060"/>
                          </a:solidFill>
                          <a:latin typeface="+mn-lt"/>
                          <a:cs typeface="Times New Roman"/>
                        </a:rPr>
                        <a:t>Это т.н. модификаторы</a:t>
                      </a:r>
                      <a:r>
                        <a:rPr lang="ru-RU" sz="1400">
                          <a:solidFill>
                            <a:srgbClr val="002060"/>
                          </a:solidFill>
                          <a:latin typeface="+mn-lt"/>
                          <a:cs typeface="Times New Roman"/>
                        </a:rPr>
                        <a:t>.</a:t>
                      </a:r>
                      <a:endParaRPr lang="en-US" sz="1400">
                        <a:solidFill>
                          <a:srgbClr val="002060"/>
                        </a:solidFill>
                        <a:latin typeface="+mn-lt"/>
                        <a:cs typeface="Times New Roman"/>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bl>
          </a:graphicData>
        </a:graphic>
      </p:graphicFrame>
      <p:graphicFrame>
        <p:nvGraphicFramePr>
          <p:cNvPr id="6" name="Table 5"/>
          <p:cNvGraphicFramePr>
            <a:graphicFrameLocks xmlns:a="http://schemas.openxmlformats.org/drawingml/2006/main" noGrp="1"/>
          </p:cNvGraphicFramePr>
          <p:nvPr/>
        </p:nvGraphicFramePr>
        <p:xfrm>
          <a:off x="392348" y="4150807"/>
          <a:ext cx="11417686" cy="1030793"/>
        </p:xfrm>
        <a:graphic>
          <a:graphicData uri="http://schemas.openxmlformats.org/drawingml/2006/table">
            <a:tbl>
              <a:tblPr firstRow="0" firstCol="0" lastRow="0" lastCol="0" bandRow="0" bandCol="0"/>
              <a:tblGrid>
                <a:gridCol w="3077811"/>
                <a:gridCol w="8339875"/>
              </a:tblGrid>
              <a:tr h="274050">
                <a:tc>
                  <a:txBody>
                    <a:bodyPr/>
                    <a:p>
                      <a:pPr algn="ctr">
                        <a:defRPr/>
                      </a:pPr>
                      <a:r>
                        <a:rPr lang="ru-RU" sz="1400" b="1">
                          <a:solidFill>
                            <a:srgbClr val="002060"/>
                          </a:solidFill>
                          <a:latin typeface="+mn-lt"/>
                          <a:cs typeface="Times New Roman"/>
                        </a:rPr>
                        <a:t>Методы </a:t>
                      </a:r>
                      <a:r>
                        <a:rPr lang="en-US" sz="1400" b="1">
                          <a:solidFill>
                            <a:srgbClr val="002060"/>
                          </a:solidFill>
                          <a:latin typeface="+mn-lt"/>
                          <a:cs typeface="Times New Roman"/>
                        </a:rPr>
                        <a:t>match</a:t>
                      </a:r>
                      <a:r>
                        <a:rPr lang="ru-RU" sz="1400" b="1">
                          <a:solidFill>
                            <a:srgbClr val="002060"/>
                          </a:solidFill>
                          <a:latin typeface="+mn-lt"/>
                          <a:cs typeface="Times New Roman"/>
                        </a:rPr>
                        <a:t>-объекта</a:t>
                      </a:r>
                      <a:endParaRPr lang="en-US" sz="1400" b="1">
                        <a:solidFill>
                          <a:srgbClr val="002060"/>
                        </a:solidFill>
                        <a:latin typeface="+mn-lt"/>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c>
                  <a:txBody>
                    <a:bodyPr/>
                    <a:p>
                      <a:pPr algn="ctr">
                        <a:defRPr/>
                      </a:pPr>
                      <a:r>
                        <a:rPr lang="ru-RU" sz="1400" b="1">
                          <a:solidFill>
                            <a:srgbClr val="002060"/>
                          </a:solidFill>
                          <a:latin typeface="+mn-lt"/>
                          <a:cs typeface="Times New Roman"/>
                        </a:rPr>
                        <a:t>Описание</a:t>
                      </a:r>
                      <a:endParaRPr lang="en-US" sz="1400" b="1">
                        <a:solidFill>
                          <a:srgbClr val="002060"/>
                        </a:solidFill>
                        <a:latin typeface="+mn-lt"/>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r>
              <a:tr h="367747">
                <a:tc>
                  <a:txBody>
                    <a:bodyPr/>
                    <a:p>
                      <a:pPr marL="180000" algn="l" defTabSz="914400">
                        <a:defRPr/>
                      </a:pPr>
                      <a:r>
                        <a:rPr lang="en-US" sz="1400">
                          <a:solidFill>
                            <a:srgbClr val="002060"/>
                          </a:solidFill>
                          <a:latin typeface="+mn-lt"/>
                          <a:ea typeface="+mn-ea"/>
                          <a:cs typeface="Times New Roman"/>
                        </a:rPr>
                        <a:t>group(num=0)</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Возвращает совпавшее выражение полностью</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либо</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его часть с индексом </a:t>
                      </a:r>
                      <a:r>
                        <a:rPr lang="en-US" sz="1400">
                          <a:solidFill>
                            <a:srgbClr val="002060"/>
                          </a:solidFill>
                          <a:latin typeface="+mn-lt"/>
                          <a:ea typeface="+mn-ea"/>
                          <a:cs typeface="Times New Roman"/>
                        </a:rPr>
                        <a:t>num)</a:t>
                      </a:r>
                      <a:r>
                        <a:rPr lang="ru-RU" sz="1400">
                          <a:solidFill>
                            <a:srgbClr val="002060"/>
                          </a:solidFill>
                          <a:latin typeface="+mn-lt"/>
                          <a:ea typeface="+mn-ea"/>
                          <a:cs typeface="Times New Roman"/>
                        </a:rPr>
                        <a:t>.</a:t>
                      </a:r>
                      <a:endParaRPr lang="en-US" sz="1400">
                        <a:solidFill>
                          <a:srgbClr val="002060"/>
                        </a:solidFill>
                        <a:latin typeface="+mn-lt"/>
                        <a:ea typeface="+mn-ea"/>
                        <a:cs typeface="Times New Roman"/>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58246">
                <a:tc>
                  <a:txBody>
                    <a:bodyPr/>
                    <a:p>
                      <a:pPr marL="180000" algn="l" defTabSz="914400">
                        <a:defRPr/>
                      </a:pPr>
                      <a:r>
                        <a:rPr lang="en-US" sz="1400">
                          <a:solidFill>
                            <a:srgbClr val="002060"/>
                          </a:solidFill>
                          <a:latin typeface="+mn-lt"/>
                          <a:ea typeface="+mn-ea"/>
                          <a:cs typeface="Times New Roman"/>
                        </a:rPr>
                        <a:t>groups()</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Возвращает кортеж из всех совпавших частей</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пустой кортеж, если совпадений не найдено</a:t>
                      </a:r>
                      <a:r>
                        <a:rPr lang="en-US" sz="1400">
                          <a:solidFill>
                            <a:srgbClr val="002060"/>
                          </a:solidFill>
                          <a:latin typeface="+mn-lt"/>
                          <a:ea typeface="+mn-ea"/>
                          <a:cs typeface="Times New Roman"/>
                        </a:rPr>
                        <a:t>)</a:t>
                      </a:r>
                      <a:r>
                        <a:rPr lang="ru-RU" sz="1400">
                          <a:solidFill>
                            <a:srgbClr val="002060"/>
                          </a:solidFill>
                          <a:latin typeface="+mn-lt"/>
                          <a:ea typeface="+mn-ea"/>
                          <a:cs typeface="Times New Roman"/>
                        </a:rPr>
                        <a:t>.</a:t>
                      </a:r>
                      <a:endParaRPr lang="en-US" sz="1400">
                        <a:solidFill>
                          <a:srgbClr val="002060"/>
                        </a:solidFill>
                        <a:latin typeface="+mn-lt"/>
                        <a:ea typeface="+mn-ea"/>
                        <a:cs typeface="Times New Roman"/>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endParaRPr lang="en-US" sz="2000" b="0" i="0" u="none" strike="noStrike" cap="none" spc="0">
              <a:ln>
                <a:noFill/>
              </a:ln>
              <a:solidFill>
                <a:srgbClr val="002060"/>
              </a:solidFill>
              <a:latin typeface="+mn-lt"/>
              <a:ea typeface="+mn-ea"/>
              <a:cs typeface="+mn-cs"/>
            </a:endParaRPr>
          </a:p>
        </p:txBody>
      </p:sp>
      <p:graphicFrame>
        <p:nvGraphicFramePr>
          <p:cNvPr id="7" name="Table 3"/>
          <p:cNvGraphicFramePr>
            <a:graphicFrameLocks xmlns:a="http://schemas.openxmlformats.org/drawingml/2006/main" noGrp="1"/>
          </p:cNvGraphicFramePr>
          <p:nvPr/>
        </p:nvGraphicFramePr>
        <p:xfrm>
          <a:off x="381966" y="988319"/>
          <a:ext cx="11428068" cy="4881360"/>
        </p:xfrm>
        <a:graphic>
          <a:graphicData uri="http://schemas.openxmlformats.org/drawingml/2006/table">
            <a:tbl>
              <a:tblPr firstRow="0" firstCol="0" lastRow="0" lastCol="0" bandRow="0" bandCol="0"/>
              <a:tblGrid>
                <a:gridCol w="970195"/>
                <a:gridCol w="10457873"/>
              </a:tblGrid>
              <a:tr h="244068">
                <a:tc>
                  <a:txBody>
                    <a:bodyPr/>
                    <a:p>
                      <a:pPr marL="0" algn="ctr">
                        <a:defRPr/>
                      </a:pPr>
                      <a:r>
                        <a:rPr lang="ru-RU" sz="1400" b="1">
                          <a:solidFill>
                            <a:srgbClr val="002060"/>
                          </a:solidFill>
                          <a:latin typeface="+mn-lt"/>
                          <a:cs typeface="Times New Roman"/>
                        </a:rPr>
                        <a:t>Шаблон</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solidFill>
                      <a:srgbClr val="99CCFF"/>
                    </a:solidFill>
                  </a:tcPr>
                </a:tc>
                <a:tc>
                  <a:txBody>
                    <a:bodyPr/>
                    <a:p>
                      <a:pPr marL="0" algn="ctr">
                        <a:defRPr/>
                      </a:pPr>
                      <a:r>
                        <a:rPr lang="ru-RU" sz="1400" b="1">
                          <a:solidFill>
                            <a:srgbClr val="002060"/>
                          </a:solidFill>
                          <a:latin typeface="+mn-lt"/>
                          <a:cs typeface="Times New Roman"/>
                        </a:rPr>
                        <a:t>Описание</a:t>
                      </a:r>
                      <a:endParaRPr lang="en-US" sz="1400" b="1">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solidFill>
                      <a:srgbClr val="99CCFF"/>
                    </a:solidFill>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Начало строки.</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Конец</a:t>
                      </a:r>
                      <a:r>
                        <a:rPr lang="ru-RU" sz="1400">
                          <a:solidFill>
                            <a:srgbClr val="002060"/>
                          </a:solidFill>
                          <a:latin typeface="+mn-lt"/>
                          <a:cs typeface="Times New Roman"/>
                        </a:rPr>
                        <a:t> строки.</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Любой единичный символ кроме символа перевода строки</a:t>
                      </a:r>
                      <a:r>
                        <a:rPr lang="en-US" sz="1400">
                          <a:solidFill>
                            <a:srgbClr val="002060"/>
                          </a:solidFill>
                          <a:latin typeface="+mn-lt"/>
                          <a:cs typeface="Times New Roman"/>
                        </a:rPr>
                        <a:t>. </a:t>
                      </a:r>
                      <a:r>
                        <a:rPr lang="ru-RU" sz="1400">
                          <a:solidFill>
                            <a:srgbClr val="002060"/>
                          </a:solidFill>
                          <a:latin typeface="+mn-lt"/>
                          <a:cs typeface="Times New Roman"/>
                        </a:rPr>
                        <a:t>Флаг</a:t>
                      </a:r>
                      <a:r>
                        <a:rPr lang="en-US" sz="1400">
                          <a:solidFill>
                            <a:srgbClr val="002060"/>
                          </a:solidFill>
                          <a:latin typeface="+mn-lt"/>
                          <a:cs typeface="Times New Roman"/>
                        </a:rPr>
                        <a:t> m </a:t>
                      </a:r>
                      <a:r>
                        <a:rPr lang="ru-RU" sz="1400">
                          <a:solidFill>
                            <a:srgbClr val="002060"/>
                          </a:solidFill>
                          <a:latin typeface="+mn-lt"/>
                          <a:cs typeface="Times New Roman"/>
                        </a:rPr>
                        <a:t>позволяет включить также и символ новой строки</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Любой единичный символ в скобках.</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Любой единичный символ НЕ из указанных в скобках.</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en-US" sz="1400">
                          <a:solidFill>
                            <a:srgbClr val="002060"/>
                          </a:solidFill>
                          <a:latin typeface="+mn-lt"/>
                          <a:cs typeface="Times New Roman"/>
                        </a:rPr>
                        <a:t>0 </a:t>
                      </a:r>
                      <a:r>
                        <a:rPr lang="ru-RU" sz="1400">
                          <a:solidFill>
                            <a:srgbClr val="002060"/>
                          </a:solidFill>
                          <a:latin typeface="+mn-lt"/>
                          <a:cs typeface="Times New Roman"/>
                        </a:rPr>
                        <a:t>или больше</a:t>
                      </a:r>
                      <a:r>
                        <a:rPr lang="en-US" sz="1400">
                          <a:solidFill>
                            <a:srgbClr val="002060"/>
                          </a:solidFill>
                          <a:latin typeface="+mn-lt"/>
                          <a:cs typeface="Times New Roman"/>
                        </a:rPr>
                        <a:t> </a:t>
                      </a:r>
                      <a:r>
                        <a:rPr lang="ru-RU" sz="1400">
                          <a:solidFill>
                            <a:srgbClr val="002060"/>
                          </a:solidFill>
                          <a:latin typeface="+mn-lt"/>
                          <a:cs typeface="Times New Roman"/>
                        </a:rPr>
                        <a:t>включений предшествующего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marR="0" lvl="0" indent="0" algn="l" defTabSz="914400">
                        <a:lnSpc>
                          <a:spcPct val="100000"/>
                        </a:lnSpc>
                        <a:spcBef>
                          <a:spcPts val="0"/>
                        </a:spcBef>
                        <a:spcAft>
                          <a:spcPts val="0"/>
                        </a:spcAft>
                        <a:buClrTx/>
                        <a:buSzTx/>
                        <a:buFontTx/>
                        <a:buNone/>
                        <a:defRPr/>
                      </a:pPr>
                      <a:r>
                        <a:rPr lang="en-US" sz="1400">
                          <a:solidFill>
                            <a:srgbClr val="002060"/>
                          </a:solidFill>
                          <a:latin typeface="+mn-lt"/>
                          <a:cs typeface="Times New Roman"/>
                        </a:rPr>
                        <a:t>1 </a:t>
                      </a:r>
                      <a:r>
                        <a:rPr lang="ru-RU" sz="1400">
                          <a:solidFill>
                            <a:srgbClr val="002060"/>
                          </a:solidFill>
                          <a:latin typeface="+mn-lt"/>
                          <a:cs typeface="Times New Roman"/>
                        </a:rPr>
                        <a:t>или больше</a:t>
                      </a:r>
                      <a:r>
                        <a:rPr lang="en-US" sz="1400">
                          <a:solidFill>
                            <a:srgbClr val="002060"/>
                          </a:solidFill>
                          <a:latin typeface="+mn-lt"/>
                          <a:cs typeface="Times New Roman"/>
                        </a:rPr>
                        <a:t> </a:t>
                      </a:r>
                      <a:r>
                        <a:rPr lang="ru-RU" sz="1400">
                          <a:solidFill>
                            <a:srgbClr val="002060"/>
                          </a:solidFill>
                          <a:latin typeface="+mn-lt"/>
                          <a:cs typeface="Times New Roman"/>
                        </a:rPr>
                        <a:t>включений предшествующего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en-US" sz="1400">
                          <a:solidFill>
                            <a:srgbClr val="002060"/>
                          </a:solidFill>
                          <a:latin typeface="+mn-lt"/>
                          <a:cs typeface="Times New Roman"/>
                        </a:rPr>
                        <a:t>0 </a:t>
                      </a:r>
                      <a:r>
                        <a:rPr lang="ru-RU" sz="1400">
                          <a:solidFill>
                            <a:srgbClr val="002060"/>
                          </a:solidFill>
                          <a:latin typeface="+mn-lt"/>
                          <a:cs typeface="Times New Roman"/>
                        </a:rPr>
                        <a:t>или</a:t>
                      </a:r>
                      <a:r>
                        <a:rPr lang="en-US" sz="1400">
                          <a:solidFill>
                            <a:srgbClr val="002060"/>
                          </a:solidFill>
                          <a:latin typeface="+mn-lt"/>
                          <a:cs typeface="Times New Roman"/>
                        </a:rPr>
                        <a:t> 1 </a:t>
                      </a:r>
                      <a:r>
                        <a:rPr lang="ru-RU" sz="1400">
                          <a:solidFill>
                            <a:srgbClr val="002060"/>
                          </a:solidFill>
                          <a:latin typeface="+mn-lt"/>
                          <a:cs typeface="Times New Roman"/>
                        </a:rPr>
                        <a:t>включение предшествующего</a:t>
                      </a:r>
                      <a:r>
                        <a:rPr lang="ru-RU" sz="1400">
                          <a:solidFill>
                            <a:srgbClr val="002060"/>
                          </a:solidFill>
                          <a:latin typeface="+mn-lt"/>
                          <a:cs typeface="Times New Roman"/>
                        </a:rPr>
                        <a:t>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 n}</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Ровно </a:t>
                      </a:r>
                      <a:r>
                        <a:rPr lang="en-US" sz="1400">
                          <a:solidFill>
                            <a:srgbClr val="002060"/>
                          </a:solidFill>
                          <a:latin typeface="+mn-lt"/>
                          <a:cs typeface="Times New Roman"/>
                        </a:rPr>
                        <a:t>n </a:t>
                      </a:r>
                      <a:r>
                        <a:rPr lang="ru-RU" sz="1400">
                          <a:solidFill>
                            <a:srgbClr val="002060"/>
                          </a:solidFill>
                          <a:latin typeface="+mn-lt"/>
                          <a:cs typeface="Times New Roman"/>
                        </a:rPr>
                        <a:t>включений предшествующего</a:t>
                      </a:r>
                      <a:r>
                        <a:rPr lang="ru-RU" sz="1400">
                          <a:solidFill>
                            <a:srgbClr val="002060"/>
                          </a:solidFill>
                          <a:latin typeface="+mn-lt"/>
                          <a:cs typeface="Times New Roman"/>
                        </a:rPr>
                        <a:t> выражения.</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 n,}</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en-US" sz="1400">
                          <a:solidFill>
                            <a:srgbClr val="002060"/>
                          </a:solidFill>
                          <a:latin typeface="+mn-lt"/>
                          <a:cs typeface="Times New Roman"/>
                        </a:rPr>
                        <a:t>n </a:t>
                      </a:r>
                      <a:r>
                        <a:rPr lang="ru-RU" sz="1400">
                          <a:solidFill>
                            <a:srgbClr val="002060"/>
                          </a:solidFill>
                          <a:latin typeface="+mn-lt"/>
                          <a:cs typeface="Times New Roman"/>
                        </a:rPr>
                        <a:t>или больше включений предшествующего</a:t>
                      </a:r>
                      <a:r>
                        <a:rPr lang="ru-RU" sz="1400">
                          <a:solidFill>
                            <a:srgbClr val="002060"/>
                          </a:solidFill>
                          <a:latin typeface="+mn-lt"/>
                          <a:cs typeface="Times New Roman"/>
                        </a:rPr>
                        <a:t>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 n, m}</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От</a:t>
                      </a:r>
                      <a:r>
                        <a:rPr lang="en-US" sz="1400">
                          <a:solidFill>
                            <a:srgbClr val="002060"/>
                          </a:solidFill>
                          <a:latin typeface="+mn-lt"/>
                          <a:cs typeface="Times New Roman"/>
                        </a:rPr>
                        <a:t> n </a:t>
                      </a:r>
                      <a:r>
                        <a:rPr lang="ru-RU" sz="1400">
                          <a:solidFill>
                            <a:srgbClr val="002060"/>
                          </a:solidFill>
                          <a:latin typeface="+mn-lt"/>
                          <a:cs typeface="Times New Roman"/>
                        </a:rPr>
                        <a:t>до</a:t>
                      </a:r>
                      <a:r>
                        <a:rPr lang="en-US" sz="1400">
                          <a:solidFill>
                            <a:srgbClr val="002060"/>
                          </a:solidFill>
                          <a:latin typeface="+mn-lt"/>
                          <a:cs typeface="Times New Roman"/>
                        </a:rPr>
                        <a:t> m </a:t>
                      </a:r>
                      <a:r>
                        <a:rPr lang="ru-RU" sz="1400">
                          <a:solidFill>
                            <a:srgbClr val="002060"/>
                          </a:solidFill>
                          <a:latin typeface="+mn-lt"/>
                          <a:cs typeface="Times New Roman"/>
                        </a:rPr>
                        <a:t>включений предшествующего</a:t>
                      </a:r>
                      <a:r>
                        <a:rPr lang="ru-RU" sz="1400">
                          <a:solidFill>
                            <a:srgbClr val="002060"/>
                          </a:solidFill>
                          <a:latin typeface="+mn-lt"/>
                          <a:cs typeface="Times New Roman"/>
                        </a:rPr>
                        <a:t>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a| b</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Либо </a:t>
                      </a:r>
                      <a:r>
                        <a:rPr lang="en-US" sz="1400">
                          <a:solidFill>
                            <a:srgbClr val="002060"/>
                          </a:solidFill>
                          <a:latin typeface="+mn-lt"/>
                          <a:cs typeface="Times New Roman"/>
                        </a:rPr>
                        <a:t>a</a:t>
                      </a:r>
                      <a:r>
                        <a:rPr lang="ru-RU" sz="1400">
                          <a:solidFill>
                            <a:srgbClr val="002060"/>
                          </a:solidFill>
                          <a:latin typeface="+mn-lt"/>
                          <a:cs typeface="Times New Roman"/>
                        </a:rPr>
                        <a:t>, либо</a:t>
                      </a:r>
                      <a:r>
                        <a:rPr lang="en-US" sz="1400">
                          <a:solidFill>
                            <a:srgbClr val="002060"/>
                          </a:solidFill>
                          <a:latin typeface="+mn-lt"/>
                          <a:cs typeface="Times New Roman"/>
                        </a:rPr>
                        <a:t> b.</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Группирует</a:t>
                      </a:r>
                      <a:r>
                        <a:rPr lang="ru-RU" sz="1400">
                          <a:solidFill>
                            <a:srgbClr val="002060"/>
                          </a:solidFill>
                          <a:latin typeface="+mn-lt"/>
                          <a:cs typeface="Times New Roman"/>
                        </a:rPr>
                        <a:t> регулярные выражения и запоминает найденный </a:t>
                      </a:r>
                      <a:r>
                        <a:rPr lang="ru-RU" sz="1400">
                          <a:solidFill>
                            <a:srgbClr val="002060"/>
                          </a:solidFill>
                          <a:latin typeface="+mn-lt"/>
                          <a:cs typeface="Times New Roman"/>
                        </a:rPr>
                        <a:t>текст</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(?imx)</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Включает</a:t>
                      </a:r>
                      <a:r>
                        <a:rPr lang="en-US" sz="1400">
                          <a:solidFill>
                            <a:srgbClr val="002060"/>
                          </a:solidFill>
                          <a:latin typeface="+mn-lt"/>
                          <a:cs typeface="Times New Roman"/>
                        </a:rPr>
                        <a:t> i, m, </a:t>
                      </a:r>
                      <a:r>
                        <a:rPr lang="ru-RU" sz="1400">
                          <a:solidFill>
                            <a:srgbClr val="002060"/>
                          </a:solidFill>
                          <a:latin typeface="+mn-lt"/>
                          <a:cs typeface="Times New Roman"/>
                        </a:rPr>
                        <a:t>или</a:t>
                      </a:r>
                      <a:r>
                        <a:rPr lang="en-US" sz="1400">
                          <a:solidFill>
                            <a:srgbClr val="002060"/>
                          </a:solidFill>
                          <a:latin typeface="+mn-lt"/>
                          <a:cs typeface="Times New Roman"/>
                        </a:rPr>
                        <a:t> x </a:t>
                      </a:r>
                      <a:r>
                        <a:rPr lang="ru-RU" sz="1400">
                          <a:solidFill>
                            <a:srgbClr val="002060"/>
                          </a:solidFill>
                          <a:latin typeface="+mn-lt"/>
                          <a:cs typeface="Times New Roman"/>
                        </a:rPr>
                        <a:t>опции для конкретного регулярного выражения</a:t>
                      </a:r>
                      <a:r>
                        <a:rPr lang="en-US" sz="1400">
                          <a:solidFill>
                            <a:srgbClr val="002060"/>
                          </a:solidFill>
                          <a:latin typeface="+mn-lt"/>
                          <a:cs typeface="Times New Roman"/>
                        </a:rPr>
                        <a:t>. </a:t>
                      </a:r>
                      <a:r>
                        <a:rPr lang="ru-RU" sz="1400">
                          <a:solidFill>
                            <a:srgbClr val="002060"/>
                          </a:solidFill>
                          <a:latin typeface="+mn-lt"/>
                          <a:cs typeface="Times New Roman"/>
                        </a:rPr>
                        <a:t>Скобки, если есть, определяют</a:t>
                      </a:r>
                      <a:r>
                        <a:rPr lang="ru-RU" sz="1400">
                          <a:solidFill>
                            <a:srgbClr val="002060"/>
                          </a:solidFill>
                          <a:latin typeface="+mn-lt"/>
                          <a:cs typeface="Times New Roman"/>
                        </a:rPr>
                        <a:t> группу, на которую это действует</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(?-imx)</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marR="0" lvl="0" indent="0" algn="l" defTabSz="914400">
                        <a:lnSpc>
                          <a:spcPct val="100000"/>
                        </a:lnSpc>
                        <a:spcBef>
                          <a:spcPts val="0"/>
                        </a:spcBef>
                        <a:spcAft>
                          <a:spcPts val="0"/>
                        </a:spcAft>
                        <a:buClrTx/>
                        <a:buSzTx/>
                        <a:buFontTx/>
                        <a:buNone/>
                        <a:defRPr/>
                      </a:pPr>
                      <a:r>
                        <a:rPr lang="ru-RU" sz="1400">
                          <a:solidFill>
                            <a:srgbClr val="002060"/>
                          </a:solidFill>
                          <a:latin typeface="+mn-lt"/>
                          <a:cs typeface="Times New Roman"/>
                        </a:rPr>
                        <a:t>Отключает</a:t>
                      </a:r>
                      <a:r>
                        <a:rPr lang="en-US" sz="1400">
                          <a:solidFill>
                            <a:srgbClr val="002060"/>
                          </a:solidFill>
                          <a:latin typeface="+mn-lt"/>
                          <a:cs typeface="Times New Roman"/>
                        </a:rPr>
                        <a:t> i, m, </a:t>
                      </a:r>
                      <a:r>
                        <a:rPr lang="ru-RU" sz="1400">
                          <a:solidFill>
                            <a:srgbClr val="002060"/>
                          </a:solidFill>
                          <a:latin typeface="+mn-lt"/>
                          <a:cs typeface="Times New Roman"/>
                        </a:rPr>
                        <a:t>или</a:t>
                      </a:r>
                      <a:r>
                        <a:rPr lang="en-US" sz="1400">
                          <a:solidFill>
                            <a:srgbClr val="002060"/>
                          </a:solidFill>
                          <a:latin typeface="+mn-lt"/>
                          <a:cs typeface="Times New Roman"/>
                        </a:rPr>
                        <a:t> x </a:t>
                      </a:r>
                      <a:r>
                        <a:rPr lang="ru-RU" sz="1400">
                          <a:solidFill>
                            <a:srgbClr val="002060"/>
                          </a:solidFill>
                          <a:latin typeface="+mn-lt"/>
                          <a:cs typeface="Times New Roman"/>
                        </a:rPr>
                        <a:t>опции для конкретного регулярного выражения</a:t>
                      </a:r>
                      <a:r>
                        <a:rPr lang="en-US" sz="1400">
                          <a:solidFill>
                            <a:srgbClr val="002060"/>
                          </a:solidFill>
                          <a:latin typeface="+mn-lt"/>
                          <a:cs typeface="Times New Roman"/>
                        </a:rPr>
                        <a:t>. </a:t>
                      </a:r>
                      <a:r>
                        <a:rPr lang="ru-RU" sz="1400">
                          <a:solidFill>
                            <a:srgbClr val="002060"/>
                          </a:solidFill>
                          <a:latin typeface="+mn-lt"/>
                          <a:cs typeface="Times New Roman"/>
                        </a:rPr>
                        <a:t>Скобки, если есть, определяют</a:t>
                      </a:r>
                      <a:r>
                        <a:rPr lang="ru-RU" sz="1400">
                          <a:solidFill>
                            <a:srgbClr val="002060"/>
                          </a:solidFill>
                          <a:latin typeface="+mn-lt"/>
                          <a:cs typeface="Times New Roman"/>
                        </a:rPr>
                        <a:t> группу, на которую это действует</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marR="0" lvl="0" indent="0" algn="l" defTabSz="914400">
                        <a:lnSpc>
                          <a:spcPct val="100000"/>
                        </a:lnSpc>
                        <a:spcBef>
                          <a:spcPts val="0"/>
                        </a:spcBef>
                        <a:spcAft>
                          <a:spcPts val="0"/>
                        </a:spcAft>
                        <a:buClrTx/>
                        <a:buSzTx/>
                        <a:buFontTx/>
                        <a:buNone/>
                        <a:defRPr/>
                      </a:pPr>
                      <a:r>
                        <a:rPr lang="ru-RU" sz="1400">
                          <a:solidFill>
                            <a:srgbClr val="002060"/>
                          </a:solidFill>
                          <a:latin typeface="+mn-lt"/>
                          <a:cs typeface="Times New Roman"/>
                        </a:rPr>
                        <a:t>Группирует</a:t>
                      </a:r>
                      <a:r>
                        <a:rPr lang="ru-RU" sz="1400">
                          <a:solidFill>
                            <a:srgbClr val="002060"/>
                          </a:solidFill>
                          <a:latin typeface="+mn-lt"/>
                          <a:cs typeface="Times New Roman"/>
                        </a:rPr>
                        <a:t> регулярные выражения, не запоминая найденный </a:t>
                      </a:r>
                      <a:r>
                        <a:rPr lang="ru-RU" sz="1400">
                          <a:solidFill>
                            <a:srgbClr val="002060"/>
                          </a:solidFill>
                          <a:latin typeface="+mn-lt"/>
                          <a:cs typeface="Times New Roman"/>
                        </a:rPr>
                        <a:t>текст</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(?imx: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Включает</a:t>
                      </a:r>
                      <a:r>
                        <a:rPr lang="en-US" sz="1400">
                          <a:solidFill>
                            <a:srgbClr val="002060"/>
                          </a:solidFill>
                          <a:latin typeface="+mn-lt"/>
                          <a:cs typeface="Times New Roman"/>
                        </a:rPr>
                        <a:t> i, m, </a:t>
                      </a:r>
                      <a:r>
                        <a:rPr lang="ru-RU" sz="1400">
                          <a:solidFill>
                            <a:srgbClr val="002060"/>
                          </a:solidFill>
                          <a:latin typeface="+mn-lt"/>
                          <a:cs typeface="Times New Roman"/>
                        </a:rPr>
                        <a:t>или</a:t>
                      </a:r>
                      <a:r>
                        <a:rPr lang="en-US" sz="1400">
                          <a:solidFill>
                            <a:srgbClr val="002060"/>
                          </a:solidFill>
                          <a:latin typeface="+mn-lt"/>
                          <a:cs typeface="Times New Roman"/>
                        </a:rPr>
                        <a:t> x </a:t>
                      </a:r>
                      <a:r>
                        <a:rPr lang="ru-RU" sz="1400">
                          <a:solidFill>
                            <a:srgbClr val="002060"/>
                          </a:solidFill>
                          <a:latin typeface="+mn-lt"/>
                          <a:cs typeface="Times New Roman"/>
                        </a:rPr>
                        <a:t>опции для конкретного регулярного выражения</a:t>
                      </a:r>
                      <a:r>
                        <a:rPr lang="ru-RU" sz="1400">
                          <a:solidFill>
                            <a:srgbClr val="002060"/>
                          </a:solidFill>
                          <a:latin typeface="+mn-lt"/>
                          <a:cs typeface="Times New Roman"/>
                        </a:rPr>
                        <a:t> в скобках</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(?-imx: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Отключает </a:t>
                      </a:r>
                      <a:r>
                        <a:rPr lang="en-US" sz="1400">
                          <a:solidFill>
                            <a:srgbClr val="002060"/>
                          </a:solidFill>
                          <a:latin typeface="+mn-lt"/>
                          <a:cs typeface="Times New Roman"/>
                        </a:rPr>
                        <a:t>i, m, </a:t>
                      </a:r>
                      <a:r>
                        <a:rPr lang="ru-RU" sz="1400">
                          <a:solidFill>
                            <a:srgbClr val="002060"/>
                          </a:solidFill>
                          <a:latin typeface="+mn-lt"/>
                          <a:cs typeface="Times New Roman"/>
                        </a:rPr>
                        <a:t>или</a:t>
                      </a:r>
                      <a:r>
                        <a:rPr lang="en-US" sz="1400">
                          <a:solidFill>
                            <a:srgbClr val="002060"/>
                          </a:solidFill>
                          <a:latin typeface="+mn-lt"/>
                          <a:cs typeface="Times New Roman"/>
                        </a:rPr>
                        <a:t> x </a:t>
                      </a:r>
                      <a:r>
                        <a:rPr lang="ru-RU" sz="1400">
                          <a:solidFill>
                            <a:srgbClr val="002060"/>
                          </a:solidFill>
                          <a:latin typeface="+mn-lt"/>
                          <a:cs typeface="Times New Roman"/>
                        </a:rPr>
                        <a:t>опции для конкретного регулярного выражения в скобках</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Комментарий</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endParaRPr lang="en-US" sz="2000" b="0" i="0" u="none" strike="noStrike" cap="none" spc="0">
              <a:ln>
                <a:noFill/>
              </a:ln>
              <a:solidFill>
                <a:srgbClr val="002060"/>
              </a:solidFill>
              <a:latin typeface="+mn-lt"/>
              <a:ea typeface="+mn-ea"/>
              <a:cs typeface="+mn-cs"/>
            </a:endParaRPr>
          </a:p>
        </p:txBody>
      </p:sp>
      <p:graphicFrame>
        <p:nvGraphicFramePr>
          <p:cNvPr id="6" name="Table 3"/>
          <p:cNvGraphicFramePr>
            <a:graphicFrameLocks xmlns:a="http://schemas.openxmlformats.org/drawingml/2006/main" noGrp="1"/>
          </p:cNvGraphicFramePr>
          <p:nvPr/>
        </p:nvGraphicFramePr>
        <p:xfrm>
          <a:off x="381965" y="988320"/>
          <a:ext cx="11417687" cy="4881363"/>
        </p:xfrm>
        <a:graphic>
          <a:graphicData uri="http://schemas.openxmlformats.org/drawingml/2006/table">
            <a:tbl>
              <a:tblPr firstRow="0" firstCol="0" lastRow="0" lastCol="0" bandRow="0" bandCol="0"/>
              <a:tblGrid>
                <a:gridCol w="959535"/>
                <a:gridCol w="10458152"/>
              </a:tblGrid>
              <a:tr h="287139">
                <a:tc>
                  <a:txBody>
                    <a:bodyPr/>
                    <a:p>
                      <a:pPr algn="ctr">
                        <a:defRPr/>
                      </a:pPr>
                      <a:r>
                        <a:rPr lang="ru-RU" sz="1400" b="1">
                          <a:solidFill>
                            <a:srgbClr val="002060"/>
                          </a:solidFill>
                          <a:latin typeface="+mn-lt"/>
                          <a:cs typeface="Times New Roman"/>
                        </a:rPr>
                        <a:t>Шаблон</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solidFill>
                      <a:srgbClr val="99CCFF"/>
                    </a:solidFill>
                  </a:tcPr>
                </a:tc>
                <a:tc>
                  <a:txBody>
                    <a:bodyPr/>
                    <a:p>
                      <a:pPr algn="ctr">
                        <a:defRPr/>
                      </a:pPr>
                      <a:r>
                        <a:rPr lang="ru-RU" sz="1400" b="1">
                          <a:solidFill>
                            <a:srgbClr val="002060"/>
                          </a:solidFill>
                          <a:latin typeface="+mn-lt"/>
                          <a:cs typeface="Times New Roman"/>
                        </a:rPr>
                        <a:t>Описание</a:t>
                      </a:r>
                      <a:endParaRPr lang="en-US" sz="1400" b="1">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solidFill>
                      <a:srgbClr val="99CCFF"/>
                    </a:solidFill>
                  </a:tcPr>
                </a:tc>
              </a:tr>
              <a:tr h="287139">
                <a:tc>
                  <a:txBody>
                    <a:bodyPr/>
                    <a:p>
                      <a:pPr marL="36000">
                        <a:defRPr/>
                      </a:pPr>
                      <a:r>
                        <a:rPr lang="en-US" sz="1400">
                          <a:solidFill>
                            <a:srgbClr val="002060"/>
                          </a:solidFill>
                          <a:latin typeface="+mn-lt"/>
                          <a:cs typeface="Times New Roman"/>
                        </a:rPr>
                        <a:t>(?=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Задает позицию, используя шаблон</a:t>
                      </a:r>
                      <a:r>
                        <a:rPr lang="en-US" sz="1400">
                          <a:solidFill>
                            <a:srgbClr val="002060"/>
                          </a:solidFill>
                          <a:latin typeface="+mn-lt"/>
                          <a:cs typeface="Times New Roman"/>
                        </a:rPr>
                        <a:t>. </a:t>
                      </a:r>
                      <a:r>
                        <a:rPr lang="ru-RU" sz="1400">
                          <a:solidFill>
                            <a:srgbClr val="002060"/>
                          </a:solidFill>
                          <a:latin typeface="+mn-lt"/>
                          <a:cs typeface="Times New Roman"/>
                        </a:rPr>
                        <a:t>Не имеет диапазона</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Задает позицию, используя отрицание шаблона</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Не имеет диапазона</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(?&gt;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Независимый шаблон без предыстории</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\w</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Буквенные символы</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\W</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Небуквенные символы</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\s</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Пробелы. Эквивалентно</a:t>
                      </a:r>
                      <a:r>
                        <a:rPr lang="en-US" sz="1400">
                          <a:solidFill>
                            <a:srgbClr val="002060"/>
                          </a:solidFill>
                          <a:latin typeface="+mn-lt"/>
                          <a:ea typeface="+mn-ea"/>
                          <a:cs typeface="Times New Roman"/>
                        </a:rPr>
                        <a:t> [\t\n\r\f].</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\S</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 пробелы</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\d</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Цифры</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Эквивалентно</a:t>
                      </a:r>
                      <a:r>
                        <a:rPr lang="en-US" sz="1400">
                          <a:solidFill>
                            <a:srgbClr val="002060"/>
                          </a:solidFill>
                          <a:latin typeface="+mn-lt"/>
                          <a:ea typeface="+mn-ea"/>
                          <a:cs typeface="Times New Roman"/>
                        </a:rPr>
                        <a:t> [0-9].</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\D</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 цифры</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\A</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Начало строки</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\Z</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Конец строки, сам символ конца строки не включается</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\z</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Конец строки</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\G</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Точка, где закончился предыдущий поиск</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\b</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Начало или конец слова (слева пусто или не-буква, справа буква и наоборот).</a:t>
                      </a:r>
                      <a:endParaRPr lang="en-US" sz="1400">
                        <a:solidFill>
                          <a:srgbClr val="002060"/>
                        </a:solidFill>
                        <a:latin typeface="+mn-lt"/>
                        <a:ea typeface="+mn-ea"/>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\B</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 граница слова: либо и слева, и справа буквы, либо и слева, и справа НЕ буквы</a:t>
                      </a:r>
                      <a:endParaRPr lang="en-US" sz="1400">
                        <a:solidFill>
                          <a:srgbClr val="002060"/>
                        </a:solidFill>
                        <a:latin typeface="+mn-lt"/>
                        <a:ea typeface="+mn-ea"/>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\n, \t, etc.</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Символ перевода строки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возврата каретки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табуляции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и т.д.</a:t>
                      </a:r>
                      <a:endParaRPr lang="en-US" sz="1400">
                        <a:solidFill>
                          <a:srgbClr val="002060"/>
                        </a:solidFill>
                        <a:latin typeface="+mn-lt"/>
                        <a:ea typeface="+mn-ea"/>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В функции для работы с регулярными выражениями можно передавать модификаторы для управления аспектами сравнения.</a:t>
            </a:r>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Модификаторы указываются как опциональный флаг, можно указать несколько модификаторов используя знак оператора ИЛИ (|).</a:t>
            </a:r>
            <a:endParaRPr/>
          </a:p>
        </p:txBody>
      </p:sp>
      <p:graphicFrame>
        <p:nvGraphicFramePr>
          <p:cNvPr id="7" name="Table 4"/>
          <p:cNvGraphicFramePr>
            <a:graphicFrameLocks xmlns:a="http://schemas.openxmlformats.org/drawingml/2006/main" noGrp="1"/>
          </p:cNvGraphicFramePr>
          <p:nvPr/>
        </p:nvGraphicFramePr>
        <p:xfrm>
          <a:off x="381966" y="2510468"/>
          <a:ext cx="11417686" cy="2847204"/>
        </p:xfrm>
        <a:graphic>
          <a:graphicData uri="http://schemas.openxmlformats.org/drawingml/2006/table">
            <a:tbl>
              <a:tblPr firstRow="0" firstCol="0" lastRow="0" lastCol="0" bandRow="0" bandCol="0"/>
              <a:tblGrid>
                <a:gridCol w="1426514"/>
                <a:gridCol w="9991172"/>
              </a:tblGrid>
              <a:tr h="332006">
                <a:tc>
                  <a:txBody>
                    <a:bodyPr/>
                    <a:p>
                      <a:pPr marL="0" algn="ctr" defTabSz="914400">
                        <a:defRPr/>
                      </a:pPr>
                      <a:r>
                        <a:rPr lang="ru-RU" sz="1400" b="1">
                          <a:solidFill>
                            <a:srgbClr val="002060"/>
                          </a:solidFill>
                          <a:latin typeface="+mn-lt"/>
                          <a:ea typeface="+mn-ea"/>
                          <a:cs typeface="Times New Roman"/>
                        </a:rPr>
                        <a:t>Модификатор</a:t>
                      </a:r>
                      <a:endParaRPr lang="en-US" sz="1400" b="1">
                        <a:solidFill>
                          <a:srgbClr val="002060"/>
                        </a:solidFill>
                        <a:latin typeface="+mn-lt"/>
                        <a:ea typeface="+mn-ea"/>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c>
                  <a:txBody>
                    <a:bodyPr/>
                    <a:p>
                      <a:pPr marL="0" algn="ctr" defTabSz="914400">
                        <a:defRPr/>
                      </a:pPr>
                      <a:r>
                        <a:rPr lang="ru-RU" sz="1400" b="1">
                          <a:solidFill>
                            <a:srgbClr val="002060"/>
                          </a:solidFill>
                          <a:latin typeface="+mn-lt"/>
                          <a:ea typeface="+mn-ea"/>
                          <a:cs typeface="Times New Roman"/>
                        </a:rPr>
                        <a:t>Описание</a:t>
                      </a:r>
                      <a:endParaRPr lang="en-US" sz="1400" b="1">
                        <a:solidFill>
                          <a:srgbClr val="002060"/>
                        </a:solidFill>
                        <a:latin typeface="+mn-lt"/>
                        <a:ea typeface="+mn-ea"/>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r>
              <a:tr h="332006">
                <a:tc>
                  <a:txBody>
                    <a:bodyPr/>
                    <a:p>
                      <a:pPr marL="180000" algn="l" defTabSz="914400">
                        <a:defRPr/>
                      </a:pPr>
                      <a:r>
                        <a:rPr lang="en-US" sz="1400">
                          <a:solidFill>
                            <a:srgbClr val="002060"/>
                          </a:solidFill>
                          <a:latin typeface="+mn-lt"/>
                          <a:ea typeface="+mn-ea"/>
                          <a:cs typeface="Times New Roman"/>
                        </a:rPr>
                        <a:t>re.I</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Осуществляет сравнение без учета регистра</a:t>
                      </a:r>
                      <a:r>
                        <a:rPr lang="en-US" sz="1400">
                          <a:solidFill>
                            <a:srgbClr val="002060"/>
                          </a:solidFill>
                          <a:latin typeface="+mn-lt"/>
                          <a:ea typeface="+mn-ea"/>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523760">
                <a:tc>
                  <a:txBody>
                    <a:bodyPr/>
                    <a:p>
                      <a:pPr marL="180000" algn="l" defTabSz="914400">
                        <a:defRPr/>
                      </a:pPr>
                      <a:r>
                        <a:rPr lang="en-US" sz="1400">
                          <a:solidFill>
                            <a:srgbClr val="002060"/>
                          </a:solidFill>
                          <a:latin typeface="+mn-lt"/>
                          <a:ea typeface="+mn-ea"/>
                          <a:cs typeface="Times New Roman"/>
                        </a:rPr>
                        <a:t>re.L</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Интерпретирует слова в соответствии с текущей локализацией. Такая интерпретация</a:t>
                      </a:r>
                      <a:r>
                        <a:rPr lang="ru-RU" sz="1400">
                          <a:solidFill>
                            <a:srgbClr val="002060"/>
                          </a:solidFill>
                          <a:latin typeface="+mn-lt"/>
                          <a:ea typeface="+mn-ea"/>
                          <a:cs typeface="Times New Roman"/>
                        </a:rPr>
                        <a:t> влияет на определение алфавитных групп</a:t>
                      </a:r>
                      <a:r>
                        <a:rPr lang="en-US" sz="1400">
                          <a:solidFill>
                            <a:srgbClr val="002060"/>
                          </a:solidFill>
                          <a:latin typeface="+mn-lt"/>
                          <a:ea typeface="+mn-ea"/>
                          <a:cs typeface="Times New Roman"/>
                        </a:rPr>
                        <a:t> (\w </a:t>
                      </a:r>
                      <a:r>
                        <a:rPr lang="ru-RU" sz="1400">
                          <a:solidFill>
                            <a:srgbClr val="002060"/>
                          </a:solidFill>
                          <a:latin typeface="+mn-lt"/>
                          <a:ea typeface="+mn-ea"/>
                          <a:cs typeface="Times New Roman"/>
                        </a:rPr>
                        <a:t>и</a:t>
                      </a:r>
                      <a:r>
                        <a:rPr lang="en-US" sz="1400">
                          <a:solidFill>
                            <a:srgbClr val="002060"/>
                          </a:solidFill>
                          <a:latin typeface="+mn-lt"/>
                          <a:ea typeface="+mn-ea"/>
                          <a:cs typeface="Times New Roman"/>
                        </a:rPr>
                        <a:t> \W), </a:t>
                      </a:r>
                      <a:r>
                        <a:rPr lang="ru-RU" sz="1400">
                          <a:solidFill>
                            <a:srgbClr val="002060"/>
                          </a:solidFill>
                          <a:latin typeface="+mn-lt"/>
                          <a:ea typeface="+mn-ea"/>
                          <a:cs typeface="Times New Roman"/>
                        </a:rPr>
                        <a:t>а также на определение границ</a:t>
                      </a:r>
                      <a:r>
                        <a:rPr lang="ru-RU" sz="1400">
                          <a:solidFill>
                            <a:srgbClr val="002060"/>
                          </a:solidFill>
                          <a:latin typeface="+mn-lt"/>
                          <a:ea typeface="+mn-ea"/>
                          <a:cs typeface="Times New Roman"/>
                        </a:rPr>
                        <a:t> слов</a:t>
                      </a:r>
                      <a:r>
                        <a:rPr lang="en-US" sz="1400">
                          <a:solidFill>
                            <a:srgbClr val="002060"/>
                          </a:solidFill>
                          <a:latin typeface="+mn-lt"/>
                          <a:ea typeface="+mn-ea"/>
                          <a:cs typeface="Times New Roman"/>
                        </a:rPr>
                        <a:t> (\b </a:t>
                      </a:r>
                      <a:r>
                        <a:rPr lang="ru-RU" sz="1400">
                          <a:solidFill>
                            <a:srgbClr val="002060"/>
                          </a:solidFill>
                          <a:latin typeface="+mn-lt"/>
                          <a:ea typeface="+mn-ea"/>
                          <a:cs typeface="Times New Roman"/>
                        </a:rPr>
                        <a:t>и</a:t>
                      </a:r>
                      <a:r>
                        <a:rPr lang="en-US" sz="1400">
                          <a:solidFill>
                            <a:srgbClr val="002060"/>
                          </a:solidFill>
                          <a:latin typeface="+mn-lt"/>
                          <a:ea typeface="+mn-ea"/>
                          <a:cs typeface="Times New Roman"/>
                        </a:rPr>
                        <a:t> \B).</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497840">
                <a:tc>
                  <a:txBody>
                    <a:bodyPr/>
                    <a:p>
                      <a:pPr marL="180000" algn="l" defTabSz="914400">
                        <a:defRPr/>
                      </a:pPr>
                      <a:r>
                        <a:rPr lang="en-US" sz="1400">
                          <a:solidFill>
                            <a:srgbClr val="002060"/>
                          </a:solidFill>
                          <a:latin typeface="+mn-lt"/>
                          <a:ea typeface="+mn-ea"/>
                          <a:cs typeface="Times New Roman"/>
                        </a:rPr>
                        <a:t>re.M</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Делает</a:t>
                      </a:r>
                      <a:r>
                        <a:rPr lang="ru-RU" sz="1400">
                          <a:solidFill>
                            <a:srgbClr val="002060"/>
                          </a:solidFill>
                          <a:latin typeface="+mn-lt"/>
                          <a:ea typeface="+mn-ea"/>
                          <a:cs typeface="Times New Roman"/>
                        </a:rPr>
                        <a:t> символ</a:t>
                      </a:r>
                      <a:r>
                        <a:rPr lang="en-US" sz="1400">
                          <a:solidFill>
                            <a:srgbClr val="002060"/>
                          </a:solidFill>
                          <a:latin typeface="+mn-lt"/>
                          <a:ea typeface="+mn-ea"/>
                          <a:cs typeface="Times New Roman"/>
                        </a:rPr>
                        <a:t> $ </a:t>
                      </a:r>
                      <a:r>
                        <a:rPr lang="ru-RU" sz="1400">
                          <a:solidFill>
                            <a:srgbClr val="002060"/>
                          </a:solidFill>
                          <a:latin typeface="+mn-lt"/>
                          <a:ea typeface="+mn-ea"/>
                          <a:cs typeface="Times New Roman"/>
                        </a:rPr>
                        <a:t>обозначающим конец строки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а не просто конец текста</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и символ</a:t>
                      </a:r>
                      <a:r>
                        <a:rPr lang="en-US" sz="1400">
                          <a:solidFill>
                            <a:srgbClr val="002060"/>
                          </a:solidFill>
                          <a:latin typeface="+mn-lt"/>
                          <a:ea typeface="+mn-ea"/>
                          <a:cs typeface="Times New Roman"/>
                        </a:rPr>
                        <a:t> ^ </a:t>
                      </a:r>
                      <a:r>
                        <a:rPr lang="ru-RU" sz="1400">
                          <a:solidFill>
                            <a:srgbClr val="002060"/>
                          </a:solidFill>
                          <a:latin typeface="+mn-lt"/>
                          <a:ea typeface="+mn-ea"/>
                          <a:cs typeface="Times New Roman"/>
                        </a:rPr>
                        <a:t>обозначающим начало строки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а не просто начало текста</a:t>
                      </a:r>
                      <a:r>
                        <a:rPr lang="en-US" sz="1400">
                          <a:solidFill>
                            <a:srgbClr val="002060"/>
                          </a:solidFill>
                          <a:latin typeface="+mn-lt"/>
                          <a:ea typeface="+mn-ea"/>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32006">
                <a:tc>
                  <a:txBody>
                    <a:bodyPr/>
                    <a:p>
                      <a:pPr marL="180000" algn="l" defTabSz="914400">
                        <a:defRPr/>
                      </a:pPr>
                      <a:r>
                        <a:rPr lang="en-US" sz="1400">
                          <a:solidFill>
                            <a:srgbClr val="002060"/>
                          </a:solidFill>
                          <a:latin typeface="+mn-lt"/>
                          <a:ea typeface="+mn-ea"/>
                          <a:cs typeface="Times New Roman"/>
                        </a:rPr>
                        <a:t>re.S</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Делает период</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точку)</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соответствующим любому символу</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включая перенос строки</a:t>
                      </a:r>
                      <a:r>
                        <a:rPr lang="en-US" sz="1400">
                          <a:solidFill>
                            <a:srgbClr val="002060"/>
                          </a:solidFill>
                          <a:latin typeface="+mn-lt"/>
                          <a:ea typeface="+mn-ea"/>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32006">
                <a:tc>
                  <a:txBody>
                    <a:bodyPr/>
                    <a:p>
                      <a:pPr marL="180000" algn="l" defTabSz="914400">
                        <a:defRPr/>
                      </a:pPr>
                      <a:r>
                        <a:rPr lang="en-US" sz="1400">
                          <a:solidFill>
                            <a:srgbClr val="002060"/>
                          </a:solidFill>
                          <a:latin typeface="+mn-lt"/>
                          <a:ea typeface="+mn-ea"/>
                          <a:cs typeface="Times New Roman"/>
                        </a:rPr>
                        <a:t>re.U</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Интерпретирует</a:t>
                      </a:r>
                      <a:r>
                        <a:rPr lang="ru-RU" sz="1400">
                          <a:solidFill>
                            <a:srgbClr val="002060"/>
                          </a:solidFill>
                          <a:latin typeface="+mn-lt"/>
                          <a:ea typeface="+mn-ea"/>
                          <a:cs typeface="Times New Roman"/>
                        </a:rPr>
                        <a:t> буквы как символы</a:t>
                      </a:r>
                      <a:r>
                        <a:rPr lang="en-US" sz="1400">
                          <a:solidFill>
                            <a:srgbClr val="002060"/>
                          </a:solidFill>
                          <a:latin typeface="+mn-lt"/>
                          <a:ea typeface="+mn-ea"/>
                          <a:cs typeface="Times New Roman"/>
                        </a:rPr>
                        <a:t> Unicode. </a:t>
                      </a:r>
                      <a:r>
                        <a:rPr lang="ru-RU" sz="1400">
                          <a:solidFill>
                            <a:srgbClr val="002060"/>
                          </a:solidFill>
                          <a:latin typeface="+mn-lt"/>
                          <a:ea typeface="+mn-ea"/>
                          <a:cs typeface="Times New Roman"/>
                        </a:rPr>
                        <a:t>Этот флаг влияет</a:t>
                      </a:r>
                      <a:r>
                        <a:rPr lang="ru-RU" sz="1400">
                          <a:solidFill>
                            <a:srgbClr val="002060"/>
                          </a:solidFill>
                          <a:latin typeface="+mn-lt"/>
                          <a:ea typeface="+mn-ea"/>
                          <a:cs typeface="Times New Roman"/>
                        </a:rPr>
                        <a:t> на интерпретацию</a:t>
                      </a:r>
                      <a:r>
                        <a:rPr lang="en-US" sz="1400">
                          <a:solidFill>
                            <a:srgbClr val="002060"/>
                          </a:solidFill>
                          <a:latin typeface="+mn-lt"/>
                          <a:ea typeface="+mn-ea"/>
                          <a:cs typeface="Times New Roman"/>
                        </a:rPr>
                        <a:t> \w, \W, \b, \B.</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497580">
                <a:tc>
                  <a:txBody>
                    <a:bodyPr/>
                    <a:p>
                      <a:pPr marL="180000" algn="l" defTabSz="914400">
                        <a:defRPr/>
                      </a:pPr>
                      <a:r>
                        <a:rPr lang="en-US" sz="1400">
                          <a:solidFill>
                            <a:srgbClr val="002060"/>
                          </a:solidFill>
                          <a:latin typeface="+mn-lt"/>
                          <a:ea typeface="+mn-ea"/>
                          <a:cs typeface="Times New Roman"/>
                        </a:rPr>
                        <a:t>re.X</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Разрешает</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более изящный синтаксис</a:t>
                      </a:r>
                      <a:r>
                        <a:rPr lang="ru-RU" sz="1400">
                          <a:solidFill>
                            <a:srgbClr val="002060"/>
                          </a:solidFill>
                          <a:latin typeface="+mn-lt"/>
                          <a:ea typeface="+mn-ea"/>
                          <a:cs typeface="Times New Roman"/>
                        </a:rPr>
                        <a:t> регулярных выражений</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Игнорирует пробелы</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если только они не указаны внутри</a:t>
                      </a:r>
                      <a:r>
                        <a:rPr lang="en-US" sz="1400">
                          <a:solidFill>
                            <a:srgbClr val="002060"/>
                          </a:solidFill>
                          <a:latin typeface="+mn-lt"/>
                          <a:ea typeface="+mn-ea"/>
                          <a:cs typeface="Times New Roman"/>
                        </a:rPr>
                        <a:t> [] </a:t>
                      </a:r>
                      <a:r>
                        <a:rPr lang="ru-RU" sz="1400">
                          <a:solidFill>
                            <a:srgbClr val="002060"/>
                          </a:solidFill>
                          <a:latin typeface="+mn-lt"/>
                          <a:ea typeface="+mn-ea"/>
                          <a:cs typeface="Times New Roman"/>
                        </a:rPr>
                        <a:t>или после обратного слеша</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и рассматривает </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без предваряющего слеша как маркер комментария</a:t>
                      </a:r>
                      <a:r>
                        <a:rPr lang="en-US" sz="1400">
                          <a:solidFill>
                            <a:srgbClr val="002060"/>
                          </a:solidFill>
                          <a:latin typeface="+mn-lt"/>
                          <a:ea typeface="+mn-ea"/>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line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"Cats are smarter than dogs"</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matchObj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match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 are (.*?)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line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f"matchObj.group(1):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f"matchObj.group(2):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2</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else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"No match!"</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 Cats are smarter than dogs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matchObj.group(1): Cats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matchObj.group(2): smarter</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1" i="0" u="none" strike="noStrike" cap="none" spc="0">
                <a:ln>
                  <a:noFill/>
                </a:ln>
                <a:solidFill>
                  <a:srgbClr val="002060"/>
                </a:solidFill>
                <a:latin typeface="+mn-lt"/>
                <a:ea typeface="+mn-ea"/>
                <a:cs typeface="+mn-cs"/>
              </a:rPr>
              <a:t>re.search</a:t>
            </a:r>
            <a:r>
              <a:rPr lang="ru-RU" sz="2000" b="0" i="0" u="none" strike="noStrike" cap="none" spc="0">
                <a:ln>
                  <a:noFill/>
                </a:ln>
                <a:solidFill>
                  <a:srgbClr val="002060"/>
                </a:solidFill>
                <a:latin typeface="+mn-lt"/>
                <a:ea typeface="+mn-ea"/>
                <a:cs typeface="+mn-cs"/>
              </a:rPr>
              <a:t>(pattern, string, flags=0) – поиск по шаблону.</a:t>
            </a:r>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Функция search ищет первое вхождение паттерна </a:t>
            </a:r>
            <a:r>
              <a:rPr lang="en-US" sz="2000" b="0" i="0" u="none" strike="noStrike" cap="none" spc="0">
                <a:ln>
                  <a:noFill/>
                </a:ln>
                <a:solidFill>
                  <a:srgbClr val="002060"/>
                </a:solidFill>
                <a:latin typeface="+mn-lt"/>
                <a:ea typeface="+mn-ea"/>
                <a:cs typeface="+mn-cs"/>
              </a:rPr>
              <a:t>pattern</a:t>
            </a:r>
            <a:r>
              <a:rPr lang="ru-RU" sz="2000" b="0" i="0" u="none" strike="noStrike" cap="none" spc="0">
                <a:ln>
                  <a:noFill/>
                </a:ln>
                <a:solidFill>
                  <a:srgbClr val="002060"/>
                </a:solidFill>
                <a:latin typeface="+mn-lt"/>
                <a:ea typeface="+mn-ea"/>
                <a:cs typeface="+mn-cs"/>
              </a:rPr>
              <a:t> внутри строки и возвращает match-объект в случае успеха и None в противном случае. Мы можем использовать функции group(num) или groups() match-объекта, чтоб получить совпавшее выражение.</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line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"Cats are smarter than dogs"</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matchObj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search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 are (.*?)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line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lvl="0">
              <a:spcBef>
                <a:spcPts val="0"/>
              </a:spcBef>
              <a:spcAft>
                <a:spcPts val="0"/>
              </a:spcAft>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 </a:t>
            </a:r>
            <a:r>
              <a:rPr lang="en-US" sz="1400" b="1">
                <a:solidFill>
                  <a:srgbClr val="000080"/>
                </a:solidFill>
                <a:latin typeface="Courier New"/>
              </a:rPr>
              <a:t>{</a:t>
            </a:r>
            <a:r>
              <a:rPr lang="en-US" sz="1400">
                <a:solidFill>
                  <a:srgbClr val="000000"/>
                </a:solidFill>
                <a:latin typeface="Courier New"/>
              </a:rPr>
              <a:t>matchObj</a:t>
            </a:r>
            <a:r>
              <a:rPr lang="en-US" sz="1400" b="1">
                <a:solidFill>
                  <a:srgbClr val="000080"/>
                </a:solidFill>
                <a:latin typeface="Courier New"/>
              </a:rPr>
              <a:t>.</a:t>
            </a:r>
            <a:r>
              <a:rPr lang="en-US" sz="1400">
                <a:solidFill>
                  <a:srgbClr val="000000"/>
                </a:solidFill>
                <a:latin typeface="Courier New"/>
              </a:rPr>
              <a:t>group</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lvl="0">
              <a:spcBef>
                <a:spcPts val="0"/>
              </a:spcBef>
              <a:spcAft>
                <a:spcPts val="0"/>
              </a:spcAft>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f"matchObj.group(1): </a:t>
            </a:r>
            <a:r>
              <a:rPr lang="en-US" sz="1400" b="1">
                <a:solidFill>
                  <a:srgbClr val="000080"/>
                </a:solidFill>
                <a:latin typeface="Courier New"/>
              </a:rPr>
              <a:t>{</a:t>
            </a:r>
            <a:r>
              <a:rPr lang="en-US" sz="1400">
                <a:solidFill>
                  <a:srgbClr val="000000"/>
                </a:solidFill>
                <a:latin typeface="Courier New"/>
              </a:rPr>
              <a:t>matchObj</a:t>
            </a:r>
            <a:r>
              <a:rPr lang="en-US" sz="1400" b="1">
                <a:solidFill>
                  <a:srgbClr val="000080"/>
                </a:solidFill>
                <a:latin typeface="Courier New"/>
              </a:rPr>
              <a:t>.</a:t>
            </a:r>
            <a:r>
              <a:rPr lang="en-US" sz="1400">
                <a:solidFill>
                  <a:srgbClr val="000000"/>
                </a:solidFill>
                <a:latin typeface="Courier New"/>
              </a:rPr>
              <a:t>group</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f"matchObj.group(2):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2</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else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"Nothing found!"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 Cats are smarter than dogs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matchObj.group(1): Cats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matchObj.group(2): smarter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В чем разница между </a:t>
            </a:r>
            <a:r>
              <a:rPr lang="en-US" sz="2000" b="0" i="0" u="none" strike="noStrike" cap="none" spc="0">
                <a:ln>
                  <a:noFill/>
                </a:ln>
                <a:solidFill>
                  <a:srgbClr val="002060"/>
                </a:solidFill>
                <a:latin typeface="+mn-lt"/>
                <a:ea typeface="+mn-ea"/>
                <a:cs typeface="+mn-cs"/>
              </a:rPr>
              <a:t>re.match </a:t>
            </a:r>
            <a:r>
              <a:rPr lang="ru-RU" sz="2000" b="0" i="0" u="none" strike="noStrike" cap="none" spc="0">
                <a:ln>
                  <a:noFill/>
                </a:ln>
                <a:solidFill>
                  <a:srgbClr val="002060"/>
                </a:solidFill>
                <a:latin typeface="+mn-lt"/>
                <a:ea typeface="+mn-ea"/>
                <a:cs typeface="+mn-cs"/>
              </a:rPr>
              <a:t>и </a:t>
            </a:r>
            <a:r>
              <a:rPr lang="en-US" sz="2000" b="0" i="0" u="none" strike="noStrike" cap="none" spc="0">
                <a:ln>
                  <a:noFill/>
                </a:ln>
                <a:solidFill>
                  <a:srgbClr val="002060"/>
                </a:solidFill>
                <a:latin typeface="+mn-lt"/>
                <a:ea typeface="+mn-ea"/>
                <a:cs typeface="+mn-cs"/>
              </a:rPr>
              <a:t>re.search</a:t>
            </a:r>
            <a:r>
              <a:rPr lang="ru-RU" sz="2000" b="0" i="0" u="none" strike="noStrike" cap="none" spc="0">
                <a:ln>
                  <a:noFill/>
                </a:ln>
                <a:solidFill>
                  <a:srgbClr val="002060"/>
                </a:solidFill>
                <a:latin typeface="+mn-lt"/>
                <a:ea typeface="+mn-ea"/>
                <a:cs typeface="+mn-cs"/>
              </a:rPr>
              <a:t>?</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r>
              <a:rPr lang="en-US" sz="2000" b="0" i="0" u="none" strike="noStrike" cap="none" spc="0">
                <a:ln>
                  <a:noFill/>
                </a:ln>
                <a:solidFill>
                  <a:srgbClr val="002060"/>
                </a:solidFill>
                <a:latin typeface="+mn-lt"/>
                <a:ea typeface="+mn-ea"/>
                <a:cs typeface="+mn-cs"/>
              </a:rPr>
              <a:t>re.match </a:t>
            </a:r>
            <a:r>
              <a:rPr lang="ru-RU" sz="2000" b="0" i="0" u="none" strike="noStrike" cap="none" spc="0">
                <a:ln>
                  <a:noFill/>
                </a:ln>
                <a:solidFill>
                  <a:srgbClr val="002060"/>
                </a:solidFill>
                <a:latin typeface="+mn-lt"/>
                <a:ea typeface="+mn-ea"/>
                <a:cs typeface="+mn-cs"/>
              </a:rPr>
              <a:t>проверяет совпадение</a:t>
            </a:r>
            <a:r>
              <a:rPr lang="en-US" sz="2000" b="0" i="0" u="none" strike="noStrike" cap="none" spc="0">
                <a:ln>
                  <a:noFill/>
                </a:ln>
                <a:solidFill>
                  <a:srgbClr val="002060"/>
                </a:solidFill>
                <a:latin typeface="+mn-lt"/>
                <a:ea typeface="+mn-ea"/>
                <a:cs typeface="+mn-cs"/>
              </a:rPr>
              <a:t> </a:t>
            </a:r>
            <a:r>
              <a:rPr lang="ru-RU" sz="2000" b="0" i="0" u="none" strike="noStrike" cap="none" spc="0">
                <a:ln>
                  <a:noFill/>
                </a:ln>
                <a:solidFill>
                  <a:srgbClr val="002060"/>
                </a:solidFill>
                <a:latin typeface="+mn-lt"/>
                <a:ea typeface="+mn-ea"/>
                <a:cs typeface="+mn-cs"/>
              </a:rPr>
              <a:t>только от начала строки</a:t>
            </a:r>
            <a:r>
              <a:rPr lang="en-US" sz="2000" b="0" i="0" u="none" strike="noStrike" cap="none" spc="0">
                <a:ln>
                  <a:noFill/>
                </a:ln>
                <a:solidFill>
                  <a:srgbClr val="002060"/>
                </a:solidFill>
                <a:latin typeface="+mn-lt"/>
                <a:ea typeface="+mn-ea"/>
                <a:cs typeface="+mn-cs"/>
              </a:rPr>
              <a:t>, </a:t>
            </a:r>
            <a:r>
              <a:rPr lang="ru-RU" sz="2000" b="0" i="0" u="none" strike="noStrike" cap="none" spc="0">
                <a:ln>
                  <a:noFill/>
                </a:ln>
                <a:solidFill>
                  <a:srgbClr val="002060"/>
                </a:solidFill>
                <a:latin typeface="+mn-lt"/>
                <a:ea typeface="+mn-ea"/>
                <a:cs typeface="+mn-cs"/>
              </a:rPr>
              <a:t>тогда как </a:t>
            </a:r>
            <a:r>
              <a:rPr lang="en-US" sz="2000" b="0" i="0" u="none" strike="noStrike" cap="none" spc="0">
                <a:ln>
                  <a:noFill/>
                </a:ln>
                <a:solidFill>
                  <a:srgbClr val="002060"/>
                </a:solidFill>
                <a:latin typeface="+mn-lt"/>
                <a:ea typeface="+mn-ea"/>
                <a:cs typeface="+mn-cs"/>
              </a:rPr>
              <a:t>re.search </a:t>
            </a:r>
            <a:r>
              <a:rPr lang="ru-RU" sz="2000" b="0" i="0" u="none" strike="noStrike" cap="none" spc="0">
                <a:ln>
                  <a:noFill/>
                </a:ln>
                <a:solidFill>
                  <a:srgbClr val="002060"/>
                </a:solidFill>
                <a:latin typeface="+mn-lt"/>
                <a:ea typeface="+mn-ea"/>
                <a:cs typeface="+mn-cs"/>
              </a:rPr>
              <a:t>выполняет поиск совпадений по всей строке</a:t>
            </a:r>
            <a:r>
              <a:rPr lang="en-US" sz="2000" b="0" i="0" u="none" strike="noStrike" cap="none" spc="0">
                <a:ln>
                  <a:noFill/>
                </a:ln>
                <a:solidFill>
                  <a:srgbClr val="002060"/>
                </a:solidFill>
                <a:latin typeface="+mn-lt"/>
                <a:ea typeface="+mn-ea"/>
                <a:cs typeface="+mn-cs"/>
              </a:rPr>
              <a:t> (</a:t>
            </a:r>
            <a:r>
              <a:rPr lang="ru-RU" sz="2000" b="0" i="0" u="none" strike="noStrike" cap="none" spc="0">
                <a:ln>
                  <a:noFill/>
                </a:ln>
                <a:solidFill>
                  <a:srgbClr val="002060"/>
                </a:solidFill>
                <a:latin typeface="+mn-lt"/>
                <a:ea typeface="+mn-ea"/>
                <a:cs typeface="+mn-cs"/>
              </a:rPr>
              <a:t>как раз то, что</a:t>
            </a:r>
            <a:r>
              <a:rPr lang="en-US" sz="2000" b="0" i="0" u="none" strike="noStrike" cap="none" spc="0">
                <a:ln>
                  <a:noFill/>
                </a:ln>
                <a:solidFill>
                  <a:srgbClr val="002060"/>
                </a:solidFill>
                <a:latin typeface="+mn-lt"/>
                <a:ea typeface="+mn-ea"/>
                <a:cs typeface="+mn-cs"/>
              </a:rPr>
              <a:t> Perl </a:t>
            </a:r>
            <a:r>
              <a:rPr lang="ru-RU" sz="2000" b="0" i="0" u="none" strike="noStrike" cap="none" spc="0">
                <a:ln>
                  <a:noFill/>
                </a:ln>
                <a:solidFill>
                  <a:srgbClr val="002060"/>
                </a:solidFill>
                <a:latin typeface="+mn-lt"/>
                <a:ea typeface="+mn-ea"/>
                <a:cs typeface="+mn-cs"/>
              </a:rPr>
              <a:t>делает по умолчанию</a:t>
            </a:r>
            <a:r>
              <a:rPr lang="en-US" sz="2000" b="0" i="0" u="none" strike="noStrike" cap="none" spc="0">
                <a:ln>
                  <a:noFill/>
                </a:ln>
                <a:solidFill>
                  <a:srgbClr val="002060"/>
                </a:solidFill>
                <a:latin typeface="+mn-lt"/>
                <a:ea typeface="+mn-ea"/>
                <a:cs typeface="+mn-cs"/>
              </a:rPr>
              <a:t>).</a:t>
            </a:r>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import</a:t>
            </a:r>
            <a:r>
              <a:rPr lang="en-US" sz="1400" b="0" i="0" u="none" strike="noStrike" cap="none" spc="0">
                <a:ln>
                  <a:noFill/>
                </a:ln>
                <a:solidFill>
                  <a:srgbClr val="000000"/>
                </a:solidFill>
                <a:latin typeface="Courier New"/>
                <a:cs typeface="Courier New"/>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line </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r>
              <a:rPr lang="en-US" sz="1400" b="0" i="0" u="none" strike="noStrike" cap="none" spc="0">
                <a:ln>
                  <a:noFill/>
                </a:ln>
                <a:solidFill>
                  <a:srgbClr val="808080"/>
                </a:solidFill>
                <a:latin typeface="Courier New"/>
                <a:cs typeface="Courier New"/>
              </a:rPr>
              <a:t>"Cats are smarter than dogs"</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matchObj </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match</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r'dogs'</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line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M</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I</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if</a:t>
            </a:r>
            <a:r>
              <a:rPr lang="en-US" sz="1400" b="0" i="0" u="none" strike="noStrike" cap="none" spc="0">
                <a:ln>
                  <a:noFill/>
                </a:ln>
                <a:solidFill>
                  <a:srgbClr val="000000"/>
                </a:solidFill>
                <a:latin typeface="Courier New"/>
                <a:cs typeface="Courier New"/>
              </a:rPr>
              <a:t> matchObj</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cs typeface="Courier New"/>
              </a:rPr>
              <a:t>    </a:t>
            </a:r>
            <a:r>
              <a:rPr lang="en-US" sz="1400" b="1" i="0" u="none" strike="noStrike" cap="none" spc="0">
                <a:ln>
                  <a:noFill/>
                </a:ln>
                <a:solidFill>
                  <a:srgbClr val="0000FF"/>
                </a:solidFill>
                <a:latin typeface="Courier New"/>
                <a:cs typeface="Courier New"/>
              </a:rPr>
              <a:t>print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f"match --&gt; matchObj.group(): </a:t>
            </a:r>
            <a:r>
              <a:rPr lang="en-US" sz="1400" b="1">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matchObj</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group</a:t>
            </a:r>
            <a:r>
              <a:rPr lang="en-US" sz="1400" b="1" i="0" u="none" strike="noStrike" cap="none" spc="0">
                <a:ln>
                  <a:noFill/>
                </a:ln>
                <a:solidFill>
                  <a:srgbClr val="000080"/>
                </a:solidFill>
                <a:latin typeface="Courier New"/>
                <a:cs typeface="Courier New"/>
              </a:rPr>
              <a:t>()</a:t>
            </a:r>
            <a:r>
              <a:rPr lang="en-US" sz="1400" b="1">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else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cs typeface="Courier New"/>
              </a:rPr>
              <a:t>    </a:t>
            </a:r>
            <a:r>
              <a:rPr lang="en-US" sz="1400" b="1" i="0" u="none" strike="noStrike" cap="none" spc="0">
                <a:ln>
                  <a:noFill/>
                </a:ln>
                <a:solidFill>
                  <a:srgbClr val="0000FF"/>
                </a:solidFill>
                <a:latin typeface="Courier New"/>
                <a:cs typeface="Courier New"/>
              </a:rPr>
              <a:t>print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"No match!"</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searchObj </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search</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r'dogs'</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line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M</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I</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if</a:t>
            </a:r>
            <a:r>
              <a:rPr lang="en-US" sz="1400" b="0" i="0" u="none" strike="noStrike" cap="none" spc="0">
                <a:ln>
                  <a:noFill/>
                </a:ln>
                <a:solidFill>
                  <a:srgbClr val="000000"/>
                </a:solidFill>
                <a:latin typeface="Courier New"/>
                <a:cs typeface="Courier New"/>
              </a:rPr>
              <a:t> searchObj</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cs typeface="Courier New"/>
              </a:rPr>
              <a:t>    </a:t>
            </a:r>
            <a:r>
              <a:rPr lang="en-US" sz="1400" b="1" i="0" u="none" strike="noStrike" cap="none" spc="0">
                <a:ln>
                  <a:noFill/>
                </a:ln>
                <a:solidFill>
                  <a:srgbClr val="0000FF"/>
                </a:solidFill>
                <a:latin typeface="Courier New"/>
                <a:cs typeface="Courier New"/>
              </a:rPr>
              <a:t>print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f"search --&gt; searchObj.group(): </a:t>
            </a:r>
            <a:r>
              <a:rPr lang="en-US" sz="1400" b="1">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searchObj</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group</a:t>
            </a:r>
            <a:r>
              <a:rPr lang="en-US" sz="1400" b="1" i="0" u="none" strike="noStrike" cap="none" spc="0">
                <a:ln>
                  <a:noFill/>
                </a:ln>
                <a:solidFill>
                  <a:srgbClr val="000080"/>
                </a:solidFill>
                <a:latin typeface="Courier New"/>
                <a:cs typeface="Courier New"/>
              </a:rPr>
              <a:t>()</a:t>
            </a:r>
            <a:r>
              <a:rPr lang="en-US" sz="1400" b="1">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else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cs typeface="Courier New"/>
              </a:rPr>
              <a:t>    </a:t>
            </a:r>
            <a:r>
              <a:rPr lang="en-US" sz="1400" b="1" i="0" u="none" strike="noStrike" cap="none" spc="0">
                <a:ln>
                  <a:noFill/>
                </a:ln>
                <a:solidFill>
                  <a:srgbClr val="0000FF"/>
                </a:solidFill>
                <a:latin typeface="Courier New"/>
                <a:cs typeface="Courier New"/>
              </a:rPr>
              <a:t>print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"Nothing found!"</a:t>
            </a:r>
            <a:r>
              <a:rPr lang="en-US" sz="1400" b="1" i="0" u="none" strike="noStrike" cap="none" spc="0">
                <a:ln>
                  <a:noFill/>
                </a:ln>
                <a:solidFill>
                  <a:srgbClr val="000080"/>
                </a:solidFill>
                <a:latin typeface="Courier New"/>
                <a:cs typeface="Courier New"/>
              </a:rPr>
              <a:t>)</a:t>
            </a: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No match!</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search --&gt; searchObj.group(): dogs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Стандартная библиотека </a:t>
            </a:r>
            <a:r>
              <a:rPr lang="en-US">
                <a:solidFill>
                  <a:srgbClr val="002060"/>
                </a:solidFill>
                <a:latin typeface="+mn-lt"/>
                <a:cs typeface="Times New Roman"/>
              </a:rPr>
              <a:t>Python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Как известно, в Python огромное количество встроенных «батареек». Умение вовремя и уместно их применить - один из главных навыков хорошего программиста </a:t>
            </a:r>
            <a:r>
              <a:rPr lang="en-US" sz="2000">
                <a:solidFill>
                  <a:srgbClr val="002060"/>
                </a:solidFill>
                <a:latin typeface="+mn-lt"/>
              </a:rPr>
              <a:t>Python</a:t>
            </a:r>
            <a:r>
              <a:rPr lang="ru-RU" sz="2000">
                <a:solidFill>
                  <a:srgbClr val="002060"/>
                </a:solidFill>
                <a:latin typeface="+mn-lt"/>
              </a:rPr>
              <a:t>.</a:t>
            </a:r>
            <a:endParaRPr/>
          </a:p>
          <a:p>
            <a:pPr algn="just">
              <a:spcBef>
                <a:spcPts val="0"/>
              </a:spcBef>
              <a:buFontTx/>
              <a:buNone/>
              <a:defRPr/>
            </a:pPr>
            <a:r>
              <a:rPr lang="ru-RU" sz="2000">
                <a:solidFill>
                  <a:srgbClr val="002060"/>
                </a:solidFill>
                <a:latin typeface="+mn-lt"/>
              </a:rPr>
              <a:t>Мы рассмотрим несколько полезных библиотек различных направлений, связанных с темами, рассматриваемыми в основной и прикладной частях курса. Это математические  модули</a:t>
            </a:r>
            <a:r>
              <a:rPr lang="en-US" sz="2000">
                <a:solidFill>
                  <a:srgbClr val="002060"/>
                </a:solidFill>
                <a:latin typeface="+mn-lt"/>
              </a:rPr>
              <a:t> </a:t>
            </a:r>
            <a:r>
              <a:rPr lang="ru-RU" sz="2000">
                <a:solidFill>
                  <a:srgbClr val="002060"/>
                </a:solidFill>
                <a:latin typeface="+mn-lt"/>
              </a:rPr>
              <a:t>(</a:t>
            </a:r>
            <a:r>
              <a:rPr lang="en-US" sz="2000">
                <a:solidFill>
                  <a:srgbClr val="002060"/>
                </a:solidFill>
                <a:latin typeface="+mn-lt"/>
              </a:rPr>
              <a:t>random), </a:t>
            </a:r>
            <a:r>
              <a:rPr lang="ru-RU" sz="2000">
                <a:solidFill>
                  <a:srgbClr val="002060"/>
                </a:solidFill>
                <a:latin typeface="+mn-lt"/>
              </a:rPr>
              <a:t>текстовые (</a:t>
            </a:r>
            <a:r>
              <a:rPr lang="en-US" sz="2000">
                <a:solidFill>
                  <a:srgbClr val="002060"/>
                </a:solidFill>
                <a:latin typeface="+mn-lt"/>
              </a:rPr>
              <a:t>re</a:t>
            </a:r>
            <a:r>
              <a:rPr lang="ru-RU" sz="2000">
                <a:solidFill>
                  <a:srgbClr val="002060"/>
                </a:solidFill>
                <a:latin typeface="+mn-lt"/>
              </a:rPr>
              <a:t>)</a:t>
            </a:r>
            <a:r>
              <a:rPr lang="en-US" sz="2000">
                <a:solidFill>
                  <a:srgbClr val="002060"/>
                </a:solidFill>
                <a:latin typeface="+mn-lt"/>
              </a:rPr>
              <a:t>, </a:t>
            </a:r>
            <a:r>
              <a:rPr lang="ru-RU" sz="2000">
                <a:solidFill>
                  <a:srgbClr val="002060"/>
                </a:solidFill>
                <a:latin typeface="+mn-lt"/>
              </a:rPr>
              <a:t>модули функционального программирования </a:t>
            </a:r>
            <a:r>
              <a:rPr lang="en-US" sz="2000">
                <a:solidFill>
                  <a:srgbClr val="002060"/>
                </a:solidFill>
                <a:latin typeface="+mn-lt"/>
              </a:rPr>
              <a:t>(functools), </a:t>
            </a:r>
            <a:r>
              <a:rPr lang="ru-RU" sz="2000">
                <a:solidFill>
                  <a:srgbClr val="002060"/>
                </a:solidFill>
                <a:latin typeface="+mn-lt"/>
              </a:rPr>
              <a:t>модули доступа к сервисам ОС (</a:t>
            </a:r>
            <a:r>
              <a:rPr lang="en-US" sz="2000">
                <a:solidFill>
                  <a:srgbClr val="002060"/>
                </a:solidFill>
                <a:latin typeface="+mn-lt"/>
              </a:rPr>
              <a:t>time, os)</a:t>
            </a:r>
            <a:r>
              <a:rPr lang="ru-RU" sz="2000">
                <a:solidFill>
                  <a:srgbClr val="002060"/>
                </a:solidFill>
                <a:latin typeface="+mn-lt"/>
              </a:rPr>
              <a:t> и самого интерпретатора </a:t>
            </a:r>
            <a:r>
              <a:rPr lang="en-US" sz="2000">
                <a:solidFill>
                  <a:srgbClr val="002060"/>
                </a:solidFill>
                <a:latin typeface="+mn-lt"/>
              </a:rPr>
              <a:t>Python (sys), </a:t>
            </a:r>
            <a:r>
              <a:rPr lang="ru-RU" sz="2000">
                <a:solidFill>
                  <a:srgbClr val="002060"/>
                </a:solidFill>
                <a:latin typeface="+mn-lt"/>
              </a:rPr>
              <a:t>модули для работы со специальными типами данных (</a:t>
            </a:r>
            <a:r>
              <a:rPr lang="en-US" sz="2000">
                <a:solidFill>
                  <a:srgbClr val="002060"/>
                </a:solidFill>
                <a:latin typeface="+mn-lt"/>
              </a:rPr>
              <a:t>datetime), </a:t>
            </a:r>
            <a:r>
              <a:rPr lang="ru-RU" sz="2000">
                <a:solidFill>
                  <a:srgbClr val="002060"/>
                </a:solidFill>
                <a:latin typeface="+mn-lt"/>
              </a:rPr>
              <a:t>модули для конкурентного программирования (</a:t>
            </a:r>
            <a:r>
              <a:rPr lang="en-US" sz="2000">
                <a:solidFill>
                  <a:srgbClr val="002060"/>
                </a:solidFill>
                <a:latin typeface="+mn-lt"/>
              </a:rPr>
              <a:t>subprocess), </a:t>
            </a:r>
            <a:r>
              <a:rPr lang="ru-RU" sz="2000">
                <a:solidFill>
                  <a:srgbClr val="002060"/>
                </a:solidFill>
                <a:latin typeface="+mn-lt"/>
              </a:rPr>
              <a:t>сериализации (</a:t>
            </a:r>
            <a:r>
              <a:rPr lang="en-US" sz="2000">
                <a:solidFill>
                  <a:srgbClr val="002060"/>
                </a:solidFill>
                <a:latin typeface="+mn-lt"/>
              </a:rPr>
              <a:t>pickle) </a:t>
            </a:r>
            <a:r>
              <a:rPr lang="ru-RU" sz="2000">
                <a:solidFill>
                  <a:srgbClr val="002060"/>
                </a:solidFill>
                <a:latin typeface="+mn-lt"/>
              </a:rPr>
              <a:t>и работы с сетевыми данными (</a:t>
            </a:r>
            <a:r>
              <a:rPr lang="en-US" sz="2000">
                <a:solidFill>
                  <a:srgbClr val="002060"/>
                </a:solidFill>
                <a:latin typeface="+mn-lt"/>
              </a:rPr>
              <a:t>json). </a:t>
            </a:r>
            <a:r>
              <a:rPr lang="ru-RU" sz="2000">
                <a:solidFill>
                  <a:srgbClr val="002060"/>
                </a:solidFill>
                <a:latin typeface="+mn-lt"/>
              </a:rPr>
              <a:t>Библиотеки рассматриваются в формате обзора с практическими примерами. Более подробную информацию по всем «батарейкам» можно получить из официальной документации: </a:t>
            </a:r>
            <a:r>
              <a:rPr lang="ru-RU" sz="2000" u="sng">
                <a:solidFill>
                  <a:srgbClr val="002060"/>
                </a:solidFill>
                <a:latin typeface="+mn-lt"/>
                <a:hlinkClick r:id="rId2" tooltip="https://docs.python.org/3/library/index.html"/>
              </a:rPr>
              <a:t>https://docs.python.org/3/library/index.html</a:t>
            </a:r>
            <a:r>
              <a:rPr lang="ru-RU" sz="2000">
                <a:solidFill>
                  <a:srgbClr val="002060"/>
                </a:solidFill>
                <a:latin typeface="+mn-lt"/>
              </a:rPr>
              <a:t>  </a:t>
            </a:r>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Verdana"/>
              <a:ea typeface="+mn-ea"/>
              <a:cs typeface="+mn-cs"/>
            </a:endParaRPr>
          </a:p>
          <a:p>
            <a:pPr indent="360000"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1" i="0" u="none" strike="noStrike" cap="none" spc="0">
                <a:ln>
                  <a:noFill/>
                </a:ln>
                <a:solidFill>
                  <a:srgbClr val="002060"/>
                </a:solidFill>
                <a:latin typeface="+mn-lt"/>
                <a:ea typeface="+mn-ea"/>
                <a:cs typeface="+mn-cs"/>
              </a:rPr>
              <a:t>re.sub</a:t>
            </a:r>
            <a:r>
              <a:rPr lang="ru-RU" sz="2000" b="0" i="0" u="none" strike="noStrike" cap="none" spc="0">
                <a:ln>
                  <a:noFill/>
                </a:ln>
                <a:solidFill>
                  <a:srgbClr val="002060"/>
                </a:solidFill>
                <a:latin typeface="+mn-lt"/>
                <a:ea typeface="+mn-ea"/>
                <a:cs typeface="+mn-cs"/>
              </a:rPr>
              <a:t>(pattern, repl, string, count=0) – поиск и замена по шаблону.</a:t>
            </a:r>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Одна из самых важных функций re - это sub. Этот метод заменяет либо все включения шаблона RE в строке string строкой, либо не больше </a:t>
            </a:r>
            <a:r>
              <a:rPr lang="ru-RU" sz="2000" b="0" i="0" u="none" strike="noStrike" cap="none" spc="0">
                <a:ln>
                  <a:noFill/>
                </a:ln>
                <a:solidFill>
                  <a:srgbClr val="002060"/>
                </a:solidFill>
                <a:latin typeface="Calibri"/>
                <a:ea typeface="Arial"/>
                <a:cs typeface="Arial"/>
              </a:rPr>
              <a:t>count</a:t>
            </a:r>
            <a:r>
              <a:rPr lang="ru-RU" sz="2000" b="0" i="0" u="none" strike="noStrike" cap="none" spc="0">
                <a:ln>
                  <a:noFill/>
                </a:ln>
                <a:solidFill>
                  <a:srgbClr val="002060"/>
                </a:solidFill>
                <a:latin typeface="Calibri"/>
                <a:ea typeface="Arial"/>
                <a:cs typeface="Arial"/>
              </a:rPr>
              <a:t> первых включений. Функция возвращает новую строку.</a:t>
            </a:r>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phone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"2004-959-559 # This is Phone Number"</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Удаление комментариев</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num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sub</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phone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f"Phone number: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num</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Удаление всех символов кроме цифр</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num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sub</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phone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f"Phone number: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num</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Phone number: 2004-959-559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Phone number: 2004959559</a:t>
            </a:r>
            <a:endParaRPr lang="ru-RU" sz="1400" b="0" i="0" u="none" strike="noStrike" cap="none" spc="0">
              <a:ln>
                <a:noFill/>
              </a:ln>
              <a:solidFill>
                <a:srgbClr val="000000"/>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1" i="0" u="none" strike="noStrike" cap="none" spc="0">
                <a:ln>
                  <a:noFill/>
                </a:ln>
                <a:solidFill>
                  <a:srgbClr val="002060"/>
                </a:solidFill>
                <a:latin typeface="+mn-lt"/>
                <a:ea typeface="+mn-ea"/>
                <a:cs typeface="+mn-cs"/>
              </a:rPr>
              <a:t>re.</a:t>
            </a:r>
            <a:r>
              <a:rPr lang="en-US" sz="2000" b="1" i="0" u="none" strike="noStrike" cap="none" spc="0">
                <a:ln>
                  <a:noFill/>
                </a:ln>
                <a:solidFill>
                  <a:srgbClr val="002060"/>
                </a:solidFill>
                <a:latin typeface="+mn-lt"/>
                <a:ea typeface="+mn-ea"/>
                <a:cs typeface="+mn-cs"/>
              </a:rPr>
              <a:t>findall</a:t>
            </a:r>
            <a:r>
              <a:rPr lang="ru-RU" sz="2000" b="0" i="0" u="none" strike="noStrike" cap="none" spc="0">
                <a:ln>
                  <a:noFill/>
                </a:ln>
                <a:solidFill>
                  <a:srgbClr val="002060"/>
                </a:solidFill>
                <a:latin typeface="+mn-lt"/>
                <a:ea typeface="+mn-ea"/>
                <a:cs typeface="+mn-cs"/>
              </a:rPr>
              <a:t>(pattern, string, flags=0) – поиск по шаблону.</a:t>
            </a:r>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Функция </a:t>
            </a:r>
            <a:r>
              <a:rPr lang="en-US" sz="2000" b="0" i="0" u="none" strike="noStrike" cap="none" spc="0">
                <a:ln>
                  <a:noFill/>
                </a:ln>
                <a:solidFill>
                  <a:srgbClr val="002060"/>
                </a:solidFill>
                <a:latin typeface="+mn-lt"/>
                <a:ea typeface="+mn-ea"/>
                <a:cs typeface="+mn-cs"/>
              </a:rPr>
              <a:t>findall</a:t>
            </a:r>
            <a:r>
              <a:rPr lang="ru-RU" sz="2000" b="0" i="0" u="none" strike="noStrike" cap="none" spc="0">
                <a:ln>
                  <a:noFill/>
                </a:ln>
                <a:solidFill>
                  <a:srgbClr val="002060"/>
                </a:solidFill>
                <a:latin typeface="+mn-lt"/>
                <a:ea typeface="+mn-ea"/>
                <a:cs typeface="+mn-cs"/>
              </a:rPr>
              <a:t> ищет первое вхождение паттерна </a:t>
            </a:r>
            <a:r>
              <a:rPr lang="en-US" sz="2000" b="0" i="0" u="none" strike="noStrike" cap="none" spc="0">
                <a:ln>
                  <a:noFill/>
                </a:ln>
                <a:solidFill>
                  <a:srgbClr val="002060"/>
                </a:solidFill>
                <a:latin typeface="+mn-lt"/>
                <a:ea typeface="+mn-ea"/>
                <a:cs typeface="+mn-cs"/>
              </a:rPr>
              <a:t>pattern</a:t>
            </a:r>
            <a:r>
              <a:rPr lang="ru-RU" sz="2000" b="0" i="0" u="none" strike="noStrike" cap="none" spc="0">
                <a:ln>
                  <a:noFill/>
                </a:ln>
                <a:solidFill>
                  <a:srgbClr val="002060"/>
                </a:solidFill>
                <a:latin typeface="+mn-lt"/>
                <a:ea typeface="+mn-ea"/>
                <a:cs typeface="+mn-cs"/>
              </a:rPr>
              <a:t> внутри строки и возвращает список совпавших выражений.</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a:solidFill>
                  <a:srgbClr val="000000"/>
                </a:solidFill>
                <a:latin typeface="Courier New"/>
              </a:rPr>
              <a:t>line </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"Cats are smarter than dogs"</a:t>
            </a:r>
            <a:endParaRPr/>
          </a:p>
          <a:p>
            <a:pPr marL="0" marR="0" lvl="0" indent="0" algn="l" defTabSz="914400">
              <a:lnSpc>
                <a:spcPct val="100000"/>
              </a:lnSpc>
              <a:spcBef>
                <a:spcPts val="0"/>
              </a:spcBef>
              <a:spcAft>
                <a:spcPts val="0"/>
              </a:spcAft>
              <a:buClrTx/>
              <a:buSzTx/>
              <a:buFontTx/>
              <a:buNone/>
              <a:defRPr/>
            </a:pP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re</a:t>
            </a:r>
            <a:r>
              <a:rPr lang="en-US" sz="1400" b="1">
                <a:solidFill>
                  <a:srgbClr val="000080"/>
                </a:solidFill>
                <a:latin typeface="Courier New"/>
              </a:rPr>
              <a:t>.</a:t>
            </a:r>
            <a:r>
              <a:rPr lang="en-US" sz="1400">
                <a:solidFill>
                  <a:srgbClr val="000000"/>
                </a:solidFill>
                <a:latin typeface="Courier New"/>
              </a:rPr>
              <a:t>findall</a:t>
            </a:r>
            <a:r>
              <a:rPr lang="en-US" sz="1400" b="1">
                <a:solidFill>
                  <a:srgbClr val="000080"/>
                </a:solidFill>
                <a:latin typeface="Courier New"/>
              </a:rPr>
              <a:t>(</a:t>
            </a:r>
            <a:r>
              <a:rPr lang="en-US" sz="1400">
                <a:solidFill>
                  <a:srgbClr val="808080"/>
                </a:solidFill>
                <a:latin typeface="Courier New"/>
              </a:rPr>
              <a:t>r'(.*) are (.*?) .*'</a:t>
            </a:r>
            <a:r>
              <a:rPr lang="en-US" sz="1400" b="1">
                <a:solidFill>
                  <a:srgbClr val="000080"/>
                </a:solidFill>
                <a:latin typeface="Courier New"/>
              </a:rPr>
              <a:t>,</a:t>
            </a:r>
            <a:r>
              <a:rPr lang="en-US" sz="1400">
                <a:solidFill>
                  <a:srgbClr val="000000"/>
                </a:solidFill>
                <a:latin typeface="Courier New"/>
              </a:rPr>
              <a:t> line</a:t>
            </a:r>
            <a:r>
              <a:rPr lang="en-US" sz="1400" b="1">
                <a:solidFill>
                  <a:srgbClr val="000080"/>
                </a:solidFill>
                <a:latin typeface="Courier New"/>
              </a:rPr>
              <a:t>,</a:t>
            </a:r>
            <a:r>
              <a:rPr lang="en-US" sz="1400">
                <a:solidFill>
                  <a:srgbClr val="000000"/>
                </a:solidFill>
                <a:latin typeface="Courier New"/>
              </a:rPr>
              <a:t> re</a:t>
            </a:r>
            <a:r>
              <a:rPr lang="en-US" sz="1400" b="1">
                <a:solidFill>
                  <a:srgbClr val="000080"/>
                </a:solidFill>
                <a:latin typeface="Courier New"/>
              </a:rPr>
              <a:t>.</a:t>
            </a:r>
            <a:r>
              <a:rPr lang="en-US" sz="1400">
                <a:solidFill>
                  <a:srgbClr val="000000"/>
                </a:solidFill>
                <a:latin typeface="Courier New"/>
              </a:rPr>
              <a:t>M</a:t>
            </a:r>
            <a:r>
              <a:rPr lang="en-US" sz="1400" b="1">
                <a:solidFill>
                  <a:srgbClr val="000080"/>
                </a:solidFill>
                <a:latin typeface="Courier New"/>
              </a:rPr>
              <a:t>|</a:t>
            </a:r>
            <a:r>
              <a:rPr lang="en-US" sz="1400">
                <a:solidFill>
                  <a:srgbClr val="000000"/>
                </a:solidFill>
                <a:latin typeface="Courier New"/>
              </a:rPr>
              <a:t>re</a:t>
            </a:r>
            <a:r>
              <a:rPr lang="en-US" sz="1400" b="1">
                <a:solidFill>
                  <a:srgbClr val="000080"/>
                </a:solidFill>
                <a:latin typeface="Courier New"/>
              </a:rPr>
              <a:t>.</a:t>
            </a:r>
            <a:r>
              <a:rPr lang="en-US" sz="1400">
                <a:solidFill>
                  <a:srgbClr val="000000"/>
                </a:solidFill>
                <a:latin typeface="Courier New"/>
              </a:rPr>
              <a:t>I</a:t>
            </a:r>
            <a:r>
              <a:rPr lang="en-US" sz="1400" b="1">
                <a:solidFill>
                  <a:srgbClr val="000080"/>
                </a:solidFill>
                <a:latin typeface="Courier New"/>
              </a:rPr>
              <a:t>)</a:t>
            </a:r>
            <a:endParaRPr/>
          </a:p>
          <a:p>
            <a:pPr marL="0" marR="0" lvl="0" indent="0" algn="l" defTabSz="914400">
              <a:lnSpc>
                <a:spcPct val="100000"/>
              </a:lnSpc>
              <a:spcBef>
                <a:spcPts val="0"/>
              </a:spcBef>
              <a:spcAft>
                <a:spcPts val="0"/>
              </a:spcAft>
              <a:buClrTx/>
              <a:buSzTx/>
              <a:buFontTx/>
              <a:buNone/>
              <a:defRPr/>
            </a:pPr>
            <a:r>
              <a:rPr lang="en-US" sz="1400" b="1">
                <a:solidFill>
                  <a:srgbClr val="0000FF"/>
                </a:solidFill>
                <a:latin typeface="Courier New"/>
              </a:rPr>
              <a:t>print</a:t>
            </a:r>
            <a:r>
              <a:rPr lang="en-US" sz="1400" b="1">
                <a:solidFill>
                  <a:srgbClr val="000080"/>
                </a:solidFill>
                <a:latin typeface="Courier New"/>
              </a:rPr>
              <a:t>(</a:t>
            </a:r>
            <a:r>
              <a:rPr lang="en-US" sz="1400">
                <a:solidFill>
                  <a:srgbClr val="000000"/>
                </a:solidFill>
                <a:latin typeface="Courier New"/>
              </a:rPr>
              <a:t>res</a:t>
            </a:r>
            <a:r>
              <a:rPr lang="en-US" sz="1400" b="1">
                <a:solidFill>
                  <a:srgbClr val="000080"/>
                </a:solidFill>
                <a:latin typeface="Courier New"/>
              </a:rPr>
              <a:t>)</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[('Cats', 'smarter')]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Решение для задачи с анализом лог-файла:</a:t>
            </a:r>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os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datetime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__name__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"__main__"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filepath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"logfile"</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isfile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filepath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with</a:t>
            </a:r>
            <a:r>
              <a:rPr lang="en-US" sz="1400" b="0" i="0" u="none" strike="noStrike" cap="none" spc="0">
                <a:ln>
                  <a:noFill/>
                </a:ln>
                <a:solidFill>
                  <a:srgbClr val="000000"/>
                </a:solidFill>
                <a:latin typeface="Courier New"/>
                <a:ea typeface="+mn-ea"/>
                <a:cs typeface="+mn-cs"/>
              </a:rPr>
              <a:t> open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filepath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as</a:t>
            </a:r>
            <a:r>
              <a:rPr lang="en-US" sz="1400" b="0" i="0" u="none" strike="noStrike" cap="none" spc="0">
                <a:ln>
                  <a:noFill/>
                </a:ln>
                <a:solidFill>
                  <a:srgbClr val="000000"/>
                </a:solidFill>
                <a:latin typeface="Courier New"/>
                <a:ea typeface="+mn-ea"/>
                <a:cs typeface="+mn-cs"/>
              </a:rPr>
              <a:t> 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addrs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for</a:t>
            </a:r>
            <a:r>
              <a:rPr lang="en-US" sz="1400" b="0" i="0" u="none" strike="noStrike" cap="none" spc="0">
                <a:ln>
                  <a:noFill/>
                </a:ln>
                <a:solidFill>
                  <a:srgbClr val="000000"/>
                </a:solidFill>
                <a:latin typeface="Courier New"/>
                <a:ea typeface="+mn-ea"/>
                <a:cs typeface="+mn-cs"/>
              </a:rPr>
              <a:t> line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result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search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r'(?P&lt;addr&gt;(.)*) - - \[(?P&lt;time&gt;(.)*)\]'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line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result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grdict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result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dt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datetime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datetime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strptime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'%d/%b/%Y:%H:%M:%S -%f'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'addr'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keys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'addr'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1</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'addr'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else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'addr'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            for</a:t>
            </a:r>
            <a:r>
              <a:rPr lang="en-US" sz="1400" b="0" i="0" u="none" strike="noStrike" cap="none" spc="0">
                <a:ln>
                  <a:noFill/>
                </a:ln>
                <a:solidFill>
                  <a:srgbClr val="000000"/>
                </a:solidFill>
                <a:latin typeface="Courier New"/>
                <a:ea typeface="+mn-ea"/>
                <a:cs typeface="+mn-cs"/>
              </a:rPr>
              <a:t> key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value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items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key</a:t>
            </a:r>
            <a:r>
              <a:rPr lang="en-US" sz="1400" b="1">
                <a:solidFill>
                  <a:srgbClr val="000080"/>
                </a:solidFill>
                <a:latin typeface="Courier New"/>
              </a:rPr>
              <a:t>}</a:t>
            </a:r>
            <a:r>
              <a:rPr lang="en-US" sz="1400">
                <a:solidFill>
                  <a:srgbClr val="808080"/>
                </a:solidFill>
                <a:latin typeface="Courier New"/>
              </a:rPr>
              <a:t> </a:t>
            </a:r>
            <a:r>
              <a:rPr lang="en-US" sz="1400" b="0" i="0" u="none" strike="noStrike" cap="none" spc="0">
                <a:ln>
                  <a:noFill/>
                </a:ln>
                <a:solidFill>
                  <a:srgbClr val="808080"/>
                </a:solidFill>
                <a:latin typeface="Courier New"/>
                <a:ea typeface="+mn-ea"/>
                <a:cs typeface="+mn-cs"/>
              </a:rPr>
              <a:t>-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value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0</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a:solidFill>
                  <a:srgbClr val="808080"/>
                </a:solidFill>
                <a:latin typeface="Courier New"/>
              </a:rPr>
              <a:t> </a:t>
            </a:r>
            <a:r>
              <a:rPr lang="en-US" sz="1400" b="0" i="0" u="none" strike="noStrike" cap="none" spc="0">
                <a:ln>
                  <a:noFill/>
                </a:ln>
                <a:solidFill>
                  <a:srgbClr val="808080"/>
                </a:solidFill>
                <a:latin typeface="Courier New"/>
                <a:ea typeface="+mn-ea"/>
                <a:cs typeface="+mn-cs"/>
              </a:rPr>
              <a:t>-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value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strftime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'%d/%b/%Y:%H:%M:%S'</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a:p>
        </p:txBody>
      </p:sp>
      <p:sp>
        <p:nvSpPr>
          <p:cNvPr id="6" name="Text Box 10"/>
          <p:cNvSpPr txBox="1">
            <a:spLocks noChangeArrowheads="1"/>
          </p:cNvSpPr>
          <p:nvPr/>
        </p:nvSpPr>
        <p:spPr bwMode="auto">
          <a:xfrm>
            <a:off x="322228" y="1035948"/>
            <a:ext cx="11496878" cy="4262705"/>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360000" indent="-360000" algn="just">
              <a:spcBef>
                <a:spcPts val="0"/>
              </a:spcBef>
              <a:spcAft>
                <a:spcPts val="600"/>
              </a:spcAft>
              <a:buFont typeface="+mj-lt"/>
              <a:buAutoNum type="arabicPeriod"/>
              <a:defRPr/>
            </a:pPr>
            <a:r>
              <a:rPr lang="ru-RU" sz="1600">
                <a:solidFill>
                  <a:srgbClr val="002060"/>
                </a:solidFill>
                <a:latin typeface="Calibri"/>
              </a:rPr>
              <a:t>Используя модуль </a:t>
            </a:r>
            <a:r>
              <a:rPr lang="en-US" sz="1600">
                <a:solidFill>
                  <a:srgbClr val="002060"/>
                </a:solidFill>
                <a:latin typeface="Calibri"/>
              </a:rPr>
              <a:t>re, </a:t>
            </a:r>
            <a:r>
              <a:rPr lang="ru-RU" sz="1600">
                <a:solidFill>
                  <a:srgbClr val="002060"/>
                </a:solidFill>
                <a:latin typeface="Calibri"/>
              </a:rPr>
              <a:t>найти все команды </a:t>
            </a:r>
            <a:r>
              <a:rPr lang="en-US" sz="1600">
                <a:solidFill>
                  <a:srgbClr val="002060"/>
                </a:solidFill>
                <a:latin typeface="Calibri"/>
              </a:rPr>
              <a:t>Git </a:t>
            </a:r>
            <a:r>
              <a:rPr lang="ru-RU" sz="1600">
                <a:solidFill>
                  <a:srgbClr val="002060"/>
                </a:solidFill>
                <a:latin typeface="Calibri"/>
              </a:rPr>
              <a:t>с аргументами в файле </a:t>
            </a:r>
            <a:r>
              <a:rPr lang="en-US" sz="1600">
                <a:solidFill>
                  <a:srgbClr val="002060"/>
                </a:solidFill>
                <a:latin typeface="Calibri"/>
              </a:rPr>
              <a:t>Practice/README.md</a:t>
            </a:r>
            <a:endParaRPr lang="ru-RU" sz="1600">
              <a:solidFill>
                <a:srgbClr val="002060"/>
              </a:solidFill>
              <a:latin typeface="Calibri"/>
            </a:endParaRPr>
          </a:p>
          <a:p>
            <a:pPr marL="360000" marR="0" lvl="0" indent="-360000" algn="just" defTabSz="914400">
              <a:lnSpc>
                <a:spcPct val="100000"/>
              </a:lnSpc>
              <a:spcBef>
                <a:spcPts val="0"/>
              </a:spcBef>
              <a:spcAft>
                <a:spcPts val="600"/>
              </a:spcAft>
              <a:buClrTx/>
              <a:buSzTx/>
              <a:buFont typeface="+mj-lt"/>
              <a:buAutoNum type="arabicPeriod"/>
              <a:defRPr/>
            </a:pPr>
            <a:r>
              <a:rPr lang="ru-RU" sz="1600" b="0" i="0" u="none" strike="noStrike" cap="none" spc="0">
                <a:ln>
                  <a:noFill/>
                </a:ln>
                <a:solidFill>
                  <a:srgbClr val="002060"/>
                </a:solidFill>
                <a:latin typeface="Calibri"/>
                <a:ea typeface="+mn-ea"/>
                <a:cs typeface="+mn-cs"/>
              </a:rPr>
              <a:t>Написать функцию для подсчета количества рабочих дней между двумя датами (даты передаются в качестве параметров).</a:t>
            </a:r>
            <a:endParaRPr/>
          </a:p>
          <a:p>
            <a:pPr marL="360000" indent="-360000" algn="just">
              <a:spcBef>
                <a:spcPts val="0"/>
              </a:spcBef>
              <a:spcAft>
                <a:spcPts val="600"/>
              </a:spcAft>
              <a:buFont typeface="+mj-lt"/>
              <a:buAutoNum type="arabicPeriod"/>
              <a:defRPr/>
            </a:pPr>
            <a:r>
              <a:rPr lang="ru-RU" sz="1600">
                <a:solidFill>
                  <a:srgbClr val="002060"/>
                </a:solidFill>
                <a:latin typeface="Calibri"/>
              </a:rPr>
              <a:t>Написать программу, которая уничтожает файлы и папки по истечении заданного времени. Вы указываете при запуске программы путь до папки, за которой нашему скрипту необходимо следить. После запуска программа не должна прекращать работать, пока вы не остановите ее работу с помощью Ctrl+C (подсказка: для постоянной работы программы необходим вечный цикл, например, "while True:", при нажатии Ctrl+C автоматически остановится любая программа). Программа следит за объектами внутри указанной при запуске папки и удаляет их тогда, когда время их существования становится больше одной минуты для файлов и больше двух минуты для папок (то есть дата создания отличается от текущего момента времени больше чем на одну/две минуты). Ваш скрипт должен смотреть вглубь указанной папки. Например, если пользователь создаст внутри нее папку, внутри нее еще одну, а внутри этой какой-то файл, то этот файл должен удалиться первым (так как файлу положено жить только одну минуту, а папкам две). Вам понадобятся библиотеки os и shutil.</a:t>
            </a:r>
            <a:endParaRPr/>
          </a:p>
          <a:p>
            <a:pPr marL="360000" indent="-360000" algn="just">
              <a:spcBef>
                <a:spcPts val="0"/>
              </a:spcBef>
              <a:spcAft>
                <a:spcPts val="600"/>
              </a:spcAft>
              <a:buFont typeface="+mj-lt"/>
              <a:buAutoNum type="arabicPeriod"/>
              <a:defRPr/>
            </a:pPr>
            <a:r>
              <a:rPr lang="ru-RU" sz="1600" b="0" i="0" u="none" strike="noStrike" cap="none" spc="0">
                <a:ln>
                  <a:noFill/>
                </a:ln>
                <a:solidFill>
                  <a:srgbClr val="002060"/>
                </a:solidFill>
                <a:latin typeface="Calibri"/>
                <a:ea typeface="+mn-ea"/>
                <a:cs typeface="+mn-cs"/>
              </a:rPr>
              <a:t>Создать класс Human с 5-10 атрибутами (имя, фамилия, возраст, меcто жительства и т.д.). Написать функцию, которая создавала бы указанное количество экземпляров, сериализовывала их и сохраняла в файл human.data, и другую функцию, которая бы читала файл human.data, десериализовывала его содержимое и выводила результат на печать. Примечание: чтоб у экземпляров Human были разные значения атрибутов, можно воспользоваться функциями random.randint() и random.choice(). </a:t>
            </a:r>
            <a:endParaRPr lang="en-US" sz="1600" b="0" i="0" u="none" strike="noStrike" cap="none" spc="0">
              <a:ln>
                <a:noFill/>
              </a:ln>
              <a:solidFill>
                <a:srgbClr val="002060"/>
              </a:solidFill>
              <a:latin typeface="Calibri"/>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datetime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Модуль datetime предоставляет классы для управления датами и временем.</a:t>
            </a:r>
            <a:endParaRPr/>
          </a:p>
          <a:p>
            <a:pPr algn="just">
              <a:spcBef>
                <a:spcPts val="0"/>
              </a:spcBef>
              <a:spcAft>
                <a:spcPts val="600"/>
              </a:spcAft>
              <a:buFontTx/>
              <a:buNone/>
              <a:defRPr/>
            </a:pPr>
            <a:r>
              <a:rPr lang="ru-RU" sz="2000">
                <a:solidFill>
                  <a:srgbClr val="002060"/>
                </a:solidFill>
                <a:latin typeface="+mn-lt"/>
              </a:rPr>
              <a:t>Главный объект - это datetime, который является абстракцией момента времени. Также может пригодиться объект timedelta для работы с разницей.</a:t>
            </a:r>
            <a:endParaRPr/>
          </a:p>
          <a:p>
            <a:pPr algn="just">
              <a:spcBef>
                <a:spcPts val="0"/>
              </a:spcBef>
              <a:spcAft>
                <a:spcPts val="600"/>
              </a:spcAft>
              <a:buFontTx/>
              <a:buNone/>
              <a:defRPr/>
            </a:pPr>
            <a:endParaRPr lang="ru-RU">
              <a:solidFill>
                <a:srgbClr val="002060"/>
              </a:solidFill>
              <a:latin typeface="+mn-lt"/>
            </a:endParaRPr>
          </a:p>
          <a:p>
            <a:pPr>
              <a:buNone/>
              <a:defRPr/>
            </a:pPr>
            <a:r>
              <a:rPr lang="en-US" sz="1400" b="1">
                <a:solidFill>
                  <a:srgbClr val="0000FF"/>
                </a:solidFill>
                <a:latin typeface="Courier New"/>
              </a:rPr>
              <a:t>import</a:t>
            </a:r>
            <a:r>
              <a:rPr lang="en-US" sz="1400">
                <a:solidFill>
                  <a:srgbClr val="000000"/>
                </a:solidFill>
                <a:latin typeface="Courier New"/>
              </a:rPr>
              <a:t> datetime </a:t>
            </a:r>
            <a:r>
              <a:rPr lang="en-US" sz="1400" b="1">
                <a:solidFill>
                  <a:srgbClr val="0000FF"/>
                </a:solidFill>
                <a:latin typeface="Courier New"/>
              </a:rPr>
              <a:t>as</a:t>
            </a:r>
            <a:r>
              <a:rPr lang="en-US" sz="1400">
                <a:solidFill>
                  <a:srgbClr val="000000"/>
                </a:solidFill>
                <a:latin typeface="Courier New"/>
              </a:rPr>
              <a:t> dt  </a:t>
            </a:r>
            <a:r>
              <a:rPr lang="en-US" sz="1400">
                <a:solidFill>
                  <a:srgbClr val="008000"/>
                </a:solidFill>
                <a:latin typeface="Courier New"/>
              </a:rPr>
              <a:t># </a:t>
            </a:r>
            <a:r>
              <a:rPr lang="ru-RU" sz="1400">
                <a:solidFill>
                  <a:srgbClr val="008000"/>
                </a:solidFill>
                <a:latin typeface="Courier New"/>
              </a:rPr>
              <a:t>оптимальный способ импорта </a:t>
            </a:r>
            <a:r>
              <a:rPr lang="en-US" sz="1400">
                <a:solidFill>
                  <a:srgbClr val="008000"/>
                </a:solidFill>
                <a:latin typeface="Courier New"/>
              </a:rPr>
              <a:t>datetime</a:t>
            </a:r>
            <a:r>
              <a:rPr lang="en-US" sz="1400">
                <a:solidFill>
                  <a:srgbClr val="000000"/>
                </a:solidFill>
                <a:latin typeface="Courier New"/>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FF"/>
              </a:solidFill>
              <a:latin typeface="Courier New"/>
              <a:ea typeface="+mn-ea"/>
              <a:cs typeface="+mn-cs"/>
            </a:endParaRPr>
          </a:p>
          <a:p>
            <a:pPr>
              <a:buNone/>
              <a:defRPr/>
            </a:pPr>
            <a:endParaRPr lang="en-US" sz="1400">
              <a:solidFill>
                <a:srgbClr val="000000"/>
              </a:solidFill>
              <a:latin typeface="Courier New"/>
            </a:endParaRPr>
          </a:p>
          <a:p>
            <a:pPr>
              <a:buNone/>
              <a:defRPr/>
            </a:pPr>
            <a:r>
              <a:rPr lang="en-US" sz="1400">
                <a:solidFill>
                  <a:srgbClr val="000000"/>
                </a:solidFill>
                <a:latin typeface="Courier New"/>
              </a:rPr>
              <a:t>curr_time </a:t>
            </a:r>
            <a:r>
              <a:rPr lang="en-US" sz="1400" b="1">
                <a:solidFill>
                  <a:srgbClr val="000080"/>
                </a:solidFill>
                <a:latin typeface="Courier New"/>
              </a:rPr>
              <a:t>=</a:t>
            </a:r>
            <a:r>
              <a:rPr lang="en-US" sz="1400">
                <a:solidFill>
                  <a:srgbClr val="000000"/>
                </a:solidFill>
                <a:latin typeface="Courier New"/>
              </a:rPr>
              <a:t> dt</a:t>
            </a:r>
            <a:r>
              <a:rPr lang="en-US" sz="1400" b="1">
                <a:solidFill>
                  <a:srgbClr val="000080"/>
                </a:solidFill>
                <a:latin typeface="Courier New"/>
              </a:rPr>
              <a:t>.</a:t>
            </a:r>
            <a:r>
              <a:rPr lang="en-US" sz="1400">
                <a:solidFill>
                  <a:srgbClr val="000000"/>
                </a:solidFill>
                <a:latin typeface="Courier New"/>
              </a:rPr>
              <a:t>datetime</a:t>
            </a:r>
            <a:r>
              <a:rPr lang="en-US" sz="1400" b="1">
                <a:solidFill>
                  <a:srgbClr val="000080"/>
                </a:solidFill>
                <a:latin typeface="Courier New"/>
              </a:rPr>
              <a:t>.</a:t>
            </a:r>
            <a:r>
              <a:rPr lang="en-US" sz="1400">
                <a:solidFill>
                  <a:srgbClr val="000000"/>
                </a:solidFill>
                <a:latin typeface="Courier New"/>
              </a:rPr>
              <a:t>now</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a:solidFill>
                  <a:srgbClr val="000000"/>
                </a:solidFill>
                <a:latin typeface="Courier New"/>
              </a:rPr>
              <a:t>next_day </a:t>
            </a:r>
            <a:r>
              <a:rPr lang="en-US" sz="1400" b="1">
                <a:solidFill>
                  <a:srgbClr val="000080"/>
                </a:solidFill>
                <a:latin typeface="Courier New"/>
              </a:rPr>
              <a:t>=</a:t>
            </a:r>
            <a:r>
              <a:rPr lang="en-US" sz="1400">
                <a:solidFill>
                  <a:srgbClr val="000000"/>
                </a:solidFill>
                <a:latin typeface="Courier New"/>
              </a:rPr>
              <a:t> curr_time </a:t>
            </a:r>
            <a:r>
              <a:rPr lang="en-US" sz="1400" b="1">
                <a:solidFill>
                  <a:srgbClr val="000080"/>
                </a:solidFill>
                <a:latin typeface="Courier New"/>
              </a:rPr>
              <a:t>+</a:t>
            </a:r>
            <a:r>
              <a:rPr lang="en-US" sz="1400">
                <a:solidFill>
                  <a:srgbClr val="000000"/>
                </a:solidFill>
                <a:latin typeface="Courier New"/>
              </a:rPr>
              <a:t> dt</a:t>
            </a:r>
            <a:r>
              <a:rPr lang="en-US" sz="1400" b="1">
                <a:solidFill>
                  <a:srgbClr val="000080"/>
                </a:solidFill>
                <a:latin typeface="Courier New"/>
              </a:rPr>
              <a:t>.</a:t>
            </a:r>
            <a:r>
              <a:rPr lang="en-US" sz="1400">
                <a:solidFill>
                  <a:srgbClr val="000000"/>
                </a:solidFill>
                <a:latin typeface="Courier New"/>
              </a:rPr>
              <a:t>timedelta</a:t>
            </a:r>
            <a:r>
              <a:rPr lang="en-US" sz="1400" b="1">
                <a:solidFill>
                  <a:srgbClr val="000080"/>
                </a:solidFill>
                <a:latin typeface="Courier New"/>
              </a:rPr>
              <a:t>(</a:t>
            </a:r>
            <a:r>
              <a:rPr lang="en-US" sz="1400">
                <a:solidFill>
                  <a:srgbClr val="000000"/>
                </a:solidFill>
                <a:latin typeface="Courier New"/>
              </a:rPr>
              <a:t>days</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print</a:t>
            </a:r>
            <a:r>
              <a:rPr lang="en-US" sz="1400" b="1">
                <a:solidFill>
                  <a:srgbClr val="000080"/>
                </a:solidFill>
                <a:latin typeface="Courier New"/>
              </a:rPr>
              <a:t>(</a:t>
            </a:r>
            <a:r>
              <a:rPr lang="en-US" sz="1400">
                <a:solidFill>
                  <a:srgbClr val="808080"/>
                </a:solidFill>
                <a:latin typeface="Courier New"/>
              </a:rPr>
              <a:t>f'next_day &gt; curr_time: </a:t>
            </a:r>
            <a:r>
              <a:rPr lang="en-US" sz="1400" b="1">
                <a:solidFill>
                  <a:srgbClr val="000080"/>
                </a:solidFill>
                <a:latin typeface="Courier New"/>
              </a:rPr>
              <a:t>{</a:t>
            </a:r>
            <a:r>
              <a:rPr lang="en-US" sz="1400">
                <a:solidFill>
                  <a:srgbClr val="000000"/>
                </a:solidFill>
                <a:latin typeface="Courier New"/>
              </a:rPr>
              <a:t>next_day </a:t>
            </a:r>
            <a:r>
              <a:rPr lang="en-US" sz="1400" b="1">
                <a:solidFill>
                  <a:srgbClr val="000080"/>
                </a:solidFill>
                <a:latin typeface="Courier New"/>
              </a:rPr>
              <a:t>&gt;</a:t>
            </a:r>
            <a:r>
              <a:rPr lang="en-US" sz="1400">
                <a:solidFill>
                  <a:srgbClr val="000000"/>
                </a:solidFill>
                <a:latin typeface="Courier New"/>
              </a:rPr>
              <a:t> curr_time</a:t>
            </a:r>
            <a:r>
              <a:rPr lang="en-US" sz="1400">
                <a:solidFill>
                  <a:srgbClr val="808080"/>
                </a:solidFill>
                <a:latin typeface="Courier New"/>
              </a:rPr>
              <a:t>}'</a:t>
            </a:r>
            <a:r>
              <a:rPr lang="en-US" sz="1400" b="1">
                <a:solidFill>
                  <a:srgbClr val="000080"/>
                </a:solidFill>
                <a:latin typeface="Courier New"/>
              </a:rPr>
              <a:t>)</a:t>
            </a:r>
            <a:endParaRPr/>
          </a:p>
          <a:p>
            <a:pPr>
              <a:buNone/>
              <a:defRPr/>
            </a:pPr>
            <a:r>
              <a:rPr lang="en-US" sz="1400">
                <a:solidFill>
                  <a:srgbClr val="000000"/>
                </a:solidFill>
                <a:latin typeface="Courier New"/>
              </a:rPr>
              <a:t>diff </a:t>
            </a:r>
            <a:r>
              <a:rPr lang="en-US" sz="1400" b="1">
                <a:solidFill>
                  <a:srgbClr val="000080"/>
                </a:solidFill>
                <a:latin typeface="Courier New"/>
              </a:rPr>
              <a:t>= </a:t>
            </a:r>
            <a:r>
              <a:rPr lang="en-US" sz="1400">
                <a:solidFill>
                  <a:srgbClr val="000000"/>
                </a:solidFill>
                <a:latin typeface="Courier New"/>
              </a:rPr>
              <a:t>next_day </a:t>
            </a:r>
            <a:r>
              <a:rPr lang="en-US" sz="1400" b="1">
                <a:solidFill>
                  <a:srgbClr val="000080"/>
                </a:solidFill>
                <a:latin typeface="Courier New"/>
              </a:rPr>
              <a:t>-</a:t>
            </a:r>
            <a:r>
              <a:rPr lang="en-US" sz="1400">
                <a:solidFill>
                  <a:srgbClr val="000000"/>
                </a:solidFill>
                <a:latin typeface="Courier New"/>
              </a:rPr>
              <a:t> curr_time</a:t>
            </a:r>
            <a:endParaRPr lang="en-US" sz="1400" b="1">
              <a:solidFill>
                <a:srgbClr val="000000"/>
              </a:solidFill>
              <a:latin typeface="Courier New"/>
            </a:endParaRPr>
          </a:p>
          <a:p>
            <a:pPr>
              <a:buNone/>
              <a:defRPr/>
            </a:pPr>
            <a:r>
              <a:rPr lang="en-US" sz="1400" b="1">
                <a:solidFill>
                  <a:srgbClr val="0000FF"/>
                </a:solidFill>
                <a:latin typeface="Courier New"/>
              </a:rPr>
              <a:t>print</a:t>
            </a:r>
            <a:r>
              <a:rPr lang="en-US" sz="1400" b="1">
                <a:solidFill>
                  <a:srgbClr val="000080"/>
                </a:solidFill>
                <a:latin typeface="Courier New"/>
              </a:rPr>
              <a:t>(</a:t>
            </a:r>
            <a:r>
              <a:rPr lang="en-US" sz="1400">
                <a:solidFill>
                  <a:srgbClr val="808080"/>
                </a:solidFill>
                <a:latin typeface="Courier New"/>
              </a:rPr>
              <a:t>f'next_day - curr_time: </a:t>
            </a:r>
            <a:r>
              <a:rPr lang="en-US" sz="1400" b="1">
                <a:solidFill>
                  <a:srgbClr val="000080"/>
                </a:solidFill>
                <a:latin typeface="Courier New"/>
              </a:rPr>
              <a:t>{</a:t>
            </a:r>
            <a:r>
              <a:rPr lang="en-US" sz="1400">
                <a:solidFill>
                  <a:srgbClr val="000000"/>
                </a:solidFill>
                <a:latin typeface="Courier New"/>
              </a:rPr>
              <a:t>diff</a:t>
            </a:r>
            <a:r>
              <a:rPr lang="en-US" sz="1400" b="1">
                <a:solidFill>
                  <a:srgbClr val="000080"/>
                </a:solidFill>
                <a:latin typeface="Courier New"/>
              </a:rPr>
              <a:t>}</a:t>
            </a:r>
            <a:r>
              <a:rPr lang="en-US" sz="1400">
                <a:solidFill>
                  <a:srgbClr val="808080"/>
                </a:solidFill>
                <a:latin typeface="Courier New"/>
              </a:rPr>
              <a:t>'</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print</a:t>
            </a:r>
            <a:r>
              <a:rPr lang="en-US" sz="1400" b="1">
                <a:solidFill>
                  <a:srgbClr val="000080"/>
                </a:solidFill>
                <a:latin typeface="Courier New"/>
              </a:rPr>
              <a:t>(</a:t>
            </a:r>
            <a:r>
              <a:rPr lang="en-US" sz="1400">
                <a:solidFill>
                  <a:srgbClr val="808080"/>
                </a:solidFill>
                <a:latin typeface="Courier New"/>
              </a:rPr>
              <a:t>f'next_day - curr_time: </a:t>
            </a:r>
            <a:r>
              <a:rPr lang="en-US" sz="1400" b="1">
                <a:solidFill>
                  <a:srgbClr val="000080"/>
                </a:solidFill>
                <a:latin typeface="Courier New"/>
              </a:rPr>
              <a:t>{</a:t>
            </a:r>
            <a:r>
              <a:rPr lang="en-US" sz="1400">
                <a:solidFill>
                  <a:srgbClr val="000000"/>
                </a:solidFill>
                <a:latin typeface="Courier New"/>
              </a:rPr>
              <a:t>diff</a:t>
            </a:r>
            <a:r>
              <a:rPr lang="en-US" sz="1400" b="1">
                <a:solidFill>
                  <a:srgbClr val="000080"/>
                </a:solidFill>
                <a:latin typeface="Courier New"/>
              </a:rPr>
              <a:t>.</a:t>
            </a:r>
            <a:r>
              <a:rPr lang="en-US" sz="1400">
                <a:solidFill>
                  <a:srgbClr val="000000"/>
                </a:solidFill>
                <a:latin typeface="Courier New"/>
              </a:rPr>
              <a:t>total_seconds</a:t>
            </a:r>
            <a:r>
              <a:rPr lang="en-US" sz="1400" b="1">
                <a:solidFill>
                  <a:srgbClr val="000080"/>
                </a:solidFill>
                <a:latin typeface="Courier New"/>
              </a:rPr>
              <a:t>()</a:t>
            </a:r>
            <a:r>
              <a:rPr lang="en-US" sz="1400" b="1">
                <a:solidFill>
                  <a:srgbClr val="000080"/>
                </a:solidFill>
                <a:latin typeface="Courier New"/>
              </a:rPr>
              <a:t>}</a:t>
            </a:r>
            <a:r>
              <a:rPr lang="en-US" sz="1400">
                <a:solidFill>
                  <a:srgbClr val="808080"/>
                </a:solidFill>
                <a:latin typeface="Courier New"/>
              </a:rPr>
              <a:t> in seconds'</a:t>
            </a:r>
            <a:r>
              <a:rPr lang="en-US" sz="1400" b="1">
                <a:solidFill>
                  <a:srgbClr val="000080"/>
                </a:solidFill>
                <a:latin typeface="Courier New"/>
              </a:rPr>
              <a:t>)</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cs typeface="Courier New"/>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next_day &gt; curr_time: True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next_day - curr_time: 1 day, 0:00:00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next_day - curr_time: 86400.0 in seconds</a:t>
            </a:r>
            <a:endParaRPr lang="en-US"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sys</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В этом модуле содержатся функции и константы для взаимодействия с интерпретатором Python. В этом модуле, в том числе, содержатся следующие переменные:</a:t>
            </a:r>
            <a:endParaRPr/>
          </a:p>
          <a:p>
            <a:pPr marL="180000" indent="-180000" algn="just">
              <a:spcBef>
                <a:spcPts val="0"/>
              </a:spcBef>
              <a:spcAft>
                <a:spcPts val="600"/>
              </a:spcAft>
              <a:defRPr/>
            </a:pPr>
            <a:r>
              <a:rPr lang="ru-RU" sz="2000">
                <a:solidFill>
                  <a:srgbClr val="002060"/>
                </a:solidFill>
                <a:latin typeface="+mn-lt"/>
              </a:rPr>
              <a:t>argv — аргументы командной строки</a:t>
            </a:r>
            <a:r>
              <a:rPr lang="en-US" sz="2000">
                <a:solidFill>
                  <a:srgbClr val="002060"/>
                </a:solidFill>
                <a:latin typeface="+mn-lt"/>
              </a:rPr>
              <a:t> (</a:t>
            </a:r>
            <a:r>
              <a:rPr lang="ru-RU" sz="2000">
                <a:solidFill>
                  <a:srgbClr val="002060"/>
                </a:solidFill>
                <a:latin typeface="+mn-lt"/>
              </a:rPr>
              <a:t>лучше использовать библиотеку </a:t>
            </a:r>
            <a:r>
              <a:rPr lang="en-US" sz="2000">
                <a:solidFill>
                  <a:srgbClr val="002060"/>
                </a:solidFill>
                <a:latin typeface="+mn-lt"/>
              </a:rPr>
              <a:t>argparse)</a:t>
            </a:r>
            <a:endParaRPr lang="ru-RU" sz="2000">
              <a:solidFill>
                <a:srgbClr val="002060"/>
              </a:solidFill>
              <a:latin typeface="+mn-lt"/>
            </a:endParaRPr>
          </a:p>
          <a:p>
            <a:pPr marL="180000" indent="-180000" algn="just">
              <a:spcBef>
                <a:spcPts val="0"/>
              </a:spcBef>
              <a:spcAft>
                <a:spcPts val="600"/>
              </a:spcAft>
              <a:defRPr/>
            </a:pPr>
            <a:r>
              <a:rPr lang="ru-RU" sz="2000">
                <a:solidFill>
                  <a:srgbClr val="002060"/>
                </a:solidFill>
                <a:latin typeface="+mn-lt"/>
              </a:rPr>
              <a:t>byteorder — порядок байтов платформы, 'little' или 'big</a:t>
            </a:r>
            <a:r>
              <a:rPr lang="en-US" sz="2000">
                <a:solidFill>
                  <a:srgbClr val="002060"/>
                </a:solidFill>
                <a:latin typeface="+mn-lt"/>
              </a:rPr>
              <a:t>'</a:t>
            </a:r>
            <a:endParaRPr lang="ru-RU" sz="2000">
              <a:solidFill>
                <a:srgbClr val="002060"/>
              </a:solidFill>
              <a:latin typeface="+mn-lt"/>
            </a:endParaRPr>
          </a:p>
          <a:p>
            <a:pPr marL="180000" indent="-180000" algn="just">
              <a:spcBef>
                <a:spcPts val="0"/>
              </a:spcBef>
              <a:spcAft>
                <a:spcPts val="600"/>
              </a:spcAft>
              <a:defRPr/>
            </a:pPr>
            <a:r>
              <a:rPr lang="ru-RU" sz="2000">
                <a:solidFill>
                  <a:srgbClr val="002060"/>
                </a:solidFill>
                <a:latin typeface="+mn-lt"/>
              </a:rPr>
              <a:t>flags — объект, предоставляющий в виде атрибутов информацию о флагах, данных интерпретатору</a:t>
            </a:r>
            <a:r>
              <a:rPr lang="en-US" sz="2000">
                <a:solidFill>
                  <a:srgbClr val="002060"/>
                </a:solidFill>
                <a:latin typeface="+mn-lt"/>
              </a:rPr>
              <a:t> (</a:t>
            </a:r>
            <a:r>
              <a:rPr lang="ru-RU" sz="2000">
                <a:solidFill>
                  <a:srgbClr val="002060"/>
                </a:solidFill>
                <a:latin typeface="+mn-lt"/>
              </a:rPr>
              <a:t>например, </a:t>
            </a:r>
            <a:r>
              <a:rPr lang="ru-RU" sz="2000">
                <a:solidFill>
                  <a:srgbClr val="002060"/>
                </a:solidFill>
                <a:latin typeface="+mn-lt"/>
              </a:rPr>
              <a:t>sys.flags.debug</a:t>
            </a:r>
            <a:r>
              <a:rPr lang="ru-RU" sz="2000">
                <a:solidFill>
                  <a:srgbClr val="002060"/>
                </a:solidFill>
                <a:latin typeface="+mn-lt"/>
              </a:rPr>
              <a:t> говорит о режиме отладки)</a:t>
            </a:r>
            <a:endParaRPr/>
          </a:p>
          <a:p>
            <a:pPr marL="180000" indent="-180000" algn="just">
              <a:spcBef>
                <a:spcPts val="0"/>
              </a:spcBef>
              <a:spcAft>
                <a:spcPts val="600"/>
              </a:spcAft>
              <a:defRPr/>
            </a:pPr>
            <a:r>
              <a:rPr lang="ru-RU" sz="2000">
                <a:solidFill>
                  <a:srgbClr val="002060"/>
                </a:solidFill>
                <a:latin typeface="+mn-lt"/>
              </a:rPr>
              <a:t>maxsize — максимальное значение типа </a:t>
            </a:r>
            <a:r>
              <a:rPr lang="en-US" sz="2000">
                <a:solidFill>
                  <a:srgbClr val="002060"/>
                </a:solidFill>
                <a:latin typeface="+mn-lt"/>
              </a:rPr>
              <a:t>Py_ssize_t</a:t>
            </a:r>
            <a:r>
              <a:rPr lang="ru-RU" sz="2000">
                <a:solidFill>
                  <a:srgbClr val="002060"/>
                </a:solidFill>
                <a:latin typeface="+mn-lt"/>
              </a:rPr>
              <a:t> (используется для операции индексирования), обычно </a:t>
            </a:r>
            <a:r>
              <a:rPr lang="en-US" sz="2000">
                <a:solidFill>
                  <a:srgbClr val="002060"/>
                </a:solidFill>
                <a:latin typeface="+mn-lt"/>
              </a:rPr>
              <a:t>2**31 - 1 </a:t>
            </a:r>
            <a:r>
              <a:rPr lang="ru-RU" sz="2000">
                <a:solidFill>
                  <a:srgbClr val="002060"/>
                </a:solidFill>
                <a:latin typeface="+mn-lt"/>
              </a:rPr>
              <a:t>на</a:t>
            </a:r>
            <a:r>
              <a:rPr lang="en-US" sz="2000">
                <a:solidFill>
                  <a:srgbClr val="002060"/>
                </a:solidFill>
                <a:latin typeface="+mn-lt"/>
              </a:rPr>
              <a:t> 32-</a:t>
            </a:r>
            <a:r>
              <a:rPr lang="ru-RU" sz="2000">
                <a:solidFill>
                  <a:srgbClr val="002060"/>
                </a:solidFill>
                <a:latin typeface="+mn-lt"/>
              </a:rPr>
              <a:t>битных платформах</a:t>
            </a:r>
            <a:r>
              <a:rPr lang="en-US" sz="2000">
                <a:solidFill>
                  <a:srgbClr val="002060"/>
                </a:solidFill>
                <a:latin typeface="+mn-lt"/>
              </a:rPr>
              <a:t> </a:t>
            </a:r>
            <a:r>
              <a:rPr lang="ru-RU" sz="2000">
                <a:solidFill>
                  <a:srgbClr val="002060"/>
                </a:solidFill>
                <a:latin typeface="+mn-lt"/>
              </a:rPr>
              <a:t>и</a:t>
            </a:r>
            <a:r>
              <a:rPr lang="en-US" sz="2000">
                <a:solidFill>
                  <a:srgbClr val="002060"/>
                </a:solidFill>
                <a:latin typeface="+mn-lt"/>
              </a:rPr>
              <a:t> 2**63 - 1 </a:t>
            </a:r>
            <a:r>
              <a:rPr lang="ru-RU" sz="2000">
                <a:solidFill>
                  <a:srgbClr val="002060"/>
                </a:solidFill>
                <a:latin typeface="+mn-lt"/>
              </a:rPr>
              <a:t>на</a:t>
            </a:r>
            <a:r>
              <a:rPr lang="en-US" sz="2000">
                <a:solidFill>
                  <a:srgbClr val="002060"/>
                </a:solidFill>
                <a:latin typeface="+mn-lt"/>
              </a:rPr>
              <a:t> 64-</a:t>
            </a:r>
            <a:r>
              <a:rPr lang="ru-RU" sz="2000">
                <a:solidFill>
                  <a:srgbClr val="002060"/>
                </a:solidFill>
                <a:latin typeface="+mn-lt"/>
              </a:rPr>
              <a:t>битных</a:t>
            </a:r>
            <a:endParaRPr lang="en-US" sz="2000">
              <a:solidFill>
                <a:srgbClr val="002060"/>
              </a:solidFill>
              <a:latin typeface="+mn-lt"/>
            </a:endParaRPr>
          </a:p>
          <a:p>
            <a:pPr marL="180000" indent="-180000" algn="just">
              <a:spcBef>
                <a:spcPts val="0"/>
              </a:spcBef>
              <a:spcAft>
                <a:spcPts val="600"/>
              </a:spcAft>
              <a:defRPr/>
            </a:pPr>
            <a:r>
              <a:rPr lang="en-US" sz="2000">
                <a:solidFill>
                  <a:srgbClr val="002060"/>
                </a:solidFill>
                <a:latin typeface="+mn-lt"/>
              </a:rPr>
              <a:t>path </a:t>
            </a:r>
            <a:r>
              <a:rPr lang="ru-RU" sz="2000">
                <a:solidFill>
                  <a:srgbClr val="002060"/>
                </a:solidFill>
                <a:latin typeface="+mn-lt"/>
              </a:rPr>
              <a:t>—</a:t>
            </a:r>
            <a:r>
              <a:rPr lang="en-US" sz="2000">
                <a:solidFill>
                  <a:srgbClr val="002060"/>
                </a:solidFill>
                <a:latin typeface="+mn-lt"/>
              </a:rPr>
              <a:t> </a:t>
            </a:r>
            <a:r>
              <a:rPr lang="ru-RU" sz="2000">
                <a:solidFill>
                  <a:srgbClr val="002060"/>
                </a:solidFill>
                <a:latin typeface="+mn-lt"/>
              </a:rPr>
              <a:t>список путей, по которым ищутся библиотеки, импортируемые в проект</a:t>
            </a:r>
            <a:endParaRPr/>
          </a:p>
          <a:p>
            <a:pPr marL="180000" indent="-180000" algn="just">
              <a:spcBef>
                <a:spcPts val="0"/>
              </a:spcBef>
              <a:spcAft>
                <a:spcPts val="600"/>
              </a:spcAft>
              <a:defRPr/>
            </a:pPr>
            <a:r>
              <a:rPr lang="ru-RU" sz="2000">
                <a:solidFill>
                  <a:srgbClr val="002060"/>
                </a:solidFill>
                <a:latin typeface="+mn-lt"/>
              </a:rPr>
              <a:t>platform — идентификатор платформы, например, 'linux-i386</a:t>
            </a:r>
            <a:r>
              <a:rPr lang="en-US" sz="2000">
                <a:solidFill>
                  <a:srgbClr val="002060"/>
                </a:solidFill>
                <a:latin typeface="+mn-lt"/>
              </a:rPr>
              <a:t>' (</a:t>
            </a:r>
            <a:r>
              <a:rPr lang="ru-RU" sz="2000">
                <a:solidFill>
                  <a:srgbClr val="002060"/>
                </a:solidFill>
                <a:latin typeface="+mn-lt"/>
              </a:rPr>
              <a:t>лучше использовать библиотеку </a:t>
            </a:r>
            <a:r>
              <a:rPr lang="en-US" sz="2000">
                <a:solidFill>
                  <a:srgbClr val="002060"/>
                </a:solidFill>
                <a:latin typeface="+mn-lt"/>
              </a:rPr>
              <a:t>platform)</a:t>
            </a:r>
            <a:endParaRPr lang="ru-RU" sz="2000">
              <a:solidFill>
                <a:srgbClr val="002060"/>
              </a:solidFill>
              <a:latin typeface="+mn-lt"/>
            </a:endParaRPr>
          </a:p>
          <a:p>
            <a:pPr marL="180000" indent="-180000" algn="just">
              <a:spcBef>
                <a:spcPts val="0"/>
              </a:spcBef>
              <a:spcAft>
                <a:spcPts val="600"/>
              </a:spcAft>
              <a:defRPr/>
            </a:pPr>
            <a:r>
              <a:rPr lang="ru-RU" sz="2000">
                <a:solidFill>
                  <a:srgbClr val="002060"/>
                </a:solidFill>
                <a:latin typeface="+mn-lt"/>
              </a:rPr>
              <a:t>stdin, stdout, stderr — стандартные потоки ввода, вывода и вывода ошибок</a:t>
            </a:r>
            <a:endParaRPr/>
          </a:p>
          <a:p>
            <a:pPr marL="180000" indent="-180000" algn="just">
              <a:spcBef>
                <a:spcPts val="0"/>
              </a:spcBef>
              <a:spcAft>
                <a:spcPts val="600"/>
              </a:spcAft>
              <a:defRPr/>
            </a:pPr>
            <a:r>
              <a:rPr lang="ru-RU" sz="2000">
                <a:solidFill>
                  <a:srgbClr val="002060"/>
                </a:solidFill>
                <a:latin typeface="+mn-lt"/>
              </a:rPr>
              <a:t>version — строка с версией</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sys</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Одно из применений sys – чтение параметров переданных в программу при ее запуске</a:t>
            </a:r>
            <a:r>
              <a:rPr lang="en-US" sz="2000">
                <a:solidFill>
                  <a:srgbClr val="002060"/>
                </a:solidFill>
                <a:latin typeface="+mn-lt"/>
              </a:rPr>
              <a:t> (</a:t>
            </a:r>
            <a:r>
              <a:rPr lang="ru-RU" sz="2000">
                <a:solidFill>
                  <a:srgbClr val="002060"/>
                </a:solidFill>
                <a:latin typeface="+mn-lt"/>
              </a:rPr>
              <a:t>библиотека </a:t>
            </a:r>
            <a:r>
              <a:rPr lang="en-US" sz="2000">
                <a:solidFill>
                  <a:srgbClr val="002060"/>
                </a:solidFill>
                <a:latin typeface="+mn-lt"/>
              </a:rPr>
              <a:t>argparse </a:t>
            </a:r>
            <a:r>
              <a:rPr lang="ru-RU" sz="2000">
                <a:solidFill>
                  <a:srgbClr val="002060"/>
                </a:solidFill>
                <a:latin typeface="+mn-lt"/>
              </a:rPr>
              <a:t>предлагает более удобный интерфейс для парсинга параметров</a:t>
            </a:r>
            <a:r>
              <a:rPr lang="en-US" sz="2000">
                <a:solidFill>
                  <a:srgbClr val="002060"/>
                </a:solidFill>
                <a:latin typeface="+mn-lt"/>
              </a:rPr>
              <a:t>)</a:t>
            </a:r>
            <a:r>
              <a:rPr lang="ru-RU" sz="2000">
                <a:solidFill>
                  <a:srgbClr val="002060"/>
                </a:solidFill>
                <a:latin typeface="+mn-lt"/>
              </a:rPr>
              <a:t>.</a:t>
            </a:r>
            <a:endParaRPr/>
          </a:p>
          <a:p>
            <a:pPr algn="just">
              <a:spcBef>
                <a:spcPts val="0"/>
              </a:spcBef>
              <a:spcAft>
                <a:spcPts val="600"/>
              </a:spcAft>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sys </a:t>
            </a:r>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my_program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args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Program started with arguments: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args</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__name__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'__main__'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'This is main program'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my_program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sys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argv</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05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python test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py first second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This is main program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Program started with arguments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'test.py'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'first'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'second'</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spcAft>
                <a:spcPts val="600"/>
              </a:spcAft>
              <a:buFontTx/>
              <a:buNone/>
              <a:defRPr/>
            </a:pPr>
            <a:endParaRPr lang="en-US" sz="2000">
              <a:solidFill>
                <a:srgbClr val="002060"/>
              </a:solidFill>
              <a:latin typeface="+mn-lt"/>
            </a:endParaRPr>
          </a:p>
          <a:p>
            <a:pPr algn="just">
              <a:spcBef>
                <a:spcPts val="0"/>
              </a:spcBef>
              <a:buFontTx/>
              <a:buNone/>
              <a:defRPr/>
            </a:pPr>
            <a:r>
              <a:rPr lang="ru-RU" sz="2000">
                <a:solidFill>
                  <a:srgbClr val="002060"/>
                </a:solidFill>
                <a:latin typeface="+mn-lt"/>
              </a:rPr>
              <a:t>Также часто используется </a:t>
            </a:r>
            <a:r>
              <a:rPr lang="en-US" sz="2000">
                <a:solidFill>
                  <a:srgbClr val="002060"/>
                </a:solidFill>
                <a:latin typeface="+mn-lt"/>
              </a:rPr>
              <a:t>sys.path</a:t>
            </a:r>
            <a:r>
              <a:rPr lang="ru-RU" sz="2000">
                <a:solidFill>
                  <a:srgbClr val="002060"/>
                </a:solidFill>
                <a:latin typeface="+mn-lt"/>
              </a:rPr>
              <a:t> для указания специфических путей для поиска импортируемых библиотек.</a:t>
            </a:r>
            <a:endParaRPr lang="en-US" sz="2000">
              <a:solidFill>
                <a:srgbClr val="002060"/>
              </a:solidFill>
              <a:latin typeface="+mn-lt"/>
            </a:endParaRPr>
          </a:p>
          <a:p>
            <a:pPr algn="just">
              <a:spcBef>
                <a:spcPts val="0"/>
              </a:spcBef>
              <a:buFontTx/>
              <a:buNone/>
              <a:defRPr/>
            </a:pPr>
            <a:endParaRPr lang="en-US" sz="1400">
              <a:solidFill>
                <a:srgbClr val="002060"/>
              </a:solidFill>
              <a:latin typeface="+mn-lt"/>
            </a:endParaRPr>
          </a:p>
          <a:p>
            <a:pPr>
              <a:buNone/>
              <a:defRPr/>
            </a:pPr>
            <a:r>
              <a:rPr lang="en-US" sz="1400">
                <a:solidFill>
                  <a:srgbClr val="000000"/>
                </a:solidFill>
                <a:latin typeface="Courier New"/>
              </a:rPr>
              <a:t>sys</a:t>
            </a:r>
            <a:r>
              <a:rPr lang="en-US" sz="1400" b="1">
                <a:solidFill>
                  <a:srgbClr val="000080"/>
                </a:solidFill>
                <a:latin typeface="Courier New"/>
              </a:rPr>
              <a:t>.</a:t>
            </a:r>
            <a:r>
              <a:rPr lang="en-US" sz="1400">
                <a:solidFill>
                  <a:srgbClr val="000000"/>
                </a:solidFill>
                <a:latin typeface="Courier New"/>
              </a:rPr>
              <a:t>path</a:t>
            </a:r>
            <a:r>
              <a:rPr lang="en-US" sz="1400" b="1">
                <a:solidFill>
                  <a:srgbClr val="000080"/>
                </a:solidFill>
                <a:latin typeface="Courier New"/>
              </a:rPr>
              <a:t>.</a:t>
            </a:r>
            <a:r>
              <a:rPr lang="en-US" sz="1400">
                <a:solidFill>
                  <a:srgbClr val="000000"/>
                </a:solidFill>
                <a:latin typeface="Courier New"/>
              </a:rPr>
              <a:t>append</a:t>
            </a:r>
            <a:r>
              <a:rPr lang="en-US" sz="1400" b="1">
                <a:solidFill>
                  <a:srgbClr val="000080"/>
                </a:solidFill>
                <a:latin typeface="Courier New"/>
              </a:rPr>
              <a:t>(</a:t>
            </a:r>
            <a:r>
              <a:rPr lang="en-US" sz="1400">
                <a:solidFill>
                  <a:srgbClr val="808080"/>
                </a:solidFill>
                <a:latin typeface="Courier New"/>
              </a:rPr>
              <a:t>'../some_nested_directory'</a:t>
            </a:r>
            <a:r>
              <a:rPr lang="en-US" sz="1400" b="1">
                <a:solidFill>
                  <a:srgbClr val="000080"/>
                </a:solidFill>
                <a:latin typeface="Courier New"/>
              </a:rPr>
              <a:t>)</a:t>
            </a:r>
            <a:endParaRPr lang="en-US" sz="1400"/>
          </a:p>
          <a:p>
            <a:pPr algn="just">
              <a:spcBef>
                <a:spcPts val="0"/>
              </a:spcBef>
              <a:spcAft>
                <a:spcPts val="600"/>
              </a:spcAft>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os</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Модуль предоставляет функции переносимого интерфейса к основным сервисам операционной системы, определяет некоторые переменные (например, environ - для доступа к переменным окружения).</a:t>
            </a:r>
            <a:endParaRPr/>
          </a:p>
          <a:p>
            <a:pPr algn="just">
              <a:spcBef>
                <a:spcPts val="0"/>
              </a:spcBef>
              <a:spcAft>
                <a:spcPts val="600"/>
              </a:spcAft>
              <a:buFontTx/>
              <a:buNone/>
              <a:defRPr/>
            </a:pPr>
            <a:r>
              <a:rPr lang="ru-RU" sz="2000">
                <a:solidFill>
                  <a:srgbClr val="002060"/>
                </a:solidFill>
                <a:latin typeface="+mn-lt"/>
              </a:rPr>
              <a:t>Модуль </a:t>
            </a:r>
            <a:r>
              <a:rPr lang="ru-RU" sz="2000">
                <a:solidFill>
                  <a:srgbClr val="002060"/>
                </a:solidFill>
                <a:latin typeface="+mn-lt"/>
              </a:rPr>
              <a:t>os.path</a:t>
            </a:r>
            <a:r>
              <a:rPr lang="ru-RU" sz="2000">
                <a:solidFill>
                  <a:srgbClr val="002060"/>
                </a:solidFill>
                <a:latin typeface="+mn-lt"/>
              </a:rPr>
              <a:t> служит для манипуляций с путями к файлам в независимом от платформы виде.</a:t>
            </a:r>
            <a:endParaRPr/>
          </a:p>
          <a:p>
            <a:pPr algn="just">
              <a:spcBef>
                <a:spcPts val="0"/>
              </a:spcBef>
              <a:spcAft>
                <a:spcPts val="600"/>
              </a:spcAft>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a:spcBef>
                <a:spcPts val="0"/>
              </a:spcBef>
              <a:spcAft>
                <a:spcPts val="0"/>
              </a:spcAft>
              <a:buNone/>
              <a:defRPr/>
            </a:pPr>
            <a:r>
              <a:rPr lang="en-US" sz="1400" b="1">
                <a:solidFill>
                  <a:srgbClr val="000080"/>
                </a:solidFill>
                <a:latin typeface="Courier New"/>
              </a:rPr>
              <a:t>&gt;&gt;&gt;</a:t>
            </a:r>
            <a:r>
              <a:rPr lang="en-US" sz="1400">
                <a:solidFill>
                  <a:srgbClr val="000000"/>
                </a:solidFill>
                <a:latin typeface="Courier New"/>
              </a:rPr>
              <a:t> os</a:t>
            </a:r>
            <a:r>
              <a:rPr lang="en-US" sz="1400" b="1">
                <a:solidFill>
                  <a:srgbClr val="000080"/>
                </a:solidFill>
                <a:latin typeface="Courier New"/>
              </a:rPr>
              <a:t>.</a:t>
            </a:r>
            <a:r>
              <a:rPr lang="en-US" sz="1400">
                <a:solidFill>
                  <a:srgbClr val="000000"/>
                </a:solidFill>
                <a:latin typeface="Courier New"/>
              </a:rPr>
              <a:t>makedirs</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"/tmp/1"</a:t>
            </a:r>
            <a:r>
              <a:rPr lang="en-US" sz="1400" b="1">
                <a:solidFill>
                  <a:srgbClr val="000080"/>
                </a:solidFill>
                <a:latin typeface="Courier New"/>
              </a:rPr>
              <a:t>)</a:t>
            </a:r>
            <a:r>
              <a:rPr lang="ru-RU" sz="1400" b="1">
                <a:solidFill>
                  <a:srgbClr val="000080"/>
                </a:solidFill>
                <a:latin typeface="Courier New"/>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создание папки</a:t>
            </a:r>
            <a:r>
              <a:rPr lang="ru-RU" sz="1400" b="0" i="0" u="none" strike="noStrike" cap="none" spc="0">
                <a:ln>
                  <a:noFill/>
                </a:ln>
                <a:solidFill>
                  <a:srgbClr val="000000"/>
                </a:solidFill>
                <a:latin typeface="Courier New"/>
                <a:ea typeface="+mn-ea"/>
                <a:cs typeface="+mn-cs"/>
              </a:rPr>
              <a:t> </a:t>
            </a:r>
            <a:r>
              <a:rPr lang="en-US" sz="1400">
                <a:solidFill>
                  <a:srgbClr val="000000"/>
                </a:solidFill>
                <a:latin typeface="Courier New"/>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join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конкатенация путей</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808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dirname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имя каталога по заданному полному пути</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808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basename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имя файла по заданному полному пути</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808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temp.file'</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normpath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"/tmp//2/../1/temp.file"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нормализация пути</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808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exists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существует ли путь?</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False</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pickle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Модуль pickle реализует базовый, но эффективный алгоритм для сериализации и десериализации объектов Python. </a:t>
            </a:r>
            <a:r>
              <a:rPr lang="en-US" sz="2000">
                <a:solidFill>
                  <a:srgbClr val="002060"/>
                </a:solidFill>
                <a:latin typeface="+mn-lt"/>
              </a:rPr>
              <a:t>"</a:t>
            </a:r>
            <a:r>
              <a:rPr lang="ru-RU" sz="2000">
                <a:solidFill>
                  <a:srgbClr val="002060"/>
                </a:solidFill>
                <a:latin typeface="+mn-lt"/>
              </a:rPr>
              <a:t>Pickling</a:t>
            </a:r>
            <a:r>
              <a:rPr lang="en-US" sz="2000">
                <a:solidFill>
                  <a:srgbClr val="002060"/>
                </a:solidFill>
                <a:latin typeface="+mn-lt"/>
              </a:rPr>
              <a:t>"</a:t>
            </a:r>
            <a:r>
              <a:rPr lang="ru-RU" sz="2000">
                <a:solidFill>
                  <a:srgbClr val="002060"/>
                </a:solidFill>
                <a:latin typeface="+mn-lt"/>
              </a:rPr>
              <a:t> (консервирование) – это процесс конвертирования иерархии объекта в поток байтов, тогда как  </a:t>
            </a:r>
            <a:r>
              <a:rPr lang="en-US" sz="2000">
                <a:solidFill>
                  <a:srgbClr val="002060"/>
                </a:solidFill>
                <a:latin typeface="+mn-lt"/>
              </a:rPr>
              <a:t>"</a:t>
            </a:r>
            <a:r>
              <a:rPr lang="ru-RU" sz="2000">
                <a:solidFill>
                  <a:srgbClr val="002060"/>
                </a:solidFill>
                <a:latin typeface="+mn-lt"/>
              </a:rPr>
              <a:t>unpickling</a:t>
            </a:r>
            <a:r>
              <a:rPr lang="en-US" sz="2000">
                <a:solidFill>
                  <a:srgbClr val="002060"/>
                </a:solidFill>
                <a:latin typeface="+mn-lt"/>
              </a:rPr>
              <a:t>"</a:t>
            </a:r>
            <a:r>
              <a:rPr lang="ru-RU" sz="2000">
                <a:solidFill>
                  <a:srgbClr val="002060"/>
                </a:solidFill>
                <a:latin typeface="+mn-lt"/>
              </a:rPr>
              <a:t> – это обратная операция – получение из потока байтов иерархии объекта. Pickling также известен как </a:t>
            </a:r>
            <a:r>
              <a:rPr lang="en-US" sz="2000">
                <a:solidFill>
                  <a:srgbClr val="002060"/>
                </a:solidFill>
                <a:latin typeface="+mn-lt"/>
              </a:rPr>
              <a:t>"</a:t>
            </a:r>
            <a:r>
              <a:rPr lang="ru-RU" sz="2000">
                <a:solidFill>
                  <a:srgbClr val="002060"/>
                </a:solidFill>
                <a:latin typeface="+mn-lt"/>
              </a:rPr>
              <a:t>сериализация</a:t>
            </a:r>
            <a:r>
              <a:rPr lang="en-US" sz="2000">
                <a:solidFill>
                  <a:srgbClr val="002060"/>
                </a:solidFill>
                <a:latin typeface="+mn-lt"/>
              </a:rPr>
              <a:t>"</a:t>
            </a:r>
            <a:r>
              <a:rPr lang="ru-RU" sz="2000">
                <a:solidFill>
                  <a:srgbClr val="002060"/>
                </a:solidFill>
                <a:latin typeface="+mn-lt"/>
              </a:rPr>
              <a:t>, </a:t>
            </a:r>
            <a:r>
              <a:rPr lang="en-US" sz="2000">
                <a:solidFill>
                  <a:srgbClr val="002060"/>
                </a:solidFill>
                <a:latin typeface="+mn-lt"/>
              </a:rPr>
              <a:t>"</a:t>
            </a:r>
            <a:r>
              <a:rPr lang="ru-RU" sz="2000">
                <a:solidFill>
                  <a:srgbClr val="002060"/>
                </a:solidFill>
                <a:latin typeface="+mn-lt"/>
              </a:rPr>
              <a:t>маршаллинг</a:t>
            </a:r>
            <a:r>
              <a:rPr lang="en-US" sz="2000">
                <a:solidFill>
                  <a:srgbClr val="002060"/>
                </a:solidFill>
                <a:latin typeface="+mn-lt"/>
              </a:rPr>
              <a:t>"</a:t>
            </a:r>
            <a:r>
              <a:rPr lang="ru-RU" sz="2000">
                <a:solidFill>
                  <a:srgbClr val="002060"/>
                </a:solidFill>
                <a:latin typeface="+mn-lt"/>
              </a:rPr>
              <a:t> или </a:t>
            </a:r>
            <a:r>
              <a:rPr lang="en-US" sz="2000">
                <a:solidFill>
                  <a:srgbClr val="002060"/>
                </a:solidFill>
                <a:latin typeface="+mn-lt"/>
              </a:rPr>
              <a:t>"</a:t>
            </a:r>
            <a:r>
              <a:rPr lang="ru-RU" sz="2000">
                <a:solidFill>
                  <a:srgbClr val="002060"/>
                </a:solidFill>
                <a:latin typeface="+mn-lt"/>
              </a:rPr>
              <a:t>флаттеринг</a:t>
            </a:r>
            <a:r>
              <a:rPr lang="en-US" sz="2000">
                <a:solidFill>
                  <a:srgbClr val="002060"/>
                </a:solidFill>
                <a:latin typeface="+mn-lt"/>
              </a:rPr>
              <a:t>"</a:t>
            </a:r>
            <a:r>
              <a:rPr lang="ru-RU" sz="2000">
                <a:solidFill>
                  <a:srgbClr val="002060"/>
                </a:solidFill>
                <a:latin typeface="+mn-lt"/>
              </a:rPr>
              <a:t>.</a:t>
            </a:r>
            <a:endParaRPr/>
          </a:p>
          <a:p>
            <a:pPr algn="just">
              <a:spcBef>
                <a:spcPts val="0"/>
              </a:spcBef>
              <a:buFontTx/>
              <a:buNone/>
              <a:defRPr/>
            </a:pPr>
            <a:r>
              <a:rPr lang="ru-RU" sz="2000">
                <a:solidFill>
                  <a:srgbClr val="002060"/>
                </a:solidFill>
                <a:latin typeface="+mn-lt"/>
              </a:rPr>
              <a:t>В Python2 cуществует также аналог модуля pickle – cPickle, написанный на С и потому в 1000 раз более быстрый, чем pickle.</a:t>
            </a:r>
            <a:endParaRPr/>
          </a:p>
          <a:p>
            <a:pPr algn="just">
              <a:spcBef>
                <a:spcPts val="0"/>
              </a:spcBef>
              <a:buFontTx/>
              <a:buNone/>
              <a:defRPr/>
            </a:pPr>
            <a:r>
              <a:rPr lang="ru-RU" sz="2000">
                <a:solidFill>
                  <a:srgbClr val="002060"/>
                </a:solidFill>
                <a:latin typeface="+mn-lt"/>
              </a:rPr>
              <a:t>В Python3 модуль pickle уже сделан на основе cPickle.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pickle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import</a:t>
            </a:r>
            <a:r>
              <a:rPr lang="en-US" sz="1200" b="0" i="0" u="none" strike="noStrike" cap="none" spc="0">
                <a:ln>
                  <a:noFill/>
                </a:ln>
                <a:solidFill>
                  <a:srgbClr val="000000"/>
                </a:solidFill>
                <a:latin typeface="Courier New"/>
                <a:ea typeface="+mn-ea"/>
                <a:cs typeface="+mn-cs"/>
              </a:rPr>
              <a:t> pickle </a:t>
            </a:r>
            <a:endParaRPr/>
          </a:p>
          <a:p>
            <a:pPr marL="0" marR="0" lvl="0" indent="0" algn="l" defTabSz="914400">
              <a:lnSpc>
                <a:spcPct val="100000"/>
              </a:lnSpc>
              <a:spcBef>
                <a:spcPts val="0"/>
              </a:spcBef>
              <a:spcAft>
                <a:spcPts val="0"/>
              </a:spcAft>
              <a:buClrTx/>
              <a:buSzTx/>
              <a:buFontTx/>
              <a:buNone/>
              <a:defRPr/>
            </a:pPr>
            <a:endParaRPr lang="ru-RU" sz="12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class</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__init__</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arg</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arg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__repr__</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return</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'&lt;A(a={}) at 0x{:x}&gt;'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format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id</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a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808080"/>
                </a:solidFill>
                <a:latin typeface="Courier New"/>
                <a:ea typeface="+mn-ea"/>
                <a:cs typeface="+mn-cs"/>
              </a:rPr>
              <a:t>'onetwothree'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808080"/>
                </a:solidFill>
                <a:latin typeface="Courier New"/>
                <a:ea typeface="+mn-ea"/>
                <a:cs typeface="+mn-cs"/>
              </a:rPr>
              <a:t>'a =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format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2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200" b="0" i="0" u="none" strike="noStrike" cap="none" spc="0">
                <a:ln>
                  <a:noFill/>
                </a:ln>
                <a:solidFill>
                  <a:srgbClr val="008000"/>
                </a:solidFill>
                <a:latin typeface="Courier New"/>
                <a:ea typeface="+mn-ea"/>
                <a:cs typeface="+mn-cs"/>
              </a:rPr>
              <a:t># сериализация</a:t>
            </a:r>
            <a:r>
              <a:rPr lang="ru-RU"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p0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FF0000"/>
                </a:solidFill>
                <a:latin typeface="Courier New"/>
                <a:ea typeface="+mn-ea"/>
                <a:cs typeface="+mn-cs"/>
              </a:rPr>
              <a:t>0</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p0:\n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p0</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p1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FF0000"/>
                </a:solidFill>
                <a:latin typeface="Courier New"/>
                <a:ea typeface="+mn-ea"/>
                <a:cs typeface="+mn-cs"/>
              </a:rPr>
              <a:t>1</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p1:\n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p1</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p2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FF0000"/>
                </a:solidFill>
                <a:latin typeface="Courier New"/>
                <a:ea typeface="+mn-ea"/>
                <a:cs typeface="+mn-cs"/>
              </a:rPr>
              <a:t>2</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p2:\n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p2</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p3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def:\n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p3</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p4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HIGHEST_PROTOCOL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high:\n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p4</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8000"/>
                </a:solidFill>
                <a:latin typeface="Courier New"/>
                <a:ea typeface="+mn-ea"/>
                <a:cs typeface="+mn-cs"/>
              </a:rPr>
              <a:t># </a:t>
            </a:r>
            <a:r>
              <a:rPr lang="ru-RU" sz="1200" b="0" i="0" u="none" strike="noStrike" cap="none" spc="0">
                <a:ln>
                  <a:noFill/>
                </a:ln>
                <a:solidFill>
                  <a:srgbClr val="008000"/>
                </a:solidFill>
                <a:latin typeface="Courier New"/>
                <a:ea typeface="+mn-ea"/>
                <a:cs typeface="+mn-cs"/>
              </a:rPr>
              <a:t>десериализация</a:t>
            </a:r>
            <a:r>
              <a:rPr lang="ru-RU"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'deserialized def: </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loads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p3</a:t>
            </a:r>
            <a:r>
              <a:rPr lang="en-US" sz="1200" b="1" i="0" u="none" strike="noStrike" cap="none" spc="0">
                <a:ln>
                  <a:noFill/>
                </a:ln>
                <a:solidFill>
                  <a:srgbClr val="000080"/>
                </a:solidFill>
                <a:latin typeface="Courier New"/>
                <a:ea typeface="+mn-ea"/>
                <a:cs typeface="+mn-cs"/>
              </a:rPr>
              <a:t>)</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'deserialized high: </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loads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p4</a:t>
            </a:r>
            <a:r>
              <a:rPr lang="en-US" sz="1200" b="1" i="0" u="none" strike="noStrike" cap="none" spc="0">
                <a:ln>
                  <a:noFill/>
                </a:ln>
                <a:solidFill>
                  <a:srgbClr val="000080"/>
                </a:solidFill>
                <a:latin typeface="Courier New"/>
                <a:ea typeface="+mn-ea"/>
                <a:cs typeface="+mn-cs"/>
              </a:rPr>
              <a:t>)</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endParaRPr lang="en-US" sz="12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pickle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 = &lt;A(a=onetwothree) at 0x1de11736308&gt;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p0: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b'ccopy_reg\n_reconstructor\np0\n(c__main__\nA\np1\nc__builtin__\nobject\np2\nNtp3\nRp4\n(dp5\</a:t>
            </a:r>
            <a:r>
              <a:rPr lang="en-US" sz="1400" b="0" i="0" u="none" strike="noStrike" cap="none" spc="0">
                <a:ln>
                  <a:noFill/>
                </a:ln>
                <a:solidFill>
                  <a:srgbClr val="000000"/>
                </a:solidFill>
                <a:latin typeface="Courier New"/>
                <a:ea typeface="+mn-ea"/>
                <a:cs typeface="Courier New"/>
              </a:rPr>
              <a:t>nVa</a:t>
            </a:r>
            <a:r>
              <a:rPr lang="en-US" sz="1400" b="0" i="0" u="none" strike="noStrike" cap="none" spc="0">
                <a:ln>
                  <a:noFill/>
                </a:ln>
                <a:solidFill>
                  <a:srgbClr val="000000"/>
                </a:solidFill>
                <a:latin typeface="Courier New"/>
                <a:ea typeface="+mn-ea"/>
                <a:cs typeface="Courier New"/>
              </a:rPr>
              <a:t>\np6\nVonetwothree\np7\nsb.'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p1:</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b'ccopy_reg\n_reconstructor\nq\x00(c__main__\nA\nq\x01c__builtin__\nobject\nq\x02Ntq\x03Rq\x04}q\x05X\x01\x00\x00\x00aq\x06X\x0b\x00\x00\x00onetwothreeq\x07sb.'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p2: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b'\x80\x02c__main__\nA\nq\x00)\x81q\x01}q\x02X\x01\x00\x00\x00aq\x03X\x0b\x00\x00\x00onetwothreeq\x04sb.'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def:</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b'\x80\x03c__main__\nA\nq\x00)\x81q\x01}q\x02X\x01\x00\x00\x00aq\x03X\x0b\x00\x00\x00onetwothreeq\x04sb.'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high:</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b'\x80\x04\x95+\x00\x00\x00\x00\x00\x00\x00\x8c\x08__main__\x94\x8c\x01A\x94\x93\x94)\x81\x94}\x94\x8c\x01a\x94\x8c\x0bonetwothree\x94sb.'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deserialized def: &lt;A(a=onetwothree) at 0x1de117369c8&gt;</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deserialized high: &lt;A(a=onetwothree) at 0x1de11736948&gt;</a:t>
            </a:r>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80"/>
              </a:solidFill>
              <a:latin typeface="Courier New"/>
              <a:ea typeface="+mn-ea"/>
              <a:cs typeface="+mn-cs"/>
            </a:endParaRPr>
          </a:p>
          <a:p>
            <a:pPr indent="360000"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ONLYOFFICE/7.2.0.204</Application>
  <DocSecurity>0</DocSecurity>
  <PresentationFormat>Широкоэкранный</PresentationFormat>
  <Paragraphs>0</Paragraphs>
  <Slides>23</Slides>
  <Notes>23</Notes>
  <HiddenSlides>0</HiddenSlides>
  <MMClips>2</MMClips>
  <ScaleCrop>0</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
  <cp:lastModifiedBy/>
  <cp:revision>622</cp:revision>
  <dcterms:created xsi:type="dcterms:W3CDTF">2021-04-07T09:08:54Z</dcterms:created>
  <dcterms:modified xsi:type="dcterms:W3CDTF">2022-10-06T16:55:30Z</dcterms:modified>
  <cp:category/>
  <cp:contentStatus/>
  <cp:version/>
</cp:coreProperties>
</file>