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emf" ContentType="image/x-emf"/>
  <Default Extension="rels" ContentType="application/vnd.openxmlformats-package.relationships+xml"/>
  <Default Extension="bin" ContentType="application/vnd.openxmlformats-officedocument.oleObject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22.xml" ContentType="application/vnd.openxmlformats-officedocument.presentationml.slide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slideLayouts/slideLayout23.xml" ContentType="application/vnd.openxmlformats-officedocument.presentationml.slideLayout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slideLayouts/slideLayout25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77" d="100"/>
          <a:sy n="77" d="100"/>
        </p:scale>
        <p:origin x="922" y="72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presProps" Target="presProps.xml" /><Relationship Id="rId27" Type="http://schemas.openxmlformats.org/officeDocument/2006/relationships/tableStyles" Target="tableStyles.xml" /><Relationship Id="rId2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emf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/>
          <p:cNvSpPr txBox="1"/>
          <p:nvPr userDrawn="1"/>
        </p:nvSpPr>
        <p:spPr bwMode="auto"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cs typeface="Calibri"/>
              </a:rPr>
              <a:t>Python </a:t>
            </a:r>
            <a:endParaRPr lang="ru-RU" sz="1400">
              <a:solidFill>
                <a:schemeClr val="bg1">
                  <a:lumMod val="50000"/>
                </a:schemeClr>
              </a:solidFill>
              <a:latin typeface="+mn-lt"/>
              <a:cs typeface="Calibri"/>
            </a:endParaRPr>
          </a:p>
          <a:p>
            <a:pPr algn="r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cs typeface="Calibri"/>
              </a:rPr>
              <a:t>Course</a:t>
            </a:r>
            <a:endParaRPr/>
          </a:p>
        </p:txBody>
      </p:sp>
      <p:sp>
        <p:nvSpPr>
          <p:cNvPr id="5" name="Текст 1"/>
          <p:cNvSpPr txBox="1"/>
          <p:nvPr userDrawn="1"/>
        </p:nvSpPr>
        <p:spPr bwMode="auto">
          <a:xfrm>
            <a:off x="11032772" y="5671530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200">
                <a:solidFill>
                  <a:schemeClr val="tx1"/>
                </a:solidFill>
                <a:latin typeface="Verdana"/>
                <a:ea typeface="Verdan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6395320F-BA3B-42CB-9DF4-77B0337CE910}" type="slidenum">
              <a:rPr lang="ru-RU" sz="1600">
                <a:solidFill>
                  <a:schemeClr val="bg1">
                    <a:lumMod val="50000"/>
                  </a:schemeClr>
                </a:solidFill>
                <a:latin typeface="+mn-lt"/>
                <a:cs typeface="Times New Roman"/>
              </a:rPr>
              <a:t/>
            </a:fld>
            <a:endParaRPr lang="ru-RU" sz="1600">
              <a:solidFill>
                <a:schemeClr val="bg1">
                  <a:lumMod val="50000"/>
                </a:schemeClr>
              </a:solidFill>
              <a:latin typeface="+mn-lt"/>
              <a:cs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_3">
    <p:bg>
      <p:bgPr shadeToTitle="0">
        <a:blipFill>
          <a:blip r:embed="rId2">
            <a:lum/>
          </a:blip>
          <a:srcRect l="-36708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Наши проекты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>
              <a:defRPr/>
            </a:pPr>
            <a:r>
              <a:rPr lang="ru-RU"/>
              <a:t>Самозанятые</a:t>
            </a:r>
            <a:endParaRPr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  <a:defRPr/>
            </a:pPr>
            <a:r>
              <a:rPr lang="ru-RU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/>
              <a:t>спецрежиме</a:t>
            </a:r>
            <a:r>
              <a:rPr lang="ru-RU"/>
              <a:t>, который еще называют налогом </a:t>
            </a:r>
            <a:r>
              <a:rPr lang="en-US"/>
              <a:t> </a:t>
            </a:r>
            <a:r>
              <a:rPr lang="ru-RU"/>
              <a:t>для самозанятых. 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оголовок и список">
    <p:bg>
      <p:bgPr shadeToTitle="0">
        <a:blipFill>
          <a:blip r:embed="rId2">
            <a:lum/>
          </a:blip>
          <a:srcRect l="-41176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/>
              <a:buChar char="•"/>
              <a:defRPr sz="1500"/>
            </a:lvl1pPr>
          </a:lstStyle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1_Заоголовок и список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1"/>
          </p:nvPr>
        </p:nvSpPr>
        <p:spPr bwMode="auto"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диаграммы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2_Заоголовок и список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1"/>
          </p:nvPr>
        </p:nvSpPr>
        <p:spPr bwMode="auto"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 SmartArt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, текст и логотипы_1">
    <p:bg>
      <p:bgPr shadeToTitle="0">
        <a:blipFill>
          <a:blip r:embed="rId2">
            <a:lum/>
          </a:blip>
          <a:srcRect l="-37888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 bwMode="auto"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2"/>
          </p:nvPr>
        </p:nvSpPr>
        <p:spPr bwMode="auto"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3"/>
          </p:nvPr>
        </p:nvSpPr>
        <p:spPr bwMode="auto"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4"/>
          </p:nvPr>
        </p:nvSpPr>
        <p:spPr bwMode="auto"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1" name="Picture Placeholder 12"/>
          <p:cNvSpPr>
            <a:spLocks noGrp="1"/>
          </p:cNvSpPr>
          <p:nvPr>
            <p:ph type="pic" sz="quarter" idx="15"/>
          </p:nvPr>
        </p:nvSpPr>
        <p:spPr bwMode="auto"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C</a:t>
            </a: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амозанятые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/>
              <a:buChar char="•"/>
              <a:defRPr b="1"/>
            </a:lvl1pPr>
          </a:lstStyle>
          <a:p>
            <a:pPr lvl="0">
              <a:defRPr/>
            </a:pPr>
            <a:r>
              <a:rPr lang="ru-RU"/>
              <a:t>Совместная работа со смежными командами</a:t>
            </a:r>
            <a:endParaRPr/>
          </a:p>
          <a:p>
            <a:pPr lvl="0">
              <a:defRPr/>
            </a:pPr>
            <a:endParaRPr lang="ru-RU"/>
          </a:p>
          <a:p>
            <a:pPr lvl="0">
              <a:defRPr/>
            </a:pPr>
            <a:r>
              <a:rPr lang="ru-RU"/>
              <a:t>Angular</a:t>
            </a:r>
            <a:r>
              <a:rPr lang="ru-RU"/>
              <a:t> под капотом</a:t>
            </a:r>
            <a:endParaRPr/>
          </a:p>
          <a:p>
            <a:pPr lvl="0">
              <a:defRPr/>
            </a:pPr>
            <a:endParaRPr lang="ru-RU"/>
          </a:p>
          <a:p>
            <a:pPr lvl="0">
              <a:defRPr/>
            </a:pPr>
            <a:r>
              <a:rPr lang="ru-RU"/>
              <a:t>Typescript</a:t>
            </a:r>
            <a:r>
              <a:rPr lang="ru-RU"/>
              <a:t> — строгость и организованность кода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, текст и логотипы_2">
    <p:bg>
      <p:bgPr shadeToTitle="0">
        <a:blipFill>
          <a:blip r:embed="rId2">
            <a:lum/>
          </a:blip>
          <a:srcRect l="0" t="-39759" r="-28057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en-US"/>
              <a:t>www.flexify.io</a:t>
            </a:r>
            <a:endParaRPr lang="ru-R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ru-RU"/>
              <a:t>Виртуализация облачных</a:t>
            </a:r>
            <a:endParaRPr/>
          </a:p>
          <a:p>
            <a:pPr lvl="0">
              <a:defRPr/>
            </a:pPr>
            <a:r>
              <a:rPr lang="ru-RU"/>
              <a:t>хранилищ.</a:t>
            </a:r>
            <a:endParaRPr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 bwMode="auto"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Собственные разработки</a:t>
            </a:r>
            <a:endParaRPr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en-US"/>
              <a:t>www.netmechanica.com</a:t>
            </a:r>
            <a:endParaRPr lang="ru-RU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ru-RU"/>
              <a:t>Продуктовая линейка средств </a:t>
            </a:r>
            <a:endParaRPr/>
          </a:p>
          <a:p>
            <a:pPr lvl="0">
              <a:defRPr/>
            </a:pPr>
            <a:r>
              <a:rPr lang="ru-RU"/>
              <a:t>мониторинга и сетевого управления.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аблица">
    <p:bg>
      <p:bgPr shadeToTitle="0">
        <a:blipFill>
          <a:blip r:embed="rId2">
            <a:lum/>
          </a:blip>
          <a:srcRect l="0" t="-14529" r="-35897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Референции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0"/>
          </p:nvPr>
        </p:nvSpPr>
        <p:spPr bwMode="auto"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таблицы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Факты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 bwMode="auto"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Разработка</a:t>
            </a:r>
            <a:endParaRPr/>
          </a:p>
          <a:p>
            <a:pPr lvl="0">
              <a:defRPr/>
            </a:pPr>
            <a:r>
              <a:rPr lang="ru-RU"/>
              <a:t>и интеграция ПО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defRPr/>
            </a:pPr>
            <a:r>
              <a:rPr lang="ru-RU"/>
              <a:t>Факты о компании</a:t>
            </a:r>
            <a:endParaRPr/>
          </a:p>
        </p:txBody>
      </p:sp>
      <p:sp>
        <p:nvSpPr>
          <p:cNvPr id="23" name="Oval 22"/>
          <p:cNvSpPr/>
          <p:nvPr/>
        </p:nvSpPr>
        <p:spPr bwMode="auto"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Иностранные</a:t>
            </a:r>
            <a:endParaRPr/>
          </a:p>
          <a:p>
            <a:pPr lvl="0">
              <a:defRPr/>
            </a:pPr>
            <a:r>
              <a:rPr lang="ru-RU"/>
              <a:t>и российские</a:t>
            </a:r>
            <a:endParaRPr/>
          </a:p>
          <a:p>
            <a:pPr lvl="0">
              <a:defRPr/>
            </a:pPr>
            <a:r>
              <a:rPr lang="ru-RU"/>
              <a:t>клиенты</a:t>
            </a:r>
            <a:endParaRPr lang="en-US"/>
          </a:p>
        </p:txBody>
      </p:sp>
      <p:sp>
        <p:nvSpPr>
          <p:cNvPr id="33" name="Oval 32"/>
          <p:cNvSpPr/>
          <p:nvPr/>
        </p:nvSpPr>
        <p:spPr bwMode="auto"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Более 100</a:t>
            </a:r>
            <a:endParaRPr/>
          </a:p>
          <a:p>
            <a:pPr lvl="0">
              <a:defRPr/>
            </a:pPr>
            <a:r>
              <a:rPr lang="ru-RU"/>
              <a:t>сотрудников</a:t>
            </a:r>
            <a:endParaRPr lang="en-US"/>
          </a:p>
        </p:txBody>
      </p:sp>
      <p:sp>
        <p:nvSpPr>
          <p:cNvPr id="37" name="Oval 36"/>
          <p:cNvSpPr/>
          <p:nvPr/>
        </p:nvSpPr>
        <p:spPr bwMode="auto"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Работаем с 2011 года</a:t>
            </a:r>
            <a:endParaRPr lang="en-US"/>
          </a:p>
        </p:txBody>
      </p:sp>
      <p:sp>
        <p:nvSpPr>
          <p:cNvPr id="39" name="Oval 38"/>
          <p:cNvSpPr/>
          <p:nvPr/>
        </p:nvSpPr>
        <p:spPr bwMode="auto"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Принцип </a:t>
            </a:r>
            <a:endParaRPr/>
          </a:p>
          <a:p>
            <a:pPr lvl="0">
              <a:defRPr/>
            </a:pPr>
            <a:r>
              <a:rPr lang="en-US"/>
              <a:t>OTOBOS</a:t>
            </a:r>
            <a:endParaRPr/>
          </a:p>
        </p:txBody>
      </p:sp>
      <p:sp>
        <p:nvSpPr>
          <p:cNvPr id="16" name="Oval 15"/>
          <p:cNvSpPr/>
          <p:nvPr/>
        </p:nvSpPr>
        <p:spPr bwMode="auto"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bg1"/>
              </a:solidFill>
            </a:endParaRP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Офисы </a:t>
            </a:r>
            <a:endParaRPr/>
          </a:p>
          <a:p>
            <a:pPr lvl="0">
              <a:defRPr/>
            </a:pPr>
            <a:r>
              <a:rPr lang="ru-RU"/>
              <a:t>в Москве</a:t>
            </a:r>
            <a:endParaRPr/>
          </a:p>
          <a:p>
            <a:pPr lvl="0">
              <a:defRPr/>
            </a:pPr>
            <a:r>
              <a:rPr lang="ru-RU"/>
              <a:t>и Нижнем</a:t>
            </a:r>
            <a:endParaRPr/>
          </a:p>
          <a:p>
            <a:pPr lvl="0">
              <a:defRPr/>
            </a:pPr>
            <a:r>
              <a:rPr lang="ru-RU"/>
              <a:t> Новгороде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отрудники_1">
    <p:bg>
      <p:bgPr shadeToTitle="0">
        <a:blipFill>
          <a:blip r:embed="rId2">
            <a:lum/>
          </a:blip>
          <a:srcRect l="0" t="0" r="-27007" b="-37888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Text Placeholder 5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Отвечает за проектирование и разработку систем управления OSS/NMS промышленного класса</a:t>
            </a:r>
            <a:endParaRPr/>
          </a:p>
          <a:p>
            <a:pPr lvl="0">
              <a:defRPr/>
            </a:pPr>
            <a:r>
              <a:rPr lang="ru-RU"/>
              <a:t>и </a:t>
            </a:r>
            <a:r>
              <a:rPr lang="ru-RU"/>
              <a:t>биллинговых</a:t>
            </a:r>
            <a:r>
              <a:rPr lang="ru-RU"/>
              <a:t> платформ.</a:t>
            </a:r>
            <a:endParaRPr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Технический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20"/>
          </p:nvPr>
        </p:nvSpPr>
        <p:spPr bwMode="auto"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Андрей</a:t>
            </a:r>
            <a:endParaRPr/>
          </a:p>
          <a:p>
            <a:pPr lvl="0">
              <a:defRPr/>
            </a:pPr>
            <a:r>
              <a:rPr lang="ru-RU"/>
              <a:t>Комягин</a:t>
            </a:r>
            <a:endParaRPr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Отвечает за развитие бизнеса, управление продажами, работу с ключевыми российскими и зарубежными заказчиками.</a:t>
            </a:r>
            <a:endParaRPr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Финансовый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Сергей</a:t>
            </a:r>
            <a:endParaRPr/>
          </a:p>
          <a:p>
            <a:pPr lvl="0">
              <a:defRPr/>
            </a:pPr>
            <a:r>
              <a:rPr lang="ru-RU"/>
              <a:t>Смирнов</a:t>
            </a:r>
            <a:endParaRPr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Возглавляет компанию </a:t>
            </a:r>
            <a:endParaRPr/>
          </a:p>
          <a:p>
            <a:pPr lvl="0">
              <a:defRPr/>
            </a:pPr>
            <a:r>
              <a:rPr lang="ru-RU"/>
              <a:t>«СТМ» с 2011 года.</a:t>
            </a:r>
            <a:endParaRPr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Генеральный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202944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pPr>
              <a:defRPr/>
            </a:pPr>
            <a:r>
              <a:rPr lang="ru-RU"/>
              <a:t>Руководство</a:t>
            </a:r>
            <a:endParaRPr/>
          </a:p>
        </p:txBody>
      </p:sp>
      <p:sp>
        <p:nvSpPr>
          <p:cNvPr id="35" name="TextBox 34"/>
          <p:cNvSpPr txBox="1"/>
          <p:nvPr/>
        </p:nvSpPr>
        <p:spPr bwMode="auto"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Алексей</a:t>
            </a:r>
            <a:endParaRPr/>
          </a:p>
          <a:p>
            <a:pPr lvl="0">
              <a:defRPr/>
            </a:pPr>
            <a:r>
              <a:rPr lang="ru-RU"/>
              <a:t>Щепетков</a:t>
            </a:r>
            <a:endParaRPr lang="ru-RU"/>
          </a:p>
        </p:txBody>
      </p:sp>
      <p:sp>
        <p:nvSpPr>
          <p:cNvPr id="16" name="TextBox 15"/>
          <p:cNvSpPr txBox="1"/>
          <p:nvPr/>
        </p:nvSpPr>
        <p:spPr bwMode="auto"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отрудники_2">
    <p:bg>
      <p:bgPr shadeToTitle="0">
        <a:blipFill>
          <a:blip r:embed="rId2">
            <a:lum/>
          </a:blip>
          <a:srcRect l="-33774" t="0" r="0" b="-2248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Picture Placeholder 3"/>
          <p:cNvSpPr>
            <a:spLocks noGrp="1"/>
          </p:cNvSpPr>
          <p:nvPr>
            <p:ph type="pic" sz="quarter" idx="19"/>
          </p:nvPr>
        </p:nvSpPr>
        <p:spPr bwMode="auto"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0"/>
          </p:nvPr>
        </p:nvSpPr>
        <p:spPr bwMode="auto"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7"/>
          </p:nvPr>
        </p:nvSpPr>
        <p:spPr bwMode="auto">
          <a:xfrm>
            <a:off x="5764376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8"/>
          </p:nvPr>
        </p:nvSpPr>
        <p:spPr bwMode="auto"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 bwMode="auto"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Партнеры:</a:t>
            </a:r>
            <a:endParaRPr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Опыт работы в отрасли — более 10 лет. </a:t>
            </a:r>
            <a:endParaRPr lang="en-US"/>
          </a:p>
          <a:p>
            <a:pPr lvl="0">
              <a:defRPr/>
            </a:pPr>
            <a:r>
              <a:rPr lang="ru-RU"/>
              <a:t>Магистр Нижегородского Государственного Технического Университета.</a:t>
            </a:r>
            <a:endParaRPr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Руководитель направления</a:t>
            </a:r>
            <a:endParaRPr/>
          </a:p>
          <a:p>
            <a:pPr lvl="0">
              <a:defRPr/>
            </a:pPr>
            <a:r>
              <a:rPr lang="ru-RU"/>
              <a:t>«Разработка ПО»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Разработка ПО</a:t>
            </a:r>
            <a:endParaRPr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Александр Бондин</a:t>
            </a:r>
            <a:endParaRPr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4158690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1_Титульный_1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аловок и картинка_1">
    <p:bg>
      <p:bgPr shadeToTitle="0">
        <a:blipFill>
          <a:blip r:embed="rId2">
            <a:lum/>
          </a:blip>
          <a:srcRect l="0" t="-18032" r="-39024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а_2">
    <p:bg>
      <p:bgPr shadeToTitle="0">
        <a:blipFill>
          <a:blip r:embed="rId2">
            <a:lum/>
          </a:blip>
          <a:srcRect l="-29577" t="0" r="0" b="-2424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а_3">
    <p:bg>
      <p:bgPr shadeToTitle="0">
        <a:blipFill>
          <a:blip r:embed="rId2">
            <a:lum/>
          </a:blip>
          <a:srcRect l="0" t="-20634" r="-37888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и_1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Picture Placeholder 3"/>
          <p:cNvSpPr>
            <a:spLocks noGrp="1"/>
          </p:cNvSpPr>
          <p:nvPr>
            <p:ph type="pic" sz="quarter" idx="34"/>
          </p:nvPr>
        </p:nvSpPr>
        <p:spPr bwMode="auto"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27"/>
          </p:nvPr>
        </p:nvSpPr>
        <p:spPr bwMode="auto"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22"/>
          </p:nvPr>
        </p:nvSpPr>
        <p:spPr bwMode="auto"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23"/>
          </p:nvPr>
        </p:nvSpPr>
        <p:spPr bwMode="auto"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24"/>
          </p:nvPr>
        </p:nvSpPr>
        <p:spPr bwMode="auto"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25"/>
          </p:nvPr>
        </p:nvSpPr>
        <p:spPr bwMode="auto"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26"/>
          </p:nvPr>
        </p:nvSpPr>
        <p:spPr bwMode="auto"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1"/>
          </p:nvPr>
        </p:nvSpPr>
        <p:spPr bwMode="auto"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Технологии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28"/>
          </p:nvPr>
        </p:nvSpPr>
        <p:spPr bwMode="auto"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29"/>
          </p:nvPr>
        </p:nvSpPr>
        <p:spPr bwMode="auto"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8" name="Picture Placeholder 3"/>
          <p:cNvSpPr>
            <a:spLocks noGrp="1"/>
          </p:cNvSpPr>
          <p:nvPr>
            <p:ph type="pic" sz="quarter" idx="30"/>
          </p:nvPr>
        </p:nvSpPr>
        <p:spPr bwMode="auto"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9" name="Picture Placeholder 3"/>
          <p:cNvSpPr>
            <a:spLocks noGrp="1"/>
          </p:cNvSpPr>
          <p:nvPr>
            <p:ph type="pic" sz="quarter" idx="31"/>
          </p:nvPr>
        </p:nvSpPr>
        <p:spPr bwMode="auto"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0" name="Picture Placeholder 3"/>
          <p:cNvSpPr>
            <a:spLocks noGrp="1"/>
          </p:cNvSpPr>
          <p:nvPr>
            <p:ph type="pic" sz="quarter" idx="32"/>
          </p:nvPr>
        </p:nvSpPr>
        <p:spPr bwMode="auto"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1" name="Picture Placeholder 3"/>
          <p:cNvSpPr>
            <a:spLocks noGrp="1"/>
          </p:cNvSpPr>
          <p:nvPr>
            <p:ph type="pic" sz="quarter" idx="33"/>
          </p:nvPr>
        </p:nvSpPr>
        <p:spPr bwMode="auto"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35"/>
          </p:nvPr>
        </p:nvSpPr>
        <p:spPr bwMode="auto"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4" name="Picture Placeholder 3"/>
          <p:cNvSpPr>
            <a:spLocks noGrp="1"/>
          </p:cNvSpPr>
          <p:nvPr>
            <p:ph type="pic" sz="quarter" idx="36"/>
          </p:nvPr>
        </p:nvSpPr>
        <p:spPr bwMode="auto"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5" name="Picture Placeholder 3"/>
          <p:cNvSpPr>
            <a:spLocks noGrp="1"/>
          </p:cNvSpPr>
          <p:nvPr>
            <p:ph type="pic" sz="quarter" idx="37"/>
          </p:nvPr>
        </p:nvSpPr>
        <p:spPr bwMode="auto"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6" name="Picture Placeholder 3"/>
          <p:cNvSpPr>
            <a:spLocks noGrp="1"/>
          </p:cNvSpPr>
          <p:nvPr>
            <p:ph type="pic" sz="quarter" idx="38"/>
          </p:nvPr>
        </p:nvSpPr>
        <p:spPr bwMode="auto"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7" name="Picture Placeholder 3"/>
          <p:cNvSpPr>
            <a:spLocks noGrp="1"/>
          </p:cNvSpPr>
          <p:nvPr>
            <p:ph type="pic" sz="quarter" idx="39"/>
          </p:nvPr>
        </p:nvSpPr>
        <p:spPr bwMode="auto"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8" name="Picture Placeholder 3"/>
          <p:cNvSpPr>
            <a:spLocks noGrp="1"/>
          </p:cNvSpPr>
          <p:nvPr>
            <p:ph type="pic" sz="quarter" idx="40"/>
          </p:nvPr>
        </p:nvSpPr>
        <p:spPr bwMode="auto"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ертификаты">
    <p:bg>
      <p:bgPr shadeToTitle="0">
        <a:blipFill>
          <a:blip r:embed="rId2">
            <a:lum/>
          </a:blip>
          <a:srcRect l="0" t="-20000" r="-35483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4"/>
          </p:nvPr>
        </p:nvSpPr>
        <p:spPr bwMode="auto"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5"/>
          </p:nvPr>
        </p:nvSpPr>
        <p:spPr bwMode="auto"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6"/>
          </p:nvPr>
        </p:nvSpPr>
        <p:spPr bwMode="auto"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Сертификаты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Контакты">
    <p:bg>
      <p:bgPr shadeToTitle="0">
        <a:blipFill>
          <a:blip r:embed="rId2">
            <a:lum/>
          </a:blip>
          <a:srcRect l="-30555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Text Placeholder 10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www.stm-labs.ru</a:t>
            </a:r>
            <a:endParaRPr lang="ru-RU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info@stm-labs</a:t>
            </a:r>
            <a:endParaRPr lang="ru-RU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+ 7 (831) 217-15-90</a:t>
            </a:r>
            <a:endParaRPr/>
          </a:p>
          <a:p>
            <a:pPr lvl="0">
              <a:defRPr/>
            </a:pPr>
            <a:r>
              <a:rPr lang="ru-RU"/>
              <a:t>+ 7 (831) 217-15-91</a:t>
            </a:r>
            <a:endParaRPr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603090, ул. Родионова, 23а, корп. Б</a:t>
            </a:r>
            <a:endParaRPr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+ 7 910 390-14-89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115280, ул. Ленинская Слобода, 26с28, </a:t>
            </a:r>
            <a:endParaRPr/>
          </a:p>
          <a:p>
            <a:pPr lvl="0">
              <a:defRPr/>
            </a:pPr>
            <a:r>
              <a:rPr lang="ru-RU"/>
              <a:t>бизнес-центр «Слободской»</a:t>
            </a: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Контакты</a:t>
            </a:r>
            <a:endParaRPr/>
          </a:p>
        </p:txBody>
      </p:sp>
      <p:sp>
        <p:nvSpPr>
          <p:cNvPr id="8" name="TextBox 7"/>
          <p:cNvSpPr txBox="1"/>
          <p:nvPr/>
        </p:nvSpPr>
        <p:spPr bwMode="auto"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  <a:defRPr/>
            </a:pPr>
            <a:r>
              <a:rPr lang="ru-RU" sz="2200" b="1">
                <a:latin typeface="Verdana"/>
                <a:ea typeface="Verdana"/>
                <a:cs typeface="Verdana"/>
              </a:rPr>
              <a:t>Офис в Москве</a:t>
            </a:r>
            <a:endParaRPr lang="en-US" sz="2200" b="1">
              <a:latin typeface="Verdana"/>
              <a:ea typeface="Verdana"/>
              <a:cs typeface="Verdan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/>
                <a:ea typeface="Verdana"/>
              </a:defRPr>
            </a:lvl1pPr>
            <a:lvl2pPr>
              <a:defRPr sz="2200">
                <a:latin typeface="Verdana"/>
                <a:ea typeface="Verdana"/>
              </a:defRPr>
            </a:lvl2pPr>
            <a:lvl3pPr>
              <a:defRPr sz="2200">
                <a:latin typeface="Verdana"/>
                <a:ea typeface="Verdana"/>
              </a:defRPr>
            </a:lvl3pPr>
            <a:lvl4pPr>
              <a:defRPr sz="2200">
                <a:latin typeface="Verdana"/>
                <a:ea typeface="Verdana"/>
              </a:defRPr>
            </a:lvl4pPr>
            <a:lvl5pPr>
              <a:defRPr sz="2200">
                <a:latin typeface="Verdana"/>
                <a:ea typeface="Verdana"/>
              </a:defRPr>
            </a:lvl5pPr>
          </a:lstStyle>
          <a:p>
            <a:pPr lvl="0">
              <a:defRPr/>
            </a:pPr>
            <a:r>
              <a:rPr lang="ru-RU"/>
              <a:t>Офис в Москве</a:t>
            </a:r>
            <a:endParaRPr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/>
                <a:ea typeface="Verdana"/>
              </a:defRPr>
            </a:lvl1pPr>
            <a:lvl2pPr>
              <a:defRPr sz="2200">
                <a:latin typeface="Verdana"/>
                <a:ea typeface="Verdana"/>
              </a:defRPr>
            </a:lvl2pPr>
            <a:lvl3pPr>
              <a:defRPr sz="2200">
                <a:latin typeface="Verdana"/>
                <a:ea typeface="Verdana"/>
              </a:defRPr>
            </a:lvl3pPr>
            <a:lvl4pPr>
              <a:defRPr sz="2200">
                <a:latin typeface="Verdana"/>
                <a:ea typeface="Verdana"/>
              </a:defRPr>
            </a:lvl4pPr>
            <a:lvl5pPr>
              <a:defRPr sz="2200">
                <a:latin typeface="Verdana"/>
                <a:ea typeface="Verdana"/>
              </a:defRPr>
            </a:lvl5pPr>
          </a:lstStyle>
          <a:p>
            <a:pPr lvl="0">
              <a:defRPr/>
            </a:pPr>
            <a:r>
              <a:rPr lang="ru-RU"/>
              <a:t>Офис в Нижнем Новгороде</a:t>
            </a:r>
            <a:endParaRPr/>
          </a:p>
        </p:txBody>
      </p:sp>
      <p:sp>
        <p:nvSpPr>
          <p:cNvPr id="19" name="TextBox 18"/>
          <p:cNvSpPr txBox="1"/>
          <p:nvPr/>
        </p:nvSpPr>
        <p:spPr bwMode="auto"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  <a:defRPr/>
            </a:pPr>
            <a:r>
              <a:rPr lang="ru-RU" sz="2200" b="1">
                <a:latin typeface="Verdana"/>
                <a:ea typeface="Verdana"/>
                <a:cs typeface="Verdana"/>
              </a:rPr>
              <a:t>Офис в Москве</a:t>
            </a:r>
            <a:endParaRPr lang="en-US" sz="2200" b="1">
              <a:latin typeface="Verdana"/>
              <a:ea typeface="Verdana"/>
              <a:cs typeface="Verdana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475542" y="4285155"/>
            <a:ext cx="158626" cy="1917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Титульный слайд">
    <p:bg>
      <p:bgPr shadeToTitle="0">
        <a:blipFill>
          <a:blip r:embed="rId2">
            <a:lum/>
          </a:blip>
          <a:srcRect l="0" t="0" r="-14529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1(английский)">
    <p:bg>
      <p:bgPr shadeToTitle="0">
        <a:blipFill>
          <a:blip r:embed="rId2">
            <a:lum/>
          </a:blip>
          <a:srcRect l="0" t="0" r="-14529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/>
                <a:ea typeface="Verdana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Title</a:t>
            </a:r>
            <a:endParaRPr/>
          </a:p>
          <a:p>
            <a:pPr>
              <a:lnSpc>
                <a:spcPct val="120000"/>
              </a:lnSpc>
              <a:defRPr/>
            </a:pPr>
            <a:r>
              <a:rPr lang="en-US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in English</a:t>
            </a:r>
            <a:endParaRPr sz="4800" b="1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487481" y="5890019"/>
            <a:ext cx="1530894" cy="7943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2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  <a:defRPr/>
            </a:pP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Современные </a:t>
            </a:r>
            <a:b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</a:b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технологии</a:t>
            </a:r>
            <a:b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</a:b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мониторинга</a:t>
            </a:r>
            <a:endParaRPr sz="4800" b="1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443575" y="5879195"/>
            <a:ext cx="1574800" cy="805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2(английский)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en-US"/>
              <a:t>Title</a:t>
            </a:r>
            <a:endParaRPr/>
          </a:p>
          <a:p>
            <a:pPr lvl="0">
              <a:defRPr/>
            </a:pPr>
            <a:r>
              <a:rPr lang="en-US"/>
              <a:t>in English</a:t>
            </a:r>
            <a:endParaRPr/>
          </a:p>
        </p:txBody>
      </p:sp>
      <p:pic>
        <p:nvPicPr>
          <p:cNvPr id="24" name="Рисунок 1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117144" y="5578356"/>
            <a:ext cx="1557240" cy="78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3">
    <p:bg>
      <p:bgPr shadeToTitle="0">
        <a:blipFill>
          <a:blip r:embed="rId2">
            <a:lum/>
          </a:blip>
          <a:srcRect l="-41860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>
              <a:defRPr/>
            </a:pPr>
            <a:r>
              <a:rPr lang="ru-RU"/>
              <a:t>Современные </a:t>
            </a:r>
            <a:endParaRPr/>
          </a:p>
          <a:p>
            <a:pPr lvl="0">
              <a:defRPr/>
            </a:pPr>
            <a:r>
              <a:rPr lang="ru-RU"/>
              <a:t>технологии</a:t>
            </a:r>
            <a:endParaRPr/>
          </a:p>
          <a:p>
            <a:pPr lvl="0">
              <a:defRPr/>
            </a:pPr>
            <a:r>
              <a:rPr lang="ru-RU"/>
              <a:t>мониторинга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73625" y="5890019"/>
            <a:ext cx="1530894" cy="7943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3(английский)">
    <p:bg>
      <p:bgPr shadeToTitle="0">
        <a:blipFill>
          <a:blip r:embed="rId2">
            <a:lum/>
          </a:blip>
          <a:srcRect l="-41860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>
              <a:defRPr/>
            </a:pPr>
            <a:r>
              <a:rPr lang="en-US"/>
              <a:t>Title</a:t>
            </a:r>
            <a:endParaRPr/>
          </a:p>
          <a:p>
            <a:pPr lvl="0">
              <a:defRPr/>
            </a:pPr>
            <a:r>
              <a:rPr lang="en-US"/>
              <a:t>in English</a:t>
            </a:r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970341" y="5410047"/>
            <a:ext cx="1532306" cy="7976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_1">
    <p:bg>
      <p:bgPr shadeToTitle="0">
        <a:blipFill>
          <a:blip r:embed="rId2">
            <a:lum/>
          </a:blip>
          <a:srcRect l="-38271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>
              <a:defRPr/>
            </a:pPr>
            <a:r>
              <a:rPr lang="ru-RU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 bwMode="auto"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>
              <a:defRPr/>
            </a:pPr>
            <a:r>
              <a:rPr lang="ru-RU"/>
              <a:t>Компетенции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­_2">
    <p:bg>
      <p:bgPr shadeToTitle="0">
        <a:blipFill>
          <a:blip r:embed="rId2">
            <a:lum/>
          </a:blip>
          <a:srcRect l="-35064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defRPr/>
            </a:pPr>
            <a:r>
              <a:rPr lang="ru-RU"/>
              <a:t>Текстовый слайд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Подзаголовок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</a:t>
            </a:r>
            <a:endParaRPr/>
          </a:p>
          <a:p>
            <a:pPr lvl="0">
              <a:defRPr/>
            </a:pPr>
            <a:r>
              <a:rPr lang="ru-RU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2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29">
            <a:lum/>
          </a:blip>
          <a:srcRect l="0" t="0" r="-14529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xStyles>
    <p:titleStyle>
      <a:lvl1pPr algn="l" defTabSz="914400">
        <a:lnSpc>
          <a:spcPct val="100000"/>
        </a:lnSpc>
        <a:spcBef>
          <a:spcPts val="500"/>
        </a:spcBef>
        <a:spcAft>
          <a:spcPts val="500"/>
        </a:spcAft>
        <a:buNone/>
        <a:defRPr sz="3200" b="1">
          <a:solidFill>
            <a:schemeClr val="tx1"/>
          </a:solidFill>
          <a:latin typeface="Verdana"/>
          <a:ea typeface="Verdana"/>
          <a:cs typeface="+mj-cs"/>
        </a:defRPr>
      </a:lvl1pPr>
    </p:titleStyle>
    <p:bodyStyle>
      <a:lvl1pPr marL="0" indent="0" algn="l" defTabSz="914400">
        <a:lnSpc>
          <a:spcPct val="90000"/>
        </a:lnSpc>
        <a:spcBef>
          <a:spcPts val="1000"/>
        </a:spcBef>
        <a:buFont typeface="Arial"/>
        <a:buNone/>
        <a:defRPr sz="2200">
          <a:solidFill>
            <a:schemeClr val="tx1"/>
          </a:solidFill>
          <a:latin typeface="Verdana"/>
          <a:ea typeface="Verdan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 sz="3600" u="sng">
                <a:solidFill>
                  <a:srgbClr val="002060"/>
                </a:solidFill>
                <a:latin typeface="+mn-lt"/>
                <a:cs typeface="Times New Roman"/>
              </a:rPr>
              <a:t>Лекция №3</a:t>
            </a:r>
            <a:endParaRPr/>
          </a:p>
        </p:txBody>
      </p:sp>
      <p:sp>
        <p:nvSpPr>
          <p:cNvPr id="162" name="Text Box 10"/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3200" b="1">
                <a:solidFill>
                  <a:srgbClr val="002060"/>
                </a:solidFill>
                <a:latin typeface="+mn-lt"/>
              </a:rPr>
              <a:t>Переменные, объекты и простые типы данных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Переменные и объекты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Динамическая типизация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Простые типы данных: Числа и Строки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Операции с простыми типами данных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Автоматическое управление памятью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ru-RU" sz="28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Арифметические операторы</a:t>
            </a:r>
            <a:endParaRPr/>
          </a:p>
        </p:txBody>
      </p:sp>
      <p:graphicFrame>
        <p:nvGraphicFramePr>
          <p:cNvPr id="14" name="Table 4"/>
          <p:cNvGraphicFramePr>
            <a:graphicFrameLocks xmlns:a="http://schemas.openxmlformats.org/drawingml/2006/main" noGrp="1"/>
          </p:cNvGraphicFramePr>
          <p:nvPr/>
        </p:nvGraphicFramePr>
        <p:xfrm>
          <a:off x="381966" y="988321"/>
          <a:ext cx="11417686" cy="4652207"/>
        </p:xfrm>
        <a:graphic>
          <a:graphicData uri="http://schemas.openxmlformats.org/drawingml/2006/table">
            <a:tbl>
              <a:tblPr firstRow="1" firstCol="1" lastRow="0" lastCol="0" bandRow="1" bandCol="0"/>
              <a:tblGrid>
                <a:gridCol w="1144053"/>
                <a:gridCol w="2037686"/>
                <a:gridCol w="4218855"/>
                <a:gridCol w="4017092"/>
              </a:tblGrid>
              <a:tr h="31768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Объяснение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583750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ru-RU" sz="1400" b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Сложение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Суммирует два объекта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3 + 5 даст 8; 'a' + 'b' даст 'ab'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9120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ru-RU" sz="1400" b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Вычитание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Даст разность двух чисел; если первый операнд отсутствует, он считается равным нулю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-5.2 даст отрицательное число, а 50 - 24 даст 26.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35328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ru-RU" sz="1400" b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Умножение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Даст произведение двух чисел или возвращает строку, повторённую заданное число раз.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2 * 3 даст 6. 'la' * 3 даст 'lalala'.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35864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ru-RU" sz="1400" b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Возведение в степень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Возвращает число х, возведенное в степень y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3 ** 4 даст 81 (т.е. 3 * 3 * 3 * 3)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28728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ru-RU" sz="1400" b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Деление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Возвращает частное от деления x на y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4 / 3 даст 1.3333333333333333.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35864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ru-RU" sz="1400" b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Целочисленное деление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Возвращает неполное частное от деления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4 // 3 даст 1.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35864">
                <a:tc>
                  <a:txBody>
                    <a:bodyPr/>
                    <a:p>
                      <a:pPr marL="0" algn="just" defTabSz="914400">
                        <a:defRPr/>
                      </a:pPr>
                      <a:r>
                        <a:rPr lang="ru-RU" sz="1400" b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Деление по модулю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Возвращает остаток от деления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8 % 3 даст 2. -25.5 % 2.25 даст1.5.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Операторы сравнения</a:t>
            </a:r>
            <a:endParaRPr/>
          </a:p>
        </p:txBody>
      </p:sp>
      <p:graphicFrame>
        <p:nvGraphicFramePr>
          <p:cNvPr id="6" name="Table 4"/>
          <p:cNvGraphicFramePr>
            <a:graphicFrameLocks xmlns:a="http://schemas.openxmlformats.org/drawingml/2006/main" noGrp="1"/>
          </p:cNvGraphicFramePr>
          <p:nvPr/>
        </p:nvGraphicFramePr>
        <p:xfrm>
          <a:off x="381966" y="988321"/>
          <a:ext cx="11417685" cy="4583945"/>
        </p:xfrm>
        <a:graphic>
          <a:graphicData uri="http://schemas.openxmlformats.org/drawingml/2006/table">
            <a:tbl>
              <a:tblPr firstRow="1" firstCol="1" lastRow="0" lastCol="0" bandRow="1" bandCol="0"/>
              <a:tblGrid>
                <a:gridCol w="1144054"/>
                <a:gridCol w="1679432"/>
                <a:gridCol w="3103908"/>
                <a:gridCol w="5490291"/>
              </a:tblGrid>
              <a:tr h="475372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Объяснение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28254">
                <a:tc rowSpan="2"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&lt; 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Меньше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Определяет, верно ли, что x меньше y. Все операторы сравнения возвращают True или False.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just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5 &lt; 3 даст False,</a:t>
                      </a:r>
                      <a:endParaRPr/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14373">
                <a:tc vMerge="1">
                  <a:txBody>
                    <a:bodyPr/>
                    <a:p>
                      <a:pPr>
                        <a:defRPr/>
                      </a:pPr>
                      <a:endParaRPr lang="ru-RU"/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ru-RU"/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ru-RU"/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Можно составлять произвольные цепочки сравнений: 3 &lt; 5 &lt; 7 даст True.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43280"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&gt; 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Больше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Определяет, верно ли, что x больше y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5 &gt; 3 даст True. Если оба операнда - числа, то оба преобразуются к одинаковому типу. </a:t>
                      </a:r>
                      <a:endParaRPr/>
                    </a:p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&gt; 5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даст False.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73760"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Меньше равно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Определяет, верно ли, что x меньше или равно y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= 3; y = 6; x &lt;= y 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даст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True.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12800"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Больше равно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Определяет, верно ли, что x больше или равно y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= 4; y = 3; x &gt;= 3 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даст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True.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36106"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Равно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Равны ли объекты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= 2; y = 2; x == y даст True.</a:t>
                      </a:r>
                      <a:endParaRPr/>
                    </a:p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= ’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'; y = ’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'; x == y даст False.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Логические операторы</a:t>
            </a:r>
            <a:endParaRPr/>
          </a:p>
        </p:txBody>
      </p:sp>
      <p:graphicFrame>
        <p:nvGraphicFramePr>
          <p:cNvPr id="7" name="Table 4"/>
          <p:cNvGraphicFramePr>
            <a:graphicFrameLocks xmlns:a="http://schemas.openxmlformats.org/drawingml/2006/main" noGrp="1"/>
          </p:cNvGraphicFramePr>
          <p:nvPr/>
        </p:nvGraphicFramePr>
        <p:xfrm>
          <a:off x="381966" y="988321"/>
          <a:ext cx="11417685" cy="4305039"/>
        </p:xfrm>
        <a:graphic>
          <a:graphicData uri="http://schemas.openxmlformats.org/drawingml/2006/table">
            <a:tbl>
              <a:tblPr firstRow="1" firstCol="1" lastRow="0" lastCol="0" bandRow="1" bandCol="0"/>
              <a:tblGrid>
                <a:gridCol w="1144054"/>
                <a:gridCol w="1625060"/>
                <a:gridCol w="3444995"/>
                <a:gridCol w="5203576"/>
              </a:tblGrid>
              <a:tr h="587101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Объяснение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1174201">
                <a:tc>
                  <a:txBody>
                    <a:bodyPr/>
                    <a:p>
                      <a:pPr marL="0" algn="just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 НЕ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Если x равно True, вернется False. Если  x равно False, получим True.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= True; not x 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даст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False.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263577">
                <a:tc>
                  <a:txBody>
                    <a:bodyPr/>
                    <a:p>
                      <a:pPr marL="0" algn="just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 И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y даст False, если x равно False , в противном случае возвращает значение y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= 0; y = 1; x and y возвращает 0, поскольку x равно 0.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280160">
                <a:tc>
                  <a:txBody>
                    <a:bodyPr/>
                    <a:p>
                      <a:pPr marL="0" algn="just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 ИЛИ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Если x равно True, в результате получим True, в противном случае получим значение y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= True; y = False; x 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y даст True. Здесь также может производиться укороченная оценка выражений.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Побитовые операторы</a:t>
            </a:r>
            <a:endParaRPr/>
          </a:p>
        </p:txBody>
      </p:sp>
      <p:graphicFrame>
        <p:nvGraphicFramePr>
          <p:cNvPr id="8" name="Table 5"/>
          <p:cNvGraphicFramePr>
            <a:graphicFrameLocks xmlns:a="http://schemas.openxmlformats.org/drawingml/2006/main" noGrp="1"/>
          </p:cNvGraphicFramePr>
          <p:nvPr/>
        </p:nvGraphicFramePr>
        <p:xfrm>
          <a:off x="381966" y="988321"/>
          <a:ext cx="11417686" cy="4508877"/>
        </p:xfrm>
        <a:graphic>
          <a:graphicData uri="http://schemas.openxmlformats.org/drawingml/2006/table">
            <a:tbl>
              <a:tblPr firstRow="1" firstCol="1" lastRow="0" lastCol="0" bandRow="1" bandCol="0"/>
              <a:tblGrid>
                <a:gridCol w="1144053"/>
                <a:gridCol w="2037688"/>
                <a:gridCol w="2745653"/>
                <a:gridCol w="5490292"/>
              </a:tblGrid>
              <a:tr h="35601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Объяснение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678140">
                <a:tc>
                  <a:txBody>
                    <a:bodyPr/>
                    <a:p>
                      <a:pPr marL="0" algn="just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&lt;&lt; 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Сдвиг влево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Сдвигает биты числа влево на заданное количество позиций.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2 &lt;&lt; 2 даст 8. В двоичном виде 2 - 10. Сдвиг влево на 2 бита даст 1000, в десятичном виде 8.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80080">
                <a:tc>
                  <a:txBody>
                    <a:bodyPr/>
                    <a:p>
                      <a:pPr marL="0" algn="just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&gt;&gt; 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Сдвиг вправо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Сдвигает биты числа вправо на заданное число позиций.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11 &gt;&gt; 1 даст 5. В двоичном виде 11 - 1011, что будучи смещённым на 1 бит вправо, даст 101, а это десятичное 5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91330">
                <a:tc>
                  <a:txBody>
                    <a:bodyPr/>
                    <a:p>
                      <a:pPr marL="0" algn="just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Побитовое И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Побитовая операция И над числами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5 &amp; 3 даст 1.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12584">
                <a:tc>
                  <a:txBody>
                    <a:bodyPr/>
                    <a:p>
                      <a:pPr marL="0" algn="just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Побитовое ИЛИ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Побитовая операция ИЛИ над числами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5 | 3 даст 7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78140">
                <a:tc>
                  <a:txBody>
                    <a:bodyPr/>
                    <a:p>
                      <a:pPr marL="0" algn="just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Побитовое ИСКЛЮЧАЮЩЕЕ ИЛИ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Побитовая операция ИСКЛЮЧАЮЩЕЕ ИЛИ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5 ^ 3 даст 6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12584">
                <a:tc>
                  <a:txBody>
                    <a:bodyPr/>
                    <a:p>
                      <a:pPr marL="0" algn="just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Побитовое НЕ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Побитовая операция НЕ для числа x соответствует -(x+1)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~5 даст -6.</a:t>
                      </a:r>
                      <a:endParaRPr/>
                    </a:p>
                  </a:txBody>
                  <a:tcPr marL="68580" marR="68580" marT="0" marB="0"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Строка (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String) - Immutable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Фактически строка состоит из отдельных символов, но в Python нет понятия символа (это тоже строка только из одного элемента).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Доступ к элементам строки или подстрокам осуществляется по индексам или путем указания среза:</a:t>
            </a:r>
            <a:endParaRPr lang="en-US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s1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'Hello World!'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s2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"Python Programming!"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"s1[0]: "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s1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"s2[1:5]: "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s2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5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s1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H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s2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5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ytho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Строка является неизменяемой (immutable) последовательностью. Т.е. нельзя, к примеру, заменить какой-либо элемент в строке: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s1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'a'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Traceback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most recent call last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File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"&lt;input&gt;"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line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in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&lt;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module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TypeError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'str'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object does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not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support item assignment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Работа со строками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Зато можно создать новую строку с использованием старой:</a:t>
            </a:r>
            <a:endParaRPr lang="en-US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s3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s1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+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'a'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+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s1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len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s1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)]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s3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Hallo World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en-US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Обычные строки хранятся из расчета 8 бит на символ. Это достаточно для кодирования всех символов таблицы ASCII. Для использования спецсимволов и различных языков мира это недостаточно. Для этого были добавлены unicode строки, в которых под символ отводится 16 бит.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Unicode строка задается следующим образом: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us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u'Hello World’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en-US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Преобразование обычной строки в Unicode строку выполняется так:</a:t>
            </a:r>
            <a:endParaRPr lang="en-US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us1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unicode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s1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 lang="en-US" sz="12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en-US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Преобразование из другого типа в строку выполняется так: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str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us1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Hello World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str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5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)+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str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52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Строковые операторы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'Hello'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b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'Python'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6" name="Table 1"/>
          <p:cNvGraphicFramePr>
            <a:graphicFrameLocks xmlns:a="http://schemas.openxmlformats.org/drawingml/2006/main" noGrp="1"/>
          </p:cNvGraphicFramePr>
          <p:nvPr/>
        </p:nvGraphicFramePr>
        <p:xfrm>
          <a:off x="381964" y="1484784"/>
          <a:ext cx="11343395" cy="4171548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{5C22544A-7EE6-4342-B048-85BDC9FD1C3A}</a:tableStyleId>
              </a:tblPr>
              <a:tblGrid>
                <a:gridCol w="821468"/>
                <a:gridCol w="6928900"/>
                <a:gridCol w="3593026"/>
              </a:tblGrid>
              <a:tr h="577774">
                <a:tc>
                  <a:txBody>
                    <a:bodyPr/>
                    <a:p>
                      <a:pPr algn="ctr">
                        <a:tabLst>
                          <a:tab pos="311150" algn="l"/>
                        </a:tabLst>
                        <a:defRPr/>
                      </a:pPr>
                      <a:r>
                        <a:rPr lang="ru-RU" sz="1400" b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Оператор</a:t>
                      </a:r>
                      <a:endParaRPr lang="ru-RU" sz="1400" b="1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715" marR="5715" marT="3175" marB="3175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algn="ctr">
                        <a:tabLst>
                          <a:tab pos="311150" algn="l"/>
                        </a:tabLst>
                        <a:defRPr/>
                      </a:pPr>
                      <a:r>
                        <a:rPr lang="ru-RU" sz="1400" b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Описание</a:t>
                      </a:r>
                      <a:endParaRPr lang="ru-RU" sz="1400" b="1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715" marR="5715" marT="3175" marB="3175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algn="ctr">
                        <a:tabLst>
                          <a:tab pos="311150" algn="l"/>
                        </a:tabLst>
                        <a:defRPr/>
                      </a:pPr>
                      <a:r>
                        <a:rPr lang="ru-RU" sz="1400" b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Пример</a:t>
                      </a:r>
                      <a:endParaRPr lang="ru-RU" sz="1400" b="1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715" marR="5715" marT="3175" marB="3175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79960">
                <a:tc>
                  <a:txBody>
                    <a:bodyPr/>
                    <a:p>
                      <a:pPr marL="180000" algn="l"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+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715" marR="5715" marT="3175" marB="3175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 lvl="1" algn="l"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Конкатенация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Соединяет две строки в третью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715" marR="5715" marT="3175" marB="3175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 lvl="1">
                        <a:tabLst>
                          <a:tab pos="311150" algn="l"/>
                        </a:tabLst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a + b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даст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HelloPython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715" marR="5715" marT="3175" marB="3175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68927">
                <a:tc>
                  <a:txBody>
                    <a:bodyPr/>
                    <a:p>
                      <a:pPr marL="180000" algn="l">
                        <a:tabLst>
                          <a:tab pos="311150" algn="l"/>
                        </a:tabLst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*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715" marR="5715" marT="3175" marB="3175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 lvl="1" algn="l"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Повторение. Новая строка получается повторением исходной заданное количество раз.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715" marR="5715" marT="3175" marB="3175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 lvl="1">
                        <a:tabLst>
                          <a:tab pos="311150" algn="l"/>
                        </a:tabLst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a*2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даст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HelloHello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715" marR="5715" marT="3175" marB="3175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79469">
                <a:tc>
                  <a:txBody>
                    <a:bodyPr/>
                    <a:p>
                      <a:pPr marL="180000" algn="l">
                        <a:tabLst>
                          <a:tab pos="311150" algn="l"/>
                        </a:tabLst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[]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715" marR="5715" marT="3175" marB="3175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 lvl="1" algn="l"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Индекс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Возвращает символ строки по индексу (начиная с 0).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715" marR="5715" marT="3175" marB="3175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 lvl="1">
                        <a:tabLst>
                          <a:tab pos="311150" algn="l"/>
                        </a:tabLst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a[1]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даст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715" marR="5715" marT="3175" marB="3175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577774">
                <a:tc>
                  <a:txBody>
                    <a:bodyPr/>
                    <a:p>
                      <a:pPr marL="180000" algn="l">
                        <a:tabLst>
                          <a:tab pos="311150" algn="l"/>
                        </a:tabLst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[:]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715" marR="5715" marT="3175" marB="3175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 lvl="1" algn="l"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Срез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Позволяет получить подстроку с начального индекса по конечный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(можно указать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шаг)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715" marR="5715" marT="3175" marB="3175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 lvl="1">
                        <a:tabLst>
                          <a:tab pos="311150" algn="l"/>
                        </a:tabLst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a[1:4]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даст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ell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715" marR="5715" marT="3175" marB="3175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98335">
                <a:tc>
                  <a:txBody>
                    <a:bodyPr/>
                    <a:p>
                      <a:pPr marL="180000" algn="l">
                        <a:tabLst>
                          <a:tab pos="311150" algn="l"/>
                        </a:tabLst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in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715" marR="5715" marT="3175" marB="3175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 lvl="1" algn="l"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Включение. Возвращает Истину, если указанный символ присутствует в строке.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715" marR="5715" marT="3175" marB="3175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 lvl="1">
                        <a:tabLst>
                          <a:tab pos="311150" algn="l"/>
                        </a:tabLst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H in a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даст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1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715" marR="5715" marT="3175" marB="3175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450534">
                <a:tc>
                  <a:txBody>
                    <a:bodyPr/>
                    <a:p>
                      <a:pPr marL="180000" algn="l">
                        <a:tabLst>
                          <a:tab pos="311150" algn="l"/>
                        </a:tabLst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not in 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715" marR="5715" marT="3175" marB="3175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 lvl="1" algn="l"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Не включение. Возвращает истину, если указанный символ отсутствует в строке.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715" marR="5715" marT="3175" marB="3175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 lvl="1">
                        <a:tabLst>
                          <a:tab pos="311150" algn="l"/>
                        </a:tabLst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M not in a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даст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1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715" marR="5715" marT="3175" marB="3175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597447">
                <a:tc>
                  <a:txBody>
                    <a:bodyPr/>
                    <a:p>
                      <a:pPr marL="180000" algn="l">
                        <a:tabLst>
                          <a:tab pos="311150" algn="l"/>
                        </a:tabLst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r/R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715" marR="5715" marT="3175" marB="3175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 lvl="1" algn="l">
                        <a:tabLst>
                          <a:tab pos="311150" algn="l"/>
                        </a:tabLst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«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Сырая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»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строка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Подавляет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Escape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-символы. Обозначается добавлением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r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или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R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перед открывающейся кавычкой.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715" marR="5715" marT="3175" marB="3175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 lvl="1">
                        <a:tabLst>
                          <a:tab pos="311150" algn="l"/>
                        </a:tabLst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print r'\n'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выводит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\n and print R'\n'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выводит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\n 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715" marR="5715" marT="3175" marB="3175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441328">
                <a:tc>
                  <a:txBody>
                    <a:bodyPr/>
                    <a:p>
                      <a:pPr marL="180000" algn="l"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%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715" marR="5715" marT="3175" marB="3175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 lvl="1" algn="l"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Форматирование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Выполняет форматирование строки.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715" marR="5715" marT="3175" marB="3175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"%s %s" % (a, b)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даст "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Hello Python"</a:t>
                      </a:r>
                      <a:endParaRPr/>
                    </a:p>
                  </a:txBody>
                  <a:tcPr marL="5715" marR="5715" marT="3175" marB="3175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Встроенные методы строк и функции для работы со строками</a:t>
            </a:r>
            <a:endParaRPr/>
          </a:p>
        </p:txBody>
      </p:sp>
      <p:graphicFrame>
        <p:nvGraphicFramePr>
          <p:cNvPr id="7" name="Table 5"/>
          <p:cNvGraphicFramePr>
            <a:graphicFrameLocks xmlns:a="http://schemas.openxmlformats.org/drawingml/2006/main" noGrp="1"/>
          </p:cNvGraphicFramePr>
          <p:nvPr/>
        </p:nvGraphicFramePr>
        <p:xfrm>
          <a:off x="379964" y="988321"/>
          <a:ext cx="11417686" cy="4662217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{5C22544A-7EE6-4342-B048-85BDC9FD1C3A}</a:tableStyleId>
              </a:tblPr>
              <a:tblGrid>
                <a:gridCol w="3264607"/>
                <a:gridCol w="8153079"/>
              </a:tblGrid>
              <a:tr h="340287">
                <a:tc>
                  <a:txBody>
                    <a:bodyPr/>
                    <a:p>
                      <a:pPr algn="ctr">
                        <a:tabLst>
                          <a:tab pos="311150" algn="l"/>
                        </a:tabLst>
                        <a:defRPr/>
                      </a:pPr>
                      <a:r>
                        <a:rPr lang="ru-RU" sz="1400" b="1" u="none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Методы</a:t>
                      </a:r>
                      <a:r>
                        <a:rPr lang="en-US" sz="1400" b="1" u="none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ru-RU" sz="1400" b="1" u="none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и функции</a:t>
                      </a:r>
                      <a:endParaRPr lang="ru-RU" sz="1400" b="1" u="none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algn="ctr">
                        <a:tabLst>
                          <a:tab pos="311150" algn="l"/>
                        </a:tabLst>
                        <a:defRPr/>
                      </a:pPr>
                      <a:r>
                        <a:rPr lang="ru-RU" sz="1400" b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Описание</a:t>
                      </a:r>
                      <a:endParaRPr lang="ru-RU" sz="1400" b="1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58776"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.capitalize()</a:t>
                      </a:r>
                      <a:endParaRPr lang="ru-RU" sz="1400" b="0" u="none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Делает заглавной первую букву строки.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433522"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.center(width, fillchar)</a:t>
                      </a:r>
                      <a:endParaRPr lang="ru-RU" sz="1400" b="0" u="none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Центрирует строку по указанной ширине, заполняя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оставшиеся места пробелами (по умолчанию), либо символом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fillchar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433522"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.count(str, beg= 0,end=len(string))</a:t>
                      </a:r>
                      <a:endParaRPr lang="ru-RU" sz="1400" b="0" u="none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Считает,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сколько раз подстрока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str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встречается в строке, начиная с индекса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beg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по индекс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end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433522"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.decode(encoding='UTF-8',errors='strict')</a:t>
                      </a:r>
                      <a:endParaRPr lang="ru-RU" sz="1400" b="0" u="none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Преобразует строку из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указанной кодировки в кодировку по умолчанию.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433522"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.encode(encoding='UTF-8',errors='strict')</a:t>
                      </a:r>
                      <a:endParaRPr lang="ru-RU" sz="1400" b="0" u="none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Преобразует строку из кодировки по умолчанию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в указанную кодировку.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433522"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.endswith(suffix, beg=0, end=len(string))</a:t>
                      </a:r>
                      <a:endParaRPr lang="ru-RU" sz="1400" b="0" u="none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Определяет заканчивается ли строка (или подстрока, если заданы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beg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и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end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) заданным суффиксом.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51618"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.expandtabs(tabsize=8)</a:t>
                      </a:r>
                      <a:endParaRPr lang="ru-RU" sz="1400" b="0" u="none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Заменяет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символы табуляции на указанное число пробелов.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527014"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.find(str, beg=0 end=len(string))</a:t>
                      </a:r>
                      <a:endParaRPr lang="ru-RU" sz="1400" b="0" u="none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 indent="0">
                        <a:buFont typeface="+mj-lt"/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Определяет, встречается ли подстрока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str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 строке (или подстроке, если заданы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beg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и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end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возвращает начальный индекс найденной подстроки, либо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-1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,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если ничего не найдено.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433522"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.index(str, beg=0, end=len(string))</a:t>
                      </a:r>
                      <a:endParaRPr lang="ru-RU" sz="1400" b="0" u="none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Так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же как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find(),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но выбрасывает исключение, если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str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не найдена.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482456"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.isalnum()</a:t>
                      </a:r>
                      <a:endParaRPr lang="ru-RU" sz="1400" b="0" u="none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Возвращает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True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, если строка содержит по крайней мере один символ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,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и все символы в строке - либо цифры, либо буквы.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False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 противном случае.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Встроенные методы строк и функции для работы со строками</a:t>
            </a:r>
            <a:endParaRPr/>
          </a:p>
        </p:txBody>
      </p:sp>
      <p:graphicFrame>
        <p:nvGraphicFramePr>
          <p:cNvPr id="5" name="Table 5"/>
          <p:cNvGraphicFramePr>
            <a:graphicFrameLocks xmlns:a="http://schemas.openxmlformats.org/drawingml/2006/main" noGrp="1"/>
          </p:cNvGraphicFramePr>
          <p:nvPr/>
        </p:nvGraphicFramePr>
        <p:xfrm>
          <a:off x="381966" y="988322"/>
          <a:ext cx="11428068" cy="4659920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{5C22544A-7EE6-4342-B048-85BDC9FD1C3A}</a:tableStyleId>
              </a:tblPr>
              <a:tblGrid>
                <a:gridCol w="1415867"/>
                <a:gridCol w="10012201"/>
              </a:tblGrid>
              <a:tr h="459727">
                <a:tc>
                  <a:txBody>
                    <a:bodyPr/>
                    <a:p>
                      <a:pPr marL="180000" algn="ctr">
                        <a:tabLst>
                          <a:tab pos="311150" algn="l"/>
                        </a:tabLst>
                        <a:defRPr/>
                      </a:pPr>
                      <a:r>
                        <a:rPr lang="ru-RU" sz="1400" b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Методы</a:t>
                      </a:r>
                      <a:r>
                        <a:rPr lang="en-US" sz="1400" b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ru-RU" sz="1400" b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и</a:t>
                      </a:r>
                      <a:r>
                        <a:rPr lang="ru-RU" sz="1400" b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функции</a:t>
                      </a:r>
                      <a:endParaRPr lang="ru-RU" sz="1400" b="1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marL="180000" algn="ctr">
                        <a:tabLst>
                          <a:tab pos="311150" algn="l"/>
                        </a:tabLst>
                        <a:defRPr/>
                      </a:pPr>
                      <a:r>
                        <a:rPr lang="ru-RU" sz="1400" b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Описание</a:t>
                      </a:r>
                      <a:endParaRPr lang="ru-RU" sz="1400" b="1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459727"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en-US" sz="1400" u="none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.isalpha()</a:t>
                      </a:r>
                      <a:endParaRPr lang="ru-RU" sz="1400" u="none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Возвращает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True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, если строка содержит по крайней мере один символ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,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и все символы в строке - буквы.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False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 противном случае.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33957"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en-US" sz="1400" u="none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.isdigit()</a:t>
                      </a:r>
                      <a:endParaRPr lang="ru-RU" sz="1400" u="none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Возвращает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True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, если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все символы в строке - цифры.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False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 противном случае.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459727"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en-US" sz="1400" u="none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.islower()</a:t>
                      </a:r>
                      <a:endParaRPr lang="ru-RU" sz="1400" u="none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Возвращает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True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, если строка содержит по крайней мере один символ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,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и все символы в строке строчные (в нижнем регистре).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False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 противном случае.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33957"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en-US" sz="1400" u="none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.isnumeric()</a:t>
                      </a:r>
                      <a:endParaRPr lang="ru-RU" sz="1400" u="none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Возвращает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True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, если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все символы в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unicode-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строке - численные.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False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 противном случае.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33957"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en-US" sz="1400" u="none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.isspace()</a:t>
                      </a:r>
                      <a:endParaRPr lang="ru-RU" sz="1400" u="none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Возвращает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True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, если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строка содержит только пробелы.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False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 противном случае.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33957"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en-US" sz="1400" u="none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.istitle()</a:t>
                      </a:r>
                      <a:endParaRPr lang="ru-RU" sz="1400" u="none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Возвращает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True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, если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все слова в строке начинаются с заглавной буквы.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False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 противном случае.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459727"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en-US" sz="1400" u="none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.isupper()</a:t>
                      </a:r>
                      <a:endParaRPr lang="ru-RU" sz="1400" u="none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Возвращает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True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, если строка содержит по крайней мере один символ, который можно привести к верхнему и нижнему регистру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,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и все символы в строке прописные (в верхнем регистре).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False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 противном случае.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55672"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en-US" sz="1400" u="none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.join(seq)</a:t>
                      </a:r>
                      <a:endParaRPr lang="ru-RU" sz="1400" u="none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Формирует строку из элементов последовательности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seq,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разделителем является строка, чей метод вызван.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33957"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en-US" sz="1400" u="none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len(string)</a:t>
                      </a:r>
                      <a:endParaRPr lang="ru-RU" sz="1400" u="none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Возвращает длину строки.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459727"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en-US" sz="1400" u="none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.ljust(width[, fillchar])</a:t>
                      </a:r>
                      <a:endParaRPr lang="ru-RU" sz="1400" u="none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Выравнивает строку по левому краю, до ширины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width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заполняя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оставшиеся места пробелами (по умолчанию), либо символом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fillchar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33957"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en-US" sz="1400" u="none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.lower()</a:t>
                      </a:r>
                      <a:endParaRPr lang="ru-RU" sz="1400" u="none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Преобразует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все прописные буквы в строке в строчные.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33957"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en-US" sz="1400" u="none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.lstrip()</a:t>
                      </a:r>
                      <a:endParaRPr lang="ru-RU" sz="1400" u="none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Удаляет все пробелы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из начала строки.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33957"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en-US" sz="1400" u="none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.maketrans()</a:t>
                      </a:r>
                      <a:endParaRPr lang="ru-RU" sz="1400" u="none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Возвращает таблицу преобразования для использования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 функции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translate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преобразования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33957"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en-US" sz="1400" u="none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max(string)</a:t>
                      </a:r>
                      <a:endParaRPr lang="ru-RU" sz="1400" u="none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Возвращает максимальный по алфавитному порядку символ в строке. 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Встроенные методы строк и функции для работы со строками</a:t>
            </a:r>
            <a:endParaRPr/>
          </a:p>
        </p:txBody>
      </p:sp>
      <p:graphicFrame>
        <p:nvGraphicFramePr>
          <p:cNvPr id="6" name="Table 3"/>
          <p:cNvGraphicFramePr>
            <a:graphicFrameLocks xmlns:a="http://schemas.openxmlformats.org/drawingml/2006/main" noGrp="1"/>
          </p:cNvGraphicFramePr>
          <p:nvPr/>
        </p:nvGraphicFramePr>
        <p:xfrm>
          <a:off x="381966" y="1000901"/>
          <a:ext cx="11417686" cy="4617579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3262196"/>
                <a:gridCol w="8155490"/>
              </a:tblGrid>
              <a:tr h="373959">
                <a:tc>
                  <a:txBody>
                    <a:bodyPr/>
                    <a:p>
                      <a:pPr marL="180000" algn="ctr">
                        <a:defRPr/>
                      </a:pPr>
                      <a:r>
                        <a:rPr lang="ru-RU" sz="1400" b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Методы</a:t>
                      </a:r>
                      <a:r>
                        <a:rPr lang="en-US" sz="1400" b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ru-RU" sz="1400" b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и функции</a:t>
                      </a:r>
                      <a:endParaRPr lang="en-US" sz="1400" b="1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3144" marR="13144" marT="6572" marB="6572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marL="180000" algn="ctr">
                        <a:defRPr/>
                      </a:pPr>
                      <a:r>
                        <a:rPr lang="ru-RU" sz="1400" b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Описание</a:t>
                      </a:r>
                      <a:endParaRPr lang="en-US" sz="1400" b="1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3144" marR="13144" marT="6572" marB="6572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2500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min(string)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3144" marR="13144" marT="6572" marB="6572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Возвращает минимальный по алфавитному порядку символ в строке. 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3144" marR="13144" marT="6572" marB="6572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  <a:tr h="371223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.replace(old, new [, max])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3144" marR="13144" marT="6572" marB="6572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Замещает все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(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либо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не больше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max,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если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max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задан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)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подстроки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old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 строке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на подстроку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new.</a:t>
                      </a:r>
                      <a:endParaRPr lang="en-US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3144" marR="13144" marT="6572" marB="6572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  <a:tr h="380617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.rfind(str, beg=0,end=len(string))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3144" marR="13144" marT="6572" marB="6572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Так же как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find(),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только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при поиске проходит строку в обратном направлении.</a:t>
                      </a:r>
                      <a:endParaRPr lang="en-US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3144" marR="13144" marT="6572" marB="6572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  <a:tr h="386080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.rindex(str, beg=0, end=len(string))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3144" marR="13144" marT="6572" marB="6572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marL="18000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Также как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index(),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только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при поиске проходит строку в обратном направлении.</a:t>
                      </a:r>
                      <a:endParaRPr lang="en-US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3144" marR="13144" marT="6572" marB="6572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  <a:tr h="517527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.rjust(width,[, fillchar])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3144" marR="13144" marT="6572" marB="6572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Выравнивает строку по правому краю, до ширины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width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заполняя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оставшиеся места пробелами (по умолчанию), либо символом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fillchar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3144" marR="13144" marT="6572" marB="6572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  <a:tr h="427353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.rstrip()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3144" marR="13144" marT="6572" marB="6572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Удаляет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все пробелы в конце строки.</a:t>
                      </a:r>
                      <a:endParaRPr lang="en-US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3144" marR="13144" marT="6572" marB="6572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  <a:tr h="517527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.split(str="", num=string.count(str))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3144" marR="13144" marT="6572" marB="6572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Разделяет строку по символу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str (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по умолчанию, пробел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)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и возвращает список подстрок.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Если указан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num,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то разделяет не больше, чем на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num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подстрок.</a:t>
                      </a:r>
                      <a:endParaRPr lang="en-US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3144" marR="13144" marT="6572" marB="6572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  <a:tr h="539113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.splitlines(num=string.count('\n'))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3144" marR="13144" marT="6572" marB="6572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Разделяет строку по символу перевода строки (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\n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) и возвращает список подстрок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(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уже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без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\n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)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Если указан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num,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то разделяет не больше, чем на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num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подстрок.</a:t>
                      </a:r>
                      <a:endParaRPr lang="en-US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3144" marR="13144" marT="6572" marB="6572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  <a:tr h="375920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.startswith(str, beg=0,end=len(string))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3144" marR="13144" marT="6572" marB="6572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Определяет начинается ли строка (или подстрока, если заданы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beg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и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end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) с подстроки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str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3144" marR="13144" marT="6572" marB="6572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  <a:tr h="365760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.strip([chars])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3144" marR="13144" marT="6572" marB="6572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Выполняет сразу и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lstrip()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,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и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rstrip()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над строкой.</a:t>
                      </a:r>
                      <a:endParaRPr lang="en-US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3144" marR="13144" marT="6572" marB="6572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Объекты в программах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R="0" lvl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Между программами и объектами выстроена целая иерархия (это справедливо как в Python, так и в других языках программирования):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Программы делятся на модули.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Модули содержат инструкции.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Инструкции состоят из выражений.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Выражения создают и обрабатывают объекты.</a:t>
            </a:r>
            <a:endParaRPr/>
          </a:p>
          <a:p>
            <a:pPr marL="457200" marR="0" lvl="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Встроенные методы строк и функции для работы со строками</a:t>
            </a:r>
            <a:endParaRPr/>
          </a:p>
        </p:txBody>
      </p:sp>
      <p:graphicFrame>
        <p:nvGraphicFramePr>
          <p:cNvPr id="5" name="Table 3"/>
          <p:cNvGraphicFramePr>
            <a:graphicFrameLocks xmlns:a="http://schemas.openxmlformats.org/drawingml/2006/main" noGrp="1"/>
          </p:cNvGraphicFramePr>
          <p:nvPr/>
        </p:nvGraphicFramePr>
        <p:xfrm>
          <a:off x="381966" y="988321"/>
          <a:ext cx="11417686" cy="270181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3262196"/>
                <a:gridCol w="8155490"/>
              </a:tblGrid>
              <a:tr h="386606">
                <a:tc>
                  <a:txBody>
                    <a:bodyPr/>
                    <a:p>
                      <a:pPr marL="180000" algn="ctr">
                        <a:defRPr/>
                      </a:pPr>
                      <a:r>
                        <a:rPr lang="ru-RU" sz="1400" b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Методы</a:t>
                      </a:r>
                      <a:r>
                        <a:rPr lang="en-US" sz="1400" b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ru-RU" sz="1400" b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и функции</a:t>
                      </a:r>
                      <a:endParaRPr lang="en-US" sz="1400" b="1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3144" marR="13144" marT="6572" marB="6572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marL="180000" algn="ctr">
                        <a:defRPr/>
                      </a:pPr>
                      <a:r>
                        <a:rPr lang="ru-RU" sz="1400" b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Описание</a:t>
                      </a:r>
                      <a:endParaRPr lang="en-US" sz="1400" b="1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3144" marR="13144" marT="6572" marB="6572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86606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.swapcase()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3144" marR="13144" marT="6572" marB="6572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Инвертирует регистр для всех букв в строке.</a:t>
                      </a:r>
                      <a:endParaRPr lang="en-US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3144" marR="13144" marT="6572" marB="6572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  <a:tr h="386606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.title()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3144" marR="13144" marT="6572" marB="6572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Возвращает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строку, в которой все слова начинаются с заглавной буквы.</a:t>
                      </a:r>
                      <a:endParaRPr lang="en-US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3144" marR="13144" marT="6572" marB="6572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  <a:tr h="357559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.translate(table, deletechars="")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3144" marR="13144" marT="6572" marB="6572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Преобразует строку в соответствии с таблицей преобразования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,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удаляя символы в списке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deletechars.</a:t>
                      </a:r>
                      <a:endParaRPr/>
                    </a:p>
                  </a:txBody>
                  <a:tcPr marL="13144" marR="13144" marT="6572" marB="6572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  <a:tr h="386606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.upper()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3144" marR="13144" marT="6572" marB="6572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Преобразует строчные буквы в строке в заглавные.</a:t>
                      </a:r>
                      <a:endParaRPr lang="en-US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3144" marR="13144" marT="6572" marB="6572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  <a:tr h="389376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.zfill(width)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3144" marR="13144" marT="6572" marB="6572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Заполняет строку нулями с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 начала до ширины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width.</a:t>
                      </a:r>
                      <a:endParaRPr lang="en-US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3144" marR="13144" marT="6572" marB="6572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  <a:tr h="408451">
                <a:tc>
                  <a:txBody>
                    <a:bodyPr/>
                    <a:p>
                      <a:pPr marL="180000"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.isdecimal()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13144" marR="13144" marT="6572" marB="6572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marL="180000"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Возвращает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True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, если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все символы в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unicode-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строке - цифры.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False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в противном случае.</a:t>
                      </a:r>
                      <a:endParaRPr lang="ru-RU" sz="1400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3144" marR="13144" marT="6572" marB="6572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Управление памятью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R="0" lvl="0" algn="just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Нужно понимать, что внутри у стандартного Python сишный код. Так, например, в базовом варианте выглядит любой объект:</a:t>
            </a:r>
            <a:endParaRPr/>
          </a:p>
          <a:p>
            <a:pPr marR="0" lvl="0" algn="just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lang="ru-RU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cs typeface="Courier New"/>
              </a:rPr>
              <a:t>typedef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00FF"/>
                </a:solidFill>
                <a:latin typeface="Courier New"/>
                <a:cs typeface="Courier New"/>
              </a:rPr>
              <a:t>struct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cs typeface="Courier New"/>
              </a:rPr>
              <a:t> _object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cs typeface="Courier New"/>
              </a:rPr>
              <a:t>    Py_ssize_t ob_refcnt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cs typeface="Courier New"/>
              </a:rPr>
              <a:t>счетчик ссылок</a:t>
            </a:r>
            <a:endParaRPr lang="en-US" sz="12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cs typeface="Courier New"/>
              </a:rPr>
              <a:t>  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00FF"/>
                </a:solidFill>
                <a:latin typeface="Courier New"/>
                <a:cs typeface="Courier New"/>
              </a:rPr>
              <a:t>struct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cs typeface="Courier New"/>
              </a:rPr>
              <a:t> _typeobject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cs typeface="Courier New"/>
              </a:rPr>
              <a:t>*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cs typeface="Courier New"/>
              </a:rPr>
              <a:t>ob_type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cs typeface="Courier New"/>
              </a:rPr>
              <a:t>тип объекта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cs typeface="Courier New"/>
              </a:rPr>
              <a:t>PyObject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 marR="0" lvl="0" algn="just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lang="ru-RU">
              <a:solidFill>
                <a:srgbClr val="002060"/>
              </a:solidFill>
              <a:latin typeface="+mn-lt"/>
            </a:endParaRPr>
          </a:p>
          <a:p>
            <a:pPr marR="0" lvl="0" algn="just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Счётчик ссылок — это число, показывающее, сколько раз другие объекты ссылаются на данный объект, или сколько переменных хранят этот объект.</a:t>
            </a:r>
            <a:endParaRPr/>
          </a:p>
          <a:p>
            <a:pPr marR="0" lvl="0" algn="just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lang="ru-RU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&gt;&gt;&gt;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 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b 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c 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object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счетчик объекта увеличивается на три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marR="0" lvl="0" algn="just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lang="ru-RU">
              <a:solidFill>
                <a:srgbClr val="002060"/>
              </a:solidFill>
              <a:latin typeface="+mn-lt"/>
            </a:endParaRPr>
          </a:p>
          <a:p>
            <a:pPr marR="0" lvl="0" algn="just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Когда счетчик становится равен 0, менеджер памяти САМ удаляет объект и высвобождает память. Для удаления объектов, связанных циклическими ссылками используется сборщик мусора.</a:t>
            </a:r>
            <a:endParaRPr/>
          </a:p>
          <a:p>
            <a:pPr marR="0" lvl="0" algn="just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Важно помнить - в Python все и всегда передается по ссылке. Но неизменяемые типы ведут себя так, как будто передаются по значению.</a:t>
            </a:r>
            <a:endParaRPr/>
          </a:p>
          <a:p>
            <a:pPr marR="0" lvl="0" algn="just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Сборка мусора (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gc)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R="0" lvl="0" algn="just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Python использует два алгоритма автоматического освобождения памяти: подсчет ссылок и сборщик мусора (generational garbage collector - gc).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Сборщик мусора имеет три поколения, при создании объект попадает в нулевое поколение. У каждого поколения есть счетчик количества объектов и порог (по умолчанию пороги для поколений – 700, 10 и 10). Работает эта пара так:</a:t>
            </a:r>
            <a:endParaRPr/>
          </a:p>
          <a:p>
            <a:pPr marL="720000" lvl="1" algn="just">
              <a:spcBef>
                <a:spcPts val="0"/>
              </a:spcBef>
              <a:buFont typeface="Arial"/>
              <a:buChar char="•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При добавлении объекта в поколение счётчик увеличивается.</a:t>
            </a:r>
            <a:endParaRPr/>
          </a:p>
          <a:p>
            <a:pPr marL="720000" lvl="1" algn="just">
              <a:spcBef>
                <a:spcPts val="0"/>
              </a:spcBef>
              <a:buFont typeface="Arial"/>
              <a:buChar char="•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При выбывании из поколения счётчик уменьшается.</a:t>
            </a:r>
            <a:endParaRPr/>
          </a:p>
          <a:p>
            <a:pPr marL="720000" lvl="1" algn="just">
              <a:spcBef>
                <a:spcPts val="0"/>
              </a:spcBef>
              <a:buFont typeface="Arial"/>
              <a:buChar char="•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Когда счетчик превысит пороговое значение — по всем объектам из поколения пройдется сборщик мусора. Кого найдет — удалит.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Все выжившие в поколении объекты перемещаются в следующее (из нулевого в первое, из первого во второе). Из второго поколения объекты никуда не попадают и остаются там до удаления.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Перемещенные в следующее поколение объекты меняют соответствующий счетчик, и операция может повториться уже для следующего поколения.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Счетчик текущего поколения сбрасывается.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Практика</a:t>
            </a:r>
            <a:endParaRPr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2228" y="1035948"/>
            <a:ext cx="11496878" cy="457048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360000" marR="0" lvl="0" indent="-360000" algn="just" defTabSz="914400"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ru-RU" sz="22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Написать программу для расчёта периметра прямоугольника по введённым длине и ширине.</a:t>
            </a:r>
            <a:endParaRPr/>
          </a:p>
          <a:p>
            <a:pPr marL="360000" marR="0" lvl="0" indent="-360000" algn="just" defTabSz="914400"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ru-RU" sz="22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Написать программу для расчёта средней скорости автомобиля по введённым значениям времени и расстояния, пройденного за это время.</a:t>
            </a:r>
            <a:endParaRPr lang="en-US" sz="2200" b="0" i="0" u="none" strike="noStrike" cap="none" spc="0">
              <a:ln>
                <a:noFill/>
              </a:ln>
              <a:solidFill>
                <a:srgbClr val="002060"/>
              </a:solidFill>
              <a:latin typeface="+mn-lt"/>
              <a:ea typeface="+mn-ea"/>
              <a:cs typeface="+mn-cs"/>
            </a:endParaRPr>
          </a:p>
          <a:p>
            <a:pPr marL="360000" marR="0" lvl="0" indent="-360000" algn="just" defTabSz="914400"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ru-RU" sz="22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Написать две программы: одна должна шифровать введённый пользователем цифровой пароль при помощи секретного кода, другая – расшифровывать </a:t>
            </a:r>
            <a:r>
              <a:rPr lang="ru-RU" sz="22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получившийся результат </a:t>
            </a:r>
            <a:r>
              <a:rPr lang="ru-RU" sz="22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при помощи ЭТОГО ЖЕ секретного кода.</a:t>
            </a:r>
            <a:endParaRPr/>
          </a:p>
          <a:p>
            <a:pPr marL="360000" marR="0" lvl="0" indent="-360000" algn="just" defTabSz="914400"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ru-RU" sz="22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Написать программу, заменяющую все буквы </a:t>
            </a:r>
            <a:r>
              <a:rPr lang="en-US" sz="22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“</a:t>
            </a:r>
            <a:r>
              <a:rPr lang="ru-RU" sz="22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А</a:t>
            </a:r>
            <a:r>
              <a:rPr lang="en-US" sz="22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ru-RU" sz="22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 в слове, введённом пользователем, на символ </a:t>
            </a:r>
            <a:r>
              <a:rPr lang="en-US" sz="22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“*”.</a:t>
            </a:r>
            <a:endParaRPr lang="ru-RU" sz="2200" b="0" i="0" u="none" strike="noStrike" cap="none" spc="0">
              <a:ln>
                <a:noFill/>
              </a:ln>
              <a:solidFill>
                <a:srgbClr val="002060"/>
              </a:solidFill>
              <a:latin typeface="+mn-lt"/>
              <a:ea typeface="+mn-ea"/>
              <a:cs typeface="+mn-cs"/>
            </a:endParaRPr>
          </a:p>
          <a:p>
            <a:pPr marL="360000" marR="0" lvl="0" indent="-360000" algn="just"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ru-RU" sz="2200">
                <a:solidFill>
                  <a:srgbClr val="002060"/>
                </a:solidFill>
                <a:latin typeface="Calibri"/>
              </a:rPr>
              <a:t>Написать программу, проверяющую, что слово, введённое пользователем, является палиндромом (примеры: </a:t>
            </a:r>
            <a:r>
              <a:rPr lang="en-US" sz="2200">
                <a:solidFill>
                  <a:srgbClr val="002060"/>
                </a:solidFill>
                <a:latin typeface="Calibri"/>
              </a:rPr>
              <a:t>“</a:t>
            </a:r>
            <a:r>
              <a:rPr lang="ru-RU" sz="2200">
                <a:solidFill>
                  <a:srgbClr val="002060"/>
                </a:solidFill>
                <a:latin typeface="Calibri"/>
              </a:rPr>
              <a:t>Топот</a:t>
            </a:r>
            <a:r>
              <a:rPr lang="en-US" sz="2200">
                <a:solidFill>
                  <a:srgbClr val="002060"/>
                </a:solidFill>
                <a:latin typeface="Calibri"/>
              </a:rPr>
              <a:t>”</a:t>
            </a:r>
            <a:r>
              <a:rPr lang="ru-RU" sz="2200">
                <a:solidFill>
                  <a:srgbClr val="002060"/>
                </a:solidFill>
                <a:latin typeface="Calibri"/>
              </a:rPr>
              <a:t>, </a:t>
            </a:r>
            <a:r>
              <a:rPr lang="en-US" sz="2200">
                <a:solidFill>
                  <a:srgbClr val="002060"/>
                </a:solidFill>
                <a:latin typeface="Calibri"/>
              </a:rPr>
              <a:t>“</a:t>
            </a:r>
            <a:r>
              <a:rPr lang="ru-RU" sz="2200">
                <a:solidFill>
                  <a:srgbClr val="002060"/>
                </a:solidFill>
                <a:latin typeface="Calibri"/>
              </a:rPr>
              <a:t>Довод</a:t>
            </a:r>
            <a:r>
              <a:rPr lang="en-US" sz="2200">
                <a:solidFill>
                  <a:srgbClr val="002060"/>
                </a:solidFill>
                <a:latin typeface="Calibri"/>
              </a:rPr>
              <a:t>”</a:t>
            </a:r>
            <a:r>
              <a:rPr lang="ru-RU" sz="2200">
                <a:solidFill>
                  <a:srgbClr val="002060"/>
                </a:solidFill>
                <a:latin typeface="Calibri"/>
              </a:rPr>
              <a:t>). Программа должна выводить </a:t>
            </a:r>
            <a:r>
              <a:rPr lang="en-US" sz="2200">
                <a:solidFill>
                  <a:srgbClr val="002060"/>
                </a:solidFill>
                <a:latin typeface="Calibri"/>
              </a:rPr>
              <a:t>True </a:t>
            </a:r>
            <a:r>
              <a:rPr lang="ru-RU" sz="2200">
                <a:solidFill>
                  <a:srgbClr val="002060"/>
                </a:solidFill>
                <a:latin typeface="Calibri"/>
              </a:rPr>
              <a:t>или </a:t>
            </a:r>
            <a:r>
              <a:rPr lang="en-US" sz="2200">
                <a:solidFill>
                  <a:srgbClr val="002060"/>
                </a:solidFill>
                <a:latin typeface="Calibri"/>
              </a:rPr>
              <a:t>False.</a:t>
            </a:r>
            <a:endParaRPr lang="ru-RU" sz="2200" b="0" i="0" u="none" strike="noStrike" cap="none" spc="0">
              <a:ln>
                <a:noFill/>
              </a:ln>
              <a:solidFill>
                <a:srgbClr val="002060"/>
              </a:solidFill>
              <a:latin typeface="Calibri"/>
              <a:ea typeface="+mn-ea"/>
              <a:cs typeface="+mn-cs"/>
            </a:endParaRPr>
          </a:p>
          <a:p>
            <a:pPr marR="0" lvl="0" algn="l"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endParaRPr lang="ru-RU" sz="2400" b="0" i="0" u="none" strike="noStrike" cap="none" spc="0">
              <a:ln>
                <a:noFill/>
              </a:ln>
              <a:solidFill>
                <a:srgbClr val="002060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Переменные и объекты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R="0" lvl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Любой объект имеет тип. Поскольку Python использует динамическую типизацию, заранее объявлять тип переменной, ссылающейся на объект, не нужно. Механизм создания и определения переменных выглядит следующим образом: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Переменная объявляется, как только ей присваивается некоторое значение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Переменная не имеет типа, тип имеют объекты. А переменная - это просто ссылка, указывающая на конкретный объект в данный момент.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Когда переменная используется, ее имя замещается объектом, на который она указывает.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Неинициализированную переменную использовать нельзя.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Переменные и объекты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R="0" lvl="0" algn="just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Если ввести такую инструкцию:</a:t>
            </a:r>
            <a:endParaRPr/>
          </a:p>
          <a:p>
            <a:pPr marR="0" lvl="0" algn="just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lang="ru-RU">
              <a:solidFill>
                <a:srgbClr val="002060"/>
              </a:solidFill>
              <a:latin typeface="+mn-lt"/>
            </a:endParaRPr>
          </a:p>
          <a:p>
            <a:pPr>
              <a:buNone/>
              <a:defRPr/>
            </a:pPr>
            <a:r>
              <a:rPr lang="en-US" b="1">
                <a:solidFill>
                  <a:srgbClr val="000080"/>
                </a:solidFill>
                <a:latin typeface="Courier New"/>
              </a:rPr>
              <a:t>&gt;&gt;&gt;</a:t>
            </a:r>
            <a:r>
              <a:rPr lang="en-US">
                <a:solidFill>
                  <a:srgbClr val="000000"/>
                </a:solidFill>
                <a:latin typeface="Courier New"/>
              </a:rPr>
              <a:t> a </a:t>
            </a:r>
            <a:r>
              <a:rPr lang="en-US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>
                <a:solidFill>
                  <a:srgbClr val="000000"/>
                </a:solidFill>
                <a:latin typeface="Courier New"/>
              </a:rPr>
              <a:t> </a:t>
            </a:r>
            <a:r>
              <a:rPr lang="en-US">
                <a:solidFill>
                  <a:srgbClr val="FF0000"/>
                </a:solidFill>
                <a:latin typeface="Courier New"/>
              </a:rPr>
              <a:t>3</a:t>
            </a:r>
            <a:endParaRPr/>
          </a:p>
          <a:p>
            <a:pPr marR="0" lvl="0" algn="just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lang="ru-RU">
              <a:solidFill>
                <a:srgbClr val="002060"/>
              </a:solidFill>
              <a:latin typeface="+mn-lt"/>
            </a:endParaRPr>
          </a:p>
          <a:p>
            <a:pPr marR="0" lvl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интерпретатор Python выполнит эту инструкцию в три этапа (по крайней мере, концептуально): 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Создается объект, представляющий число 3.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Создается переменная a, если она еще отсутствует.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переменную a записывается ссылка (адрес в памяти) на вновь созданный объект, представляющий число 3. </a:t>
            </a:r>
            <a:endParaRPr/>
          </a:p>
          <a:p>
            <a:pPr marR="0" lvl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Динамическая типизация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R="0" lvl="0" algn="just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Переменные и объекты хранятся в разных частях памяти и связаны между собой ссылкой (ссылка на рисунке показана в виде стрелки). Переменные всегда ссылаются на объекты и никогда – на другие переменные, но крупные объекты могут ссылаться на другие объекты (например, объект списка содержит ссылки на объекты, которые включены в список). Когда бы ни использовалась переменная (то есть ссылка), интерпретатор Python автоматически переходит по ссылке от переменной к объекту.</a:t>
            </a:r>
            <a:endParaRPr/>
          </a:p>
          <a:p>
            <a:pPr marR="0" lvl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6" name="Picture 2" descr="Screenshot_from_2017-06-17_23-51-45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1919299" y="3092784"/>
            <a:ext cx="8343019" cy="2360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Динамическая типизация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R="0" lvl="0" algn="just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 точки зрения определений все это выглядит так:</a:t>
            </a:r>
            <a:endParaRPr/>
          </a:p>
          <a:p>
            <a:pPr marR="0" lvl="0" algn="just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R="0" lvl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ru-RU" sz="2000" b="1">
                <a:solidFill>
                  <a:srgbClr val="002060"/>
                </a:solidFill>
                <a:latin typeface="+mn-lt"/>
              </a:rPr>
              <a:t>Переменные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– это записи в системной таблице, где предусмотрено место для хранения ссылок на объекты.</a:t>
            </a:r>
            <a:endParaRPr/>
          </a:p>
          <a:p>
            <a:pPr marR="0" lvl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ru-RU" sz="2000" b="1">
                <a:solidFill>
                  <a:srgbClr val="002060"/>
                </a:solidFill>
                <a:latin typeface="+mn-lt"/>
              </a:rPr>
              <a:t>Объекты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– это области памяти с объемом, достаточным для представления значений этих объектов.</a:t>
            </a:r>
            <a:endParaRPr/>
          </a:p>
          <a:p>
            <a:pPr marR="0" lvl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ru-RU" sz="2000" b="1">
                <a:solidFill>
                  <a:srgbClr val="002060"/>
                </a:solidFill>
                <a:latin typeface="+mn-lt"/>
              </a:rPr>
              <a:t>Ссылки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– это автоматически разыменовываемые указатели на объекты.</a:t>
            </a:r>
            <a:endParaRPr/>
          </a:p>
          <a:p>
            <a:pPr marR="0" lvl="0" algn="just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R="0" lvl="0" algn="just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Python, создавая новое значение, всегда выделяет новый объект, то есть выделяет участок памяти. Но иногда Python хранит в кэше некоторые значения, оптимизируя все. Так, любая 1 или 97, используемая в программе - это один и тот же объект. А 99998 в одном месте и то же число в другом - не одно и то же.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Простые типы данных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Python всего 2 простых типа данных: 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число (256) 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строка (“256”) 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Остальные типы: кортеж, список, множество, словарь, - являются составными, т.е. представляют собой набор значений простых типов, упорядоченных определенным образом.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Также Python включает в себя специальные типы: None (для обозначения неинициализированных переменных), NotImplemented (для информирования об определенных ошибках) и Ellipsis (то же, что ‘…’ - в срезах массивов, в качестве заглушек в функциях).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Еще есть тип File для работы с файлами и все пользовательские типы, обозначаемые ключевым словом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c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lass – классы.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400" b="1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400" b="1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Число (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Number) - Immutable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Обычные целые числа: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int('5'), 1, 5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Восьмеричные числа(тоже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int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): 0o20</a:t>
            </a:r>
            <a:endParaRPr lang="en-US" sz="2000">
              <a:solidFill>
                <a:srgbClr val="002060"/>
              </a:solidFill>
              <a:latin typeface="+mn-lt"/>
            </a:endParaRPr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Шестнадцатеричные числа: 0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xA, 0xa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Числа с плавающей точкой: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float('1.4'), 1.4, 1e7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Комплексные числа: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complex(1, 2), 5j, 5J, 3+4j, z.real, z.imag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Логический (булев) тип: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True, False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Логический тип в Python не выделяется в отдельный тип, т.к. считается одним из представлений типа Число. Логические выражения, имеющие значение True, считаются равными 1. Логические выражения, имеющие значение False, считаются равными 0. 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Ноль, пустая строка (‘’), специальное значение ‘None’ считаются Ложью (False). Все остальное – Истина (True). 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400" b="1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Функции для работы с числами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 числами связаны следующие операции, кроме перечисленных ранее: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int(x [,base]) - преобразует x к целочисленному типу, base - основание системы счисления, если x - строка.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float(x) - преобразует x к числу с плавающей точкой (вещественному числу).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complex(real [,imag]) – создает комплексное число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ord(x) – преобразует отдельный символ к целому числу согласно таблице ASCII.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hex(x) – преобразует число к 16-ричному виду в строковом представлении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oct(x) – преобразует число к 8-ричному виду в строковом представлении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round(n[, ndigits]) – округляет вещественное число до указанного разряда после запятой (по умолчанию до нулевого, т.е. до целой части).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400" b="1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0</TotalTime>
  <Words>0</Words>
  <Application>ONLYOFFICE/7.4.0.163</Application>
  <DocSecurity>0</DocSecurity>
  <PresentationFormat>Широкоэкранный</PresentationFormat>
  <Paragraphs>0</Paragraphs>
  <Slides>23</Slides>
  <Notes>23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Ilya Orlov</dc:creator>
  <cp:keywords/>
  <dc:description/>
  <dc:identifier/>
  <dc:language/>
  <cp:lastModifiedBy/>
  <cp:revision>474</cp:revision>
  <dcterms:created xsi:type="dcterms:W3CDTF">2021-04-07T09:08:54Z</dcterms:created>
  <dcterms:modified xsi:type="dcterms:W3CDTF">2023-08-31T12:47:51Z</dcterms:modified>
  <cp:category/>
  <cp:contentStatus/>
  <cp:version/>
</cp:coreProperties>
</file>