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</p:sldMasterIdLst>
  <p:notesMasterIdLst>
    <p:notesMasterId r:id="rId3"/>
  </p:notesMasterIdLst>
  <p:sldIdLst>
    <p:sldId id="615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F586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62" autoAdjust="0"/>
    <p:restoredTop sz="92787" autoAdjust="0"/>
  </p:normalViewPr>
  <p:slideViewPr>
    <p:cSldViewPr snapToGrid="0">
      <p:cViewPr varScale="1">
        <p:scale>
          <a:sx n="86" d="100"/>
          <a:sy n="86" d="100"/>
        </p:scale>
        <p:origin x="571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8647B-1F9F-41A4-B867-46FC175D451E}" type="datetimeFigureOut">
              <a:rPr lang="ru-RU" smtClean="0"/>
              <a:t>04.08.2022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E2B86D-B361-4FFC-B282-131EE75454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2358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8851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итульный_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9571091-D096-38C1-1E0C-97B11AE580C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2767" y="5687567"/>
            <a:ext cx="1117672" cy="1076239"/>
          </a:xfrm>
          <a:prstGeom prst="rect">
            <a:avLst/>
          </a:prstGeom>
          <a:ln>
            <a:noFill/>
          </a:ln>
        </p:spPr>
      </p:pic>
      <p:sp>
        <p:nvSpPr>
          <p:cNvPr id="8" name="TextBox 6">
            <a:extLst>
              <a:ext uri="{FF2B5EF4-FFF2-40B4-BE49-F238E27FC236}">
                <a16:creationId xmlns:a16="http://schemas.microsoft.com/office/drawing/2014/main" id="{6923672E-B852-C78D-0396-4D92100111F7}"/>
              </a:ext>
            </a:extLst>
          </p:cNvPr>
          <p:cNvSpPr txBox="1"/>
          <p:nvPr userDrawn="1"/>
        </p:nvSpPr>
        <p:spPr>
          <a:xfrm>
            <a:off x="11032771" y="5918773"/>
            <a:ext cx="1040235" cy="523220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alibri" panose="020F0502020204030204" pitchFamily="34" charset="0"/>
              </a:rPr>
              <a:t>Python </a:t>
            </a:r>
            <a:endParaRPr lang="ru-RU" sz="1400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alibri" panose="020F0502020204030204" pitchFamily="34" charset="0"/>
            </a:endParaRPr>
          </a:p>
          <a:p>
            <a:pPr algn="r"/>
            <a:r>
              <a:rPr lang="en-US" sz="14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alibri" panose="020F0502020204030204" pitchFamily="34" charset="0"/>
              </a:rPr>
              <a:t>Course</a:t>
            </a:r>
          </a:p>
        </p:txBody>
      </p:sp>
      <p:sp>
        <p:nvSpPr>
          <p:cNvPr id="5" name="Текст 1">
            <a:extLst>
              <a:ext uri="{FF2B5EF4-FFF2-40B4-BE49-F238E27FC236}">
                <a16:creationId xmlns:a16="http://schemas.microsoft.com/office/drawing/2014/main" id="{32E21948-886C-4F10-847E-A4F0D25D077A}"/>
              </a:ext>
            </a:extLst>
          </p:cNvPr>
          <p:cNvSpPr txBox="1">
            <a:spLocks/>
          </p:cNvSpPr>
          <p:nvPr userDrawn="1"/>
        </p:nvSpPr>
        <p:spPr>
          <a:xfrm>
            <a:off x="11032772" y="5671531"/>
            <a:ext cx="1040235" cy="4108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395320F-BA3B-42CB-9DF4-77B0337CE910}" type="slidenum">
              <a:rPr lang="ru-RU" sz="160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Times New Roman" panose="02020603050405020304" pitchFamily="18" charset="0"/>
              </a:rPr>
              <a:pPr algn="r"/>
              <a:t>‹#›</a:t>
            </a:fld>
            <a:endParaRPr lang="ru-RU" sz="1600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89221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екст_3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5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BB33D-1C50-49D3-8B05-E965554C30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95440"/>
            <a:ext cx="10515600" cy="5492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Наши проекты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4A3234E-3ABE-4394-BA82-D16A203E83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3840" y="1522680"/>
            <a:ext cx="6628565" cy="833342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 sz="5000" b="1"/>
            </a:lvl1pPr>
          </a:lstStyle>
          <a:p>
            <a:pPr lvl="0"/>
            <a:r>
              <a:rPr lang="ru-RU" dirty="0"/>
              <a:t>Самозанятые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1804EC4E-7C24-4550-A71E-5E6850E5614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840" y="2682346"/>
            <a:ext cx="6850744" cy="1617806"/>
          </a:xfrm>
          <a:prstGeom prst="rect">
            <a:avLst/>
          </a:prstGeom>
        </p:spPr>
        <p:txBody>
          <a:bodyPr/>
          <a:lstStyle>
            <a:lvl1pPr>
              <a:defRPr sz="1500"/>
            </a:lvl1pPr>
          </a:lstStyle>
          <a:p>
            <a:pPr>
              <a:lnSpc>
                <a:spcPct val="120000"/>
              </a:lnSpc>
              <a:buClr>
                <a:srgbClr val="E5007D"/>
              </a:buClr>
              <a:buSzPct val="113000"/>
            </a:pPr>
            <a:r>
              <a:rPr lang="ru-RU" dirty="0"/>
              <a:t>«Мой налог» — это официальное приложение ФНС России для налогоплательщиков налога на профессиональный доход. Оно помогает зарегистрироваться и работать на льготном </a:t>
            </a:r>
            <a:r>
              <a:rPr lang="ru-RU" dirty="0" err="1"/>
              <a:t>спецрежиме</a:t>
            </a:r>
            <a:r>
              <a:rPr lang="ru-RU" dirty="0"/>
              <a:t>, который еще называют налогом </a:t>
            </a:r>
            <a:r>
              <a:rPr lang="en-US" dirty="0"/>
              <a:t> </a:t>
            </a:r>
            <a:r>
              <a:rPr lang="ru-RU" dirty="0"/>
              <a:t>для самозанятых. </a:t>
            </a:r>
            <a:endParaRPr lang="ru-US" dirty="0"/>
          </a:p>
        </p:txBody>
      </p:sp>
    </p:spTree>
    <p:extLst>
      <p:ext uri="{BB962C8B-B14F-4D97-AF65-F5344CB8AC3E}">
        <p14:creationId xmlns:p14="http://schemas.microsoft.com/office/powerpoint/2010/main" val="21118946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оголовок и список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7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F9AA4D4-8EFB-460A-B032-9B5243A30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237A591-4498-432F-971D-377FB3A0FA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Преимущества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9E405C97-3C00-4563-9E4B-4C919E1E406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6323" y="1620309"/>
            <a:ext cx="7756172" cy="4826961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 с большими данными.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 с большими данными.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 с большими данными.</a:t>
            </a:r>
          </a:p>
        </p:txBody>
      </p:sp>
    </p:spTree>
    <p:extLst>
      <p:ext uri="{BB962C8B-B14F-4D97-AF65-F5344CB8AC3E}">
        <p14:creationId xmlns:p14="http://schemas.microsoft.com/office/powerpoint/2010/main" val="31495098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Заоголовок и список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F9AA4D4-8EFB-460A-B032-9B5243A30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237A591-4498-432F-971D-377FB3A0FA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Преимущества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96DFFA96-0EE4-4F9C-A1F4-44B8A743D823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4159624" y="1968535"/>
            <a:ext cx="4002750" cy="4252972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диаграммы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89471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40">
          <p15:clr>
            <a:srgbClr val="FBAE40"/>
          </p15:clr>
        </p15:guide>
        <p15:guide id="2" orient="horz" pos="4152">
          <p15:clr>
            <a:srgbClr val="FBAE40"/>
          </p15:clr>
        </p15:guide>
        <p15:guide id="3" pos="2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Заоголовок и список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F9AA4D4-8EFB-460A-B032-9B5243A30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237A591-4498-432F-971D-377FB3A0FA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Преимущества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SmartArt Placeholder 3">
            <a:extLst>
              <a:ext uri="{FF2B5EF4-FFF2-40B4-BE49-F238E27FC236}">
                <a16:creationId xmlns:a16="http://schemas.microsoft.com/office/drawing/2014/main" id="{35B6C6A2-2E15-4E0E-8D44-E3C247ED69BE}"/>
              </a:ext>
            </a:extLst>
          </p:cNvPr>
          <p:cNvSpPr>
            <a:spLocks noGrp="1"/>
          </p:cNvSpPr>
          <p:nvPr>
            <p:ph type="dgm" sz="quarter" idx="11"/>
          </p:nvPr>
        </p:nvSpPr>
        <p:spPr>
          <a:xfrm>
            <a:off x="381000" y="1689100"/>
            <a:ext cx="6557790" cy="49022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 SmartArt</a:t>
            </a:r>
          </a:p>
        </p:txBody>
      </p:sp>
    </p:spTree>
    <p:extLst>
      <p:ext uri="{BB962C8B-B14F-4D97-AF65-F5344CB8AC3E}">
        <p14:creationId xmlns:p14="http://schemas.microsoft.com/office/powerpoint/2010/main" val="27930510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40">
          <p15:clr>
            <a:srgbClr val="FBAE40"/>
          </p15:clr>
        </p15:guide>
        <p15:guide id="2" orient="horz" pos="4152">
          <p15:clr>
            <a:srgbClr val="FBAE40"/>
          </p15:clr>
        </p15:guide>
        <p15:guide id="3" pos="2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, текст и логотипы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11590034-A3D0-466C-8534-D338C5FC476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73840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7" name="Picture Placeholder 12">
            <a:extLst>
              <a:ext uri="{FF2B5EF4-FFF2-40B4-BE49-F238E27FC236}">
                <a16:creationId xmlns:a16="http://schemas.microsoft.com/office/drawing/2014/main" id="{AB60C587-97BD-4126-969C-3F50BA58105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986669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9" name="Picture Placeholder 12">
            <a:extLst>
              <a:ext uri="{FF2B5EF4-FFF2-40B4-BE49-F238E27FC236}">
                <a16:creationId xmlns:a16="http://schemas.microsoft.com/office/drawing/2014/main" id="{8C9D732C-6AF9-4730-80DC-AA55B234411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01001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</a:p>
        </p:txBody>
      </p:sp>
      <p:sp>
        <p:nvSpPr>
          <p:cNvPr id="20" name="Picture Placeholder 12">
            <a:extLst>
              <a:ext uri="{FF2B5EF4-FFF2-40B4-BE49-F238E27FC236}">
                <a16:creationId xmlns:a16="http://schemas.microsoft.com/office/drawing/2014/main" id="{700EEC1A-AF9B-4B16-81A9-0F411D3ACE4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01993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</a:p>
        </p:txBody>
      </p:sp>
      <p:sp>
        <p:nvSpPr>
          <p:cNvPr id="21" name="Picture Placeholder 12">
            <a:extLst>
              <a:ext uri="{FF2B5EF4-FFF2-40B4-BE49-F238E27FC236}">
                <a16:creationId xmlns:a16="http://schemas.microsoft.com/office/drawing/2014/main" id="{255E1F23-72F8-46B1-A7BB-6AFFCAB2BC0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802985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6C019E0-666E-49AE-816A-1BEBDA9F76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1"/>
            <a:ext cx="10515600" cy="5492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</a:t>
            </a:r>
            <a:r>
              <a:rPr lang="ru-RU" sz="3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амозанятые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9D9EAAA-5800-467A-9D9D-4D7214A53EF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3840" y="1112007"/>
            <a:ext cx="5903392" cy="266457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83464" indent="-28346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10000"/>
              <a:buFont typeface="Arial" panose="020B0604020202020204" pitchFamily="34" charset="0"/>
              <a:buChar char="•"/>
              <a:defRPr b="1"/>
            </a:lvl1pPr>
          </a:lstStyle>
          <a:p>
            <a:pPr lvl="0"/>
            <a:r>
              <a:rPr lang="ru-RU" dirty="0"/>
              <a:t>Совместная работа со смежными командами</a:t>
            </a:r>
          </a:p>
          <a:p>
            <a:pPr lvl="0"/>
            <a:endParaRPr lang="ru-RU" dirty="0"/>
          </a:p>
          <a:p>
            <a:pPr lvl="0"/>
            <a:r>
              <a:rPr lang="ru-RU" dirty="0" err="1"/>
              <a:t>Angular</a:t>
            </a:r>
            <a:r>
              <a:rPr lang="ru-RU" dirty="0"/>
              <a:t> под капотом</a:t>
            </a:r>
          </a:p>
          <a:p>
            <a:pPr lvl="0"/>
            <a:endParaRPr lang="ru-RU" dirty="0"/>
          </a:p>
          <a:p>
            <a:pPr lvl="0"/>
            <a:r>
              <a:rPr lang="ru-RU" dirty="0" err="1"/>
              <a:t>Typescript</a:t>
            </a:r>
            <a:r>
              <a:rPr lang="ru-RU" dirty="0"/>
              <a:t> — строгость и организованность кода</a:t>
            </a:r>
          </a:p>
        </p:txBody>
      </p:sp>
    </p:spTree>
    <p:extLst>
      <p:ext uri="{BB962C8B-B14F-4D97-AF65-F5344CB8AC3E}">
        <p14:creationId xmlns:p14="http://schemas.microsoft.com/office/powerpoint/2010/main" val="26456272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, текст и логотипы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66000" r="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57539712-663B-492D-B73A-AA4302144E2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23401" y="3799368"/>
            <a:ext cx="2906311" cy="33996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 b="1">
                <a:solidFill>
                  <a:schemeClr val="accent1"/>
                </a:solidFill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www.flexify.io</a:t>
            </a:r>
            <a:endParaRPr lang="ru-RU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077DEC7-7C09-4495-AEC1-57248EE5FF3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23402" y="3098134"/>
            <a:ext cx="2906264" cy="61690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ru-RU" dirty="0"/>
              <a:t>Виртуализация облачных</a:t>
            </a:r>
          </a:p>
          <a:p>
            <a:pPr lvl="0"/>
            <a:r>
              <a:rPr lang="ru-RU" dirty="0"/>
              <a:t>хранилищ.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6FE0FAA-35BF-49E1-8CDD-969CB73B662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723401" y="1843845"/>
            <a:ext cx="2757981" cy="947575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2BB71C7E-98F5-44BC-A7FA-6DC612AE4DA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631640" y="1843845"/>
            <a:ext cx="5107477" cy="947575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030827-4F7D-482A-B366-9448980922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1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Собственные разработки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225BF480-6137-42E7-8B2D-8BC335FFB48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31640" y="3799368"/>
            <a:ext cx="2906311" cy="33996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 b="1">
                <a:solidFill>
                  <a:schemeClr val="accent1"/>
                </a:solidFill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www.netmechanica.com</a:t>
            </a:r>
            <a:endParaRPr lang="ru-RU" dirty="0"/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8C4EE334-D1FB-48F2-AACD-D04EEF387D0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631640" y="3098134"/>
            <a:ext cx="5107477" cy="61690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ru-RU" dirty="0"/>
              <a:t>Продуктовая линейка средств </a:t>
            </a:r>
          </a:p>
          <a:p>
            <a:pPr lvl="0"/>
            <a:r>
              <a:rPr lang="ru-RU" dirty="0"/>
              <a:t>мониторинга и сетевого управления.</a:t>
            </a:r>
          </a:p>
        </p:txBody>
      </p:sp>
    </p:spTree>
    <p:extLst>
      <p:ext uri="{BB962C8B-B14F-4D97-AF65-F5344CB8AC3E}">
        <p14:creationId xmlns:p14="http://schemas.microsoft.com/office/powerpoint/2010/main" val="10491406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аблица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17000" r="5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18E3501-4BE8-432F-AC58-BB91017D05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0"/>
            <a:ext cx="10515600" cy="5847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Референции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35698442-6FE0-4E10-BDF6-A2E3BA88E258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786984" y="1204167"/>
            <a:ext cx="10725462" cy="5059719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таблицы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57546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Факты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76AD7D1D-DDAE-460F-83A6-A92CBBD36AD8}"/>
              </a:ext>
            </a:extLst>
          </p:cNvPr>
          <p:cNvSpPr/>
          <p:nvPr/>
        </p:nvSpPr>
        <p:spPr>
          <a:xfrm>
            <a:off x="520321" y="1196104"/>
            <a:ext cx="2417750" cy="24177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6A40DDE-38F3-4744-9CCA-0236E5216C7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906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Разработка</a:t>
            </a:r>
          </a:p>
          <a:p>
            <a:pPr lvl="0"/>
            <a:r>
              <a:rPr lang="ru-RU" dirty="0"/>
              <a:t>и интеграция ПО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2BBA933-BBC4-49AC-8DE0-449BD3690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2"/>
            <a:ext cx="10515600" cy="53921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r>
              <a:rPr lang="ru-RU" dirty="0"/>
              <a:t>Факты о компании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9FD0CC6-4093-4E65-AADB-52EBA1B64F35}"/>
              </a:ext>
            </a:extLst>
          </p:cNvPr>
          <p:cNvSpPr/>
          <p:nvPr/>
        </p:nvSpPr>
        <p:spPr>
          <a:xfrm>
            <a:off x="3419503" y="1196104"/>
            <a:ext cx="2417750" cy="24177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02792CBA-0897-4559-9CD3-1D7C354E5F1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10088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Иностранные</a:t>
            </a:r>
          </a:p>
          <a:p>
            <a:pPr lvl="0"/>
            <a:r>
              <a:rPr lang="ru-RU" dirty="0"/>
              <a:t>и российские</a:t>
            </a:r>
          </a:p>
          <a:p>
            <a:pPr lvl="0"/>
            <a:r>
              <a:rPr lang="ru-RU" dirty="0"/>
              <a:t>клиенты</a:t>
            </a:r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986BBDF-83A5-4A08-8C6D-5CF7198D3937}"/>
              </a:ext>
            </a:extLst>
          </p:cNvPr>
          <p:cNvSpPr/>
          <p:nvPr/>
        </p:nvSpPr>
        <p:spPr>
          <a:xfrm>
            <a:off x="9253929" y="1196104"/>
            <a:ext cx="2417750" cy="241775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147BAF82-22FB-4FFE-BB14-D8C88EA530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444514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Более 100</a:t>
            </a:r>
          </a:p>
          <a:p>
            <a:pPr lvl="0"/>
            <a:r>
              <a:rPr lang="ru-RU" dirty="0"/>
              <a:t>сотрудников</a:t>
            </a:r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087922C-E932-4719-9D8F-C7C4872B4667}"/>
              </a:ext>
            </a:extLst>
          </p:cNvPr>
          <p:cNvSpPr/>
          <p:nvPr/>
        </p:nvSpPr>
        <p:spPr>
          <a:xfrm>
            <a:off x="520321" y="3963519"/>
            <a:ext cx="2417750" cy="2417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AD9CD6BC-4F11-473B-BE21-DB2A683F5A5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0906" y="4530812"/>
            <a:ext cx="2060869" cy="130746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Работаем с 2011 года</a:t>
            </a:r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110C4BF-C29D-4DF9-AA44-94D894F904A3}"/>
              </a:ext>
            </a:extLst>
          </p:cNvPr>
          <p:cNvSpPr/>
          <p:nvPr/>
        </p:nvSpPr>
        <p:spPr>
          <a:xfrm>
            <a:off x="3419503" y="3963519"/>
            <a:ext cx="2417750" cy="24177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A5E9C288-3692-4F0A-A148-B47C596AF2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0088" y="4530812"/>
            <a:ext cx="2060869" cy="130746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Принцип </a:t>
            </a:r>
          </a:p>
          <a:p>
            <a:pPr lvl="0"/>
            <a:r>
              <a:rPr lang="en-US" dirty="0"/>
              <a:t>OTOBOS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6ACBC5A-147E-4CE0-89B6-137609B963E9}"/>
              </a:ext>
            </a:extLst>
          </p:cNvPr>
          <p:cNvSpPr/>
          <p:nvPr/>
        </p:nvSpPr>
        <p:spPr>
          <a:xfrm>
            <a:off x="6318685" y="1196104"/>
            <a:ext cx="2417750" cy="2417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B2063B68-4433-4B10-891C-D4578E1FA2F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515683" y="1721708"/>
            <a:ext cx="2023754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Офисы </a:t>
            </a:r>
          </a:p>
          <a:p>
            <a:pPr lvl="0"/>
            <a:r>
              <a:rPr lang="ru-RU" dirty="0"/>
              <a:t>в Москве</a:t>
            </a:r>
          </a:p>
          <a:p>
            <a:pPr lvl="0"/>
            <a:r>
              <a:rPr lang="ru-RU" dirty="0"/>
              <a:t>и Нижнем</a:t>
            </a:r>
          </a:p>
          <a:p>
            <a:pPr lvl="0"/>
            <a:r>
              <a:rPr lang="ru-RU" dirty="0"/>
              <a:t> Новгороде</a:t>
            </a:r>
          </a:p>
        </p:txBody>
      </p:sp>
    </p:spTree>
    <p:extLst>
      <p:ext uri="{BB962C8B-B14F-4D97-AF65-F5344CB8AC3E}">
        <p14:creationId xmlns:p14="http://schemas.microsoft.com/office/powerpoint/2010/main" val="27510112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Сотрудники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37000" b="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Placeholder 5">
            <a:extLst>
              <a:ext uri="{FF2B5EF4-FFF2-40B4-BE49-F238E27FC236}">
                <a16:creationId xmlns:a16="http://schemas.microsoft.com/office/drawing/2014/main" id="{45EEDDE0-1A6F-44E3-9CBE-E1339AF0B1F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95500" y="4904450"/>
            <a:ext cx="2676360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Отвечает за проектирование и разработку систем управления OSS/NMS промышленного класса</a:t>
            </a:r>
          </a:p>
          <a:p>
            <a:pPr lvl="0"/>
            <a:r>
              <a:rPr lang="ru-RU" dirty="0"/>
              <a:t>и </a:t>
            </a:r>
            <a:r>
              <a:rPr lang="ru-RU" dirty="0" err="1"/>
              <a:t>биллинговых</a:t>
            </a:r>
            <a:r>
              <a:rPr lang="ru-RU" dirty="0"/>
              <a:t> платформ.</a:t>
            </a:r>
          </a:p>
        </p:txBody>
      </p:sp>
      <p:sp>
        <p:nvSpPr>
          <p:cNvPr id="40" name="Text Placeholder 5">
            <a:extLst>
              <a:ext uri="{FF2B5EF4-FFF2-40B4-BE49-F238E27FC236}">
                <a16:creationId xmlns:a16="http://schemas.microsoft.com/office/drawing/2014/main" id="{DE39CB7D-B2F9-41FB-B4AD-4870DDF0747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95500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Технический</a:t>
            </a:r>
          </a:p>
          <a:p>
            <a:pPr lvl="0"/>
            <a:r>
              <a:rPr lang="ru-RU" dirty="0"/>
              <a:t>директор</a:t>
            </a:r>
          </a:p>
        </p:txBody>
      </p:sp>
      <p:sp>
        <p:nvSpPr>
          <p:cNvPr id="41" name="Picture Placeholder 3">
            <a:extLst>
              <a:ext uri="{FF2B5EF4-FFF2-40B4-BE49-F238E27FC236}">
                <a16:creationId xmlns:a16="http://schemas.microsoft.com/office/drawing/2014/main" id="{A32A154D-9512-4B47-94EE-46740FC442E7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415950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2" name="Text Placeholder 5">
            <a:extLst>
              <a:ext uri="{FF2B5EF4-FFF2-40B4-BE49-F238E27FC236}">
                <a16:creationId xmlns:a16="http://schemas.microsoft.com/office/drawing/2014/main" id="{723C79C8-D3D5-442E-8D5E-30AC615B36C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95500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Андрей</a:t>
            </a:r>
          </a:p>
          <a:p>
            <a:pPr lvl="0"/>
            <a:r>
              <a:rPr lang="ru-RU" dirty="0"/>
              <a:t>Комягин</a:t>
            </a: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38C06937-ED3D-455F-849B-83BE5EB55FA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38454" y="4904450"/>
            <a:ext cx="2533946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Отвечает за развитие бизнеса, управление продажами, работу с ключевыми российскими и зарубежными заказчиками.</a:t>
            </a:r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77FFC640-BB60-483D-9D0B-81E248BB913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38454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Финансовый</a:t>
            </a:r>
          </a:p>
          <a:p>
            <a:pPr lvl="0"/>
            <a:r>
              <a:rPr lang="ru-RU" dirty="0"/>
              <a:t>директор</a:t>
            </a:r>
          </a:p>
        </p:txBody>
      </p:sp>
      <p:sp>
        <p:nvSpPr>
          <p:cNvPr id="30" name="Picture Placeholder 3">
            <a:extLst>
              <a:ext uri="{FF2B5EF4-FFF2-40B4-BE49-F238E27FC236}">
                <a16:creationId xmlns:a16="http://schemas.microsoft.com/office/drawing/2014/main" id="{FFE8C0CA-A34F-48AD-B90C-763A3C13641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258904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2" name="Text Placeholder 5">
            <a:extLst>
              <a:ext uri="{FF2B5EF4-FFF2-40B4-BE49-F238E27FC236}">
                <a16:creationId xmlns:a16="http://schemas.microsoft.com/office/drawing/2014/main" id="{CA04AF88-B682-4D0D-9D5F-AB47568D8A8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38454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Сергей</a:t>
            </a:r>
          </a:p>
          <a:p>
            <a:pPr lvl="0"/>
            <a:r>
              <a:rPr lang="ru-RU" dirty="0"/>
              <a:t>Смирнов</a:t>
            </a:r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A46D9D31-5C51-4115-BBBF-E7CFC6A47CA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08994" y="4904450"/>
            <a:ext cx="2471565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Возглавляет компанию </a:t>
            </a:r>
          </a:p>
          <a:p>
            <a:pPr lvl="0"/>
            <a:r>
              <a:rPr lang="ru-RU" dirty="0"/>
              <a:t>«СТМ» с 2011 года.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73FF8507-79A8-4988-9050-570C50F0F1C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008995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Генеральный</a:t>
            </a:r>
          </a:p>
          <a:p>
            <a:pPr lvl="0"/>
            <a:r>
              <a:rPr lang="ru-RU" dirty="0"/>
              <a:t>директор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D635E63-8F62-436C-A142-FEE893B3F9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029445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4A617-D417-48E0-8781-88E4C89FBC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6664"/>
            <a:ext cx="10515600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 lang="ru-RU"/>
            </a:lvl1pPr>
          </a:lstStyle>
          <a:p>
            <a:r>
              <a:rPr lang="ru-RU" dirty="0"/>
              <a:t>Руководство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0C2E6B9-D567-4F08-8A8B-0A296F8AC307}"/>
              </a:ext>
            </a:extLst>
          </p:cNvPr>
          <p:cNvSpPr txBox="1"/>
          <p:nvPr/>
        </p:nvSpPr>
        <p:spPr>
          <a:xfrm>
            <a:off x="6756400" y="68173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3F1502C-64B7-47D5-8D01-A8FE0133D6F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08995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Алексей</a:t>
            </a:r>
          </a:p>
          <a:p>
            <a:pPr lvl="0"/>
            <a:r>
              <a:rPr lang="ru-RU" dirty="0" err="1"/>
              <a:t>Щепетков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1EF099-34C0-4F71-A7F5-2233312776CC}"/>
              </a:ext>
            </a:extLst>
          </p:cNvPr>
          <p:cNvSpPr txBox="1"/>
          <p:nvPr/>
        </p:nvSpPr>
        <p:spPr>
          <a:xfrm>
            <a:off x="6756400" y="68173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US" dirty="0"/>
          </a:p>
        </p:txBody>
      </p:sp>
    </p:spTree>
    <p:extLst>
      <p:ext uri="{BB962C8B-B14F-4D97-AF65-F5344CB8AC3E}">
        <p14:creationId xmlns:p14="http://schemas.microsoft.com/office/powerpoint/2010/main" val="33171229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Сотрудники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51000" b="2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">
            <a:extLst>
              <a:ext uri="{FF2B5EF4-FFF2-40B4-BE49-F238E27FC236}">
                <a16:creationId xmlns:a16="http://schemas.microsoft.com/office/drawing/2014/main" id="{4468FCAC-D64C-4A1C-9299-B2E7443D044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9412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3" name="Picture Placeholder 3">
            <a:extLst>
              <a:ext uri="{FF2B5EF4-FFF2-40B4-BE49-F238E27FC236}">
                <a16:creationId xmlns:a16="http://schemas.microsoft.com/office/drawing/2014/main" id="{E4522AAF-D4F4-4A71-BC29-4C15750CA29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5124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4C04595C-6830-4EDE-8ADD-3C06CEB4FA3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764377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9" name="Picture Placeholder 3">
            <a:extLst>
              <a:ext uri="{FF2B5EF4-FFF2-40B4-BE49-F238E27FC236}">
                <a16:creationId xmlns:a16="http://schemas.microsoft.com/office/drawing/2014/main" id="{8A2FEF54-EEF1-4A67-9A3F-14F3254DF20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700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1267FCC-B2B6-43E2-9C40-1F89F4237C4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553005" y="5359969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81C47949-9662-4938-B9BB-7EF831082BB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6201" y="5543627"/>
            <a:ext cx="1945519" cy="416372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Партнеры: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CFEEF82E-9B52-4C7F-9476-D888D53BC4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89883" y="3121362"/>
            <a:ext cx="4258121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Опыт работы в отрасли — более 10 лет. </a:t>
            </a:r>
            <a:endParaRPr lang="en-US" dirty="0"/>
          </a:p>
          <a:p>
            <a:pPr lvl="0"/>
            <a:r>
              <a:rPr lang="ru-RU" dirty="0"/>
              <a:t>Магистр Нижегородского Государственного Технического Университета.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7E0A003B-032A-44A5-BB4C-C45E11EED38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89883" y="2294854"/>
            <a:ext cx="4248385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Руководитель направления</a:t>
            </a:r>
          </a:p>
          <a:p>
            <a:pPr lvl="0"/>
            <a:r>
              <a:rPr lang="ru-RU" dirty="0"/>
              <a:t>«Разработка ПО»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6D5A66-A653-4DBF-8486-16810C4C87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3079"/>
            <a:ext cx="10515600" cy="606766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Разработка ПО</a:t>
            </a:r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EE15CBB9-6672-409C-928D-37DC4F93BFB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97711" y="1564089"/>
            <a:ext cx="2423312" cy="2436886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D3C8E2BA-F558-4AA5-A46C-9BBDE3BD8A7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89883" y="1822468"/>
            <a:ext cx="4248385" cy="416372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Александр Бондин</a:t>
            </a:r>
          </a:p>
        </p:txBody>
      </p:sp>
      <p:sp>
        <p:nvSpPr>
          <p:cNvPr id="25" name="Picture Placeholder 3">
            <a:extLst>
              <a:ext uri="{FF2B5EF4-FFF2-40B4-BE49-F238E27FC236}">
                <a16:creationId xmlns:a16="http://schemas.microsoft.com/office/drawing/2014/main" id="{EB49A7AD-540E-4656-BB3F-F60FEE47E73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158691" y="5359969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36935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Титульный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04891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аловок и картинка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22000" r="6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4BCFC99-C012-4736-8155-95FA8206AF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ru-RU" dirty="0"/>
              <a:t>Личный кабинет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F8FD2FC-E7D8-4640-8F6B-CAAD5DC1F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</a:t>
            </a:r>
            <a:r>
              <a:rPr lang="ru-RU" dirty="0" err="1"/>
              <a:t>амозанятые</a:t>
            </a:r>
            <a:endParaRPr lang="ru-RU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8E4046F-7C2F-4C10-8810-B39B4D9C87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9214276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картинка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42000" b="3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4BCFC99-C012-4736-8155-95FA8206AF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ru-RU" dirty="0"/>
              <a:t>Личный кабинет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F8FD2FC-E7D8-4640-8F6B-CAAD5DC1F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</a:t>
            </a:r>
            <a:r>
              <a:rPr lang="ru-RU" dirty="0" err="1"/>
              <a:t>амозанятые</a:t>
            </a:r>
            <a:endParaRPr lang="ru-RU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8E4046F-7C2F-4C10-8810-B39B4D9C87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26762618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картинка_3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26000" r="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4BCFC99-C012-4736-8155-95FA8206AF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ru-RU" dirty="0"/>
              <a:t>Личный кабинет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F8FD2FC-E7D8-4640-8F6B-CAAD5DC1F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</a:t>
            </a:r>
            <a:r>
              <a:rPr lang="ru-RU" dirty="0" err="1"/>
              <a:t>амозанятые</a:t>
            </a:r>
            <a:endParaRPr lang="ru-RU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8E4046F-7C2F-4C10-8810-B39B4D9C87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39887467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картинки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icture Placeholder 3">
            <a:extLst>
              <a:ext uri="{FF2B5EF4-FFF2-40B4-BE49-F238E27FC236}">
                <a16:creationId xmlns:a16="http://schemas.microsoft.com/office/drawing/2014/main" id="{82AC43C8-5393-4282-9099-33B7344B070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2290947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5" name="Picture Placeholder 3">
            <a:extLst>
              <a:ext uri="{FF2B5EF4-FFF2-40B4-BE49-F238E27FC236}">
                <a16:creationId xmlns:a16="http://schemas.microsoft.com/office/drawing/2014/main" id="{EE277768-A80F-4FBE-AFE7-76BF6C165DD3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90456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9" name="Picture Placeholder 3">
            <a:extLst>
              <a:ext uri="{FF2B5EF4-FFF2-40B4-BE49-F238E27FC236}">
                <a16:creationId xmlns:a16="http://schemas.microsoft.com/office/drawing/2014/main" id="{1C1D1F04-20EF-48AE-92CE-6FC24F3C3129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89143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1" name="Picture Placeholder 3">
            <a:extLst>
              <a:ext uri="{FF2B5EF4-FFF2-40B4-BE49-F238E27FC236}">
                <a16:creationId xmlns:a16="http://schemas.microsoft.com/office/drawing/2014/main" id="{0149A61B-E4C5-4EF1-8A9F-005A27878C6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490683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2" name="Picture Placeholder 3">
            <a:extLst>
              <a:ext uri="{FF2B5EF4-FFF2-40B4-BE49-F238E27FC236}">
                <a16:creationId xmlns:a16="http://schemas.microsoft.com/office/drawing/2014/main" id="{9BA135B9-BAD6-457D-BB3F-F89D46BF11C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708992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3" name="Picture Placeholder 3">
            <a:extLst>
              <a:ext uri="{FF2B5EF4-FFF2-40B4-BE49-F238E27FC236}">
                <a16:creationId xmlns:a16="http://schemas.microsoft.com/office/drawing/2014/main" id="{7CA3F81E-5ED5-49A5-A92D-8D1CF01C778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689173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4" name="Picture Placeholder 3">
            <a:extLst>
              <a:ext uri="{FF2B5EF4-FFF2-40B4-BE49-F238E27FC236}">
                <a16:creationId xmlns:a16="http://schemas.microsoft.com/office/drawing/2014/main" id="{8C76DB80-ED0D-404D-82B6-B9B839175360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28841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7" name="Picture Placeholder 3">
            <a:extLst>
              <a:ext uri="{FF2B5EF4-FFF2-40B4-BE49-F238E27FC236}">
                <a16:creationId xmlns:a16="http://schemas.microsoft.com/office/drawing/2014/main" id="{620F5652-C9DB-4423-B4D0-FD390AD90A91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90456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5" name="Picture Placeholder 3">
            <a:extLst>
              <a:ext uri="{FF2B5EF4-FFF2-40B4-BE49-F238E27FC236}">
                <a16:creationId xmlns:a16="http://schemas.microsoft.com/office/drawing/2014/main" id="{5114DD57-2AB0-4788-A886-475C46BDACA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290947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39EAE7B1-715D-4F52-AF2D-11F815045D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4838BB2F-1F85-4157-9D19-628BE1365B0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Технологии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6" name="Picture Placeholder 3">
            <a:extLst>
              <a:ext uri="{FF2B5EF4-FFF2-40B4-BE49-F238E27FC236}">
                <a16:creationId xmlns:a16="http://schemas.microsoft.com/office/drawing/2014/main" id="{5D1B2BE7-9591-4B49-8573-55AD5BAE22EF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89143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7" name="Picture Placeholder 3">
            <a:extLst>
              <a:ext uri="{FF2B5EF4-FFF2-40B4-BE49-F238E27FC236}">
                <a16:creationId xmlns:a16="http://schemas.microsoft.com/office/drawing/2014/main" id="{67D637BF-C4BD-47D8-8865-9A319B7DC14A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5490683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8" name="Picture Placeholder 3">
            <a:extLst>
              <a:ext uri="{FF2B5EF4-FFF2-40B4-BE49-F238E27FC236}">
                <a16:creationId xmlns:a16="http://schemas.microsoft.com/office/drawing/2014/main" id="{4B43BE0B-1489-4075-AC49-3DAAFE749956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708992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9" name="Picture Placeholder 3">
            <a:extLst>
              <a:ext uri="{FF2B5EF4-FFF2-40B4-BE49-F238E27FC236}">
                <a16:creationId xmlns:a16="http://schemas.microsoft.com/office/drawing/2014/main" id="{BE8CE860-A8C0-41B6-BEA3-D7DFE0B77453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8689173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0" name="Picture Placeholder 3">
            <a:extLst>
              <a:ext uri="{FF2B5EF4-FFF2-40B4-BE49-F238E27FC236}">
                <a16:creationId xmlns:a16="http://schemas.microsoft.com/office/drawing/2014/main" id="{4B65B2E0-BFDF-4EB7-AB98-C04665B2E9E8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1028841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1" name="Picture Placeholder 3">
            <a:extLst>
              <a:ext uri="{FF2B5EF4-FFF2-40B4-BE49-F238E27FC236}">
                <a16:creationId xmlns:a16="http://schemas.microsoft.com/office/drawing/2014/main" id="{418C472C-E986-430D-BD42-D242AA99E005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2290947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3" name="Picture Placeholder 3">
            <a:extLst>
              <a:ext uri="{FF2B5EF4-FFF2-40B4-BE49-F238E27FC236}">
                <a16:creationId xmlns:a16="http://schemas.microsoft.com/office/drawing/2014/main" id="{49BC5ED6-5907-43F9-9BE6-05D78C0DF2BD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690456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4" name="Picture Placeholder 3">
            <a:extLst>
              <a:ext uri="{FF2B5EF4-FFF2-40B4-BE49-F238E27FC236}">
                <a16:creationId xmlns:a16="http://schemas.microsoft.com/office/drawing/2014/main" id="{69D45D96-88A2-43C2-BE72-59492CA6BF1F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389143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5" name="Picture Placeholder 3">
            <a:extLst>
              <a:ext uri="{FF2B5EF4-FFF2-40B4-BE49-F238E27FC236}">
                <a16:creationId xmlns:a16="http://schemas.microsoft.com/office/drawing/2014/main" id="{9FE29B9B-CBAB-4B30-A5EA-98E1CBC87B6E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5490683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6" name="Picture Placeholder 3">
            <a:extLst>
              <a:ext uri="{FF2B5EF4-FFF2-40B4-BE49-F238E27FC236}">
                <a16:creationId xmlns:a16="http://schemas.microsoft.com/office/drawing/2014/main" id="{348DA84A-12C2-41CA-A649-1CEF38CB42AF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708992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7" name="Picture Placeholder 3">
            <a:extLst>
              <a:ext uri="{FF2B5EF4-FFF2-40B4-BE49-F238E27FC236}">
                <a16:creationId xmlns:a16="http://schemas.microsoft.com/office/drawing/2014/main" id="{4B7CFEB3-093D-496E-B411-0B09FA159510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8689173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8" name="Picture Placeholder 3">
            <a:extLst>
              <a:ext uri="{FF2B5EF4-FFF2-40B4-BE49-F238E27FC236}">
                <a16:creationId xmlns:a16="http://schemas.microsoft.com/office/drawing/2014/main" id="{4E79DE76-C3AC-4A71-A5BE-7FAA8BCC43BE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1028841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51432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Сертификаты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25000" r="5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CF9870-4941-4D80-8E9E-68CAF08B5B6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708275" y="1722438"/>
            <a:ext cx="1506538" cy="2146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3564183F-388C-4EF9-9E75-43454365B25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708275" y="4226310"/>
            <a:ext cx="1506538" cy="2146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7F38A200-DAAE-4AA2-B5EE-24C1AF276A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871247" y="2039366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F140199B-614E-49B1-8450-A3D06421632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43784" y="2039366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0EEA40AB-CEBC-4644-B56F-79411E0BA85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343784" y="4539359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2F78DD2E-C07E-4C62-883E-B85E886AF10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871247" y="4539359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5EF130D-64D1-44E4-83A4-173DB9CD5D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D765AA8-D9D3-4626-9AF2-36606B51C97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Сертификаты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54135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онтакты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4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23D2B9B4-260A-42E3-99E6-2C8A4270E27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8842" y="5667304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www.stm-labs.ru</a:t>
            </a:r>
            <a:endParaRPr lang="ru-RU" dirty="0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7D6CE95B-0725-48F0-856E-0EDD4BA6154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8842" y="5315035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err="1"/>
              <a:t>info@stm-labs</a:t>
            </a:r>
            <a:endParaRPr lang="ru-RU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919DBD79-D5C7-414E-A1F5-B0E0043A91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8842" y="4227458"/>
            <a:ext cx="4258121" cy="605294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+ 7 (831) 217-15-90</a:t>
            </a:r>
          </a:p>
          <a:p>
            <a:pPr lvl="0"/>
            <a:r>
              <a:rPr lang="ru-RU" dirty="0"/>
              <a:t>+ 7 (831) 217-15-91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6EFD5E0A-39E4-4E92-8BA9-29B6FAF4C12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8842" y="3809858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603090, ул. Родионова, 23а, корп. Б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6579A692-B85C-4EA5-9D71-1BA92E95466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8842" y="2412004"/>
            <a:ext cx="4258121" cy="31859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+ 7 910 390-14-89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698FE96-CA77-4B23-BAD9-5D0C8A4EAE7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8842" y="1694909"/>
            <a:ext cx="4258121" cy="60529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115280, ул. Ленинская Слобода, 26с28, </a:t>
            </a:r>
          </a:p>
          <a:p>
            <a:pPr lvl="0"/>
            <a:r>
              <a:rPr lang="ru-RU" dirty="0"/>
              <a:t>бизнес-центр «Слободской»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2B1A69-99A6-4633-80CF-AC41AC70AD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9696"/>
            <a:ext cx="4553123" cy="549275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Контакты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FE0496-96D4-4BE0-B836-361C34F4CB6A}"/>
              </a:ext>
            </a:extLst>
          </p:cNvPr>
          <p:cNvSpPr txBox="1"/>
          <p:nvPr/>
        </p:nvSpPr>
        <p:spPr>
          <a:xfrm>
            <a:off x="400276" y="1125167"/>
            <a:ext cx="26577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  <a:buClr>
                <a:srgbClr val="E5007D"/>
              </a:buClr>
              <a:buSzPct val="113000"/>
            </a:pPr>
            <a:r>
              <a:rPr lang="ru-RU" sz="2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Офис в Москве</a:t>
            </a:r>
            <a:endParaRPr lang="en-US" sz="2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3168CE1-5B42-46A8-B25B-4DFF20E7794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0276" y="1125166"/>
            <a:ext cx="4526687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2200" b="1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ru-RU" dirty="0"/>
              <a:t>Офис в Москве</a:t>
            </a:r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62225053-B61A-44E3-B395-A1441F082C5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0276" y="3240114"/>
            <a:ext cx="4649519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2200" b="1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ru-RU" dirty="0"/>
              <a:t>Офис в Нижнем Новгороде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3C4E96-F3A1-4D6B-9D08-B3C6BA18A5D3}"/>
              </a:ext>
            </a:extLst>
          </p:cNvPr>
          <p:cNvSpPr txBox="1"/>
          <p:nvPr/>
        </p:nvSpPr>
        <p:spPr>
          <a:xfrm>
            <a:off x="400276" y="1125167"/>
            <a:ext cx="26577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  <a:buClr>
                <a:srgbClr val="E5007D"/>
              </a:buClr>
              <a:buSzPct val="113000"/>
            </a:pPr>
            <a:r>
              <a:rPr lang="ru-RU" sz="2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Офис в Москве</a:t>
            </a:r>
            <a:endParaRPr lang="en-US" sz="2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55B4CB-7B01-4E4A-AD5C-E0AFFF81172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75542" y="5415187"/>
            <a:ext cx="156924" cy="1296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4DEC9F-128D-4E65-A195-89EA4D4C4F3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95961" y="5741436"/>
            <a:ext cx="128797" cy="1920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FA91D0-9234-45A9-953D-C26C323BD93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75542" y="1734606"/>
            <a:ext cx="186975" cy="26585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6ECA7CF-BE59-4871-9C10-67D3A04E5DB9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75542" y="3840747"/>
            <a:ext cx="186975" cy="26585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A2FDD69-7FFE-45B9-B5E4-62B69A168F95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75542" y="2477910"/>
            <a:ext cx="158626" cy="191772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D27E57EE-19E8-4D96-947A-BDCC78A1FBF3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75542" y="4285155"/>
            <a:ext cx="158626" cy="19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293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льзовательский макет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663A5E-E50D-C64D-98D2-6D459CDF0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815828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Титульный слайд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71117C3-6319-42B0-826B-3E960976B6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 dirty="0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5EE43096-6077-4FF3-AD2B-9716AA139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916212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1(английский)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0CDB5A0-70C5-4EE2-9AA2-854D28AAA3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58452" y="959554"/>
            <a:ext cx="6546850" cy="1707446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Title</a:t>
            </a:r>
          </a:p>
          <a:p>
            <a:pPr>
              <a:lnSpc>
                <a:spcPct val="120000"/>
              </a:lnSpc>
            </a:pPr>
            <a:r>
              <a:rPr lang="en-US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English</a:t>
            </a:r>
            <a:endParaRPr lang="ru-US" sz="4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DD530E-D059-423A-84BE-8A5D999D97F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487481" y="5890019"/>
            <a:ext cx="1530894" cy="79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404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46E8B-E456-4723-A0A3-C1FECBFC225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0165" y="959554"/>
            <a:ext cx="5540117" cy="2657522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120000"/>
              </a:lnSpc>
              <a:defRPr sz="4800"/>
            </a:lvl1pPr>
          </a:lstStyle>
          <a:p>
            <a:pPr>
              <a:lnSpc>
                <a:spcPct val="120000"/>
              </a:lnSpc>
            </a:pPr>
            <a: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Современные </a:t>
            </a:r>
            <a:b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технологии</a:t>
            </a:r>
            <a:b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мониторинга</a:t>
            </a:r>
            <a:endParaRPr lang="ru-US" sz="4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3A77897-8F29-4CD9-A822-5CD9DF84475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3575" y="5879195"/>
            <a:ext cx="1574800" cy="805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132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2(английский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6AE7722-CE1B-4AE9-BAEF-1B317199EB1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40165" y="959554"/>
            <a:ext cx="7894360" cy="3098096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in English</a:t>
            </a:r>
          </a:p>
        </p:txBody>
      </p:sp>
      <p:pic>
        <p:nvPicPr>
          <p:cNvPr id="24" name="Рисунок 1">
            <a:extLst>
              <a:ext uri="{FF2B5EF4-FFF2-40B4-BE49-F238E27FC236}">
                <a16:creationId xmlns:a16="http://schemas.microsoft.com/office/drawing/2014/main" id="{1521ABF1-451C-4F54-B9A3-99C73346F09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17144" y="5578356"/>
            <a:ext cx="1557240" cy="78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044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3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7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60F194-19D9-4443-B99E-7AAAF2286AE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535" y="728060"/>
            <a:ext cx="7486315" cy="306289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/>
            </a:lvl1pPr>
          </a:lstStyle>
          <a:p>
            <a:pPr lvl="0"/>
            <a:r>
              <a:rPr lang="ru-RU" dirty="0"/>
              <a:t>Современные </a:t>
            </a:r>
          </a:p>
          <a:p>
            <a:pPr lvl="0"/>
            <a:r>
              <a:rPr lang="ru-RU" dirty="0"/>
              <a:t>технологии</a:t>
            </a:r>
          </a:p>
          <a:p>
            <a:pPr lvl="0"/>
            <a:r>
              <a:rPr lang="ru-RU" dirty="0"/>
              <a:t>мониторинга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89218C-22D1-4284-A702-08C37E1CEAE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73625" y="5890019"/>
            <a:ext cx="1530894" cy="79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797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3(английский)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7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57FAC3-889B-47BC-9817-2A56CC79AE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535" y="728060"/>
            <a:ext cx="7581565" cy="183832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/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in English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18CBBF-236F-4C81-8606-77B9F3AE558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70341" y="5410047"/>
            <a:ext cx="1532306" cy="79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283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екст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6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73F9781-E11D-4C71-AAFF-4446A1A9E60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0999" y="1129467"/>
            <a:ext cx="6670590" cy="343429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b="1"/>
            </a:lvl1pPr>
          </a:lstStyle>
          <a:p>
            <a:pPr lvl="0"/>
            <a:r>
              <a:rPr lang="ru-RU" dirty="0"/>
              <a:t>Компания «СТМ» обеспечивает полный цикл разработки и внедрения информационных систем. Мы успели зарекомендовать себя как успешный разработчик высококачественного ПО и надежный поставщик услуг в сфере телекоммуникаций. </a:t>
            </a: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8F514AE0-3727-4F08-A526-E3F5123F34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70097"/>
            <a:ext cx="9067801" cy="606203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 lvl="0"/>
            <a:r>
              <a:rPr lang="ru-RU" dirty="0"/>
              <a:t>Компетенции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022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екст­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5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1AB2D-6EE6-4650-A28F-8EA9F85C89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r>
              <a:rPr lang="ru-RU" dirty="0"/>
              <a:t>Текстовый слайд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A1BD25-E173-49AD-80C1-EDFC3AB4DE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Подзаголовок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279D7B0-D53B-4CBA-9B23-3B072942E4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6323" y="1620310"/>
            <a:ext cx="6181063" cy="310989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</a:lstStyle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</a:t>
            </a:r>
          </a:p>
          <a:p>
            <a:pPr lvl="0"/>
            <a:r>
              <a:rPr lang="ru-RU" dirty="0"/>
              <a:t>с большими данными. Мы используем опыт, полученный при реализации крупных проектов в области телекоммуникаций, банковском секторе, энергетике и государственном секторе. Наши инженеры участвуют в создании бизнес-решений промышленного класса, работающих в том числе с большими данными. 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</a:p>
        </p:txBody>
      </p:sp>
    </p:spTree>
    <p:extLst>
      <p:ext uri="{BB962C8B-B14F-4D97-AF65-F5344CB8AC3E}">
        <p14:creationId xmlns:p14="http://schemas.microsoft.com/office/powerpoint/2010/main" val="4121543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9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8109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  <p:sldLayoutId id="2147483731" r:id="rId14"/>
    <p:sldLayoutId id="2147483732" r:id="rId15"/>
    <p:sldLayoutId id="2147483733" r:id="rId16"/>
    <p:sldLayoutId id="2147483734" r:id="rId17"/>
    <p:sldLayoutId id="2147483735" r:id="rId18"/>
    <p:sldLayoutId id="2147483736" r:id="rId19"/>
    <p:sldLayoutId id="2147483737" r:id="rId20"/>
    <p:sldLayoutId id="2147483738" r:id="rId21"/>
    <p:sldLayoutId id="2147483739" r:id="rId22"/>
    <p:sldLayoutId id="2147483740" r:id="rId23"/>
    <p:sldLayoutId id="2147483741" r:id="rId24"/>
    <p:sldLayoutId id="2147483742" r:id="rId25"/>
    <p:sldLayoutId id="2147483743" r:id="rId26"/>
    <p:sldLayoutId id="2147483744" r:id="rId27"/>
  </p:sldLayoutIdLst>
  <p:txStyles>
    <p:titleStyle>
      <a:lvl1pPr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None/>
        <a:defRPr sz="3200" b="1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sz="3200" b="1" dirty="0">
                <a:solidFill>
                  <a:srgbClr val="002060"/>
                </a:solidFill>
                <a:latin typeface="+mn-lt"/>
              </a:rPr>
              <a:t>Принципы ООП и их реализация в </a:t>
            </a:r>
            <a:r>
              <a:rPr lang="en-US" altLang="ru-RU" sz="3200" b="1" dirty="0">
                <a:solidFill>
                  <a:srgbClr val="002060"/>
                </a:solidFill>
                <a:latin typeface="+mn-lt"/>
              </a:rPr>
              <a:t>Python: </a:t>
            </a:r>
            <a:r>
              <a:rPr lang="ru-RU" altLang="ru-RU" sz="3200" b="1" dirty="0">
                <a:solidFill>
                  <a:srgbClr val="002060"/>
                </a:solidFill>
                <a:latin typeface="+mn-lt"/>
              </a:rPr>
              <a:t>п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рактика</a:t>
            </a: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38DC0EE2-54E1-412F-A881-6ED14FD9D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28" y="1035948"/>
            <a:ext cx="11496878" cy="3293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360000" lvl="0" indent="-360000" algn="just" eaLnBrk="0" fontAlgn="base" hangingPunct="0"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  <a:defRPr/>
            </a:pPr>
            <a:r>
              <a:rPr lang="ru-RU" altLang="ru-RU">
                <a:solidFill>
                  <a:srgbClr val="002060"/>
                </a:solidFill>
                <a:latin typeface="Calibri" panose="020F0502020204030204"/>
              </a:rPr>
              <a:t>Написать класс Man, который принимает имя в конструкторе. Имеет метод solve_task, который просто выводит "I'm not ready yet".</a:t>
            </a:r>
          </a:p>
          <a:p>
            <a:pPr marL="360000" lvl="0" indent="-360000" algn="just" eaLnBrk="0" fontAlgn="base" hangingPunct="0"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  <a:defRPr/>
            </a:pPr>
            <a:r>
              <a:rPr lang="ru-RU" altLang="ru-RU">
                <a:solidFill>
                  <a:srgbClr val="002060"/>
                </a:solidFill>
                <a:latin typeface="Calibri" panose="020F0502020204030204"/>
              </a:rPr>
              <a:t>Написать класс Pupil, у которого переопределен метод solve_task. На этот раз он будет думать от 3 до 6 секунд (c помощью метода sleep библиотеки time и randint библиотеки random).</a:t>
            </a:r>
          </a:p>
          <a:p>
            <a:pPr marL="360000" lvl="0" indent="-360000" algn="just" eaLnBrk="0" fontAlgn="base" hangingPunct="0"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  <a:defRPr/>
            </a:pPr>
            <a:r>
              <a:rPr lang="ru-RU" altLang="ru-RU">
                <a:solidFill>
                  <a:srgbClr val="002060"/>
                </a:solidFill>
                <a:latin typeface="Calibri" panose="020F0502020204030204"/>
              </a:rPr>
              <a:t>* Реализовать систему, эмулирующую работу с банкоматами. Создать семейство классов банкоматов, хранящих определенные суммы и поддерживающих различные операции (одни банкоматы принимают и выдают наличные, другие позволяют еще и проводить онлайн платежи). Операции реализуются посредством методов, выводящих название операции и меняющих (при необходимости) количество наличных в банкомате. Для тестирования системы необходимо реализовать алгоритм, обходящий список банкоматов разного типа и запрашивающий у каждого банкомата информацию о количестве наличных и наборе поддерживаемых операций.</a:t>
            </a:r>
            <a:endParaRPr lang="ru-RU" altLang="ru-RU" dirty="0">
              <a:solidFill>
                <a:srgbClr val="002060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404546541"/>
      </p:ext>
    </p:extLst>
  </p:cSld>
  <p:clrMapOvr>
    <a:masterClrMapping/>
  </p:clrMapOvr>
</p:sld>
</file>

<file path=ppt/theme/theme1.xml><?xml version="1.0" encoding="utf-8"?>
<a:theme xmlns:a="http://schemas.openxmlformats.org/drawingml/2006/main" name="2_STM_template">
  <a:themeElements>
    <a:clrScheme name="STM Color">
      <a:dk1>
        <a:srgbClr val="000000"/>
      </a:dk1>
      <a:lt1>
        <a:srgbClr val="FFFFFF"/>
      </a:lt1>
      <a:dk2>
        <a:srgbClr val="941680"/>
      </a:dk2>
      <a:lt2>
        <a:srgbClr val="E7E6E6"/>
      </a:lt2>
      <a:accent1>
        <a:srgbClr val="E74C05"/>
      </a:accent1>
      <a:accent2>
        <a:srgbClr val="C00216"/>
      </a:accent2>
      <a:accent3>
        <a:srgbClr val="F39100"/>
      </a:accent3>
      <a:accent4>
        <a:srgbClr val="941680"/>
      </a:accent4>
      <a:accent5>
        <a:srgbClr val="E5007D"/>
      </a:accent5>
      <a:accent6>
        <a:srgbClr val="B40AA0"/>
      </a:accent6>
      <a:hlink>
        <a:srgbClr val="E74C05"/>
      </a:hlink>
      <a:folHlink>
        <a:srgbClr val="F39100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M Template (normal size - light edition)" id="{F8489671-048D-48DF-BD95-71746BA2FF9E}" vid="{E4A1D4B0-66DF-4A44-B8E2-D6D63CCA711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STM Template (normal size - light edition)</Template>
  <TotalTime>11457</TotalTime>
  <Words>152</Words>
  <Application>Microsoft Office PowerPoint</Application>
  <PresentationFormat>Широкоэкранный</PresentationFormat>
  <Paragraphs>5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Verdana</vt:lpstr>
      <vt:lpstr>2_STM_template</vt:lpstr>
      <vt:lpstr>Принципы ООП и их реализация в Python: практика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Ilya Orlov</dc:creator>
  <cp:lastModifiedBy>Ilya Orlov</cp:lastModifiedBy>
  <cp:revision>521</cp:revision>
  <dcterms:created xsi:type="dcterms:W3CDTF">2021-04-07T09:08:54Z</dcterms:created>
  <dcterms:modified xsi:type="dcterms:W3CDTF">2022-08-04T13:25:29Z</dcterms:modified>
</cp:coreProperties>
</file>