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7" d="100"/>
          <a:sy n="77" d="100"/>
        </p:scale>
        <p:origin x="922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hyperlink" Target="https://www.python.org/ftp/python/3.10.4/python-3.10.4-amd64.exe" TargetMode="External"/><Relationship Id="rId4" Type="http://schemas.openxmlformats.org/officeDocument/2006/relationships/image" Target="../media/image6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scm.com/download" TargetMode="Externa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jpg"/><Relationship Id="rId7" Type="http://schemas.openxmlformats.org/officeDocument/2006/relationships/image" Target="../media/image3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 noGrp="1"/>
          </p:cNvSpPr>
          <p:nvPr>
            <p:ph type="ctrTitle" idx="4294967295"/>
          </p:nvPr>
        </p:nvSpPr>
        <p:spPr bwMode="auto">
          <a:xfrm>
            <a:off x="11571" y="768262"/>
            <a:ext cx="12188825" cy="8778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4400">
                <a:solidFill>
                  <a:srgbClr val="002060"/>
                </a:solidFill>
                <a:latin typeface="+mn-lt"/>
                <a:cs typeface="Times New Roman"/>
              </a:rPr>
              <a:t>Программирование на языке </a:t>
            </a:r>
            <a:r>
              <a:rPr lang="en-US" sz="4400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 sz="4400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4" name="Shape 20"/>
          <p:cNvSpPr txBox="1"/>
          <p:nvPr/>
        </p:nvSpPr>
        <p:spPr bwMode="auto">
          <a:xfrm>
            <a:off x="11571" y="6339840"/>
            <a:ext cx="12180429" cy="51743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ru-RU">
                <a:solidFill>
                  <a:srgbClr val="002060"/>
                </a:solidFill>
                <a:latin typeface="+mn-lt"/>
                <a:ea typeface="Calibri"/>
                <a:cs typeface="Times New Roman"/>
              </a:rPr>
              <a:t>2023</a:t>
            </a:r>
            <a:endParaRPr lang="en-US">
              <a:solidFill>
                <a:srgbClr val="002060"/>
              </a:solidFill>
              <a:latin typeface="+mn-lt"/>
              <a:ea typeface="Calibri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89680" y="2606500"/>
            <a:ext cx="1812639" cy="1812639"/>
          </a:xfrm>
          <a:prstGeom prst="rect">
            <a:avLst/>
          </a:prstGeom>
          <a:effectLst/>
        </p:spPr>
      </p:pic>
      <p:sp>
        <p:nvSpPr>
          <p:cNvPr id="7" name="Shape 20"/>
          <p:cNvSpPr txBox="1"/>
          <p:nvPr/>
        </p:nvSpPr>
        <p:spPr bwMode="auto">
          <a:xfrm>
            <a:off x="8849360" y="4455633"/>
            <a:ext cx="3342640" cy="13519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ru-RU" u="sng">
                <a:solidFill>
                  <a:srgbClr val="002060"/>
                </a:solidFill>
                <a:latin typeface="+mn-lt"/>
                <a:ea typeface="Calibri"/>
                <a:cs typeface="Times New Roman"/>
              </a:rPr>
              <a:t>Преподаватель: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ru-RU">
                <a:solidFill>
                  <a:srgbClr val="002060"/>
                </a:solidFill>
                <a:latin typeface="+mn-lt"/>
                <a:ea typeface="Calibri"/>
                <a:cs typeface="Times New Roman"/>
              </a:rPr>
              <a:t>Илья Орлов</a:t>
            </a:r>
            <a:endParaRPr/>
          </a:p>
        </p:txBody>
      </p:sp>
      <p:sp>
        <p:nvSpPr>
          <p:cNvPr id="9" name="TextBox 6"/>
          <p:cNvSpPr txBox="1"/>
          <p:nvPr/>
        </p:nvSpPr>
        <p:spPr bwMode="auto">
          <a:xfrm>
            <a:off x="5224098" y="3157230"/>
            <a:ext cx="174774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>
                <a:solidFill>
                  <a:srgbClr val="002060"/>
                </a:solidFill>
                <a:latin typeface="+mn-lt"/>
                <a:cs typeface="Calibri"/>
              </a:rPr>
              <a:t>Python </a:t>
            </a:r>
            <a:endParaRPr lang="ru-RU" sz="2000">
              <a:solidFill>
                <a:srgbClr val="002060"/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2000">
                <a:solidFill>
                  <a:srgbClr val="002060"/>
                </a:solidFill>
                <a:latin typeface="+mn-lt"/>
                <a:cs typeface="Calibri"/>
              </a:rPr>
              <a:t>Course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Запуск интерпретатора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7040"/>
            <a:ext cx="11496878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установки интерпретатор Python можно вызвать одной командой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Windows открываем командную строку (через Пуск -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&gt; cmd                               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 и набираем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+mn-lt"/>
              </a:rPr>
              <a:t>python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3.10.4 (tags/v3.10.4:9d38120, Mar 23 2022, 23:13:41) [MSC v.1929 64 bit (AMD64)] on win32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Type "help", "copyright", "credits" or "license" for more information.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то же самое набираем в терминале: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ilia@ilia-vb:</a:t>
            </a:r>
            <a:r>
              <a:rPr lang="en-US" sz="1600" b="1">
                <a:solidFill>
                  <a:schemeClr val="tx1"/>
                </a:solidFill>
                <a:latin typeface="+mn-lt"/>
              </a:rPr>
              <a:t>~$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3.9.12 (main, Mar 24 2022, 16:21:12)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[GCC 7.5.0] on linux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Type "help", "copyright", "credits" or "license" for more information.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&gt;&gt;&gt;</a:t>
            </a:r>
            <a:endParaRPr lang="ru-RU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результате запускается интерпретатор, заданный по умолчанию (можно установить и использовать несколько версий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 3.7, 3.9 и т.д.).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21548" y="1245037"/>
            <a:ext cx="1745369" cy="559637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47561" y="5921513"/>
            <a:ext cx="1064217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выхода из интерпретатора нужно набрать команду exit(), либо нажать Ctrl-Z (в Windows), либо Ctrl-D (в Linux), и затем – клавишу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Enter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3369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45746" y="621804"/>
            <a:ext cx="11700507" cy="60785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Виртуальное окружение – это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копия интерпретатора со своими пакетами</a:t>
            </a:r>
            <a:r>
              <a:rPr lang="ru-RU" sz="2000">
                <a:solidFill>
                  <a:srgbClr val="333333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изолированной среды для проекта. 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Утилиту для создания виртуального окружения, можно установить, используя pip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install virtualenv</a:t>
            </a:r>
            <a:endParaRPr/>
          </a:p>
          <a:p>
            <a:pPr algn="just">
              <a:lnSpc>
                <a:spcPct val="700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(Windows)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Users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virtualenv testenv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created virtual environment CPython3.7.5.final.0-64 in 3146ms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creator CPython3Windows(dest=C:\Users\ilya.orlov\testenv, clear=False, global=False)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seeder FromAppData(download=False, pip=bundle, setuptools=bundle, wheel=bundle, via=copy, app_data_dir=C:\Users\ilya.orlov\AppData\Local\pypa\virtualenv)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added seed packages: pip==20.2.3, setuptools==50.3.0, wheel==0.35.1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activators BashActivator,BatchActivator,FishActivator,PowerShellActivator,PythonActivator,XonshActivator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 когда понадобится его использовать – активировать: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testenv\Scripts\activate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– деактивировать: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deactivate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3369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3780" y="732383"/>
            <a:ext cx="11844440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Linux всё почти то же самое.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python -m virtualenv testenv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Using base prefix '/usr'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New python executable in /home/ilia/testenv/bin/python3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Also creating executable in /home/ilia/testenv/bin/python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Installing setuptools, pip, wheel...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done.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Активация: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source testenv/bin/activate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ilia@ilia-vb:~$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Деактивация: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nl-NL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nl-NL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deactivate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Просмотр списка установленных библиотек открывается одинаково в обеих ОС: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nl-NL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nl-NL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pip list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26158"/>
            <a:ext cx="12192000" cy="698691"/>
          </a:xfrm>
          <a:prstGeom prst="rect">
            <a:avLst/>
          </a:prstGeom>
        </p:spPr>
        <p:txBody>
          <a:bodyPr anchorCtr="1">
            <a:no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br>
              <a:rPr lang="en-US">
                <a:solidFill>
                  <a:srgbClr val="002060"/>
                </a:solidFill>
                <a:latin typeface="+mn-lt"/>
                <a:cs typeface="Times New Roman"/>
              </a:rPr>
            </a:b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05635" y="824849"/>
            <a:ext cx="11780729" cy="587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Установим в виртуальное окружение для примера пакет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(для выполнения задач по расписанию):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pip install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schedule</a:t>
            </a:r>
            <a:endParaRPr lang="ru-RU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Убедимся, что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появился в списке установленных пакетов: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list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Package    Version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---------- -------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       22.0.4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schedule   1.1.0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setuptools 62.1.0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wheel      0.37.1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Деактивируем виртуальное окружение: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de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activate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  <a:cs typeface="Courier New"/>
              </a:rPr>
              <a:t>Проверим, что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sz="2000" b="1">
                <a:solidFill>
                  <a:srgbClr val="002060"/>
                </a:solidFill>
                <a:latin typeface="+mn-lt"/>
                <a:cs typeface="Courier New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  <a:cs typeface="Courier New"/>
              </a:rPr>
              <a:t>отсутствует в списке установленных пакетов</a:t>
            </a:r>
            <a:r>
              <a:rPr lang="ru-RU" sz="2000" b="1">
                <a:solidFill>
                  <a:srgbClr val="002060"/>
                </a:solidFill>
                <a:latin typeface="+mn-lt"/>
                <a:cs typeface="Courier New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вне виртуального окружения: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list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Package    Version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---------- -------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       22.0.4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setuptools 62.1.0</a:t>
            </a:r>
            <a:endParaRPr lang="ru-RU" sz="1600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wheel      0.37.1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7040"/>
            <a:ext cx="114968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</a:t>
            </a:r>
            <a:endParaRPr/>
          </a:p>
        </p:txBody>
      </p:sp>
      <p:pic>
        <p:nvPicPr>
          <p:cNvPr id="7" name="Рисунок 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936982" y="1903187"/>
            <a:ext cx="6318035" cy="4746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Первая программа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46637" y="907040"/>
            <a:ext cx="11889650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Создаем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PyCharm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first.py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записываем в него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следующий код: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</a:rPr>
              <a:t>name 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600">
                <a:solidFill>
                  <a:srgbClr val="808080"/>
                </a:solidFill>
                <a:latin typeface="Courier New"/>
              </a:rPr>
              <a:t>"Введите имя: "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>
                <a:solidFill>
                  <a:srgbClr val="008000"/>
                </a:solidFill>
                <a:latin typeface="Courier New"/>
              </a:rPr>
              <a:t># Ввод данных в программу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600">
                <a:solidFill>
                  <a:srgbClr val="808080"/>
                </a:solidFill>
                <a:latin typeface="Courier New"/>
              </a:rPr>
              <a:t>f"Привет, {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name</a:t>
            </a:r>
            <a:r>
              <a:rPr lang="ru-RU" sz="1600">
                <a:solidFill>
                  <a:srgbClr val="808080"/>
                </a:solidFill>
                <a:latin typeface="Courier New"/>
              </a:rPr>
              <a:t>}"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>
                <a:solidFill>
                  <a:srgbClr val="008000"/>
                </a:solidFill>
                <a:latin typeface="Courier New"/>
              </a:rPr>
              <a:t># Вывод результата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4047" y="2678441"/>
            <a:ext cx="4814541" cy="39712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30823" y="2678441"/>
            <a:ext cx="4594020" cy="2531564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68307" y="2185339"/>
            <a:ext cx="471905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Внизу экрана откроется окно программы:</a:t>
            </a:r>
            <a:endParaRPr/>
          </a:p>
        </p:txBody>
      </p:sp>
      <p:sp>
        <p:nvSpPr>
          <p:cNvPr id="9" name="Стрелка: вправо 8"/>
          <p:cNvSpPr/>
          <p:nvPr/>
        </p:nvSpPr>
        <p:spPr bwMode="auto">
          <a:xfrm>
            <a:off x="6091462" y="3715685"/>
            <a:ext cx="659296" cy="4570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6637" y="1877563"/>
            <a:ext cx="594936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Щелчком правой кнопки мыши в рабочей области открываем контекстное меню и выбираем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Run ‘first’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Первая программа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8417" y="907040"/>
            <a:ext cx="1162878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Указываем имя, и программа выводит приветствие: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8417" y="1436050"/>
            <a:ext cx="5401429" cy="2876951"/>
          </a:xfrm>
          <a:prstGeom prst="rect">
            <a:avLst/>
          </a:prstGeom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8416" y="4514946"/>
            <a:ext cx="11628783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данной программе мы использовали стандартные функции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input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ввода информации с клавиатуры в программу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print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вывода результата работы программы на экран. Сама программа запомнила введенные данные при помощи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переменной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i="1">
                <a:solidFill>
                  <a:srgbClr val="002060"/>
                </a:solidFill>
                <a:latin typeface="+mn-lt"/>
              </a:rPr>
              <a:t>name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подставила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значение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этой переменной в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форматную строку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выполняется код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7040"/>
            <a:ext cx="11496878" cy="58169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программы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PyCharm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означает, по факту, запуск интерпретатора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который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выполняет эту программу. Аналогичный результат можно получить, если в терминале (командной строке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Windows)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набрать команду:</a:t>
            </a:r>
            <a:endParaRPr lang="ru-RU" sz="2000">
              <a:solidFill>
                <a:srgbClr val="00008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first.py</a:t>
            </a:r>
            <a:endParaRPr/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Снова вводим имя и получаем приветствие: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Введите имя: Илья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Привет, Илья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Это файловый режим исполнения команд. Попробуем написать и выполнить тот же код без использования файла, прямо в командной строке: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3.10.4 (tags/v3.10.4:9d38120, Mar 23 2022, 23:13:41) [MSC v.1929 64 bit (AMD64)] on win32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Type "help", "copyright", "credits" or "license" for more information.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name = input("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Введите имя: ")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Введите имя: Илья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 b="1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print(f"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Привет, {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name}")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Привет, Илья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 b="1">
                <a:solidFill>
                  <a:srgbClr val="000000"/>
                </a:solidFill>
                <a:latin typeface="Courier New"/>
                <a:cs typeface="Courier New"/>
              </a:rPr>
              <a:t>&gt;&gt;&gt;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Это уже интерактивный режим – с немедленным выполнением каждой введенной инструкции.</a:t>
            </a:r>
            <a:endParaRPr lang="en-US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выполняется код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7" y="876930"/>
            <a:ext cx="1118728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файловом режиме скрипт был преобразован в байт-код и выполнен виртуальной машиной Python:</a:t>
            </a:r>
            <a:endParaRPr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22227" y="5530695"/>
            <a:ext cx="1128667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интерактивном режиме каждая инструкция выполнялась сразу без создания .pyc файла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Прямоугольник: скругленные углы 1"/>
          <p:cNvSpPr/>
          <p:nvPr/>
        </p:nvSpPr>
        <p:spPr bwMode="auto">
          <a:xfrm>
            <a:off x="868787" y="2878973"/>
            <a:ext cx="2258997" cy="18228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26682" y="2906889"/>
            <a:ext cx="94320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first.py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Прямоугольник: скругленные углы 14"/>
          <p:cNvSpPr/>
          <p:nvPr/>
        </p:nvSpPr>
        <p:spPr bwMode="auto">
          <a:xfrm>
            <a:off x="4766111" y="2878972"/>
            <a:ext cx="2258997" cy="18228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339275" y="2857294"/>
            <a:ext cx="11126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first.pyc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466494" y="2617805"/>
            <a:ext cx="388512" cy="463708"/>
          </a:xfrm>
          <a:prstGeom prst="rect">
            <a:avLst/>
          </a:prstGeom>
        </p:spPr>
      </p:pic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1082753" y="2378340"/>
            <a:ext cx="183106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Исходный код</a:t>
            </a:r>
            <a:endParaRPr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820536" y="2423580"/>
            <a:ext cx="183106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Байт-код</a:t>
            </a:r>
            <a:endParaRPr/>
          </a:p>
        </p:txBody>
      </p:sp>
      <p:sp>
        <p:nvSpPr>
          <p:cNvPr id="28" name="Прямоугольник: скругленные углы 27"/>
          <p:cNvSpPr/>
          <p:nvPr/>
        </p:nvSpPr>
        <p:spPr bwMode="auto">
          <a:xfrm>
            <a:off x="8747375" y="2831285"/>
            <a:ext cx="2258997" cy="18228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8789153" y="2417751"/>
            <a:ext cx="19880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Выполнение</a:t>
            </a:r>
            <a:endParaRPr/>
          </a:p>
        </p:txBody>
      </p:sp>
      <p:sp>
        <p:nvSpPr>
          <p:cNvPr id="25" name="Равнобедренный треугольник 24"/>
          <p:cNvSpPr/>
          <p:nvPr/>
        </p:nvSpPr>
        <p:spPr bwMode="auto">
          <a:xfrm rot="5400000">
            <a:off x="10541817" y="2648150"/>
            <a:ext cx="357684" cy="214644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74864" y="2733241"/>
            <a:ext cx="362895" cy="373728"/>
          </a:xfrm>
          <a:prstGeom prst="rect">
            <a:avLst/>
          </a:prstGeom>
        </p:spPr>
      </p:pic>
      <p:cxnSp>
        <p:nvCxnSpPr>
          <p:cNvPr id="35" name="Прямая со стрелкой 34"/>
          <p:cNvCxnSpPr>
            <a:cxnSpLocks/>
            <a:stCxn id="2" idx="3"/>
            <a:endCxn id="15" idx="1"/>
          </p:cNvCxnSpPr>
          <p:nvPr/>
        </p:nvCxnSpPr>
        <p:spPr bwMode="auto">
          <a:xfrm flipV="1">
            <a:off x="3127784" y="3790393"/>
            <a:ext cx="1638327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/>
          <p:cNvSpPr/>
          <p:nvPr/>
        </p:nvSpPr>
        <p:spPr bwMode="auto">
          <a:xfrm>
            <a:off x="3255576" y="1523854"/>
            <a:ext cx="7966608" cy="384749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063346" y="1523852"/>
            <a:ext cx="31588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Интерпретатор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Python</a:t>
            </a:r>
            <a:endParaRPr lang="ru-RU" sz="2000" b="1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3037909" y="3308409"/>
            <a:ext cx="183106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Компиляция</a:t>
            </a:r>
            <a:endParaRPr/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6725092" y="3410687"/>
            <a:ext cx="2149285" cy="7232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Отправка на </a:t>
            </a:r>
            <a:endParaRPr lang="en-US">
              <a:solidFill>
                <a:srgbClr val="002060"/>
              </a:solidFill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>
                <a:solidFill>
                  <a:srgbClr val="002060"/>
                </a:solidFill>
                <a:latin typeface="+mn-lt"/>
              </a:rPr>
              <a:t>PVM</a:t>
            </a:r>
            <a:endParaRPr lang="ru-RU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48" name="Прямая со стрелкой 47"/>
          <p:cNvCxnSpPr>
            <a:cxnSpLocks/>
          </p:cNvCxnSpPr>
          <p:nvPr/>
        </p:nvCxnSpPr>
        <p:spPr bwMode="auto">
          <a:xfrm flipV="1">
            <a:off x="7068940" y="3790392"/>
            <a:ext cx="1638327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10672" y="3321109"/>
            <a:ext cx="245930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ru-RU" sz="1000">
                <a:solidFill>
                  <a:srgbClr val="000000"/>
                </a:solidFill>
                <a:latin typeface="Courier New"/>
              </a:rPr>
              <a:t>name 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ru-RU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0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000">
                <a:solidFill>
                  <a:srgbClr val="808080"/>
                </a:solidFill>
                <a:latin typeface="Courier New"/>
              </a:rPr>
              <a:t>"Введите имя: "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 b="1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000">
                <a:solidFill>
                  <a:srgbClr val="808080"/>
                </a:solidFill>
                <a:latin typeface="Courier New"/>
              </a:rPr>
              <a:t>f"Привет, {</a:t>
            </a:r>
            <a:r>
              <a:rPr lang="ru-RU" sz="1000">
                <a:solidFill>
                  <a:srgbClr val="000000"/>
                </a:solidFill>
                <a:latin typeface="Courier New"/>
              </a:rPr>
              <a:t>name</a:t>
            </a:r>
            <a:r>
              <a:rPr lang="ru-RU" sz="1000">
                <a:solidFill>
                  <a:srgbClr val="808080"/>
                </a:solidFill>
                <a:latin typeface="Courier New"/>
              </a:rPr>
              <a:t>}"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)</a:t>
            </a:r>
            <a:endParaRPr lang="ru-RU" sz="1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06219" y="3277202"/>
            <a:ext cx="2165240" cy="10263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786256" y="3447602"/>
            <a:ext cx="2181233" cy="56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выполняется код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8782" y="883441"/>
            <a:ext cx="1169835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запуска на выполнение файла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first.py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 3.x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файл с байт-кодом будет создан в директории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__pycache__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98782" y="5199770"/>
            <a:ext cx="11698357" cy="13542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Чаще всего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IDE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скрывает эту директорию, либо не сохраняет из-за отсутствия права на запись.</a:t>
            </a:r>
            <a:br>
              <a:rPr lang="ru-RU" sz="2000">
                <a:solidFill>
                  <a:srgbClr val="002060"/>
                </a:solidFill>
                <a:latin typeface="+mn-lt"/>
              </a:rPr>
            </a:br>
            <a:r>
              <a:rPr lang="ru-RU" sz="2000">
                <a:solidFill>
                  <a:srgbClr val="002060"/>
                </a:solidFill>
                <a:latin typeface="+mn-lt"/>
              </a:rPr>
              <a:t>Самостоятельно скомпилировать файл с байт-кодом можно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выполнив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интерпретаторе: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&gt;&gt;&gt;</a:t>
            </a:r>
            <a:r>
              <a:rPr lang="ru-RU" sz="1600" b="1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import py_compile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py_compile.compile(“first.py”)</a:t>
            </a:r>
            <a:endParaRPr/>
          </a:p>
        </p:txBody>
      </p:sp>
      <p:grpSp>
        <p:nvGrpSpPr>
          <p:cNvPr id="31" name="Группа 30"/>
          <p:cNvGrpSpPr/>
          <p:nvPr/>
        </p:nvGrpSpPr>
        <p:grpSpPr bwMode="auto">
          <a:xfrm>
            <a:off x="3247192" y="1720831"/>
            <a:ext cx="5301941" cy="3359671"/>
            <a:chOff x="2660784" y="1641319"/>
            <a:chExt cx="5301941" cy="335967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2660784" y="1641319"/>
              <a:ext cx="3200847" cy="215295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933351" y="3114777"/>
              <a:ext cx="3029373" cy="1886213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cxnSp>
          <p:nvCxnSpPr>
            <p:cNvPr id="23" name="Соединитель: уступ 22"/>
            <p:cNvCxnSpPr>
              <a:cxnSpLocks/>
              <a:endCxn id="13" idx="0"/>
            </p:cNvCxnSpPr>
            <p:nvPr/>
          </p:nvCxnSpPr>
          <p:spPr bwMode="auto">
            <a:xfrm flipV="1">
              <a:off x="4005470" y="3114777"/>
              <a:ext cx="2442569" cy="185014"/>
            </a:xfrm>
            <a:prstGeom prst="bentConnector4">
              <a:avLst>
                <a:gd name="adj1" fmla="val 27539"/>
                <a:gd name="adj2" fmla="val 223558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sz="3200" b="1">
                <a:solidFill>
                  <a:srgbClr val="002060"/>
                </a:solidFill>
                <a:latin typeface="+mn-lt"/>
              </a:rPr>
              <a:t>Python</a:t>
            </a:r>
            <a:endParaRPr lang="ru-RU" sz="3200" b="1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Положение среди других языков программирования</a:t>
            </a:r>
            <a:endParaRPr lang="en-US" sz="28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Преимущества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Недостатки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Сферы применения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Инструментарий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Виртуальное окружение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Первая программа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Как выполняется код</a:t>
            </a:r>
            <a:endParaRPr lang="ru-RU" sz="2800">
              <a:solidFill>
                <a:srgbClr val="002060"/>
              </a:solidFill>
              <a:latin typeface="Calibri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 b="0" i="0" u="none" strike="noStrike" cap="none" spc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Системы контроля версий</a:t>
            </a:r>
            <a:endParaRPr sz="2800">
              <a:solidFill>
                <a:srgbClr val="002060"/>
              </a:solidFill>
              <a:latin typeface="Calibri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 b="0" i="0" u="none" strike="noStrike" cap="none" spc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Git</a:t>
            </a:r>
            <a:endParaRPr sz="2800">
              <a:solidFill>
                <a:srgbClr val="002060"/>
              </a:solidFill>
              <a:latin typeface="Calibri"/>
            </a:endParaRPr>
          </a:p>
          <a:p>
            <a:pPr marL="360000" indent="-360000" algn="just">
              <a:spcBef>
                <a:spcPts val="0"/>
              </a:spcBef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791485" name="Text Box 10"/>
          <p:cNvSpPr txBox="1">
            <a:spLocks noChangeArrowheads="1"/>
          </p:cNvSpPr>
          <p:nvPr/>
        </p:nvSpPr>
        <p:spPr bwMode="auto">
          <a:xfrm>
            <a:off x="191331" y="906462"/>
            <a:ext cx="11636386" cy="2385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ru-RU" sz="2400" b="1">
                <a:solidFill>
                  <a:srgbClr val="002060"/>
                </a:solidFill>
                <a:latin typeface="Calibri"/>
              </a:rPr>
              <a:t>Система контроля версий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нужна для управления версиями файлов проекта. Она записывает историю изменений файлов проекта, чтобы в будущем была возможность вернуться к конкретной версии.</a:t>
            </a:r>
            <a:endParaRPr lang="en-US" sz="2400">
              <a:solidFill>
                <a:srgbClr val="002060"/>
              </a:solidFill>
              <a:latin typeface="Calibri"/>
            </a:endParaRPr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ru-RU" sz="2400" b="1">
                <a:solidFill>
                  <a:srgbClr val="002060"/>
                </a:solidFill>
                <a:latin typeface="Calibri"/>
              </a:rPr>
              <a:t>Локальные системы контроля версий</a:t>
            </a:r>
            <a:r>
              <a:rPr lang="en-US" sz="2400" b="1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c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охраняют набор всех внесенных изменений, что позволяет воссоздать любой файл в любой момент времени, добавив к нему все изменения.</a:t>
            </a:r>
            <a:endParaRPr/>
          </a:p>
        </p:txBody>
      </p:sp>
      <p:grpSp>
        <p:nvGrpSpPr>
          <p:cNvPr id="615052331" name="Группа 1"/>
          <p:cNvGrpSpPr/>
          <p:nvPr/>
        </p:nvGrpSpPr>
        <p:grpSpPr bwMode="auto">
          <a:xfrm>
            <a:off x="578919" y="3450002"/>
            <a:ext cx="5114363" cy="2908488"/>
            <a:chOff x="3369922" y="3051630"/>
            <a:chExt cx="5372222" cy="3082041"/>
          </a:xfrm>
        </p:grpSpPr>
        <p:sp>
          <p:nvSpPr>
            <p:cNvPr id="936197015" name="Text Box 10"/>
            <p:cNvSpPr txBox="1">
              <a:spLocks noChangeArrowheads="1"/>
            </p:cNvSpPr>
            <p:nvPr/>
          </p:nvSpPr>
          <p:spPr bwMode="auto">
            <a:xfrm>
              <a:off x="3668501" y="3690736"/>
              <a:ext cx="1831061" cy="42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Выгрузка</a:t>
              </a:r>
              <a:endParaRPr/>
            </a:p>
          </p:txBody>
        </p:sp>
        <p:sp>
          <p:nvSpPr>
            <p:cNvPr id="907920960" name="Прямоугольник: скругленные углы 18"/>
            <p:cNvSpPr/>
            <p:nvPr/>
          </p:nvSpPr>
          <p:spPr bwMode="auto">
            <a:xfrm>
              <a:off x="5923050" y="3687052"/>
              <a:ext cx="2245127" cy="2241065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24508037" name="Text Box 10"/>
            <p:cNvSpPr txBox="1">
              <a:spLocks noChangeArrowheads="1"/>
            </p:cNvSpPr>
            <p:nvPr/>
          </p:nvSpPr>
          <p:spPr bwMode="auto">
            <a:xfrm>
              <a:off x="6377191" y="3630764"/>
              <a:ext cx="1439583" cy="42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БД версий</a:t>
              </a:r>
              <a:endParaRPr/>
            </a:p>
          </p:txBody>
        </p:sp>
        <p:sp>
          <p:nvSpPr>
            <p:cNvPr id="478043465" name="Прямоугольник: скругленные углы 23"/>
            <p:cNvSpPr/>
            <p:nvPr/>
          </p:nvSpPr>
          <p:spPr bwMode="auto">
            <a:xfrm>
              <a:off x="3369922" y="3080092"/>
              <a:ext cx="5372222" cy="305357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88498537" name="Text Box 10"/>
            <p:cNvSpPr txBox="1">
              <a:spLocks noChangeArrowheads="1"/>
            </p:cNvSpPr>
            <p:nvPr/>
          </p:nvSpPr>
          <p:spPr bwMode="auto">
            <a:xfrm>
              <a:off x="3369922" y="3051630"/>
              <a:ext cx="5372222" cy="42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Локальный компьютер</a:t>
              </a:r>
              <a:endParaRPr/>
            </a:p>
          </p:txBody>
        </p:sp>
        <p:cxnSp>
          <p:nvCxnSpPr>
            <p:cNvPr id="1939275069" name="Прямая соединительная линия 29"/>
            <p:cNvCxnSpPr>
              <a:cxnSpLocks/>
              <a:stCxn id="447677354" idx="3"/>
              <a:endCxn id="1643032987" idx="1"/>
            </p:cNvCxnSpPr>
            <p:nvPr/>
          </p:nvCxnSpPr>
          <p:spPr bwMode="auto">
            <a:xfrm>
              <a:off x="5221371" y="4418874"/>
              <a:ext cx="1238272" cy="0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032987" name="Прямоугольник: скругленные углы 37"/>
            <p:cNvSpPr/>
            <p:nvPr/>
          </p:nvSpPr>
          <p:spPr bwMode="auto">
            <a:xfrm>
              <a:off x="6459644" y="421475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447677354" name="Прямоугольник: скругленные углы 40"/>
            <p:cNvSpPr/>
            <p:nvPr/>
          </p:nvSpPr>
          <p:spPr bwMode="auto">
            <a:xfrm>
              <a:off x="3946694" y="421475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1683988461" name="Прямоугольник: скругленные углы 43"/>
            <p:cNvSpPr/>
            <p:nvPr/>
          </p:nvSpPr>
          <p:spPr bwMode="auto">
            <a:xfrm>
              <a:off x="6459644" y="4762270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1576672884" name="Прямоугольник: скругленные углы 44"/>
            <p:cNvSpPr/>
            <p:nvPr/>
          </p:nvSpPr>
          <p:spPr bwMode="auto">
            <a:xfrm>
              <a:off x="6459644" y="5294530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1109517391" name="Прямая соединительная линия 47"/>
            <p:cNvCxnSpPr>
              <a:cxnSpLocks/>
              <a:stCxn id="1643032987" idx="2"/>
              <a:endCxn id="1683988461" idx="0"/>
            </p:cNvCxnSpPr>
            <p:nvPr/>
          </p:nvCxnSpPr>
          <p:spPr bwMode="auto">
            <a:xfrm>
              <a:off x="7096983" y="4622990"/>
              <a:ext cx="0" cy="13927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586013" name="Прямая соединительная линия 50"/>
            <p:cNvCxnSpPr>
              <a:cxnSpLocks/>
              <a:stCxn id="1683988461" idx="2"/>
              <a:endCxn id="1576672884" idx="0"/>
            </p:cNvCxnSpPr>
            <p:nvPr/>
          </p:nvCxnSpPr>
          <p:spPr bwMode="auto">
            <a:xfrm>
              <a:off x="7096983" y="5170504"/>
              <a:ext cx="0" cy="12402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4773565" name="Text Box 10"/>
          <p:cNvSpPr txBox="1">
            <a:spLocks noChangeArrowheads="1"/>
          </p:cNvSpPr>
          <p:nvPr/>
        </p:nvSpPr>
        <p:spPr bwMode="auto">
          <a:xfrm>
            <a:off x="6095999" y="3450002"/>
            <a:ext cx="5804452" cy="13948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42900" indent="-342900" algn="just">
              <a:spcBef>
                <a:spcPts val="0"/>
              </a:spcBef>
              <a:spcAft>
                <a:spcPts val="599"/>
              </a:spcAft>
              <a:defRPr/>
            </a:pPr>
            <a:r>
              <a:rPr lang="ru-RU" sz="2200" i="1">
                <a:solidFill>
                  <a:srgbClr val="002060"/>
                </a:solidFill>
                <a:latin typeface="Calibri"/>
              </a:rPr>
              <a:t>Как посмотреть изменения между версиями? 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ts val="599"/>
              </a:spcAft>
              <a:defRPr/>
            </a:pPr>
            <a:r>
              <a:rPr lang="ru-RU" sz="2200" i="1">
                <a:solidFill>
                  <a:srgbClr val="002060"/>
                </a:solidFill>
                <a:latin typeface="Calibri"/>
              </a:rPr>
              <a:t>Как взаимодействовать с другими разработчиками?</a:t>
            </a:r>
            <a:endParaRPr/>
          </a:p>
        </p:txBody>
      </p:sp>
      <p:sp>
        <p:nvSpPr>
          <p:cNvPr id="1670487312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Системы контроля версий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597635" name="Text Box 10"/>
          <p:cNvSpPr txBox="1">
            <a:spLocks noChangeArrowheads="1"/>
          </p:cNvSpPr>
          <p:nvPr/>
        </p:nvSpPr>
        <p:spPr bwMode="auto">
          <a:xfrm>
            <a:off x="251789" y="906462"/>
            <a:ext cx="1168841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ru-RU" sz="2400" b="1">
                <a:solidFill>
                  <a:srgbClr val="002060"/>
                </a:solidFill>
                <a:latin typeface="Calibri"/>
                <a:cs typeface="Times New Roman"/>
              </a:rPr>
              <a:t>Централизованные системы контроля версий </a:t>
            </a:r>
            <a:r>
              <a:rPr lang="ru-RU" sz="2400">
                <a:solidFill>
                  <a:srgbClr val="002060"/>
                </a:solidFill>
                <a:latin typeface="Calibri"/>
                <a:cs typeface="Times New Roman"/>
              </a:rPr>
              <a:t>обладают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единым сервером, содержащим все версии файлов, и набором клиентов, выгружающих файлы с сервера.</a:t>
            </a:r>
            <a:endParaRPr/>
          </a:p>
        </p:txBody>
      </p:sp>
      <p:grpSp>
        <p:nvGrpSpPr>
          <p:cNvPr id="1896161842" name="Группа 1"/>
          <p:cNvGrpSpPr/>
          <p:nvPr/>
        </p:nvGrpSpPr>
        <p:grpSpPr bwMode="auto">
          <a:xfrm>
            <a:off x="2006658" y="2140188"/>
            <a:ext cx="8178680" cy="2851141"/>
            <a:chOff x="1790265" y="2269397"/>
            <a:chExt cx="8464339" cy="3080685"/>
          </a:xfrm>
        </p:grpSpPr>
        <p:sp>
          <p:nvSpPr>
            <p:cNvPr id="382511173" name="Прямоугольник: скругленные углы 18"/>
            <p:cNvSpPr/>
            <p:nvPr/>
          </p:nvSpPr>
          <p:spPr bwMode="auto">
            <a:xfrm>
              <a:off x="7248233" y="2876357"/>
              <a:ext cx="2245127" cy="2241065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65589535" name="Text Box 10"/>
            <p:cNvSpPr txBox="1">
              <a:spLocks noChangeArrowheads="1"/>
            </p:cNvSpPr>
            <p:nvPr/>
          </p:nvSpPr>
          <p:spPr bwMode="auto">
            <a:xfrm>
              <a:off x="7702374" y="2820070"/>
              <a:ext cx="1439583" cy="43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БД версий</a:t>
              </a:r>
              <a:endParaRPr/>
            </a:p>
          </p:txBody>
        </p:sp>
        <p:sp>
          <p:nvSpPr>
            <p:cNvPr id="1257057003" name="Прямоугольник: скругленные углы 23"/>
            <p:cNvSpPr/>
            <p:nvPr/>
          </p:nvSpPr>
          <p:spPr bwMode="auto">
            <a:xfrm>
              <a:off x="6519189" y="2269397"/>
              <a:ext cx="3735415" cy="305357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97037958" name="Text Box 10"/>
            <p:cNvSpPr txBox="1">
              <a:spLocks noChangeArrowheads="1"/>
            </p:cNvSpPr>
            <p:nvPr/>
          </p:nvSpPr>
          <p:spPr bwMode="auto">
            <a:xfrm>
              <a:off x="6519189" y="2316535"/>
              <a:ext cx="3735415" cy="43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Центральный </a:t>
              </a:r>
              <a:r>
                <a:rPr lang="en-US" sz="2000">
                  <a:solidFill>
                    <a:srgbClr val="002060"/>
                  </a:solidFill>
                  <a:latin typeface="Calibri"/>
                </a:rPr>
                <a:t>VCS-</a:t>
              </a:r>
              <a:r>
                <a:rPr lang="ru-RU" sz="2000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sp>
          <p:nvSpPr>
            <p:cNvPr id="168985674" name="Прямоугольник: скругленные углы 37"/>
            <p:cNvSpPr/>
            <p:nvPr/>
          </p:nvSpPr>
          <p:spPr bwMode="auto">
            <a:xfrm>
              <a:off x="7784827" y="3404061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1281865038" name="Прямоугольник: скругленные углы 43"/>
            <p:cNvSpPr/>
            <p:nvPr/>
          </p:nvSpPr>
          <p:spPr bwMode="auto">
            <a:xfrm>
              <a:off x="7784827" y="395157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2072001101" name="Прямоугольник: скругленные углы 44"/>
            <p:cNvSpPr/>
            <p:nvPr/>
          </p:nvSpPr>
          <p:spPr bwMode="auto">
            <a:xfrm>
              <a:off x="7784827" y="448383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619977244" name="Прямая соединительная линия 47"/>
            <p:cNvCxnSpPr>
              <a:cxnSpLocks/>
              <a:stCxn id="168985674" idx="2"/>
              <a:endCxn id="1281865038" idx="0"/>
            </p:cNvCxnSpPr>
            <p:nvPr/>
          </p:nvCxnSpPr>
          <p:spPr bwMode="auto">
            <a:xfrm>
              <a:off x="8422166" y="3812295"/>
              <a:ext cx="0" cy="13927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606561" name="Прямая соединительная линия 50"/>
            <p:cNvCxnSpPr>
              <a:cxnSpLocks/>
              <a:stCxn id="1281865038" idx="2"/>
              <a:endCxn id="2072001101" idx="0"/>
            </p:cNvCxnSpPr>
            <p:nvPr/>
          </p:nvCxnSpPr>
          <p:spPr bwMode="auto">
            <a:xfrm>
              <a:off x="8422166" y="4359809"/>
              <a:ext cx="0" cy="12402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5385619" name="Прямоугольник: скругленные углы 25"/>
            <p:cNvSpPr/>
            <p:nvPr/>
          </p:nvSpPr>
          <p:spPr bwMode="auto">
            <a:xfrm>
              <a:off x="1790265" y="2326507"/>
              <a:ext cx="3175376" cy="122476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47730749" name="Text Box 10"/>
            <p:cNvSpPr txBox="1">
              <a:spLocks noChangeArrowheads="1"/>
            </p:cNvSpPr>
            <p:nvPr/>
          </p:nvSpPr>
          <p:spPr bwMode="auto">
            <a:xfrm>
              <a:off x="1809204" y="2269397"/>
              <a:ext cx="3175376" cy="43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Локальный компьютер А</a:t>
              </a:r>
              <a:endParaRPr/>
            </a:p>
          </p:txBody>
        </p:sp>
        <p:sp>
          <p:nvSpPr>
            <p:cNvPr id="1261503569" name="Прямоугольник: скругленные углы 30"/>
            <p:cNvSpPr/>
            <p:nvPr/>
          </p:nvSpPr>
          <p:spPr bwMode="auto">
            <a:xfrm>
              <a:off x="2759551" y="2937283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319461065" name="Прямоугольник: скругленные углы 35"/>
            <p:cNvSpPr/>
            <p:nvPr/>
          </p:nvSpPr>
          <p:spPr bwMode="auto">
            <a:xfrm>
              <a:off x="1809203" y="4125318"/>
              <a:ext cx="3175376" cy="122476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49859939" name="Прямоугольник: скругленные углы 36"/>
            <p:cNvSpPr/>
            <p:nvPr/>
          </p:nvSpPr>
          <p:spPr bwMode="auto">
            <a:xfrm>
              <a:off x="2759551" y="4746309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601300284" name="Text Box 10"/>
            <p:cNvSpPr txBox="1">
              <a:spLocks noChangeArrowheads="1"/>
            </p:cNvSpPr>
            <p:nvPr/>
          </p:nvSpPr>
          <p:spPr bwMode="auto">
            <a:xfrm>
              <a:off x="1809204" y="4078423"/>
              <a:ext cx="3175376" cy="43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Локальный компьютер Б</a:t>
              </a:r>
              <a:endParaRPr/>
            </a:p>
          </p:txBody>
        </p:sp>
        <p:cxnSp>
          <p:nvCxnSpPr>
            <p:cNvPr id="37142149" name="Прямая со стрелкой 2"/>
            <p:cNvCxnSpPr>
              <a:cxnSpLocks/>
              <a:stCxn id="168985674" idx="1"/>
              <a:endCxn id="1261503569" idx="3"/>
            </p:cNvCxnSpPr>
            <p:nvPr/>
          </p:nvCxnSpPr>
          <p:spPr bwMode="auto">
            <a:xfrm flipH="1" flipV="1">
              <a:off x="4034229" y="3141400"/>
              <a:ext cx="3750597" cy="466777"/>
            </a:xfrm>
            <a:prstGeom prst="straightConnector1">
              <a:avLst/>
            </a:prstGeom>
            <a:ln w="412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155304" name="Прямая со стрелкой 39"/>
            <p:cNvCxnSpPr>
              <a:cxnSpLocks/>
              <a:stCxn id="168985674" idx="1"/>
              <a:endCxn id="549859939" idx="3"/>
            </p:cNvCxnSpPr>
            <p:nvPr/>
          </p:nvCxnSpPr>
          <p:spPr bwMode="auto">
            <a:xfrm flipH="1">
              <a:off x="4034229" y="3608178"/>
              <a:ext cx="3750597" cy="1342247"/>
            </a:xfrm>
            <a:prstGeom prst="straightConnector1">
              <a:avLst/>
            </a:prstGeom>
            <a:ln w="412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8177992" name="Text Box 10"/>
          <p:cNvSpPr txBox="1">
            <a:spLocks noChangeArrowheads="1"/>
          </p:cNvSpPr>
          <p:nvPr/>
        </p:nvSpPr>
        <p:spPr bwMode="auto">
          <a:xfrm>
            <a:off x="251789" y="5307280"/>
            <a:ext cx="10661375" cy="14465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ru-RU" sz="2200" i="1">
                <a:solidFill>
                  <a:srgbClr val="002060"/>
                </a:solidFill>
                <a:latin typeface="Calibri"/>
              </a:rPr>
              <a:t>Центральный сервер – единая точка отказа, при его отключении вы не сможете сохранить внесенные изменения, а при полном его отказе/повреждение и отсутствии резервных копий – будет утеряна вся информация (аналогично и для ЛСКВ)</a:t>
            </a:r>
            <a:endParaRPr/>
          </a:p>
        </p:txBody>
      </p:sp>
      <p:sp>
        <p:nvSpPr>
          <p:cNvPr id="345631808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Системы контроля версий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058748" name="Text Box 10"/>
          <p:cNvSpPr txBox="1">
            <a:spLocks noChangeArrowheads="1"/>
          </p:cNvSpPr>
          <p:nvPr/>
        </p:nvSpPr>
        <p:spPr bwMode="auto">
          <a:xfrm>
            <a:off x="308112" y="907200"/>
            <a:ext cx="11549270" cy="1200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ru-RU" sz="2400" b="1">
                <a:solidFill>
                  <a:srgbClr val="002060"/>
                </a:solidFill>
                <a:latin typeface="Calibri"/>
                <a:cs typeface="Times New Roman"/>
              </a:rPr>
              <a:t>Распределенные системы контроля версий </a:t>
            </a:r>
            <a:r>
              <a:rPr lang="ru-RU" sz="2400">
                <a:solidFill>
                  <a:srgbClr val="002060"/>
                </a:solidFill>
                <a:latin typeface="Calibri"/>
                <a:cs typeface="Times New Roman"/>
              </a:rPr>
              <a:t>обладают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единым сервером, содержащим все версии файлов, и набором клиентов, выгружающих не просто последние снимки файлов, а </a:t>
            </a:r>
            <a:r>
              <a:rPr lang="ru-RU" sz="2400" u="sng">
                <a:solidFill>
                  <a:srgbClr val="002060"/>
                </a:solidFill>
                <a:latin typeface="Calibri"/>
              </a:rPr>
              <a:t>полную зеркальную копию репозитория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с сервера. </a:t>
            </a:r>
            <a:endParaRPr/>
          </a:p>
        </p:txBody>
      </p:sp>
      <p:grpSp>
        <p:nvGrpSpPr>
          <p:cNvPr id="1780328248" name="Группа 1"/>
          <p:cNvGrpSpPr/>
          <p:nvPr/>
        </p:nvGrpSpPr>
        <p:grpSpPr bwMode="auto">
          <a:xfrm>
            <a:off x="2543189" y="2293544"/>
            <a:ext cx="7079113" cy="4356491"/>
            <a:chOff x="1995109" y="1582981"/>
            <a:chExt cx="7956411" cy="5163936"/>
          </a:xfrm>
        </p:grpSpPr>
        <p:sp>
          <p:nvSpPr>
            <p:cNvPr id="1829628720" name="Прямоугольник: скругленные углы 18"/>
            <p:cNvSpPr/>
            <p:nvPr/>
          </p:nvSpPr>
          <p:spPr bwMode="auto">
            <a:xfrm>
              <a:off x="7385248" y="3180354"/>
              <a:ext cx="2245127" cy="2241065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90909099" name="Text Box 10"/>
            <p:cNvSpPr txBox="1">
              <a:spLocks noChangeArrowheads="1"/>
            </p:cNvSpPr>
            <p:nvPr/>
          </p:nvSpPr>
          <p:spPr bwMode="auto">
            <a:xfrm>
              <a:off x="7575724" y="3124067"/>
              <a:ext cx="1862280" cy="474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БД версий</a:t>
              </a:r>
              <a:endParaRPr/>
            </a:p>
          </p:txBody>
        </p:sp>
        <p:sp>
          <p:nvSpPr>
            <p:cNvPr id="1474839878" name="Прямоугольник: скругленные углы 23"/>
            <p:cNvSpPr/>
            <p:nvPr/>
          </p:nvSpPr>
          <p:spPr bwMode="auto">
            <a:xfrm>
              <a:off x="7041249" y="2573394"/>
              <a:ext cx="2910272" cy="305357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6365938" name="Text Box 10"/>
            <p:cNvSpPr txBox="1">
              <a:spLocks noChangeArrowheads="1"/>
            </p:cNvSpPr>
            <p:nvPr/>
          </p:nvSpPr>
          <p:spPr bwMode="auto">
            <a:xfrm>
              <a:off x="7041247" y="2573393"/>
              <a:ext cx="2910272" cy="474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sp>
          <p:nvSpPr>
            <p:cNvPr id="1052736335" name="Прямоугольник: скругленные углы 37"/>
            <p:cNvSpPr/>
            <p:nvPr/>
          </p:nvSpPr>
          <p:spPr bwMode="auto">
            <a:xfrm>
              <a:off x="7921842" y="3708058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1679252571" name="Прямоугольник: скругленные углы 43"/>
            <p:cNvSpPr/>
            <p:nvPr/>
          </p:nvSpPr>
          <p:spPr bwMode="auto">
            <a:xfrm>
              <a:off x="7921842" y="4255572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253402902" name="Прямоугольник: скругленные углы 44"/>
            <p:cNvSpPr/>
            <p:nvPr/>
          </p:nvSpPr>
          <p:spPr bwMode="auto">
            <a:xfrm>
              <a:off x="7921842" y="4787832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329550699" name="Прямая соединительная линия 47"/>
            <p:cNvCxnSpPr>
              <a:cxnSpLocks/>
              <a:stCxn id="1052736335" idx="2"/>
              <a:endCxn id="1679252571" idx="0"/>
            </p:cNvCxnSpPr>
            <p:nvPr/>
          </p:nvCxnSpPr>
          <p:spPr bwMode="auto">
            <a:xfrm>
              <a:off x="8559182" y="4116292"/>
              <a:ext cx="0" cy="13927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112874" name="Прямая соединительная линия 50"/>
            <p:cNvCxnSpPr>
              <a:cxnSpLocks/>
              <a:stCxn id="1679252571" idx="2"/>
              <a:endCxn id="253402902" idx="0"/>
            </p:cNvCxnSpPr>
            <p:nvPr/>
          </p:nvCxnSpPr>
          <p:spPr bwMode="auto">
            <a:xfrm>
              <a:off x="8559182" y="4663806"/>
              <a:ext cx="0" cy="12402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40012" name="Прямоугольник: скругленные углы 35"/>
            <p:cNvSpPr/>
            <p:nvPr/>
          </p:nvSpPr>
          <p:spPr bwMode="auto">
            <a:xfrm>
              <a:off x="2011083" y="4344763"/>
              <a:ext cx="3175376" cy="240215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3769285" name="Прямоугольник: скругленные углы 36"/>
            <p:cNvSpPr/>
            <p:nvPr/>
          </p:nvSpPr>
          <p:spPr bwMode="auto">
            <a:xfrm>
              <a:off x="3010968" y="4822128"/>
              <a:ext cx="1274677" cy="26372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293597207" name="Text Box 10"/>
            <p:cNvSpPr txBox="1">
              <a:spLocks noChangeArrowheads="1"/>
            </p:cNvSpPr>
            <p:nvPr/>
          </p:nvSpPr>
          <p:spPr bwMode="auto">
            <a:xfrm>
              <a:off x="1995109" y="4400975"/>
              <a:ext cx="3175376" cy="4377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Локальный компьютер Б</a:t>
              </a:r>
              <a:endParaRPr/>
            </a:p>
          </p:txBody>
        </p:sp>
        <p:sp>
          <p:nvSpPr>
            <p:cNvPr id="1516763565" name="Прямоугольник: скругленные углы 53"/>
            <p:cNvSpPr/>
            <p:nvPr/>
          </p:nvSpPr>
          <p:spPr bwMode="auto">
            <a:xfrm>
              <a:off x="2841454" y="5302823"/>
              <a:ext cx="1566385" cy="1352529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02278426" name="Прямоугольник: скругленные углы 55"/>
            <p:cNvSpPr/>
            <p:nvPr/>
          </p:nvSpPr>
          <p:spPr bwMode="auto">
            <a:xfrm>
              <a:off x="3150509" y="5390539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845124444" name="Прямоугольник: скругленные углы 56"/>
            <p:cNvSpPr/>
            <p:nvPr/>
          </p:nvSpPr>
          <p:spPr bwMode="auto">
            <a:xfrm>
              <a:off x="3150509" y="5828488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529422395" name="Прямоугольник: скругленные углы 57"/>
            <p:cNvSpPr/>
            <p:nvPr/>
          </p:nvSpPr>
          <p:spPr bwMode="auto">
            <a:xfrm>
              <a:off x="3150509" y="6247119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544610746" name="Прямая соединительная линия 58"/>
            <p:cNvCxnSpPr>
              <a:cxnSpLocks/>
              <a:stCxn id="1002278426" idx="2"/>
              <a:endCxn id="845124444" idx="0"/>
            </p:cNvCxnSpPr>
            <p:nvPr/>
          </p:nvCxnSpPr>
          <p:spPr bwMode="auto">
            <a:xfrm>
              <a:off x="3655798" y="5705530"/>
              <a:ext cx="0" cy="12295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472170" name="Прямая соединительная линия 59"/>
            <p:cNvCxnSpPr>
              <a:cxnSpLocks/>
              <a:stCxn id="845124444" idx="2"/>
              <a:endCxn id="529422395" idx="0"/>
            </p:cNvCxnSpPr>
            <p:nvPr/>
          </p:nvCxnSpPr>
          <p:spPr bwMode="auto">
            <a:xfrm>
              <a:off x="3655798" y="6143479"/>
              <a:ext cx="0" cy="10364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781903" name="Прямая со стрелкой 14"/>
            <p:cNvCxnSpPr>
              <a:cxnSpLocks/>
              <a:endCxn id="63769285" idx="2"/>
            </p:cNvCxnSpPr>
            <p:nvPr/>
          </p:nvCxnSpPr>
          <p:spPr bwMode="auto">
            <a:xfrm flipH="1" flipV="1">
              <a:off x="3648306" y="5085853"/>
              <a:ext cx="641" cy="21958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7215040" name="Прямоугольник: скругленные углы 66"/>
            <p:cNvSpPr/>
            <p:nvPr/>
          </p:nvSpPr>
          <p:spPr bwMode="auto">
            <a:xfrm>
              <a:off x="2003591" y="1582981"/>
              <a:ext cx="3175376" cy="244679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62042579" name="Прямоугольник: скругленные углы 67"/>
            <p:cNvSpPr/>
            <p:nvPr/>
          </p:nvSpPr>
          <p:spPr bwMode="auto">
            <a:xfrm>
              <a:off x="3010968" y="2106535"/>
              <a:ext cx="1274677" cy="26372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1742785501" name="Text Box 10"/>
            <p:cNvSpPr txBox="1">
              <a:spLocks noChangeArrowheads="1"/>
            </p:cNvSpPr>
            <p:nvPr/>
          </p:nvSpPr>
          <p:spPr bwMode="auto">
            <a:xfrm>
              <a:off x="2011083" y="1636317"/>
              <a:ext cx="3175376" cy="4377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Локальный компьютер А</a:t>
              </a:r>
              <a:endParaRPr/>
            </a:p>
          </p:txBody>
        </p:sp>
        <p:sp>
          <p:nvSpPr>
            <p:cNvPr id="779487288" name="Прямоугольник: скругленные углы 69"/>
            <p:cNvSpPr/>
            <p:nvPr/>
          </p:nvSpPr>
          <p:spPr bwMode="auto">
            <a:xfrm>
              <a:off x="2833962" y="2561699"/>
              <a:ext cx="1566385" cy="137650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5677085" name="Прямоугольник: скругленные углы 71"/>
            <p:cNvSpPr/>
            <p:nvPr/>
          </p:nvSpPr>
          <p:spPr bwMode="auto">
            <a:xfrm>
              <a:off x="3143016" y="2673393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1399634469" name="Прямоугольник: скругленные углы 72"/>
            <p:cNvSpPr/>
            <p:nvPr/>
          </p:nvSpPr>
          <p:spPr bwMode="auto">
            <a:xfrm>
              <a:off x="3143016" y="3111342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2038874751" name="Прямоугольник: скругленные углы 73"/>
            <p:cNvSpPr/>
            <p:nvPr/>
          </p:nvSpPr>
          <p:spPr bwMode="auto">
            <a:xfrm>
              <a:off x="3143016" y="3529974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646989613" name="Прямая соединительная линия 74"/>
            <p:cNvCxnSpPr>
              <a:cxnSpLocks/>
              <a:stCxn id="925677085" idx="2"/>
              <a:endCxn id="1399634469" idx="0"/>
            </p:cNvCxnSpPr>
            <p:nvPr/>
          </p:nvCxnSpPr>
          <p:spPr bwMode="auto">
            <a:xfrm>
              <a:off x="3648306" y="2988384"/>
              <a:ext cx="0" cy="12295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047195" name="Прямая соединительная линия 75"/>
            <p:cNvCxnSpPr>
              <a:cxnSpLocks/>
              <a:stCxn id="1399634469" idx="2"/>
              <a:endCxn id="2038874751" idx="0"/>
            </p:cNvCxnSpPr>
            <p:nvPr/>
          </p:nvCxnSpPr>
          <p:spPr bwMode="auto">
            <a:xfrm>
              <a:off x="3648306" y="3426333"/>
              <a:ext cx="0" cy="10364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0356755" name="Прямая со стрелкой 76"/>
            <p:cNvCxnSpPr>
              <a:cxnSpLocks/>
              <a:endCxn id="1462042579" idx="2"/>
            </p:cNvCxnSpPr>
            <p:nvPr/>
          </p:nvCxnSpPr>
          <p:spPr bwMode="auto">
            <a:xfrm flipH="1" flipV="1">
              <a:off x="3648306" y="2370261"/>
              <a:ext cx="641" cy="21958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8534577" name="Прямая со стрелкой 6147"/>
            <p:cNvCxnSpPr>
              <a:cxnSpLocks/>
              <a:stCxn id="1474839878" idx="1"/>
              <a:endCxn id="2037215040" idx="3"/>
            </p:cNvCxnSpPr>
            <p:nvPr/>
          </p:nvCxnSpPr>
          <p:spPr bwMode="auto">
            <a:xfrm flipH="1" flipV="1">
              <a:off x="5178967" y="2806377"/>
              <a:ext cx="1862280" cy="1293806"/>
            </a:xfrm>
            <a:prstGeom prst="straightConnector1">
              <a:avLst/>
            </a:prstGeom>
            <a:ln w="3492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6823333" name="Прямая со стрелкой 80"/>
            <p:cNvCxnSpPr>
              <a:cxnSpLocks/>
              <a:stCxn id="1474839878" idx="1"/>
              <a:endCxn id="647540012" idx="3"/>
            </p:cNvCxnSpPr>
            <p:nvPr/>
          </p:nvCxnSpPr>
          <p:spPr bwMode="auto">
            <a:xfrm flipH="1">
              <a:off x="5186459" y="4100184"/>
              <a:ext cx="1854788" cy="1445656"/>
            </a:xfrm>
            <a:prstGeom prst="straightConnector1">
              <a:avLst/>
            </a:prstGeom>
            <a:ln w="3492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399978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Системы контроля версий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42195892" name="Группа 1"/>
          <p:cNvGrpSpPr/>
          <p:nvPr/>
        </p:nvGrpSpPr>
        <p:grpSpPr bwMode="auto">
          <a:xfrm>
            <a:off x="2243381" y="2529838"/>
            <a:ext cx="7705231" cy="4008587"/>
            <a:chOff x="2125676" y="2107290"/>
            <a:chExt cx="8241476" cy="4441296"/>
          </a:xfrm>
        </p:grpSpPr>
        <p:sp>
          <p:nvSpPr>
            <p:cNvPr id="220550255" name="Прямоугольник: скругленные углы 18"/>
            <p:cNvSpPr/>
            <p:nvPr/>
          </p:nvSpPr>
          <p:spPr bwMode="auto">
            <a:xfrm>
              <a:off x="2648190" y="2571736"/>
              <a:ext cx="7308343" cy="2884735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59685615" name="Text Box 10"/>
            <p:cNvSpPr txBox="1">
              <a:spLocks noChangeArrowheads="1"/>
            </p:cNvSpPr>
            <p:nvPr/>
          </p:nvSpPr>
          <p:spPr bwMode="auto">
            <a:xfrm>
              <a:off x="8191298" y="2611112"/>
              <a:ext cx="1439582" cy="4432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БД версий</a:t>
              </a:r>
              <a:endParaRPr/>
            </a:p>
          </p:txBody>
        </p:sp>
        <p:sp>
          <p:nvSpPr>
            <p:cNvPr id="1186212469" name="Прямоугольник: скругленные углы 23"/>
            <p:cNvSpPr/>
            <p:nvPr/>
          </p:nvSpPr>
          <p:spPr bwMode="auto">
            <a:xfrm>
              <a:off x="2125676" y="2120222"/>
              <a:ext cx="8241476" cy="368681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63986919" name="Text Box 10"/>
            <p:cNvSpPr txBox="1">
              <a:spLocks noChangeArrowheads="1"/>
            </p:cNvSpPr>
            <p:nvPr/>
          </p:nvSpPr>
          <p:spPr bwMode="auto">
            <a:xfrm>
              <a:off x="8612799" y="2107290"/>
              <a:ext cx="1591292" cy="4432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sp>
          <p:nvSpPr>
            <p:cNvPr id="686538064" name="Прямоугольник: скругленные углы 37"/>
            <p:cNvSpPr/>
            <p:nvPr/>
          </p:nvSpPr>
          <p:spPr bwMode="auto">
            <a:xfrm>
              <a:off x="8133768" y="312242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2089310285" name="Прямоугольник: скругленные углы 43"/>
            <p:cNvSpPr/>
            <p:nvPr/>
          </p:nvSpPr>
          <p:spPr bwMode="auto">
            <a:xfrm>
              <a:off x="5675704" y="3120591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1222949268" name="Прямоугольник: скругленные углы 44"/>
            <p:cNvSpPr/>
            <p:nvPr/>
          </p:nvSpPr>
          <p:spPr bwMode="auto">
            <a:xfrm>
              <a:off x="3205683" y="3120591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164588748" name="Прямая со стрелкой 4"/>
            <p:cNvCxnSpPr>
              <a:cxnSpLocks/>
            </p:cNvCxnSpPr>
            <p:nvPr/>
          </p:nvCxnSpPr>
          <p:spPr bwMode="auto">
            <a:xfrm>
              <a:off x="2244429" y="6025093"/>
              <a:ext cx="8122722" cy="25123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883251" name="Rectangle 9"/>
            <p:cNvSpPr txBox="1">
              <a:spLocks noChangeArrowheads="1"/>
            </p:cNvSpPr>
            <p:nvPr/>
          </p:nvSpPr>
          <p:spPr bwMode="auto">
            <a:xfrm>
              <a:off x="2125676" y="6050217"/>
              <a:ext cx="8241476" cy="498369"/>
            </a:xfrm>
            <a:prstGeom prst="rect">
              <a:avLst/>
            </a:prstGeom>
            <a:grpFill/>
          </p:spPr>
          <p:txBody>
            <a:bodyPr anchorCtr="1">
              <a:normAutofit lnSpcReduction="10000"/>
            </a:bodyPr>
            <a:lstStyle>
              <a:lvl1pPr algn="l" defTabSz="914400">
                <a:lnSpc>
                  <a:spcPct val="100000"/>
                </a:lnSpc>
                <a:spcBef>
                  <a:spcPts val="499"/>
                </a:spcBef>
                <a:spcAft>
                  <a:spcPts val="499"/>
                </a:spcAft>
                <a:buNone/>
                <a:defRPr sz="3200" b="1">
                  <a:solidFill>
                    <a:schemeClr val="tx1"/>
                  </a:solidFill>
                  <a:latin typeface="Verdana"/>
                  <a:ea typeface="Verdan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2400" b="0">
                  <a:solidFill>
                    <a:srgbClr val="002060"/>
                  </a:solidFill>
                  <a:latin typeface="Calibri"/>
                  <a:cs typeface="Times New Roman"/>
                </a:rPr>
                <a:t>История контрольных записей</a:t>
              </a:r>
              <a:endParaRPr/>
            </a:p>
          </p:txBody>
        </p:sp>
        <p:sp>
          <p:nvSpPr>
            <p:cNvPr id="1211616133" name="Прямоугольник: скругленные углы 60"/>
            <p:cNvSpPr/>
            <p:nvPr/>
          </p:nvSpPr>
          <p:spPr bwMode="auto">
            <a:xfrm>
              <a:off x="3205683" y="3974469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 А</a:t>
              </a:r>
              <a:endParaRPr/>
            </a:p>
          </p:txBody>
        </p:sp>
        <p:sp>
          <p:nvSpPr>
            <p:cNvPr id="60518320" name="Прямоугольник: скругленные углы 61"/>
            <p:cNvSpPr/>
            <p:nvPr/>
          </p:nvSpPr>
          <p:spPr bwMode="auto">
            <a:xfrm>
              <a:off x="3205683" y="4856127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 Б</a:t>
              </a:r>
              <a:endParaRPr/>
            </a:p>
          </p:txBody>
        </p:sp>
        <p:sp>
          <p:nvSpPr>
            <p:cNvPr id="1005771799" name="Прямоугольник: скругленные углы 62"/>
            <p:cNvSpPr/>
            <p:nvPr/>
          </p:nvSpPr>
          <p:spPr bwMode="auto">
            <a:xfrm>
              <a:off x="5675194" y="3965532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70C0"/>
                  </a:solidFill>
                </a:rPr>
                <a:t>Файл А1</a:t>
              </a:r>
              <a:endParaRPr/>
            </a:p>
          </p:txBody>
        </p:sp>
        <p:sp>
          <p:nvSpPr>
            <p:cNvPr id="752086522" name="Прямоугольник: скругленные углы 63"/>
            <p:cNvSpPr/>
            <p:nvPr/>
          </p:nvSpPr>
          <p:spPr bwMode="auto">
            <a:xfrm>
              <a:off x="5675704" y="4863539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 Б</a:t>
              </a:r>
              <a:endParaRPr/>
            </a:p>
          </p:txBody>
        </p:sp>
        <p:sp>
          <p:nvSpPr>
            <p:cNvPr id="441939839" name="Прямоугольник: скругленные углы 64"/>
            <p:cNvSpPr/>
            <p:nvPr/>
          </p:nvSpPr>
          <p:spPr bwMode="auto">
            <a:xfrm>
              <a:off x="8135849" y="3957420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70C0"/>
                  </a:solidFill>
                </a:rPr>
                <a:t>Файл А2</a:t>
              </a:r>
              <a:endParaRPr/>
            </a:p>
          </p:txBody>
        </p:sp>
        <p:sp>
          <p:nvSpPr>
            <p:cNvPr id="712912165" name="Прямоугольник: скругленные углы 65"/>
            <p:cNvSpPr/>
            <p:nvPr/>
          </p:nvSpPr>
          <p:spPr bwMode="auto">
            <a:xfrm>
              <a:off x="8133766" y="4800078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70C0"/>
                  </a:solidFill>
                </a:rPr>
                <a:t>Файл Б1</a:t>
              </a:r>
              <a:endParaRPr/>
            </a:p>
          </p:txBody>
        </p:sp>
        <p:cxnSp>
          <p:nvCxnSpPr>
            <p:cNvPr id="2075533519" name="Прямая со стрелкой 21"/>
            <p:cNvCxnSpPr>
              <a:cxnSpLocks/>
              <a:stCxn id="1222949268" idx="3"/>
              <a:endCxn id="2089310285" idx="1"/>
            </p:cNvCxnSpPr>
            <p:nvPr/>
          </p:nvCxnSpPr>
          <p:spPr bwMode="auto">
            <a:xfrm>
              <a:off x="4480362" y="3324708"/>
              <a:ext cx="119534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6381955" name="Прямая со стрелкой 77"/>
            <p:cNvCxnSpPr>
              <a:cxnSpLocks/>
            </p:cNvCxnSpPr>
            <p:nvPr/>
          </p:nvCxnSpPr>
          <p:spPr bwMode="auto">
            <a:xfrm>
              <a:off x="6938425" y="3324708"/>
              <a:ext cx="119534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4492845" name="Прямая соединительная линия 27"/>
            <p:cNvCxnSpPr>
              <a:cxnSpLocks/>
              <a:stCxn id="1222949268" idx="2"/>
              <a:endCxn id="1211616133" idx="0"/>
            </p:cNvCxnSpPr>
            <p:nvPr/>
          </p:nvCxnSpPr>
          <p:spPr bwMode="auto">
            <a:xfrm>
              <a:off x="3843023" y="3528825"/>
              <a:ext cx="0" cy="445644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372041" name="Прямая соединительная линия 78"/>
            <p:cNvCxnSpPr>
              <a:cxnSpLocks/>
              <a:stCxn id="1211616133" idx="2"/>
              <a:endCxn id="60518320" idx="0"/>
            </p:cNvCxnSpPr>
            <p:nvPr/>
          </p:nvCxnSpPr>
          <p:spPr bwMode="auto">
            <a:xfrm>
              <a:off x="3843023" y="4382703"/>
              <a:ext cx="0" cy="473423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594620" name="Прямая соединительная линия 79"/>
            <p:cNvCxnSpPr>
              <a:cxnSpLocks/>
              <a:stCxn id="2089310285" idx="2"/>
              <a:endCxn id="1005771799" idx="0"/>
            </p:cNvCxnSpPr>
            <p:nvPr/>
          </p:nvCxnSpPr>
          <p:spPr bwMode="auto">
            <a:xfrm flipH="1">
              <a:off x="6312533" y="3528825"/>
              <a:ext cx="510" cy="43670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81" name="Прямая соединительная линия 81"/>
            <p:cNvCxnSpPr>
              <a:cxnSpLocks/>
              <a:stCxn id="1005771799" idx="2"/>
              <a:endCxn id="752086522" idx="0"/>
            </p:cNvCxnSpPr>
            <p:nvPr/>
          </p:nvCxnSpPr>
          <p:spPr bwMode="auto">
            <a:xfrm>
              <a:off x="6312533" y="4373766"/>
              <a:ext cx="510" cy="48977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18395" name="Прямая соединительная линия 82"/>
            <p:cNvCxnSpPr>
              <a:cxnSpLocks/>
              <a:stCxn id="686538064" idx="2"/>
              <a:endCxn id="441939839" idx="0"/>
            </p:cNvCxnSpPr>
            <p:nvPr/>
          </p:nvCxnSpPr>
          <p:spPr bwMode="auto">
            <a:xfrm>
              <a:off x="8771106" y="3530660"/>
              <a:ext cx="2080" cy="42676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278090" name="Прямая соединительная линия 83"/>
            <p:cNvCxnSpPr>
              <a:cxnSpLocks/>
              <a:stCxn id="441939839" idx="2"/>
              <a:endCxn id="712912165" idx="0"/>
            </p:cNvCxnSpPr>
            <p:nvPr/>
          </p:nvCxnSpPr>
          <p:spPr bwMode="auto">
            <a:xfrm flipH="1">
              <a:off x="8771105" y="4365654"/>
              <a:ext cx="2082" cy="43442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3009214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1118939184" name="Text Box 10"/>
          <p:cNvSpPr txBox="1">
            <a:spLocks noChangeArrowheads="1"/>
          </p:cNvSpPr>
          <p:nvPr/>
        </p:nvSpPr>
        <p:spPr bwMode="auto">
          <a:xfrm>
            <a:off x="251789" y="906462"/>
            <a:ext cx="11688419" cy="15696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en-US" sz="2400">
                <a:solidFill>
                  <a:srgbClr val="002060"/>
                </a:solidFill>
                <a:latin typeface="Calibri"/>
              </a:rPr>
              <a:t>Git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хранит набор снимков состояний файлов проекта. Каждый раз при сохранении состояния проекта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Git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делает снимок всех файлов проекта в конкретный момент времени и сохраняет ссылку на этот снимок. Данные в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Git –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это поток снимков состояний.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07820260" name="Группа 3"/>
          <p:cNvGrpSpPr/>
          <p:nvPr/>
        </p:nvGrpSpPr>
        <p:grpSpPr bwMode="auto">
          <a:xfrm>
            <a:off x="354469" y="2065983"/>
            <a:ext cx="11483057" cy="3063961"/>
            <a:chOff x="251788" y="2218638"/>
            <a:chExt cx="11483057" cy="3063961"/>
          </a:xfrm>
        </p:grpSpPr>
        <p:sp>
          <p:nvSpPr>
            <p:cNvPr id="1720904935" name="Text Box 10"/>
            <p:cNvSpPr txBox="1">
              <a:spLocks noChangeArrowheads="1"/>
            </p:cNvSpPr>
            <p:nvPr/>
          </p:nvSpPr>
          <p:spPr bwMode="auto">
            <a:xfrm>
              <a:off x="251788" y="2218638"/>
              <a:ext cx="263248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grpSp>
          <p:nvGrpSpPr>
            <p:cNvPr id="390018042" name="Группа 1"/>
            <p:cNvGrpSpPr/>
            <p:nvPr/>
          </p:nvGrpSpPr>
          <p:grpSpPr bwMode="auto">
            <a:xfrm>
              <a:off x="251789" y="2218638"/>
              <a:ext cx="11483056" cy="3063961"/>
              <a:chOff x="260309" y="2008202"/>
              <a:chExt cx="11483056" cy="3063961"/>
            </a:xfrm>
          </p:grpSpPr>
          <p:sp>
            <p:nvSpPr>
              <p:cNvPr id="1580547563" name="Прямоугольник: скругленные углы 28"/>
              <p:cNvSpPr/>
              <p:nvPr/>
            </p:nvSpPr>
            <p:spPr bwMode="auto">
              <a:xfrm>
                <a:off x="481020" y="2625545"/>
                <a:ext cx="2245127" cy="2133667"/>
              </a:xfrm>
              <a:prstGeom prst="roundRect">
                <a:avLst>
                  <a:gd name="adj" fmla="val 16667"/>
                </a:avLst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872870646" name="Text Box 10"/>
              <p:cNvSpPr txBox="1">
                <a:spLocks noChangeArrowheads="1"/>
              </p:cNvSpPr>
              <p:nvPr/>
            </p:nvSpPr>
            <p:spPr bwMode="auto">
              <a:xfrm>
                <a:off x="374788" y="2652549"/>
                <a:ext cx="2351358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Репозиторий</a:t>
                </a:r>
                <a:endParaRPr/>
              </a:p>
            </p:txBody>
          </p:sp>
          <p:sp>
            <p:nvSpPr>
              <p:cNvPr id="956365392" name="Прямоугольник: скругленные углы 30"/>
              <p:cNvSpPr/>
              <p:nvPr/>
            </p:nvSpPr>
            <p:spPr bwMode="auto">
              <a:xfrm>
                <a:off x="260309" y="2018585"/>
                <a:ext cx="2632489" cy="305357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99CC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654819598" name="Прямоугольник: скругленные углы 32"/>
              <p:cNvSpPr/>
              <p:nvPr/>
            </p:nvSpPr>
            <p:spPr bwMode="auto">
              <a:xfrm>
                <a:off x="645865" y="3191311"/>
                <a:ext cx="1906206" cy="84802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>
                  <a:solidFill>
                    <a:srgbClr val="00B0F0"/>
                  </a:solidFill>
                </a:endParaRPr>
              </a:p>
            </p:txBody>
          </p:sp>
          <p:pic>
            <p:nvPicPr>
              <p:cNvPr id="1874029294" name="Рисунок 2" descr="Программист мужской со сплошной заливкой"/>
              <p:cNvPicPr>
                <a:picLocks noChangeAspect="1"/>
              </p:cNvPicPr>
              <p:nvPr/>
            </p:nvPicPr>
            <p:blipFill>
              <a:blip r:embed="rId2"/>
              <a:stretch/>
            </p:blipFill>
            <p:spPr bwMode="auto">
              <a:xfrm>
                <a:off x="8325362" y="2615519"/>
                <a:ext cx="469957" cy="469957"/>
              </a:xfrm>
              <a:prstGeom prst="rect">
                <a:avLst/>
              </a:prstGeom>
            </p:spPr>
          </p:pic>
          <p:sp>
            <p:nvSpPr>
              <p:cNvPr id="1176156633" name="Прямоугольник: скругленные углы 38"/>
              <p:cNvSpPr/>
              <p:nvPr/>
            </p:nvSpPr>
            <p:spPr bwMode="auto">
              <a:xfrm>
                <a:off x="3915135" y="2018584"/>
                <a:ext cx="7828229" cy="305357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99CC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634501141" name="Text Box 10"/>
              <p:cNvSpPr txBox="1">
                <a:spLocks noChangeArrowheads="1"/>
              </p:cNvSpPr>
              <p:nvPr/>
            </p:nvSpPr>
            <p:spPr bwMode="auto">
              <a:xfrm>
                <a:off x="3915135" y="2008202"/>
                <a:ext cx="7828228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Локальный компьютер</a:t>
                </a:r>
                <a:endParaRPr/>
              </a:p>
            </p:txBody>
          </p:sp>
          <p:sp>
            <p:nvSpPr>
              <p:cNvPr id="1567510458" name="Прямоугольник: скругленные углы 41"/>
              <p:cNvSpPr/>
              <p:nvPr/>
            </p:nvSpPr>
            <p:spPr bwMode="auto">
              <a:xfrm>
                <a:off x="4190878" y="2625545"/>
                <a:ext cx="2117469" cy="2133667"/>
              </a:xfrm>
              <a:prstGeom prst="roundRect">
                <a:avLst>
                  <a:gd name="adj" fmla="val 16667"/>
                </a:avLst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76760953" name="Прямая со стрелкой 51"/>
              <p:cNvCxnSpPr>
                <a:cxnSpLocks/>
                <a:stCxn id="956365392" idx="3"/>
              </p:cNvCxnSpPr>
              <p:nvPr/>
            </p:nvCxnSpPr>
            <p:spPr bwMode="auto">
              <a:xfrm>
                <a:off x="2892799" y="3545374"/>
                <a:ext cx="12980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559667" name="Text Box 10"/>
              <p:cNvSpPr txBox="1">
                <a:spLocks noChangeArrowheads="1"/>
              </p:cNvSpPr>
              <p:nvPr/>
            </p:nvSpPr>
            <p:spPr bwMode="auto">
              <a:xfrm>
                <a:off x="4216217" y="2667938"/>
                <a:ext cx="2092131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Локальный репозиторий</a:t>
                </a:r>
                <a:endParaRPr/>
              </a:p>
            </p:txBody>
          </p:sp>
          <p:sp>
            <p:nvSpPr>
              <p:cNvPr id="2065308577" name="Text Box 10"/>
              <p:cNvSpPr txBox="1">
                <a:spLocks noChangeArrowheads="1"/>
              </p:cNvSpPr>
              <p:nvPr/>
            </p:nvSpPr>
            <p:spPr bwMode="auto">
              <a:xfrm>
                <a:off x="9315267" y="2686359"/>
                <a:ext cx="2117468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Область индексирования</a:t>
                </a:r>
                <a:endParaRPr/>
              </a:p>
            </p:txBody>
          </p:sp>
          <p:pic>
            <p:nvPicPr>
              <p:cNvPr id="2096169969" name="Рисунок 88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2118283" y="3122763"/>
                <a:ext cx="264956" cy="272865"/>
              </a:xfrm>
              <a:prstGeom prst="rect">
                <a:avLst/>
              </a:prstGeom>
            </p:spPr>
          </p:pic>
          <p:sp>
            <p:nvSpPr>
              <p:cNvPr id="2001493274" name="Text Box 10"/>
              <p:cNvSpPr txBox="1">
                <a:spLocks noChangeArrowheads="1"/>
              </p:cNvSpPr>
              <p:nvPr/>
            </p:nvSpPr>
            <p:spPr bwMode="auto">
              <a:xfrm>
                <a:off x="1092855" y="3140528"/>
                <a:ext cx="943204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>
                    <a:solidFill>
                      <a:srgbClr val="0070C0"/>
                    </a:solidFill>
                    <a:latin typeface="Calibri"/>
                  </a:rPr>
                  <a:t>task.py</a:t>
                </a:r>
                <a:endParaRPr lang="ru-RU">
                  <a:solidFill>
                    <a:srgbClr val="0070C0"/>
                  </a:solidFill>
                  <a:latin typeface="Calibri"/>
                </a:endParaRPr>
              </a:p>
            </p:txBody>
          </p:sp>
          <p:sp>
            <p:nvSpPr>
              <p:cNvPr id="202259548" name="Прямоугольник: скругленные углы 92"/>
              <p:cNvSpPr/>
              <p:nvPr/>
            </p:nvSpPr>
            <p:spPr bwMode="auto">
              <a:xfrm>
                <a:off x="4309178" y="3395629"/>
                <a:ext cx="1906206" cy="84802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>
                  <a:solidFill>
                    <a:srgbClr val="00B0F0"/>
                  </a:solidFill>
                </a:endParaRPr>
              </a:p>
            </p:txBody>
          </p:sp>
          <p:pic>
            <p:nvPicPr>
              <p:cNvPr id="852947111" name="Рисунок 93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5781596" y="3327081"/>
                <a:ext cx="264956" cy="272865"/>
              </a:xfrm>
              <a:prstGeom prst="rect">
                <a:avLst/>
              </a:prstGeom>
            </p:spPr>
          </p:pic>
          <p:sp>
            <p:nvSpPr>
              <p:cNvPr id="823776530" name="Text Box 10"/>
              <p:cNvSpPr txBox="1">
                <a:spLocks noChangeArrowheads="1"/>
              </p:cNvSpPr>
              <p:nvPr/>
            </p:nvSpPr>
            <p:spPr bwMode="auto">
              <a:xfrm>
                <a:off x="4756168" y="3344846"/>
                <a:ext cx="943204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>
                    <a:solidFill>
                      <a:srgbClr val="0070C0"/>
                    </a:solidFill>
                    <a:latin typeface="Calibri"/>
                  </a:rPr>
                  <a:t>task.py</a:t>
                </a:r>
                <a:endParaRPr lang="ru-RU">
                  <a:solidFill>
                    <a:srgbClr val="0070C0"/>
                  </a:solidFill>
                  <a:latin typeface="Calibri"/>
                </a:endParaRPr>
              </a:p>
            </p:txBody>
          </p:sp>
          <p:sp>
            <p:nvSpPr>
              <p:cNvPr id="1850233842" name="Прямоугольник: скругленные углы 26"/>
              <p:cNvSpPr/>
              <p:nvPr/>
            </p:nvSpPr>
            <p:spPr bwMode="auto">
              <a:xfrm>
                <a:off x="6753071" y="2625545"/>
                <a:ext cx="2117469" cy="2133667"/>
              </a:xfrm>
              <a:prstGeom prst="roundRect">
                <a:avLst>
                  <a:gd name="adj" fmla="val 16667"/>
                </a:avLst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807124802" name="Text Box 10"/>
              <p:cNvSpPr txBox="1">
                <a:spLocks noChangeArrowheads="1"/>
              </p:cNvSpPr>
              <p:nvPr/>
            </p:nvSpPr>
            <p:spPr bwMode="auto">
              <a:xfrm>
                <a:off x="6778411" y="2667938"/>
                <a:ext cx="2092131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Рабочая папка</a:t>
                </a:r>
                <a:endParaRPr/>
              </a:p>
            </p:txBody>
          </p:sp>
          <p:sp>
            <p:nvSpPr>
              <p:cNvPr id="2133795579" name="Прямоугольник: скругленные углы 34"/>
              <p:cNvSpPr/>
              <p:nvPr/>
            </p:nvSpPr>
            <p:spPr bwMode="auto">
              <a:xfrm>
                <a:off x="6871372" y="3395629"/>
                <a:ext cx="1906206" cy="123128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>
                  <a:solidFill>
                    <a:srgbClr val="00B0F0"/>
                  </a:solidFill>
                </a:endParaRPr>
              </a:p>
            </p:txBody>
          </p:sp>
          <p:pic>
            <p:nvPicPr>
              <p:cNvPr id="1491447945" name="Рисунок 35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8343790" y="3327081"/>
                <a:ext cx="264956" cy="272865"/>
              </a:xfrm>
              <a:prstGeom prst="rect">
                <a:avLst/>
              </a:prstGeom>
            </p:spPr>
          </p:pic>
          <p:sp>
            <p:nvSpPr>
              <p:cNvPr id="726809441" name="Text Box 10"/>
              <p:cNvSpPr txBox="1">
                <a:spLocks noChangeArrowheads="1"/>
              </p:cNvSpPr>
              <p:nvPr/>
            </p:nvSpPr>
            <p:spPr bwMode="auto">
              <a:xfrm>
                <a:off x="7318362" y="3344846"/>
                <a:ext cx="943204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>
                    <a:solidFill>
                      <a:srgbClr val="0070C0"/>
                    </a:solidFill>
                    <a:latin typeface="Calibri"/>
                  </a:rPr>
                  <a:t>task.py</a:t>
                </a:r>
                <a:endParaRPr lang="ru-RU">
                  <a:solidFill>
                    <a:srgbClr val="0070C0"/>
                  </a:solidFill>
                  <a:latin typeface="Calibri"/>
                </a:endParaRPr>
              </a:p>
            </p:txBody>
          </p:sp>
          <p:sp>
            <p:nvSpPr>
              <p:cNvPr id="1243567133" name="Прямоугольник: скругленные углы 39"/>
              <p:cNvSpPr/>
              <p:nvPr/>
            </p:nvSpPr>
            <p:spPr bwMode="auto">
              <a:xfrm>
                <a:off x="9315267" y="2637635"/>
                <a:ext cx="2117469" cy="2133667"/>
              </a:xfrm>
              <a:prstGeom prst="roundRect">
                <a:avLst>
                  <a:gd name="adj" fmla="val 16667"/>
                </a:avLst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988634183" name="Прямоугольник: скругленные углы 45"/>
              <p:cNvSpPr/>
              <p:nvPr/>
            </p:nvSpPr>
            <p:spPr bwMode="auto">
              <a:xfrm>
                <a:off x="9427208" y="3407719"/>
                <a:ext cx="1906206" cy="83593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>
                  <a:solidFill>
                    <a:srgbClr val="00B0F0"/>
                  </a:solidFill>
                </a:endParaRPr>
              </a:p>
            </p:txBody>
          </p:sp>
          <p:pic>
            <p:nvPicPr>
              <p:cNvPr id="2108700979" name="Рисунок 46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10899626" y="3339171"/>
                <a:ext cx="264956" cy="272865"/>
              </a:xfrm>
              <a:prstGeom prst="rect">
                <a:avLst/>
              </a:prstGeom>
            </p:spPr>
          </p:pic>
          <p:sp>
            <p:nvSpPr>
              <p:cNvPr id="648154810" name="Text Box 10"/>
              <p:cNvSpPr txBox="1">
                <a:spLocks noChangeArrowheads="1"/>
              </p:cNvSpPr>
              <p:nvPr/>
            </p:nvSpPr>
            <p:spPr bwMode="auto">
              <a:xfrm>
                <a:off x="9874198" y="3356937"/>
                <a:ext cx="943204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>
                    <a:solidFill>
                      <a:srgbClr val="0070C0"/>
                    </a:solidFill>
                    <a:latin typeface="Calibri"/>
                  </a:rPr>
                  <a:t>task.py</a:t>
                </a:r>
                <a:endParaRPr lang="ru-RU">
                  <a:solidFill>
                    <a:srgbClr val="0070C0"/>
                  </a:solidFill>
                  <a:latin typeface="Calibri"/>
                </a:endParaRPr>
              </a:p>
            </p:txBody>
          </p:sp>
          <p:sp>
            <p:nvSpPr>
              <p:cNvPr id="1595410654" name="Text Box 10"/>
              <p:cNvSpPr txBox="1">
                <a:spLocks noChangeArrowheads="1"/>
              </p:cNvSpPr>
              <p:nvPr/>
            </p:nvSpPr>
            <p:spPr bwMode="auto">
              <a:xfrm>
                <a:off x="2687100" y="3242761"/>
                <a:ext cx="1500804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 sz="1400">
                    <a:solidFill>
                      <a:srgbClr val="002060"/>
                    </a:solidFill>
                    <a:latin typeface="Calibri"/>
                  </a:rPr>
                  <a:t>git clone [URL]</a:t>
                </a:r>
                <a:endParaRPr lang="ru-RU" sz="1400">
                  <a:solidFill>
                    <a:srgbClr val="002060"/>
                  </a:solidFill>
                  <a:latin typeface="Calibri"/>
                </a:endParaRPr>
              </a:p>
            </p:txBody>
          </p:sp>
        </p:grpSp>
      </p:grpSp>
      <p:sp>
        <p:nvSpPr>
          <p:cNvPr id="1778930691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676778734" name="Text Box 10"/>
          <p:cNvSpPr txBox="1">
            <a:spLocks noChangeArrowheads="1"/>
          </p:cNvSpPr>
          <p:nvPr/>
        </p:nvSpPr>
        <p:spPr bwMode="auto">
          <a:xfrm>
            <a:off x="251789" y="906462"/>
            <a:ext cx="11688419" cy="9679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Базовый рабочий процесс в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Git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после клонирования репозитория с сервера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(</a:t>
            </a:r>
            <a:r>
              <a:rPr lang="en-US" sz="2000" b="1">
                <a:solidFill>
                  <a:srgbClr val="002060"/>
                </a:solidFill>
                <a:latin typeface="Calibri"/>
              </a:rPr>
              <a:t>git clone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)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:</a:t>
            </a:r>
            <a:endParaRPr/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599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lnSpc>
                <a:spcPct val="7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Вы редактируете файлы в рабочей папке.</a:t>
            </a:r>
            <a:endParaRPr/>
          </a:p>
        </p:txBody>
      </p:sp>
      <p:sp>
        <p:nvSpPr>
          <p:cNvPr id="1822583140" name="TextBox 50"/>
          <p:cNvSpPr txBox="1"/>
          <p:nvPr/>
        </p:nvSpPr>
        <p:spPr bwMode="auto">
          <a:xfrm>
            <a:off x="6978093" y="4000534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274736457" name="TextBox 52"/>
          <p:cNvSpPr txBox="1"/>
          <p:nvPr/>
        </p:nvSpPr>
        <p:spPr bwMode="auto">
          <a:xfrm>
            <a:off x="748536" y="3699810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93762658" name="TextBox 53"/>
          <p:cNvSpPr txBox="1"/>
          <p:nvPr/>
        </p:nvSpPr>
        <p:spPr bwMode="auto">
          <a:xfrm>
            <a:off x="4487511" y="3750160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63941190" name="TextBox 54"/>
          <p:cNvSpPr txBox="1"/>
          <p:nvPr/>
        </p:nvSpPr>
        <p:spPr bwMode="auto">
          <a:xfrm>
            <a:off x="6978094" y="3750160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91308245" name="TextBox 55"/>
          <p:cNvSpPr txBox="1"/>
          <p:nvPr/>
        </p:nvSpPr>
        <p:spPr bwMode="auto">
          <a:xfrm>
            <a:off x="9555881" y="3754314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53458323" name="Группа 1"/>
          <p:cNvGrpSpPr/>
          <p:nvPr/>
        </p:nvGrpSpPr>
        <p:grpSpPr bwMode="auto">
          <a:xfrm>
            <a:off x="376029" y="2902225"/>
            <a:ext cx="11439938" cy="3834423"/>
            <a:chOff x="260308" y="2326707"/>
            <a:chExt cx="11770728" cy="4276343"/>
          </a:xfrm>
        </p:grpSpPr>
        <p:sp>
          <p:nvSpPr>
            <p:cNvPr id="1034833798" name="Прямоугольник: скругленные углы 28"/>
            <p:cNvSpPr/>
            <p:nvPr/>
          </p:nvSpPr>
          <p:spPr bwMode="auto">
            <a:xfrm>
              <a:off x="481020" y="2944049"/>
              <a:ext cx="2245127" cy="213366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88891117" name="Text Box 10"/>
            <p:cNvSpPr txBox="1">
              <a:spLocks noChangeArrowheads="1"/>
            </p:cNvSpPr>
            <p:nvPr/>
          </p:nvSpPr>
          <p:spPr bwMode="auto">
            <a:xfrm>
              <a:off x="374788" y="2971053"/>
              <a:ext cx="2351359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Репозиторий</a:t>
              </a:r>
              <a:endParaRPr/>
            </a:p>
          </p:txBody>
        </p:sp>
        <p:sp>
          <p:nvSpPr>
            <p:cNvPr id="547730273" name="Прямоугольник: скругленные углы 30"/>
            <p:cNvSpPr/>
            <p:nvPr/>
          </p:nvSpPr>
          <p:spPr bwMode="auto">
            <a:xfrm>
              <a:off x="260309" y="2337088"/>
              <a:ext cx="2632489" cy="34033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25109620" name="Text Box 10"/>
            <p:cNvSpPr txBox="1">
              <a:spLocks noChangeArrowheads="1"/>
            </p:cNvSpPr>
            <p:nvPr/>
          </p:nvSpPr>
          <p:spPr bwMode="auto">
            <a:xfrm>
              <a:off x="260308" y="2337087"/>
              <a:ext cx="2632489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sp>
          <p:nvSpPr>
            <p:cNvPr id="1362765926" name="Прямоугольник: скругленные углы 32"/>
            <p:cNvSpPr/>
            <p:nvPr/>
          </p:nvSpPr>
          <p:spPr bwMode="auto">
            <a:xfrm>
              <a:off x="645865" y="3509815"/>
              <a:ext cx="1906206" cy="143560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0B0F0"/>
                </a:solidFill>
              </a:endParaRPr>
            </a:p>
          </p:txBody>
        </p:sp>
        <p:pic>
          <p:nvPicPr>
            <p:cNvPr id="1126497280" name="Рисунок 2" descr="Программист мужской со сплошной заливкой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7544529" y="2934023"/>
              <a:ext cx="469957" cy="469957"/>
            </a:xfrm>
            <a:prstGeom prst="rect">
              <a:avLst/>
            </a:prstGeom>
          </p:spPr>
        </p:pic>
        <p:sp>
          <p:nvSpPr>
            <p:cNvPr id="1266799126" name="Прямоугольник: скругленные углы 38"/>
            <p:cNvSpPr/>
            <p:nvPr/>
          </p:nvSpPr>
          <p:spPr bwMode="auto">
            <a:xfrm>
              <a:off x="3226768" y="2337088"/>
              <a:ext cx="8804266" cy="340330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83360498" name="Text Box 10"/>
            <p:cNvSpPr txBox="1">
              <a:spLocks noChangeArrowheads="1"/>
            </p:cNvSpPr>
            <p:nvPr/>
          </p:nvSpPr>
          <p:spPr bwMode="auto">
            <a:xfrm>
              <a:off x="3226770" y="2326707"/>
              <a:ext cx="7828228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Локальный компьютер</a:t>
              </a:r>
              <a:endParaRPr/>
            </a:p>
          </p:txBody>
        </p:sp>
        <p:sp>
          <p:nvSpPr>
            <p:cNvPr id="247037705" name="Прямоугольник: скругленные углы 41"/>
            <p:cNvSpPr/>
            <p:nvPr/>
          </p:nvSpPr>
          <p:spPr bwMode="auto">
            <a:xfrm>
              <a:off x="3502512" y="2944049"/>
              <a:ext cx="2117469" cy="213366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67158216" name="Text Box 10"/>
            <p:cNvSpPr txBox="1">
              <a:spLocks noChangeArrowheads="1"/>
            </p:cNvSpPr>
            <p:nvPr/>
          </p:nvSpPr>
          <p:spPr bwMode="auto">
            <a:xfrm>
              <a:off x="3527852" y="2986443"/>
              <a:ext cx="2092131" cy="720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Локальный репозиторий</a:t>
              </a:r>
              <a:endParaRPr/>
            </a:p>
          </p:txBody>
        </p:sp>
        <p:sp>
          <p:nvSpPr>
            <p:cNvPr id="1656000220" name="Text Box 10"/>
            <p:cNvSpPr txBox="1">
              <a:spLocks noChangeArrowheads="1"/>
            </p:cNvSpPr>
            <p:nvPr/>
          </p:nvSpPr>
          <p:spPr bwMode="auto">
            <a:xfrm>
              <a:off x="8008714" y="4210383"/>
              <a:ext cx="1747338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git add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 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[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имя файла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]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  <p:sp>
          <p:nvSpPr>
            <p:cNvPr id="508436919" name="Text Box 10"/>
            <p:cNvSpPr txBox="1">
              <a:spLocks noChangeArrowheads="1"/>
            </p:cNvSpPr>
            <p:nvPr/>
          </p:nvSpPr>
          <p:spPr bwMode="auto">
            <a:xfrm>
              <a:off x="9664590" y="3004863"/>
              <a:ext cx="2117468" cy="720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Область индексирования</a:t>
              </a:r>
              <a:endParaRPr/>
            </a:p>
          </p:txBody>
        </p:sp>
        <p:pic>
          <p:nvPicPr>
            <p:cNvPr id="762726690" name="Рисунок 88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2118283" y="3441267"/>
              <a:ext cx="264956" cy="272865"/>
            </a:xfrm>
            <a:prstGeom prst="rect">
              <a:avLst/>
            </a:prstGeom>
          </p:spPr>
        </p:pic>
        <p:sp>
          <p:nvSpPr>
            <p:cNvPr id="1038196723" name="Text Box 10"/>
            <p:cNvSpPr txBox="1">
              <a:spLocks noChangeArrowheads="1"/>
            </p:cNvSpPr>
            <p:nvPr/>
          </p:nvSpPr>
          <p:spPr bwMode="auto">
            <a:xfrm>
              <a:off x="1092855" y="3459031"/>
              <a:ext cx="943204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>
                  <a:solidFill>
                    <a:srgbClr val="0070C0"/>
                  </a:solidFill>
                  <a:latin typeface="Calibri"/>
                </a:rPr>
                <a:t>task.py</a:t>
              </a:r>
              <a:endParaRPr lang="ru-RU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557323133" name="Прямоугольник: скругленные углы 92"/>
            <p:cNvSpPr/>
            <p:nvPr/>
          </p:nvSpPr>
          <p:spPr bwMode="auto">
            <a:xfrm>
              <a:off x="3620813" y="3714133"/>
              <a:ext cx="1906206" cy="124337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0B0F0"/>
                </a:solidFill>
              </a:endParaRPr>
            </a:p>
          </p:txBody>
        </p:sp>
        <p:pic>
          <p:nvPicPr>
            <p:cNvPr id="1915186922" name="Рисунок 93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5093231" y="3645585"/>
              <a:ext cx="264956" cy="272865"/>
            </a:xfrm>
            <a:prstGeom prst="rect">
              <a:avLst/>
            </a:prstGeom>
          </p:spPr>
        </p:pic>
        <p:sp>
          <p:nvSpPr>
            <p:cNvPr id="1191709486" name="Text Box 10"/>
            <p:cNvSpPr txBox="1">
              <a:spLocks noChangeArrowheads="1"/>
            </p:cNvSpPr>
            <p:nvPr/>
          </p:nvSpPr>
          <p:spPr bwMode="auto">
            <a:xfrm>
              <a:off x="4067803" y="3663351"/>
              <a:ext cx="943204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>
                  <a:solidFill>
                    <a:srgbClr val="0070C0"/>
                  </a:solidFill>
                  <a:latin typeface="Calibri"/>
                </a:rPr>
                <a:t>task.py</a:t>
              </a:r>
              <a:endParaRPr lang="ru-RU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1746341819" name="Прямоугольник: скругленные углы 26"/>
            <p:cNvSpPr/>
            <p:nvPr/>
          </p:nvSpPr>
          <p:spPr bwMode="auto">
            <a:xfrm>
              <a:off x="5972239" y="2944049"/>
              <a:ext cx="2117469" cy="213366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61561796" name="Text Box 10"/>
            <p:cNvSpPr txBox="1">
              <a:spLocks noChangeArrowheads="1"/>
            </p:cNvSpPr>
            <p:nvPr/>
          </p:nvSpPr>
          <p:spPr bwMode="auto">
            <a:xfrm>
              <a:off x="5997578" y="2986443"/>
              <a:ext cx="2092131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Рабочая папка</a:t>
              </a:r>
              <a:endParaRPr/>
            </a:p>
          </p:txBody>
        </p:sp>
        <p:sp>
          <p:nvSpPr>
            <p:cNvPr id="1149452206" name="Прямоугольник: скругленные углы 34"/>
            <p:cNvSpPr/>
            <p:nvPr/>
          </p:nvSpPr>
          <p:spPr bwMode="auto">
            <a:xfrm>
              <a:off x="6090539" y="3714133"/>
              <a:ext cx="1906206" cy="1231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0B0F0"/>
                </a:solidFill>
              </a:endParaRPr>
            </a:p>
          </p:txBody>
        </p:sp>
        <p:pic>
          <p:nvPicPr>
            <p:cNvPr id="1355737444" name="Рисунок 35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7562957" y="3645585"/>
              <a:ext cx="264956" cy="272865"/>
            </a:xfrm>
            <a:prstGeom prst="rect">
              <a:avLst/>
            </a:prstGeom>
          </p:spPr>
        </p:pic>
        <p:sp>
          <p:nvSpPr>
            <p:cNvPr id="999370353" name="Text Box 10"/>
            <p:cNvSpPr txBox="1">
              <a:spLocks noChangeArrowheads="1"/>
            </p:cNvSpPr>
            <p:nvPr/>
          </p:nvSpPr>
          <p:spPr bwMode="auto">
            <a:xfrm>
              <a:off x="6537529" y="3663351"/>
              <a:ext cx="943204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>
                  <a:solidFill>
                    <a:srgbClr val="0070C0"/>
                  </a:solidFill>
                  <a:latin typeface="Calibri"/>
                </a:rPr>
                <a:t>task.py</a:t>
              </a:r>
              <a:endParaRPr lang="ru-RU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409405548" name="Прямоугольник: скругленные углы 39"/>
            <p:cNvSpPr/>
            <p:nvPr/>
          </p:nvSpPr>
          <p:spPr bwMode="auto">
            <a:xfrm>
              <a:off x="9664590" y="2956139"/>
              <a:ext cx="2117469" cy="213366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5936789" name="Прямоугольник: скругленные углы 45"/>
            <p:cNvSpPr/>
            <p:nvPr/>
          </p:nvSpPr>
          <p:spPr bwMode="auto">
            <a:xfrm>
              <a:off x="9776531" y="3726223"/>
              <a:ext cx="1906206" cy="1231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0B0F0"/>
                </a:solidFill>
              </a:endParaRPr>
            </a:p>
          </p:txBody>
        </p:sp>
        <p:pic>
          <p:nvPicPr>
            <p:cNvPr id="472805587" name="Рисунок 46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11248949" y="3657675"/>
              <a:ext cx="264956" cy="272865"/>
            </a:xfrm>
            <a:prstGeom prst="rect">
              <a:avLst/>
            </a:prstGeom>
          </p:spPr>
        </p:pic>
        <p:sp>
          <p:nvSpPr>
            <p:cNvPr id="799414423" name="Text Box 10"/>
            <p:cNvSpPr txBox="1">
              <a:spLocks noChangeArrowheads="1"/>
            </p:cNvSpPr>
            <p:nvPr/>
          </p:nvSpPr>
          <p:spPr bwMode="auto">
            <a:xfrm>
              <a:off x="10223521" y="3675440"/>
              <a:ext cx="943204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>
                  <a:solidFill>
                    <a:srgbClr val="0070C0"/>
                  </a:solidFill>
                  <a:latin typeface="Calibri"/>
                </a:rPr>
                <a:t>task.py</a:t>
              </a:r>
              <a:endParaRPr lang="ru-RU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982643145" name="Прямая со стрелкой 50"/>
            <p:cNvCxnSpPr>
              <a:cxnSpLocks/>
            </p:cNvCxnSpPr>
            <p:nvPr/>
          </p:nvCxnSpPr>
          <p:spPr bwMode="auto">
            <a:xfrm>
              <a:off x="8077339" y="4573228"/>
              <a:ext cx="158724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458553" name="Прямая со стрелкой 54"/>
            <p:cNvCxnSpPr>
              <a:cxnSpLocks/>
            </p:cNvCxnSpPr>
            <p:nvPr/>
          </p:nvCxnSpPr>
          <p:spPr bwMode="auto">
            <a:xfrm flipH="1">
              <a:off x="4582274" y="5436825"/>
              <a:ext cx="615421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6891656" name="Text Box 10"/>
            <p:cNvSpPr txBox="1">
              <a:spLocks noChangeArrowheads="1"/>
            </p:cNvSpPr>
            <p:nvPr/>
          </p:nvSpPr>
          <p:spPr bwMode="auto">
            <a:xfrm>
              <a:off x="985289" y="5905008"/>
              <a:ext cx="4482957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 git push [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имя удаленного сервера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] [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ветка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]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 </a:t>
              </a:r>
              <a:endParaRPr/>
            </a:p>
          </p:txBody>
        </p:sp>
        <p:cxnSp>
          <p:nvCxnSpPr>
            <p:cNvPr id="2099036092" name="Прямая со стрелкой 56"/>
            <p:cNvCxnSpPr>
              <a:cxnSpLocks/>
            </p:cNvCxnSpPr>
            <p:nvPr/>
          </p:nvCxnSpPr>
          <p:spPr bwMode="auto">
            <a:xfrm flipH="1">
              <a:off x="1613043" y="6248257"/>
              <a:ext cx="29692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314526" name="Text Box 10"/>
            <p:cNvSpPr txBox="1">
              <a:spLocks noChangeArrowheads="1"/>
            </p:cNvSpPr>
            <p:nvPr/>
          </p:nvSpPr>
          <p:spPr bwMode="auto">
            <a:xfrm>
              <a:off x="4539404" y="5081850"/>
              <a:ext cx="6154220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 git commit –m [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комментарий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]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  <p:sp>
          <p:nvSpPr>
            <p:cNvPr id="987317615" name="Text Box 10"/>
            <p:cNvSpPr txBox="1">
              <a:spLocks noChangeArrowheads="1"/>
            </p:cNvSpPr>
            <p:nvPr/>
          </p:nvSpPr>
          <p:spPr bwMode="auto">
            <a:xfrm>
              <a:off x="4823043" y="5429884"/>
              <a:ext cx="5870581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 git commit –m “change Word to World”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  <p:sp>
          <p:nvSpPr>
            <p:cNvPr id="668352189" name="Text Box 10"/>
            <p:cNvSpPr txBox="1">
              <a:spLocks noChangeArrowheads="1"/>
            </p:cNvSpPr>
            <p:nvPr/>
          </p:nvSpPr>
          <p:spPr bwMode="auto">
            <a:xfrm>
              <a:off x="856179" y="6259801"/>
              <a:ext cx="4482957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 git push origin master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  <p:sp>
          <p:nvSpPr>
            <p:cNvPr id="977897997" name="Text Box 10"/>
            <p:cNvSpPr txBox="1">
              <a:spLocks noChangeArrowheads="1"/>
            </p:cNvSpPr>
            <p:nvPr/>
          </p:nvSpPr>
          <p:spPr bwMode="auto">
            <a:xfrm>
              <a:off x="8077339" y="4591648"/>
              <a:ext cx="1645825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git add task.py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</p:grpSp>
      <p:sp>
        <p:nvSpPr>
          <p:cNvPr id="1787757277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247627288" name="Text Box 10"/>
          <p:cNvSpPr txBox="1">
            <a:spLocks noChangeArrowheads="1"/>
          </p:cNvSpPr>
          <p:nvPr/>
        </p:nvSpPr>
        <p:spPr bwMode="auto">
          <a:xfrm>
            <a:off x="251789" y="906462"/>
            <a:ext cx="11688419" cy="1785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Calibri"/>
              </a:rPr>
              <a:t>2.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Вы индексируете измененные файлы, добавляя их снимки в область индексирования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(</a:t>
            </a:r>
            <a:r>
              <a:rPr lang="en-US" sz="2000" b="1">
                <a:solidFill>
                  <a:srgbClr val="002060"/>
                </a:solidFill>
                <a:latin typeface="Calibri"/>
              </a:rPr>
              <a:t>git add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)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.</a:t>
            </a:r>
            <a:endParaRPr/>
          </a:p>
          <a:p>
            <a:pPr marR="0" lvl="0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Calibri"/>
              </a:rPr>
              <a:t>3.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Вы выполняете фиксацию измененных и проиндексированных файлов, получая их из области индексирования и сохраняя их снимки в локальном репозитории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(</a:t>
            </a:r>
            <a:r>
              <a:rPr lang="en-US" sz="2000" b="1">
                <a:solidFill>
                  <a:srgbClr val="002060"/>
                </a:solidFill>
                <a:latin typeface="Calibri"/>
              </a:rPr>
              <a:t>git commit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)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.</a:t>
            </a:r>
            <a:endParaRPr/>
          </a:p>
          <a:p>
            <a:pPr marR="0" lvl="0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Calibri"/>
              </a:rPr>
              <a:t>4.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Вы отправляете выполненные изменения из локального репозитория в репозиторий сервера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(</a:t>
            </a:r>
            <a:r>
              <a:rPr lang="en-US" sz="2000" b="1">
                <a:solidFill>
                  <a:srgbClr val="002060"/>
                </a:solidFill>
                <a:latin typeface="Calibri"/>
              </a:rPr>
              <a:t>git push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)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1549847082" name="TextBox 64"/>
          <p:cNvSpPr txBox="1"/>
          <p:nvPr/>
        </p:nvSpPr>
        <p:spPr bwMode="auto">
          <a:xfrm>
            <a:off x="730338" y="4529730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858368922" name="TextBox 65"/>
          <p:cNvSpPr txBox="1"/>
          <p:nvPr/>
        </p:nvSpPr>
        <p:spPr bwMode="auto">
          <a:xfrm>
            <a:off x="730339" y="4279356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1712225" name="TextBox 66"/>
          <p:cNvSpPr txBox="1"/>
          <p:nvPr/>
        </p:nvSpPr>
        <p:spPr bwMode="auto">
          <a:xfrm>
            <a:off x="3634734" y="4682278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047745177" name="TextBox 67"/>
          <p:cNvSpPr txBox="1"/>
          <p:nvPr/>
        </p:nvSpPr>
        <p:spPr bwMode="auto">
          <a:xfrm>
            <a:off x="3634736" y="4431904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58237720" name="TextBox 70"/>
          <p:cNvSpPr txBox="1"/>
          <p:nvPr/>
        </p:nvSpPr>
        <p:spPr bwMode="auto">
          <a:xfrm>
            <a:off x="6032039" y="4682278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831886684" name="TextBox 71"/>
          <p:cNvSpPr txBox="1"/>
          <p:nvPr/>
        </p:nvSpPr>
        <p:spPr bwMode="auto">
          <a:xfrm>
            <a:off x="6032039" y="4431904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618915490" name="TextBox 72"/>
          <p:cNvSpPr txBox="1"/>
          <p:nvPr/>
        </p:nvSpPr>
        <p:spPr bwMode="auto">
          <a:xfrm>
            <a:off x="9630385" y="4682278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440601849" name="TextBox 73"/>
          <p:cNvSpPr txBox="1"/>
          <p:nvPr/>
        </p:nvSpPr>
        <p:spPr bwMode="auto">
          <a:xfrm>
            <a:off x="9630385" y="4431904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25974626" name="Прямая соединительная линия 80"/>
          <p:cNvCxnSpPr>
            <a:cxnSpLocks/>
          </p:cNvCxnSpPr>
          <p:nvPr/>
        </p:nvCxnSpPr>
        <p:spPr bwMode="auto">
          <a:xfrm>
            <a:off x="1807094" y="4110592"/>
            <a:ext cx="89109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560174" name="Облако 81"/>
          <p:cNvSpPr/>
          <p:nvPr/>
        </p:nvSpPr>
        <p:spPr bwMode="auto">
          <a:xfrm>
            <a:off x="1735085" y="654210"/>
            <a:ext cx="9054981" cy="3287349"/>
          </a:xfrm>
          <a:prstGeom prst="cloud">
            <a:avLst/>
          </a:prstGeom>
          <a:noFill/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58123630" name="Прямоугольник 82"/>
          <p:cNvSpPr/>
          <p:nvPr/>
        </p:nvSpPr>
        <p:spPr bwMode="auto">
          <a:xfrm>
            <a:off x="2167133" y="1950352"/>
            <a:ext cx="1584174" cy="761999"/>
          </a:xfrm>
          <a:prstGeom prst="rect">
            <a:avLst/>
          </a:prstGeom>
          <a:solidFill>
            <a:schemeClr val="bg1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origin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main</a:t>
            </a:r>
            <a:endParaRPr/>
          </a:p>
        </p:txBody>
      </p:sp>
      <p:sp>
        <p:nvSpPr>
          <p:cNvPr id="467263608" name="TextBox 83"/>
          <p:cNvSpPr txBox="1"/>
          <p:nvPr/>
        </p:nvSpPr>
        <p:spPr bwMode="auto">
          <a:xfrm>
            <a:off x="2959221" y="1220980"/>
            <a:ext cx="629294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https://github.com/IlyaOrlov/PythonCourse: origin</a:t>
            </a:r>
            <a:endParaRPr lang="ru-RU">
              <a:solidFill>
                <a:srgbClr val="002060"/>
              </a:solidFill>
            </a:endParaRPr>
          </a:p>
        </p:txBody>
      </p:sp>
      <p:sp>
        <p:nvSpPr>
          <p:cNvPr id="1051303381" name="TextBox 84"/>
          <p:cNvSpPr txBox="1"/>
          <p:nvPr/>
        </p:nvSpPr>
        <p:spPr bwMode="auto">
          <a:xfrm>
            <a:off x="1879101" y="4845873"/>
            <a:ext cx="1959726" cy="646330"/>
          </a:xfrm>
          <a:prstGeom prst="rect">
            <a:avLst/>
          </a:prstGeom>
          <a:noFill/>
          <a:ln w="25400">
            <a:solidFill>
              <a:srgbClr val="2572BB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local</a:t>
            </a:r>
            <a:endParaRPr/>
          </a:p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main</a:t>
            </a:r>
            <a:endParaRPr lang="ru-RU">
              <a:solidFill>
                <a:srgbClr val="002060"/>
              </a:solidFill>
            </a:endParaRPr>
          </a:p>
        </p:txBody>
      </p:sp>
      <p:sp>
        <p:nvSpPr>
          <p:cNvPr id="1385026799" name="TextBox 85"/>
          <p:cNvSpPr txBox="1"/>
          <p:nvPr/>
        </p:nvSpPr>
        <p:spPr bwMode="auto">
          <a:xfrm>
            <a:off x="7783758" y="4674942"/>
            <a:ext cx="1959726" cy="646330"/>
          </a:xfrm>
          <a:prstGeom prst="rect">
            <a:avLst/>
          </a:prstGeom>
          <a:noFill/>
          <a:ln w="25400">
            <a:solidFill>
              <a:srgbClr val="2572BB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local</a:t>
            </a:r>
            <a:endParaRPr/>
          </a:p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my_branch</a:t>
            </a:r>
            <a:endParaRPr/>
          </a:p>
        </p:txBody>
      </p:sp>
      <p:pic>
        <p:nvPicPr>
          <p:cNvPr id="1121746901" name="Рисунок 8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19261" y="2459542"/>
            <a:ext cx="695324" cy="6429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47706217" name="Стрелка: вниз 87"/>
          <p:cNvSpPr/>
          <p:nvPr/>
        </p:nvSpPr>
        <p:spPr bwMode="auto">
          <a:xfrm>
            <a:off x="2714950" y="2783632"/>
            <a:ext cx="189438" cy="197948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09652501" name="TextBox 95"/>
          <p:cNvSpPr txBox="1"/>
          <p:nvPr/>
        </p:nvSpPr>
        <p:spPr bwMode="auto">
          <a:xfrm>
            <a:off x="2210895" y="3693006"/>
            <a:ext cx="122413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clone</a:t>
            </a:r>
            <a:endParaRPr lang="ru-RU" sz="1600" b="1"/>
          </a:p>
        </p:txBody>
      </p:sp>
      <p:sp>
        <p:nvSpPr>
          <p:cNvPr id="1986793952" name="Стрелка: вниз 96"/>
          <p:cNvSpPr/>
          <p:nvPr/>
        </p:nvSpPr>
        <p:spPr bwMode="auto">
          <a:xfrm rot="16199969">
            <a:off x="5707429" y="3401646"/>
            <a:ext cx="187642" cy="34927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553516942" name="Рисунок 9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872009" y="5321272"/>
            <a:ext cx="892341" cy="8775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8045313" name="Рисунок 9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361271" y="5288727"/>
            <a:ext cx="711949" cy="5868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89623751" name="TextBox 99"/>
          <p:cNvSpPr txBox="1"/>
          <p:nvPr/>
        </p:nvSpPr>
        <p:spPr bwMode="auto">
          <a:xfrm>
            <a:off x="7410492" y="6126816"/>
            <a:ext cx="337957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sz="1400"/>
              <a:t>c</a:t>
            </a:r>
            <a:r>
              <a:rPr lang="ru-RU" sz="1400"/>
              <a:t>оздаем свою папку в </a:t>
            </a:r>
            <a:r>
              <a:rPr lang="en-US" sz="1400"/>
              <a:t>Practice</a:t>
            </a:r>
            <a:endParaRPr/>
          </a:p>
          <a:p>
            <a:pPr marL="342900" indent="-342900">
              <a:buAutoNum type="arabicPeriod"/>
              <a:defRPr/>
            </a:pPr>
            <a:r>
              <a:rPr lang="en-US" sz="1400"/>
              <a:t>c</a:t>
            </a:r>
            <a:r>
              <a:rPr lang="ru-RU" sz="1400"/>
              <a:t>оздаем файл в своей папке</a:t>
            </a:r>
            <a:endParaRPr/>
          </a:p>
        </p:txBody>
      </p:sp>
      <p:sp>
        <p:nvSpPr>
          <p:cNvPr id="997620381" name="TextBox 100"/>
          <p:cNvSpPr txBox="1"/>
          <p:nvPr/>
        </p:nvSpPr>
        <p:spPr bwMode="auto">
          <a:xfrm>
            <a:off x="4111350" y="4758664"/>
            <a:ext cx="3379575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checkout –b my_branch</a:t>
            </a:r>
            <a:endParaRPr lang="ru-RU" sz="1600" b="1"/>
          </a:p>
        </p:txBody>
      </p:sp>
      <p:sp>
        <p:nvSpPr>
          <p:cNvPr id="1413896265" name="Стрелка: изогнутая вверх 101"/>
          <p:cNvSpPr/>
          <p:nvPr/>
        </p:nvSpPr>
        <p:spPr bwMode="auto">
          <a:xfrm>
            <a:off x="9000461" y="5330823"/>
            <a:ext cx="678495" cy="461651"/>
          </a:xfrm>
          <a:prstGeom prst="curvedUpArrow">
            <a:avLst>
              <a:gd name="adj1" fmla="val 25000"/>
              <a:gd name="adj2" fmla="val 50000"/>
              <a:gd name="adj3" fmla="val 36538"/>
            </a:avLst>
          </a:prstGeom>
          <a:solidFill>
            <a:srgbClr val="00B0F0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866687313" name="TextBox 102"/>
          <p:cNvSpPr txBox="1"/>
          <p:nvPr/>
        </p:nvSpPr>
        <p:spPr bwMode="auto">
          <a:xfrm>
            <a:off x="8763621" y="5776327"/>
            <a:ext cx="122413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add</a:t>
            </a:r>
            <a:endParaRPr lang="ru-RU" sz="1600" b="1"/>
          </a:p>
        </p:txBody>
      </p:sp>
      <p:sp>
        <p:nvSpPr>
          <p:cNvPr id="1733622145" name="Стрелка: изогнутая вверх 103"/>
          <p:cNvSpPr/>
          <p:nvPr/>
        </p:nvSpPr>
        <p:spPr bwMode="auto">
          <a:xfrm rot="16199969">
            <a:off x="9648507" y="4718652"/>
            <a:ext cx="678495" cy="461651"/>
          </a:xfrm>
          <a:prstGeom prst="curvedUpArrow">
            <a:avLst>
              <a:gd name="adj1" fmla="val 25000"/>
              <a:gd name="adj2" fmla="val 50000"/>
              <a:gd name="adj3" fmla="val 36538"/>
            </a:avLst>
          </a:prstGeom>
          <a:solidFill>
            <a:srgbClr val="00B0F0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861292260" name="TextBox 104"/>
          <p:cNvSpPr txBox="1"/>
          <p:nvPr/>
        </p:nvSpPr>
        <p:spPr bwMode="auto">
          <a:xfrm>
            <a:off x="9803241" y="4657090"/>
            <a:ext cx="1046490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commit</a:t>
            </a:r>
            <a:endParaRPr lang="ru-RU" sz="1600" b="1"/>
          </a:p>
        </p:txBody>
      </p:sp>
      <p:sp>
        <p:nvSpPr>
          <p:cNvPr id="1039330768" name="Стрелка: вниз 105"/>
          <p:cNvSpPr/>
          <p:nvPr/>
        </p:nvSpPr>
        <p:spPr bwMode="auto">
          <a:xfrm rot="10799990">
            <a:off x="8719862" y="2822118"/>
            <a:ext cx="189437" cy="176576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14477177" name="Прямоугольник 106"/>
          <p:cNvSpPr/>
          <p:nvPr/>
        </p:nvSpPr>
        <p:spPr bwMode="auto">
          <a:xfrm>
            <a:off x="8071790" y="1939098"/>
            <a:ext cx="1584174" cy="761999"/>
          </a:xfrm>
          <a:prstGeom prst="rect">
            <a:avLst/>
          </a:prstGeom>
          <a:solidFill>
            <a:schemeClr val="bg1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origin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my_branch</a:t>
            </a:r>
            <a:endParaRPr/>
          </a:p>
        </p:txBody>
      </p:sp>
      <p:sp>
        <p:nvSpPr>
          <p:cNvPr id="939011712" name="Блок-схема: решение 107"/>
          <p:cNvSpPr/>
          <p:nvPr/>
        </p:nvSpPr>
        <p:spPr bwMode="auto">
          <a:xfrm>
            <a:off x="5140128" y="1590312"/>
            <a:ext cx="1728191" cy="1424959"/>
          </a:xfrm>
          <a:prstGeom prst="flowChartDecision">
            <a:avLst/>
          </a:prstGeom>
          <a:noFill/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</a:rPr>
              <a:t>ревью кода</a:t>
            </a:r>
            <a:endParaRPr/>
          </a:p>
        </p:txBody>
      </p:sp>
      <p:sp>
        <p:nvSpPr>
          <p:cNvPr id="78781673" name="Стрелка: вниз 108"/>
          <p:cNvSpPr/>
          <p:nvPr/>
        </p:nvSpPr>
        <p:spPr bwMode="auto">
          <a:xfrm rot="5399978">
            <a:off x="4438711" y="1849561"/>
            <a:ext cx="182919" cy="9502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838785" name="TextBox 110"/>
          <p:cNvSpPr txBox="1"/>
          <p:nvPr/>
        </p:nvSpPr>
        <p:spPr bwMode="auto">
          <a:xfrm>
            <a:off x="3930102" y="1866027"/>
            <a:ext cx="122413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>
                <a:solidFill>
                  <a:srgbClr val="00B050"/>
                </a:solidFill>
              </a:rPr>
              <a:t>approve</a:t>
            </a:r>
            <a:endParaRPr lang="ru-RU" sz="1600">
              <a:solidFill>
                <a:srgbClr val="00B050"/>
              </a:solidFill>
            </a:endParaRPr>
          </a:p>
        </p:txBody>
      </p:sp>
      <p:sp>
        <p:nvSpPr>
          <p:cNvPr id="1697614316" name="TextBox 111"/>
          <p:cNvSpPr txBox="1"/>
          <p:nvPr/>
        </p:nvSpPr>
        <p:spPr bwMode="auto">
          <a:xfrm>
            <a:off x="6847653" y="1708247"/>
            <a:ext cx="1273366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/>
              <a:t>create pull request</a:t>
            </a:r>
            <a:endParaRPr lang="ru-RU" sz="1600"/>
          </a:p>
        </p:txBody>
      </p:sp>
      <p:cxnSp>
        <p:nvCxnSpPr>
          <p:cNvPr id="293413635" name="Прямая со стрелкой 112"/>
          <p:cNvCxnSpPr>
            <a:cxnSpLocks/>
          </p:cNvCxnSpPr>
          <p:nvPr/>
        </p:nvCxnSpPr>
        <p:spPr bwMode="auto">
          <a:xfrm>
            <a:off x="6055565" y="3103707"/>
            <a:ext cx="1584174" cy="1654956"/>
          </a:xfrm>
          <a:prstGeom prst="straightConnector1">
            <a:avLst/>
          </a:prstGeom>
          <a:ln w="38100">
            <a:solidFill>
              <a:srgbClr val="2572B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967095" name="TextBox 113"/>
          <p:cNvSpPr txBox="1"/>
          <p:nvPr/>
        </p:nvSpPr>
        <p:spPr bwMode="auto">
          <a:xfrm>
            <a:off x="5975915" y="3571585"/>
            <a:ext cx="141770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rgbClr val="FF0000"/>
                </a:solidFill>
              </a:rPr>
              <a:t>замечания</a:t>
            </a:r>
            <a:endParaRPr/>
          </a:p>
        </p:txBody>
      </p:sp>
      <p:sp>
        <p:nvSpPr>
          <p:cNvPr id="1152313964" name="Стрелка: вниз 114"/>
          <p:cNvSpPr/>
          <p:nvPr/>
        </p:nvSpPr>
        <p:spPr bwMode="auto">
          <a:xfrm rot="5399978">
            <a:off x="7343911" y="1829286"/>
            <a:ext cx="182919" cy="9502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96502831" name="TextBox 115"/>
          <p:cNvSpPr txBox="1"/>
          <p:nvPr/>
        </p:nvSpPr>
        <p:spPr bwMode="auto">
          <a:xfrm>
            <a:off x="8215806" y="3728511"/>
            <a:ext cx="122413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push</a:t>
            </a:r>
            <a:endParaRPr lang="ru-RU" sz="1600" b="1"/>
          </a:p>
        </p:txBody>
      </p:sp>
      <p:sp>
        <p:nvSpPr>
          <p:cNvPr id="1793725671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Общий порядок работы с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78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716541"/>
            <a:ext cx="11463439" cy="48628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Скачать и поставить интерпретатор Python версии 3.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9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или выше,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pip,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virtualenv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br>
              <a:rPr lang="ru-RU" sz="2000">
                <a:solidFill>
                  <a:srgbClr val="002060"/>
                </a:solidFill>
                <a:latin typeface="+mn-lt"/>
              </a:rPr>
            </a:br>
            <a:r>
              <a:rPr lang="ru-RU" sz="2000">
                <a:solidFill>
                  <a:srgbClr val="002060"/>
                </a:solidFill>
                <a:latin typeface="+mn-lt"/>
              </a:rPr>
              <a:t>(см. Приложение 1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; проверить работоспособность через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консоль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Пуск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-&gt; cmd -&gt; python):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выполнить простейшие операции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например,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“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+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”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Скачать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поставить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 (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https://www.jetbrains.com/help/pycharm/installation-guide.html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Создать виртуальное окружение (в терминале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или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PyCharm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) и установить </a:t>
            </a:r>
            <a:r>
              <a:rPr lang="ru-RU" sz="2000" b="0" i="0" u="sng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в него</a:t>
            </a:r>
            <a:r>
              <a:rPr lang="ru-RU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пакет</a:t>
            </a:r>
            <a:r>
              <a:rPr lang="ru-RU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pytest </a:t>
            </a:r>
            <a:r>
              <a:rPr lang="ru-RU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 помощью </a:t>
            </a:r>
            <a:r>
              <a:rPr lang="en-US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pip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Убедиться, что вне виртуального окружения этот пакет недоступен.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эхо-скрипт на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запрашивающий любые данные у пользователя и выводящий их с добавлением строки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“Echo: ”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начале.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Прочитать про систему управления версиями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git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см.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Practice/README.md)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подключиться к проектному репозиторию и склонировать его в локальную папку.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папке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Practice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создать свою подпапку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Назвать по аналогии: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iorlov.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Попробовать отправить решение задания 4 в проектный репозиторий согласно инструкции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Practice/README.md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и создать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Pull Request.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+mn-lt"/>
                <a:cs typeface="Times New Roman"/>
              </a:rPr>
              <a:t>Приложение 1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1546562"/>
            <a:ext cx="11463439" cy="395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just" defTabSz="9144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Определить параметры своего компьютера: Пуск -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&gt;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Параметры ПК -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&gt;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О программе: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</a:t>
            </a:r>
            <a:endParaRPr lang="ru-RU" sz="240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52400" y="716015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Установка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3.X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84511" y="1941735"/>
            <a:ext cx="3317989" cy="39749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 bwMode="auto">
          <a:xfrm>
            <a:off x="3984511" y="1941735"/>
            <a:ext cx="3317989" cy="39749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1102062"/>
            <a:ext cx="11463439" cy="6906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2. Скачать установщик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Python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а с официального сайта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: https://www.python.org -&gt; Downloads -&gt;</a:t>
            </a:r>
            <a:endParaRPr lang="ru-RU" sz="240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49986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Установка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3.X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монитор, проигрыватель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35345" y="1438085"/>
            <a:ext cx="3946609" cy="1650329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4280" y="3329591"/>
            <a:ext cx="1146343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l">
              <a:buNone/>
              <a:defRPr/>
            </a:pPr>
            <a:r>
              <a:rPr lang="en-US" sz="2400">
                <a:solidFill>
                  <a:srgbClr val="002060"/>
                </a:solidFill>
                <a:latin typeface="Calibri"/>
              </a:rPr>
              <a:t>-&gt; Windows -&gt;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Stable Releases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-&gt;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Download </a:t>
            </a:r>
            <a:r>
              <a:rPr lang="en-US" sz="2400" u="sng">
                <a:solidFill>
                  <a:srgbClr val="002060"/>
                </a:solidFill>
                <a:latin typeface="Calibri"/>
                <a:hlinkClick r:id="rId3" tooltip="https://www.python.org/ftp/python/3.10.4/python-3.10.4-amd64.exe"/>
              </a:rPr>
              <a:t>Windows installer (64-bit)</a:t>
            </a:r>
            <a:endParaRPr lang="en-US" sz="240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628323" y="3791257"/>
            <a:ext cx="2935351" cy="289677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auto">
          <a:xfrm>
            <a:off x="4235345" y="1447381"/>
            <a:ext cx="3946609" cy="16410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628323" y="3791257"/>
            <a:ext cx="2935351" cy="28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+mn-lt"/>
                <a:cs typeface="Times New Roman"/>
              </a:rPr>
              <a:t>Приложение 1</a:t>
            </a:r>
            <a:endParaRPr lang="ru-RU" sz="2800">
              <a:solidFill>
                <a:srgbClr val="002060"/>
              </a:solidFill>
              <a:latin typeface="+mn-lt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3144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Определение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81966" y="708917"/>
            <a:ext cx="11417686" cy="597545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700">
                <a:solidFill>
                  <a:srgbClr val="002060"/>
                </a:solidFill>
                <a:latin typeface="+mn-lt"/>
              </a:rPr>
              <a:t>Язык программирования предназначен для взаимодействия человека с ЭВМ и является инструмент для написания компьютерных программ.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8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700" b="1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70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sz="2700" b="1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sz="270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  <a:endParaRPr/>
          </a:p>
        </p:txBody>
      </p:sp>
      <p:pic>
        <p:nvPicPr>
          <p:cNvPr id="5" name="Picture 8" descr="ÐÐ°ÑÑÐ¸Ð½ÐºÐ¸ Ð¿Ð¾ Ð·Ð°Ð¿ÑÐ¾ÑÑ ÐºÑÐ°ÑÐ¸Ð²ÑÐ¹ ÐºÐ¾Ð´ Ð½Ð° Python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436109" y="3570962"/>
            <a:ext cx="3309400" cy="31134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1102062"/>
            <a:ext cx="11463439" cy="395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3. Дважды щелкнуть по скачанному файлу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python-3.10.4-amd64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.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exe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и выбрать:</a:t>
            </a:r>
            <a:endParaRPr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49986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Установка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3.X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rcRect l="998" t="857" r="0" b="0"/>
          <a:stretch/>
        </p:blipFill>
        <p:spPr bwMode="auto">
          <a:xfrm>
            <a:off x="364281" y="1480403"/>
            <a:ext cx="5541219" cy="342125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72474" y="1488316"/>
            <a:ext cx="5728212" cy="3470684"/>
          </a:xfrm>
          <a:prstGeom prst="rect">
            <a:avLst/>
          </a:prstGeom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64280" y="5164648"/>
            <a:ext cx="11463439" cy="395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4. По завершении установки проверить результат, набрав в командной строке: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python</a:t>
            </a:r>
            <a:endParaRPr lang="ru-RU" sz="240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13" name="Рисунок 12" descr="Изображение выглядит как текст, снимок экрана, монитор, экран&#10;&#10;Автоматически созданное описание"/>
          <p:cNvPicPr>
            <a:picLocks noChangeAspect="1"/>
          </p:cNvPicPr>
          <p:nvPr/>
        </p:nvPicPr>
        <p:blipFill>
          <a:blip r:embed="rId4"/>
          <a:srcRect l="0" t="56482" r="0" b="0"/>
          <a:stretch/>
        </p:blipFill>
        <p:spPr bwMode="auto">
          <a:xfrm>
            <a:off x="364279" y="5665001"/>
            <a:ext cx="10143251" cy="79813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 bwMode="auto">
          <a:xfrm>
            <a:off x="364279" y="1497235"/>
            <a:ext cx="5541219" cy="34449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6072476" y="1488315"/>
            <a:ext cx="5728210" cy="34538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8" name="Прямая со стрелкой 17"/>
          <p:cNvCxnSpPr>
            <a:cxnSpLocks/>
          </p:cNvCxnSpPr>
          <p:nvPr/>
        </p:nvCxnSpPr>
        <p:spPr bwMode="auto">
          <a:xfrm flipH="1">
            <a:off x="3416300" y="4267200"/>
            <a:ext cx="1092200" cy="309238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/>
          <p:cNvSpPr txBox="1">
            <a:spLocks noChangeArrowheads="1"/>
          </p:cNvSpPr>
          <p:nvPr/>
        </p:nvSpPr>
        <p:spPr bwMode="auto">
          <a:xfrm>
            <a:off x="3416300" y="3793824"/>
            <a:ext cx="2853481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 sz="3000">
                <a:solidFill>
                  <a:srgbClr val="FF0000"/>
                </a:solidFill>
                <a:latin typeface="+mn-lt"/>
                <a:cs typeface="Times New Roman"/>
              </a:rPr>
              <a:t>Обязательно</a:t>
            </a:r>
            <a:endParaRPr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+mn-lt"/>
                <a:cs typeface="Times New Roman"/>
              </a:rPr>
              <a:t>Приложение 1</a:t>
            </a:r>
            <a:endParaRPr lang="ru-RU" sz="2800">
              <a:solidFill>
                <a:srgbClr val="002060"/>
              </a:solidFill>
              <a:latin typeface="+mn-lt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255297" name="Text Box 10"/>
          <p:cNvSpPr txBox="1">
            <a:spLocks noChangeArrowheads="1"/>
          </p:cNvSpPr>
          <p:nvPr/>
        </p:nvSpPr>
        <p:spPr bwMode="auto">
          <a:xfrm>
            <a:off x="178903" y="1015791"/>
            <a:ext cx="11738113" cy="57861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457200" marR="0" lvl="0" indent="-457200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Регистрируемся на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</a:t>
            </a:r>
            <a:r>
              <a:rPr lang="en-US" sz="2000" b="0" i="0">
                <a:solidFill>
                  <a:srgbClr val="002060"/>
                </a:solidFill>
                <a:latin typeface="Calibri"/>
              </a:rPr>
              <a:t>ithub.com</a:t>
            </a:r>
            <a:r>
              <a:rPr lang="ru-RU" sz="2000" b="0" i="0">
                <a:solidFill>
                  <a:srgbClr val="002060"/>
                </a:solidFill>
                <a:latin typeface="Calibri"/>
              </a:rPr>
              <a:t> -</a:t>
            </a:r>
            <a:r>
              <a:rPr lang="en-US" sz="2000" b="0" i="0">
                <a:solidFill>
                  <a:srgbClr val="002060"/>
                </a:solidFill>
                <a:latin typeface="Calibri"/>
              </a:rPr>
              <a:t>&gt; Sing up                                                           </a:t>
            </a:r>
            <a:r>
              <a:rPr lang="ru-RU" sz="2000" b="0" i="0">
                <a:solidFill>
                  <a:srgbClr val="002060"/>
                </a:solidFill>
                <a:latin typeface="Calibri"/>
              </a:rPr>
              <a:t>  и вводим свои данные</a:t>
            </a:r>
            <a:endParaRPr/>
          </a:p>
          <a:p>
            <a:pPr marL="457200" marR="0" lvl="0" indent="-457200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Скачиваем файл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Git-2.36.0-64-bit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.ехе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c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000" u="sng">
                <a:solidFill>
                  <a:srgbClr val="002060"/>
                </a:solidFill>
                <a:latin typeface="Calibri"/>
                <a:hlinkClick r:id="rId2" tooltip="https://gitscm.com/download"/>
              </a:rPr>
              <a:t>https://gitscm.com/download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и запускаем</a:t>
            </a: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defTabSz="914400">
              <a:spcBef>
                <a:spcPts val="0"/>
              </a:spcBef>
              <a:spcAft>
                <a:spcPts val="599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При установке нажимаем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Next -&gt; Next -&gt; Next </a:t>
            </a:r>
            <a:endParaRPr/>
          </a:p>
          <a:p>
            <a:pPr marL="457200" marR="0" lvl="0" indent="-457200" defTabSz="914400">
              <a:spcBef>
                <a:spcPts val="0"/>
              </a:spcBef>
              <a:spcAft>
                <a:spcPts val="599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Через командную строку проверяем работает ли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Git : git --version</a:t>
            </a:r>
            <a:endParaRPr/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endParaRPr lang="ru-RU" sz="200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976243792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61849" y="818515"/>
            <a:ext cx="3335702" cy="552487"/>
          </a:xfrm>
          <a:prstGeom prst="rect">
            <a:avLst/>
          </a:prstGeom>
        </p:spPr>
      </p:pic>
      <p:pic>
        <p:nvPicPr>
          <p:cNvPr id="942411567" name="Рисунок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0229" y="1941909"/>
            <a:ext cx="5236086" cy="2296078"/>
          </a:xfrm>
          <a:prstGeom prst="rect">
            <a:avLst/>
          </a:prstGeom>
        </p:spPr>
      </p:pic>
      <p:pic>
        <p:nvPicPr>
          <p:cNvPr id="854646296" name="Рисунок 11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502830" y="1832580"/>
            <a:ext cx="4736071" cy="2296078"/>
          </a:xfrm>
          <a:prstGeom prst="rect">
            <a:avLst/>
          </a:prstGeom>
        </p:spPr>
      </p:pic>
      <p:pic>
        <p:nvPicPr>
          <p:cNvPr id="732013893" name="Рисунок 8" descr="Изображение выглядит как текст, снимок экрана, экран, черный&#10;&#10;Автоматически созданное описание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152591" y="5301721"/>
            <a:ext cx="4404596" cy="1299627"/>
          </a:xfrm>
          <a:prstGeom prst="rect">
            <a:avLst/>
          </a:prstGeom>
        </p:spPr>
      </p:pic>
      <p:sp>
        <p:nvSpPr>
          <p:cNvPr id="776772340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Регистрация на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GitHub</a:t>
            </a: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 и установка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438784947" name="Rectangle 9"/>
          <p:cNvSpPr txBox="1">
            <a:spLocks noChangeArrowheads="1"/>
          </p:cNvSpPr>
          <p:nvPr/>
        </p:nvSpPr>
        <p:spPr bwMode="auto">
          <a:xfrm>
            <a:off x="9357755" y="9382"/>
            <a:ext cx="2834244" cy="69869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Calibri"/>
                <a:cs typeface="Times New Roman"/>
              </a:rPr>
              <a:t>Приложение 2</a:t>
            </a:r>
            <a:endParaRPr lang="ru-RU" sz="2800">
              <a:solidFill>
                <a:srgbClr val="002060"/>
              </a:solidFill>
              <a:latin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975770" name="Text Box 10"/>
          <p:cNvSpPr txBox="1">
            <a:spLocks noChangeArrowheads="1"/>
          </p:cNvSpPr>
          <p:nvPr/>
        </p:nvSpPr>
        <p:spPr bwMode="auto">
          <a:xfrm>
            <a:off x="258415" y="899587"/>
            <a:ext cx="11549270" cy="3447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457200" marR="0" lvl="0" indent="-457200" defTabSz="914400">
              <a:lnSpc>
                <a:spcPct val="8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Настраиваем окружение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Git:</a:t>
            </a:r>
            <a:endParaRPr/>
          </a:p>
        </p:txBody>
      </p:sp>
      <p:pic>
        <p:nvPicPr>
          <p:cNvPr id="625516611" name="Рисунок 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43389" y="1351719"/>
            <a:ext cx="9705219" cy="5078896"/>
          </a:xfrm>
          <a:prstGeom prst="rect">
            <a:avLst/>
          </a:prstGeom>
        </p:spPr>
      </p:pic>
      <p:sp>
        <p:nvSpPr>
          <p:cNvPr id="1356818457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Регистрация на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GitHub</a:t>
            </a: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 и установка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2134210639" name="Rectangle 9"/>
          <p:cNvSpPr txBox="1">
            <a:spLocks noChangeArrowheads="1"/>
          </p:cNvSpPr>
          <p:nvPr/>
        </p:nvSpPr>
        <p:spPr bwMode="auto">
          <a:xfrm>
            <a:off x="9357755" y="9382"/>
            <a:ext cx="2834244" cy="69869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Calibri"/>
                <a:cs typeface="Times New Roman"/>
              </a:rPr>
              <a:t>Приложение 2</a:t>
            </a:r>
            <a:endParaRPr lang="ru-RU" sz="2800">
              <a:solidFill>
                <a:srgbClr val="002060"/>
              </a:solidFill>
              <a:latin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 машинного кода к языкам высокого уровня</a:t>
            </a:r>
            <a:endParaRPr/>
          </a:p>
        </p:txBody>
      </p:sp>
      <p:grpSp>
        <p:nvGrpSpPr>
          <p:cNvPr id="16" name="Группа 15"/>
          <p:cNvGrpSpPr/>
          <p:nvPr/>
        </p:nvGrpSpPr>
        <p:grpSpPr bwMode="auto">
          <a:xfrm>
            <a:off x="883578" y="907040"/>
            <a:ext cx="9924831" cy="5627323"/>
            <a:chOff x="31171" y="2178050"/>
            <a:chExt cx="7837542" cy="4572000"/>
          </a:xfrm>
        </p:grpSpPr>
        <p:pic>
          <p:nvPicPr>
            <p:cNvPr id="17" name="Picture 6" descr="ÐÐ°ÑÑÐ¸Ð½ÐºÐ¸ Ð¿Ð¾ Ð·Ð°Ð¿ÑÐ¾ÑÑ Python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>
              <a:off x="5814488" y="2178050"/>
              <a:ext cx="2054225" cy="8905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Группа 17"/>
            <p:cNvGrpSpPr/>
            <p:nvPr/>
          </p:nvGrpSpPr>
          <p:grpSpPr bwMode="auto">
            <a:xfrm>
              <a:off x="31171" y="2208213"/>
              <a:ext cx="7780917" cy="4541837"/>
              <a:chOff x="31171" y="2208213"/>
              <a:chExt cx="7780917" cy="4541837"/>
            </a:xfrm>
          </p:grpSpPr>
          <p:pic>
            <p:nvPicPr>
              <p:cNvPr id="19" name="Picture 10" descr="ÐÐ°ÑÑÐ¸Ð½ÐºÐ¸ Ð¿Ð¾ Ð·Ð°Ð¿ÑÐ¾ÑÑ Ð¼Ð°ÑÐ¸Ð½Ð½ÑÐ¹ ÐºÐ¾Ð´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31171" y="5422899"/>
                <a:ext cx="2668620" cy="122713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20" name="Группа 19"/>
              <p:cNvGrpSpPr/>
              <p:nvPr/>
            </p:nvGrpSpPr>
            <p:grpSpPr bwMode="auto"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/>
                <p:cNvPicPr>
                  <a:picLocks noChangeAspect="1" noChangeArrowheads="1"/>
                </p:cNvPicPr>
                <p:nvPr/>
              </p:nvPicPr>
              <p:blipFill>
                <a:blip r:embed="rId4"/>
                <a:stretch/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Picture 4" descr="ÐÐ°ÑÑÐ¸Ð½ÐºÐ¸ Ð¿Ð¾ Ð·Ð°Ð¿ÑÐ¾ÑÑ C++"/>
                <p:cNvPicPr>
                  <a:picLocks noChangeAspect="1" noChangeArrowheads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Picture 8" descr="ÐÐ°ÑÑÐ¸Ð½ÐºÐ¸ Ð¿Ð¾ Ð·Ð°Ð¿ÑÐ¾ÑÑ Ð°ÑÑÐµÐ¼Ð±Ð»ÐµÑ"/>
                <p:cNvPicPr>
                  <a:picLocks noChangeAspect="1" noChangeArrowheads="1"/>
                </p:cNvPicPr>
                <p:nvPr/>
              </p:nvPicPr>
              <p:blipFill>
                <a:blip r:embed="rId6"/>
                <a:stretch/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24" name="Rectangle 19"/>
                <p:cNvSpPr/>
                <p:nvPr/>
              </p:nvSpPr>
              <p:spPr bwMode="auto"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5" name="Rectangle 30"/>
                <p:cNvSpPr/>
                <p:nvPr/>
              </p:nvSpPr>
              <p:spPr bwMode="auto"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6" name="Rectangle 31"/>
                <p:cNvSpPr/>
                <p:nvPr/>
              </p:nvSpPr>
              <p:spPr bwMode="auto"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7" name="Right Arrow 21"/>
                <p:cNvSpPr/>
                <p:nvPr/>
              </p:nvSpPr>
              <p:spPr bwMode="auto">
                <a:xfrm rot="18509124">
                  <a:off x="4067175" y="4460876"/>
                  <a:ext cx="3659187" cy="91916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</p:grpSp>
        </p:grpSp>
      </p:grpSp>
      <p:pic>
        <p:nvPicPr>
          <p:cNvPr id="5" name="Рисунок 4" descr="Изображение выглядит как текст, коллекция картинок&#10;&#10;Автоматически созданное описание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2550153" y="4900875"/>
            <a:ext cx="2016375" cy="1494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874967"/>
            <a:ext cx="12191999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       С                                           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Java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                                      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52400" y="360750"/>
            <a:ext cx="120396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“Hello, Word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!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”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на С,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Java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Python: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10817" y="2604356"/>
            <a:ext cx="35151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4000"/>
                </a:solidFill>
                <a:latin typeface="Courier New"/>
              </a:rPr>
              <a:t>#include &lt;stdio.h&gt;</a:t>
            </a:r>
            <a:endParaRPr/>
          </a:p>
          <a:p>
            <a:pPr>
              <a:defRPr/>
            </a:pPr>
            <a:endParaRPr lang="en-US" sz="1400">
              <a:solidFill>
                <a:srgbClr val="804000"/>
              </a:solidFill>
              <a:latin typeface="Courier New"/>
            </a:endParaRPr>
          </a:p>
          <a:p>
            <a:pPr>
              <a:defRPr/>
            </a:pPr>
            <a:r>
              <a:rPr lang="en-US" sz="140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endParaRPr lang="en-US" sz="1400" b="1">
              <a:solidFill>
                <a:srgbClr val="000000"/>
              </a:solidFill>
              <a:latin typeface="Courier New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"Hello, World!\n"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187687" y="2604356"/>
            <a:ext cx="48867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00FF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Main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[]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System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9455426" y="2604356"/>
            <a:ext cx="2584174" cy="30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Преимущества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Мультиплатформенность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Мультипарадигменность</a:t>
            </a:r>
            <a:endParaRPr/>
          </a:p>
        </p:txBody>
      </p:sp>
      <p:pic>
        <p:nvPicPr>
          <p:cNvPr id="29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Недостатки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  <a:endParaRPr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Сферы применения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POC (Proof of Concept)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SciPy)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Robot Framework)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cli (command line interface)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PyTorch, TensorFlow, Keras)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Django)</a:t>
            </a:r>
            <a:endParaRPr/>
          </a:p>
        </p:txBody>
      </p:sp>
      <p:pic>
        <p:nvPicPr>
          <p:cNvPr id="7" name="Picture 2" descr="Django logo.sv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Numpylogo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ÐÐ°ÑÑÐ¸Ð½ÐºÐ¸ Ð¿Ð¾ Ð·Ð°Ð¿ÑÐ¾ÑÑ Scipy"/>
          <p:cNvPicPr>
            <a:picLocks noChangeAspect="1" noChangeArrowheads="1"/>
          </p:cNvPicPr>
          <p:nvPr/>
        </p:nvPicPr>
        <p:blipFill>
          <a:blip r:embed="rId4"/>
          <a:srcRect l="0" t="15417" r="0" b="20224"/>
          <a:stretch/>
        </p:blipFill>
        <p:spPr bwMode="auto">
          <a:xfrm>
            <a:off x="6383178" y="5303707"/>
            <a:ext cx="3178032" cy="1258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4"/>
          <p:cNvGrpSpPr/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Lucida Bright"/>
                </a:rPr>
                <a:t>ROBOT</a:t>
              </a:r>
              <a:endParaRPr/>
            </a:p>
            <a:p>
              <a:pPr>
                <a:defRPr/>
              </a:pPr>
              <a:r>
                <a:rPr lang="en-US">
                  <a:latin typeface="Lucida Bright"/>
                </a:rPr>
                <a:t>FRAME</a:t>
              </a:r>
              <a:endParaRPr/>
            </a:p>
            <a:p>
              <a:pPr>
                <a:defRPr/>
              </a:pPr>
              <a:r>
                <a:rPr lang="en-US">
                  <a:latin typeface="Lucida Bright"/>
                </a:rPr>
                <a:t>WORK /</a:t>
              </a:r>
              <a:endParaRPr lang="ru-RU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Инструментарий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Интерпретатор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со стандартной библиотекой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Среда разработки (IDE – Integrated Development Environment) – PyCharm Community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  <a:endParaRPr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77626" y="4836390"/>
            <a:ext cx="3426366" cy="1642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32</Slides>
  <Notes>32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468</cp:revision>
  <dcterms:created xsi:type="dcterms:W3CDTF">2021-04-07T09:08:54Z</dcterms:created>
  <dcterms:modified xsi:type="dcterms:W3CDTF">2023-08-19T13:53:23Z</dcterms:modified>
  <cp:category/>
  <cp:contentStatus/>
  <cp:version/>
</cp:coreProperties>
</file>