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0"/>
  </p:notesMasterIdLst>
  <p:sldIdLst>
    <p:sldId id="591" r:id="rId2"/>
    <p:sldId id="618" r:id="rId3"/>
    <p:sldId id="619" r:id="rId4"/>
    <p:sldId id="620" r:id="rId5"/>
    <p:sldId id="688" r:id="rId6"/>
    <p:sldId id="689" r:id="rId7"/>
    <p:sldId id="690" r:id="rId8"/>
    <p:sldId id="61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586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2" autoAdjust="0"/>
    <p:restoredTop sz="92787" autoAdjust="0"/>
  </p:normalViewPr>
  <p:slideViewPr>
    <p:cSldViewPr snapToGrid="0">
      <p:cViewPr varScale="1">
        <p:scale>
          <a:sx n="86" d="100"/>
          <a:sy n="86" d="100"/>
        </p:scale>
        <p:origin x="571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04.08.2022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5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9571091-D096-38C1-1E0C-97B11AE580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767" y="5687567"/>
            <a:ext cx="1117672" cy="1076239"/>
          </a:xfrm>
          <a:prstGeom prst="rect">
            <a:avLst/>
          </a:prstGeom>
          <a:ln>
            <a:noFill/>
          </a:ln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6923672E-B852-C78D-0396-4D92100111F7}"/>
              </a:ext>
            </a:extLst>
          </p:cNvPr>
          <p:cNvSpPr txBox="1"/>
          <p:nvPr userDrawn="1"/>
        </p:nvSpPr>
        <p:spPr>
          <a:xfrm>
            <a:off x="11032771" y="5918773"/>
            <a:ext cx="1040235" cy="52322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Python </a:t>
            </a:r>
            <a:endParaRPr lang="ru-RU" sz="14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alibri" panose="020F0502020204030204" pitchFamily="34" charset="0"/>
            </a:endParaRPr>
          </a:p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Course</a:t>
            </a:r>
          </a:p>
        </p:txBody>
      </p:sp>
      <p:sp>
        <p:nvSpPr>
          <p:cNvPr id="5" name="Текст 1">
            <a:extLst>
              <a:ext uri="{FF2B5EF4-FFF2-40B4-BE49-F238E27FC236}">
                <a16:creationId xmlns:a16="http://schemas.microsoft.com/office/drawing/2014/main" id="{32E21948-886C-4F10-847E-A4F0D25D077A}"/>
              </a:ext>
            </a:extLst>
          </p:cNvPr>
          <p:cNvSpPr txBox="1">
            <a:spLocks/>
          </p:cNvSpPr>
          <p:nvPr userDrawn="1"/>
        </p:nvSpPr>
        <p:spPr>
          <a:xfrm>
            <a:off x="11032772" y="5671531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95320F-BA3B-42CB-9DF4-77B0337CE910}" type="slidenum">
              <a:rPr lang="ru-RU" sz="160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anose="02020603050405020304" pitchFamily="18" charset="0"/>
              </a:rPr>
              <a:pPr algn="r"/>
              <a:t>‹#›</a:t>
            </a:fld>
            <a:endParaRPr lang="ru-RU" sz="16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922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2111894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3149509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8947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2793051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2645627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1049140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5754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2751011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33171229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693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0489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9214276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676261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9887467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51432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5413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93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81582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91621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0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13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44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79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8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02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4121543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9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810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  <p:sldLayoutId id="2147483738" r:id="rId21"/>
    <p:sldLayoutId id="2147483739" r:id="rId22"/>
    <p:sldLayoutId id="2147483740" r:id="rId23"/>
    <p:sldLayoutId id="2147483741" r:id="rId24"/>
    <p:sldLayoutId id="2147483742" r:id="rId25"/>
    <p:sldLayoutId id="2147483743" r:id="rId26"/>
    <p:sldLayoutId id="2147483744" r:id="rId27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600" u="sng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Лекция №7</a:t>
            </a: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Принципы ООП и их реализация в </a:t>
            </a:r>
            <a:r>
              <a:rPr lang="en-US" altLang="ru-RU" sz="3200" b="1" dirty="0">
                <a:solidFill>
                  <a:srgbClr val="002060"/>
                </a:solidFill>
                <a:latin typeface="+mn-lt"/>
              </a:rPr>
              <a:t>Python</a:t>
            </a:r>
            <a:endParaRPr lang="ru-RU" altLang="ru-RU" sz="3200" b="1" dirty="0">
              <a:solidFill>
                <a:srgbClr val="002060"/>
              </a:solidFill>
              <a:latin typeface="+mn-lt"/>
            </a:endParaRP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Принципы ООП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Проектирование приложений по принципам ООП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Реализация принципов ООП в 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Python</a:t>
            </a:r>
            <a:endParaRPr lang="ru-RU" altLang="ru-RU" sz="2800" dirty="0">
              <a:solidFill>
                <a:srgbClr val="002060"/>
              </a:solidFill>
              <a:latin typeface="+mn-lt"/>
            </a:endParaRP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Наследование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Инкапсуляция,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Полиморфизм</a:t>
            </a:r>
          </a:p>
        </p:txBody>
      </p:sp>
    </p:spTree>
    <p:extLst>
      <p:ext uri="{BB962C8B-B14F-4D97-AF65-F5344CB8AC3E}">
        <p14:creationId xmlns:p14="http://schemas.microsoft.com/office/powerpoint/2010/main" val="112517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Объектно-ориентированное программирование (ООП)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Принципы ООП:</a:t>
            </a:r>
          </a:p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altLang="ru-RU" sz="2400" b="1" dirty="0">
                <a:solidFill>
                  <a:srgbClr val="002060"/>
                </a:solidFill>
                <a:latin typeface="+mn-lt"/>
              </a:rPr>
              <a:t>Абстрагирование</a:t>
            </a: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 (создаем модель реального объекта, исключая его характеристики, не требуемые для решения поставленной задачи).  </a:t>
            </a:r>
          </a:p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altLang="ru-RU" sz="2400" b="1" dirty="0">
                <a:solidFill>
                  <a:srgbClr val="002060"/>
                </a:solidFill>
                <a:latin typeface="+mn-lt"/>
              </a:rPr>
              <a:t>Инкапсуляция</a:t>
            </a: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 (модель – это «черный ящик»: пользователям известны допустимые входные данные, известно, что ожидать на выходе, но устройство и реализация их волновать не должны).</a:t>
            </a:r>
          </a:p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altLang="ru-RU" sz="2400" b="1" dirty="0">
                <a:solidFill>
                  <a:srgbClr val="002060"/>
                </a:solidFill>
                <a:latin typeface="+mn-lt"/>
              </a:rPr>
              <a:t>Наследование</a:t>
            </a: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 (если модели имеют одинаковые функциональности, выносим эти функциональности в общую родительскую модель).</a:t>
            </a:r>
          </a:p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altLang="ru-RU" sz="2400" b="1" dirty="0">
                <a:solidFill>
                  <a:srgbClr val="002060"/>
                </a:solidFill>
                <a:latin typeface="+mn-lt"/>
              </a:rPr>
              <a:t>Полиморфизм</a:t>
            </a: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 (алгоритм, умеющий работать с родительской моделью, будет работать и с дочерними).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и многие другие (см. SOLID – «single responsibility, open-closed, Liskov substitution, interface segregation и dependency inversion»).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4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4493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Объектно-ориентированное программирование (ООП)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Как происходит проектирование программы с использованием принципов ООП? </a:t>
            </a:r>
          </a:p>
          <a:p>
            <a:pPr marL="252000" marR="0" lvl="0" indent="-2520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eriod"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Анализируем предметную область, выделяя объекты, т.е. сущности с определенным состоянием и поведением. Используя принцип абстрагирования, определяем важные для решения задачи аспекты объекта, выделяя их в классы, идем от частного к общему, по примеру определяем формулу. </a:t>
            </a:r>
          </a:p>
          <a:p>
            <a:pPr marL="252000" marR="0" lvl="0" indent="-2520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eriod"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По принципу инкапсуляции делаем классы максимально независимыми и изолированными друг от друга, ослабляем зависимости между классами (правило «разделяй и властвуй»). </a:t>
            </a:r>
          </a:p>
          <a:p>
            <a:pPr marL="252000" indent="-252000" algn="just" eaLnBrk="1" hangingPunct="1">
              <a:spcBef>
                <a:spcPct val="0"/>
              </a:spcBef>
              <a:buFont typeface="+mj-lt"/>
              <a:buAutoNum type="arabicPeriod" startAt="3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Из родственных классов, чтоб избежать дублирования в их содержании и поведении, организуем иерархию, применяя принцип наследования, например, для двух классов: автомобиль и мотоцикл, - вместо указания в описании каждого марки, модели, максимальной скорости переносим эти общие характеристики в третий класс – транспорт, объявляя его родительским для классов автомобиля и мотоцикла. Последние теперь будут содержать только исключительно им присущие характеристики. </a:t>
            </a:r>
          </a:p>
          <a:p>
            <a:pPr marL="252000" indent="-252000" algn="just" eaLnBrk="1" hangingPunct="1">
              <a:spcBef>
                <a:spcPct val="0"/>
              </a:spcBef>
              <a:buFont typeface="+mj-lt"/>
              <a:buAutoNum type="arabicPeriod" startAt="3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Ну и наконец, для того, чтоб алгоритмы, работающие с данными классами, минимально зависели от конкретики этих классов, применяем принцип полиморфизма, позволяя программе уже в момент исполнения переходить от общего к частному. Т.е. алгоритм, написанный для работы с классом транспорт, сможет работать и с классами автомобиль и мотоцикл, и при этом, если необходимо, задействовать специфические функциональности этих классов.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0575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Объектно-ориентированное программирование (ООП)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Рассмотрим, как это работает, на примере следующей задачи.</a:t>
            </a:r>
          </a:p>
          <a:p>
            <a:pPr marL="457200" marR="0" lvl="0" indent="-45720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457200" marR="0" lvl="0" indent="-45720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Надо написать алгоритм приготовления пиццы. Основные шаги приготовления следующие: </a:t>
            </a:r>
          </a:p>
          <a:p>
            <a:pPr marL="360000" indent="-3600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подготовить тесто </a:t>
            </a:r>
          </a:p>
          <a:p>
            <a:pPr marL="360000" indent="-3600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добавить ингредиенты </a:t>
            </a:r>
          </a:p>
          <a:p>
            <a:pPr marL="360000" indent="-3600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испечь</a:t>
            </a: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За порядок шагов и за сами шаги должны отвечать разные объекты – принцип единственной обязанности. 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Пицца может быть разная: грибная, мясная, овощная. Тесто может готовиться одинаково, печься может одинаково, а вот ингредиенты могут добавляться и даже готовиться по-разному.</a:t>
            </a:r>
          </a:p>
        </p:txBody>
      </p:sp>
      <p:pic>
        <p:nvPicPr>
          <p:cNvPr id="6" name="Picture 4" descr="ÐÐ¾ÑÐ¾Ð¶ÐµÐµ Ð¸Ð·Ð¾Ð±ÑÐ°Ð¶ÐµÐ½Ð¸Ðµ">
            <a:extLst>
              <a:ext uri="{FF2B5EF4-FFF2-40B4-BE49-F238E27FC236}">
                <a16:creationId xmlns:a16="http://schemas.microsoft.com/office/drawing/2014/main" id="{2534116C-265F-4B8D-A3D2-7562A2667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66" y="4985285"/>
            <a:ext cx="2548635" cy="169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540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Принципы ООП в Python: Наследование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Наследование подразумевает то, что дочерний класс содержит все атрибуты родительского класса, при этом некоторые из них могут быть переопределены или добавлены в дочернем.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Manager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__init__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first_name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last_name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employees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super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__init__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first_name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last_name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employees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get_employees_count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m1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Manager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"Lu"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"Min"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get_employees_count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lmin</a:t>
            </a: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4545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Принципы ООП в Python: Инкапсуляция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Инкапсуляция — ограничение доступа к составляющим объект компонентам (методам и переменным). Инкапсуляция делает некоторые из компонент доступными только внутри класса. Инкапсуляция в Python работает лишь на уровне соглашения между программистами о том, какие атрибуты являются общедоступными, а какие — внутренними.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одинарное подчеркивание НЕ меняет имя атрибута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_protected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'This is protected method'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двойное подчеркивание меняет имя атрибута (косвенная защита от доступа)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внутри класса метод доступен с указанным именем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__private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'This is private method'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object1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Class1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object1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_protected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метод доступен по указанному имени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object1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__private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ошибка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в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Class1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такого метода не существует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object1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_Class1__private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настоящее имя метода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1153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Принципы ООП в Python: Полиморфизм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Полиморфизм - разное поведение одного и того же метода в разных классах. Например, мы можем сложить два числа, и можем сложить две строки. При этом получим разный результат, так как числа и строки являются разными классами.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Bird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says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raise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NotImplementedError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Duck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Bird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says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"Quack-quack"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Cuckoo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Bird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says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"Cuckoo"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birds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Duck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Cuckoo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bird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birds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bird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says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Quack-quack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Cuckoo</a:t>
            </a: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8359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marR="0" lvl="0" indent="-360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Написать класс Man, который принимает имя в конструкторе. Имеет метод solve_task, который просто выводит "I'm not ready yet".</a:t>
            </a:r>
          </a:p>
          <a:p>
            <a:pPr marL="360000" marR="0" lvl="0" indent="-360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Написать класс Pupil, у которого переопределен метод solve_task. На этот раз он будет думать от 3 до 6 секунд (c помощью метода sleep библиотеки time и randint библиотеки random).</a:t>
            </a:r>
          </a:p>
          <a:p>
            <a:pPr marL="360000" marR="0" lvl="0" indent="-360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Реализовать систему, эмулирующую работу с банкоматами. Создать семейство классов банкоматов, хранящих определенные суммы и поддерживающих различные операции (одни банкоматы принимают и выдают наличные, другие позволяют еще и проводить онлайн платежи). Операции реализуются посредством методов, выводящих название операции и меняющих (при необходимости) количество наличных в банкомате. Для тестирования системы необходимо реализовать алгоритм, обходящий список банкоматов разного типа и запрашивающий у каждого банкомата информацию о количестве наличных и наборе поддерживаемых операций.</a:t>
            </a:r>
          </a:p>
        </p:txBody>
      </p:sp>
    </p:spTree>
    <p:extLst>
      <p:ext uri="{BB962C8B-B14F-4D97-AF65-F5344CB8AC3E}">
        <p14:creationId xmlns:p14="http://schemas.microsoft.com/office/powerpoint/2010/main" val="2404546541"/>
      </p:ext>
    </p:extLst>
  </p:cSld>
  <p:clrMapOvr>
    <a:masterClrMapping/>
  </p:clrMapOvr>
</p:sld>
</file>

<file path=ppt/theme/theme1.xml><?xml version="1.0" encoding="utf-8"?>
<a:theme xmlns:a="http://schemas.openxmlformats.org/drawingml/2006/main" name="2_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11457</TotalTime>
  <Words>978</Words>
  <Application>Microsoft Office PowerPoint</Application>
  <PresentationFormat>Широкоэкранный</PresentationFormat>
  <Paragraphs>94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Times New Roman</vt:lpstr>
      <vt:lpstr>Verdana</vt:lpstr>
      <vt:lpstr>2_STM_template</vt:lpstr>
      <vt:lpstr>Лекция №7</vt:lpstr>
      <vt:lpstr>Объектно-ориентированное программирование (ООП)</vt:lpstr>
      <vt:lpstr>Объектно-ориентированное программирование (ООП)</vt:lpstr>
      <vt:lpstr>Объектно-ориентированное программирование (ООП)</vt:lpstr>
      <vt:lpstr>Принципы ООП в Python: Наследование</vt:lpstr>
      <vt:lpstr>Принципы ООП в Python: Инкапсуляция</vt:lpstr>
      <vt:lpstr>Принципы ООП в Python: Полиморфизм</vt:lpstr>
      <vt:lpstr>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521</cp:revision>
  <dcterms:created xsi:type="dcterms:W3CDTF">2021-04-07T09:08:54Z</dcterms:created>
  <dcterms:modified xsi:type="dcterms:W3CDTF">2022-08-04T13:25:24Z</dcterms:modified>
</cp:coreProperties>
</file>