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0" d="100"/>
          <a:sy n="90" d="100"/>
        </p:scale>
        <p:origin x="408" y="5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№5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Структуры данных и </a:t>
            </a:r>
            <a:r>
              <a:rPr lang="ru-RU" sz="3200" b="1">
                <a:solidFill>
                  <a:srgbClr val="002060"/>
                </a:solidFill>
                <a:latin typeface="+mn-lt"/>
              </a:rPr>
              <a:t>алгоритмы работы с ними</a:t>
            </a:r>
            <a:endParaRPr lang="ru-RU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Списки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Кортежи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Множества: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set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frozenset</a:t>
            </a:r>
            <a:endParaRPr lang="ru-RU" sz="28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Словари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Работа с файлами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Примеры работы с кортежами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2.05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"Hello"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z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z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2.05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Hello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tuple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'l'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'l'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'Hi!'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'Hi!'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'Hi!'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'Hi!'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'Hi!'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Множество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set) - mutable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Множество – это неупорядоченная коллекция уникальных хэшируемых объектов. Варианты использования: проверка на включение, удаление дубликатов из последовательностей, выполнение математических операций (пересечение, объединение, разность множеств и строгая дизъюнкция).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Как и другие коллекции множества поддерживают операции: x in set, len(set), и for x in set.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Будучи неупорядоченной коллекцией, множество не содержит информации о позиции элемента или порядке его добавления. Соответственно, множество не поддерживает индексирование, срезы и другие операции свойственные последовательностям.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Т.к. множество – изменяемый тип, содержимое его может изменяться посредством методов add() и remove(). По той же причине для него не рассчитывается хэш, и оно не может быть ключом словаря или элементом другого множества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Однако, есть и неизменяемый аналог множества – тип frozenset (неизменяемое множество)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Операции над множествами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907040"/>
          <a:ext cx="11417686" cy="4733111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{073A0DAA-6AF3-43AB-8588-CEC1D06C72B9}</a:tableStyleId>
              </a:tblPr>
              <a:tblGrid>
                <a:gridCol w="2565754"/>
                <a:gridCol w="8851932"/>
              </a:tblGrid>
              <a:tr h="2568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Функции и методы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len(s)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 i="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ru-RU" sz="1200" i="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мощность множества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 in s 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Проверяет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 включение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 not in s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Проверяет, что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не входит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1258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.isdisjoint(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True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не имеет общих элементов с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Множества считаются непересекающимися, если и только если их пересечением является пустое множество.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.issubset(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Проверяет, что каждый элемент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содержится также и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 lvl="2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&lt;= other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 sz="1200">
                        <a:latin typeface="Times New Roman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&lt; other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Проверяет, что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– правильное подмножество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т.е.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&lt;= other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!= other.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.issuperset(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Проверяет, что каждый элемент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содержится также и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&gt;= other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 sz="1200">
                        <a:latin typeface="Times New Roman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&gt; other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Проверяет, что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– правильное надмножество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т.е.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set &gt;= other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!= other.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.union(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...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новое множество, состоящее из элементов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всех 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others.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| other | …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 sz="1200">
                        <a:latin typeface="Times New Roman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intersection(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...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новое множество, состоящее из общих элементов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 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всех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others.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&amp; other &amp; ...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 sz="1200">
                        <a:latin typeface="Times New Roman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.difference(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...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новое множество, состоящее из элементов, которые есть только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но не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others.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- other - ...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 sz="1200">
                        <a:latin typeface="Times New Roman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.symmetric_difference(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other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новое множество, состоящее из элементов, которые есть либо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set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либо в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other</a:t>
                      </a: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но не в обоих сразу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set ^ other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 sz="1200">
                        <a:latin typeface="Times New Roman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575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.copy()</a:t>
                      </a:r>
                      <a:endParaRPr/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новое множество – поверхностную копию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2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Примеры работы с множествами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Примеры: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i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range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а так нельзя, получается словарь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'dict'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intersection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Различие между set и frozenset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Единственное отличие set от frozenset заключается в том, что set - изменяемый тип данных, а frozenset - нет. Примерно похожая ситуация со списками и кортежами.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'qwerty'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frozenset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'qwerty'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type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type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|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Traceback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most recent call last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"&lt;stdin&gt;"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line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module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AttributeError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'frozenset'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object has no attribute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'add'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Словарь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dictionary) - mutable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Одним из сложных типов данных (наряду со строками и списками) в языке программирования Python являются словари. Словарь это изменяемый (как список) неупорядоченный (в отличие от строк и списков) набор пар "ключ:значение", где значение однозначно определяется по ключу.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Поскольку словарь является ассоциативным хэш-массивом, и хэш вычисляется для ключа при добавлении в словарь очередной пары - в качестве ключа должен использоваться неизменяемый (immutable) тип, чтоб не было необходимости в пересчете хэша при возможном изменении ключа.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Чтобы представление о словаре стало более понятным, можно провести аналогию с обычным словарем, например, англо-русским. На каждое английское слово в таком словаре есть русское слово-перевод: cat – кошка, dog – собака, table – стол и т.д. Если англо-русский словарь описывать с помощью Python, то английские слова будут ключами, а русские — их значениями: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{'cat':'кошка', 'dog':'собака', 'bird':'птица', 'mouse':'мышь'}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Способы задания словарей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Словарь можно задать разными способами. Что выведется на экран в результате выполнения следующего кода?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dict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two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three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'one'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'two'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'three'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dict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zip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'one'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'two'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'three'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dict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([(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'two'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'one'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'three'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)])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dict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'three'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'one'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'two'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Еще способы: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dict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fromkeys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dict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fromkeys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g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Функции и методы для работы со словарями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907040"/>
          <a:ext cx="11428068" cy="474120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81739"/>
                <a:gridCol w="9246329"/>
              </a:tblGrid>
              <a:tr h="26207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Функции и методы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len(d)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количество элементов в словаре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4444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d[key]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элемент словаря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 ключом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key.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Выбрасывает исключение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KeyError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если ключа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key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 словаре нет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d[key] = value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Записать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 элемент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d[key]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значение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value.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del d[key]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Удалить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d[key]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из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d.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Выбрасывает исключение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KeyError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если ключа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key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 словаре нет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key in d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True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d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содержит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ключ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key,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иначе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False.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key not in d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Эквивалентно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not key in d.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iter(d)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итератор по ключам словаря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06812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.fromkeys(seq[, value])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Создает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словарь с ключами из последовательности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seq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значениями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value.</a:t>
                      </a:r>
                      <a:endParaRPr/>
                    </a:p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fromkeys()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– метод словаря, возвращающий новый словарь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 Value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 умолчанию, равно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None.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06812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.pop(key[, default])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Если ключ в словаре – удалить соответствующий элемент и вернуть его значение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иначе вернуть значение по умолчанию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Если значение по умолчанию не дано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ключ в словаре не найден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выбрасывается исключение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KeyError.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4444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.setdefault(key[, default])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Если ключ в словаре – вернуть его значение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иначе добавить элемент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с данным ключом и значением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default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 вернуть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default. Default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 умолчанию, равно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None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.clear()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Удаляет все элементы из словаря.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07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.copy()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поверхностную копию словаря.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Функции и методы для работы со словарями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907040"/>
          <a:ext cx="11417686" cy="3110104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74195"/>
                <a:gridCol w="9143491"/>
              </a:tblGrid>
              <a:tr h="35760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Функции и методы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661032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.get(key[, default])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 значение по ключу, если ключ в словаре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иначе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default.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Если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default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не задан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возвращается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None,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т.е. данный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метод никогда не выбрасывает исключение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KeyError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760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.items()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 итератор по элементам словаря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парам ключ:значение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).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760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.keys()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 итератор по ключам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словаря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760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.values()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 итератор по значениям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словаря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760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.popitem()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Удаляет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и возвращает случайную пару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ключ:значение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из словаря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61032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.update([other])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Обновляет словарь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парами ключ:значение из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other,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переписывая существующие ключи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None.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Примеры работы со словарями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Примеры: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del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d1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Список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List) - Mutable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чистом Python нет массивов с произвольным типом элемента. Вместо них используются списки. Их можно задать с помощью литералов, записываемых в квадратных скобках, или посредством списковых выражений. Варианты задания списка приведены ниже:</a:t>
            </a:r>
            <a:endParaRPr/>
          </a:p>
          <a:p>
            <a:pPr indent="360000" algn="just">
              <a:spcBef>
                <a:spcPts val="0"/>
              </a:spcBef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lst1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lst2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range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x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%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lst3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"abcde"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indent="360000"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Файл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Файл – это тип для работы с внешними данными, в самом простом случае – файлом на диске. Файловые объекты поддерживают базовые методы: read(), write(), readline(), readlines(), seek(), tell(), close().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Файловые объекты имплементированы с использованием библиотеки stdio языка Си и могут быть созданы с помощью встроенной функции open(). Также файловые объекты могут быть возвращены другими встроенными функциями и методами, такими как os.popen(), os.fdopen() и makefile() методом socket объектов. Временные файлы могут быть созданы с использованием модуля tempfile, а высокоуровневые файловые операции, такие как копирование, перемещение и удаление файлов и директорий могут быть выполнены с помощью функций модуля shutil.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Когда файловая операция падает из-за проблем, связанных с вводом/выводом выбрасывается исключение IOError. Например, при попытке записи в файл открытый только для чтения.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Методы и функции для работы с файлами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81966" y="907042"/>
          <a:ext cx="11417686" cy="473311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88390"/>
                <a:gridCol w="9229296"/>
              </a:tblGrid>
              <a:tr h="27745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Методы и функции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983704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open(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name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[,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mode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[,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buffering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]])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Открывает файл, возвращая объект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типа Файл. Если файл нельзя открыть, выбрасывается исключение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IOError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При открытии файла предпочтительнее использовать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open()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чем вызывать конструктор файлового объекта напрямую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А еще лучше использовать менеджер контекста.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4828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file.close()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Закрывает файл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Закрытый файл нельзя использовать для чтения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или записи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Все подобные операции для закрытого файла приведут к выбрасыванию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исключения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ValueError.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Вызов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close()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более одного раза для одного и того же фала допускается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7745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file.flush()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Очищает внутренний буфер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как операция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fflush()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у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stdio.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Не для всех файловых объектов.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4828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file.fileno()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целочисленный дескриптор файла, который используется низкоуровневой реализацией для запроса операции ввода/вывода у операционной системы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Может использоваться другими низкоуровневыми интерфейсами: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fcntl module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или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os.read()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52084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file.isatty()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файл подключен к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tty(-like)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устройству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иначе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False.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2291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file.next()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Файловый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объект является также итератором самого себя.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Например,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iter(f)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хоть даже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закрыт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Когда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файл используется как итератор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обычно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 цикле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for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(например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for line in f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: print(line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.strip()),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next()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вызывается на каждой итерации.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2291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file.read([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])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Читает не более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байтов из файла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(l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меньше, если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read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встречает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EOF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до того как прочитала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байтов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аргумент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отрицательный или пропущен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читаются все данные до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EOF.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Байты возвращаются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как строковый объект.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Методы и функции для работы с файлами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0"/>
          <a:ext cx="11417686" cy="465992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68979"/>
                <a:gridCol w="8848707"/>
              </a:tblGrid>
              <a:tr h="327982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Методы и функции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85456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file.readline([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])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Читает одну целую строку из файла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Завершающий символ перевода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строки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сохраняется в строке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но может быть пропущен, если файл заканчивается незавершенной строкой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7627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file.readlines([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sizehint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])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Читает до достижения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EOF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используя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readline()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список прочитанных строк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97991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file.xreadlines()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то же, что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iter(f).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97991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file.seek(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offset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[,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whence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])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Устанавливает текущую позицию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 файле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как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fseek()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stdio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97991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file.tell()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текущую позицию в файле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как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ftell()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у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stdio.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7627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file.truncate([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])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Обрезает размер файла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аргумент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указан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файл обрезается по данный размер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не больше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 умолчанию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size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определяется текущей позицией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7627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file.write(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str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Пишет строку в файл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Ничего не 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Из-за буферизации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строка может не появиться в файле,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пока не будут вызваны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flush()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или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close().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456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file.writelines(</a:t>
                      </a:r>
                      <a:r>
                        <a:rPr lang="en-US" sz="1400" i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sequence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/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Пишет последовательность строк в файл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Последовательность моет быть итерируемым объектом, представляемым набором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строк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(обычно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это список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строк)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Ничего не 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7553" marR="7553" marT="7553" marB="755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Атрибуты файлового объекта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3934721"/>
            <a:ext cx="11417686" cy="27496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"myfile.txt"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"wb"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"Name of the file: 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"Closed or not: 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"Opening mode: 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"Softspace flag: 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softspace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of the file: myfile.txt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Closed or not: False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Opening mode: wb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Softspace flag: 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  <p:graphicFrame>
        <p:nvGraphicFramePr>
          <p:cNvPr id="5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17686" cy="28651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99976"/>
                <a:gridCol w="8917710"/>
              </a:tblGrid>
              <a:tr h="0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Атрибут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file.closed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True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файл закрыт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иначе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alse.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file.mode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режим доступа, с которым был открыт данный файл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file.encoding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Кодировка, которую использует файл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file.errors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Режим, в котором будут обрабатываться ошибки кодирования/декодирования.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file.name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имя файла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file.softspace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False если при выводе содержимого файла следует отдельно добавлять пробел.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file.newlines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версия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Python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использует универсальный режим новых строк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умолчанию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этот атрибут только-для-чтения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существует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и для файлов, открытых на чтение в этом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же режиме,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отслеживает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типы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новых строк, встреченные при чтении файла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Режимы открытия файла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3934721"/>
            <a:ext cx="11417686" cy="27496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Режимы могут быть объединены, то есть, к примеру, 'rb' - чтение в двоичном режиме, ‘r+’ – чтение и запись в текстовом режиме.</a:t>
            </a:r>
            <a:endParaRPr/>
          </a:p>
        </p:txBody>
      </p:sp>
      <p:graphicFrame>
        <p:nvGraphicFramePr>
          <p:cNvPr id="6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28068" cy="274965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940996"/>
                <a:gridCol w="10487072"/>
              </a:tblGrid>
              <a:tr h="27475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Режим</a:t>
                      </a:r>
                      <a:endParaRPr/>
                    </a:p>
                  </a:txBody>
                  <a:tcPr marL="39129" marR="39129" marT="19565" marB="1956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39129" marR="39129" marT="19565" marB="1956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0643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'r'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открытие на чтение (является значением по умолчанию).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40643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'w'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31682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'x'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(с версии 3.3) открытие на запись, если файла не существует, иначе исключение.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40643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'a'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открытие на дозапись, информация добавляется в конец файла.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40643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'b'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открытие в двоичном режиме.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40643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't'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(с версии 3.0) открытие в текстовом режиме (является значением по умолчанию).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439998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'+'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открытие на чтение и запись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сочетании с другими режимами (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r, w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1114" y="827226"/>
            <a:ext cx="11869772" cy="58169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Реализовать алгоритм сортировки выбором. Алгоритм состоит из следующих шагов:</a:t>
            </a:r>
            <a:endParaRPr/>
          </a:p>
          <a:p>
            <a:pPr marL="720000" lvl="1" indent="-36000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найти наименьший элемент в массиве</a:t>
            </a:r>
            <a:endParaRPr/>
          </a:p>
          <a:p>
            <a:pPr marL="720000" lvl="1" indent="-36000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поменять местами его и первый элемент в массиве</a:t>
            </a:r>
            <a:endParaRPr/>
          </a:p>
          <a:p>
            <a:pPr marL="720000" lvl="1" indent="-36000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найти следующий наименьший элемент в массиве</a:t>
            </a:r>
            <a:endParaRPr/>
          </a:p>
          <a:p>
            <a:pPr marL="720000" lvl="1" indent="-36000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и поменять местами его и второй элемент массива</a:t>
            </a:r>
            <a:endParaRPr/>
          </a:p>
          <a:p>
            <a:pPr marL="720000" lvl="1" indent="-36000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продолжать это пока весь массив не будет отсортирован</a:t>
            </a:r>
            <a:endParaRPr/>
          </a:p>
          <a:p>
            <a:pPr marL="360000">
              <a:spcBef>
                <a:spcPts val="600"/>
              </a:spcBef>
              <a:buNone/>
              <a:defRPr/>
            </a:pPr>
            <a:r>
              <a:rPr lang="ru-RU">
                <a:solidFill>
                  <a:schemeClr val="tx1"/>
                </a:solidFill>
                <a:latin typeface="Calibri"/>
              </a:rPr>
              <a:t>arr = [0,3,24,2,3,7]</a:t>
            </a:r>
            <a:endParaRPr/>
          </a:p>
          <a:p>
            <a:pPr marL="360000">
              <a:spcBef>
                <a:spcPts val="0"/>
              </a:spcBef>
              <a:buNone/>
              <a:defRPr/>
            </a:pPr>
            <a:r>
              <a:rPr lang="ru-RU">
                <a:solidFill>
                  <a:schemeClr val="tx1"/>
                </a:solidFill>
                <a:latin typeface="Calibri"/>
              </a:rPr>
              <a:t>// здесь реализованный алгоритм</a:t>
            </a:r>
            <a:endParaRPr/>
          </a:p>
          <a:p>
            <a:pPr marL="360000">
              <a:spcBef>
                <a:spcPts val="0"/>
              </a:spcBef>
              <a:buNone/>
              <a:defRPr/>
            </a:pPr>
            <a:r>
              <a:rPr lang="ru-RU">
                <a:solidFill>
                  <a:schemeClr val="tx1"/>
                </a:solidFill>
                <a:latin typeface="Calibri"/>
              </a:rPr>
              <a:t>// на выходе должен получиться список, содержащий [0, 2, 3, 3, 7, 24]</a:t>
            </a:r>
            <a:endParaRPr/>
          </a:p>
          <a:p>
            <a:pPr marL="360000" lvl="0" indent="-3600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ru-RU">
                <a:solidFill>
                  <a:srgbClr val="002060"/>
                </a:solidFill>
                <a:latin typeface="Calibri"/>
              </a:rPr>
              <a:t>Написать и вызвать функцию, возвращающую </a:t>
            </a: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первый повторившийся символ в переданном списке. </a:t>
            </a:r>
            <a:r>
              <a:rPr lang="ru-RU">
                <a:solidFill>
                  <a:srgbClr val="002060"/>
                </a:solidFill>
                <a:latin typeface="Calibri"/>
              </a:rPr>
              <a:t>Например, для  списка </a:t>
            </a:r>
            <a:r>
              <a:rPr lang="en-US">
                <a:solidFill>
                  <a:srgbClr val="002060"/>
                </a:solidFill>
                <a:latin typeface="Calibri"/>
              </a:rPr>
              <a:t>[2, 3, 4, 5, 3, 2] </a:t>
            </a:r>
            <a:r>
              <a:rPr lang="ru-RU">
                <a:solidFill>
                  <a:srgbClr val="002060"/>
                </a:solidFill>
                <a:latin typeface="Calibri"/>
              </a:rPr>
              <a:t>функция должна вернуть 3.</a:t>
            </a:r>
            <a:endParaRPr lang="ru-RU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L="360000" marR="0" lvl="0" indent="-3600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Найти и заменить </a:t>
            </a: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некие шаблоны в строке: есть строка с определенного вида форматированием, необходимо заменить в этой строке все вхождения шаблонов на их значение из словаря.</a:t>
            </a:r>
            <a:endParaRPr/>
          </a:p>
          <a:p>
            <a:pPr marL="360000" marR="0" lvl="0" indent="-3600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Есть список списков (матрица). Каждый внутренний список – это строка матрицы. Необходимо реализовать функцию, которая удаляет столбец, который содержит заданную цифру.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Реализовать функциональность, которая бы “сворачивала” и “разворачивала” символы табуляции в файле. То есть</a:t>
            </a:r>
            <a:r>
              <a:rPr lang="ru-RU">
                <a:solidFill>
                  <a:srgbClr val="002060"/>
                </a:solidFill>
                <a:latin typeface="Calibri"/>
              </a:rPr>
              <a:t>, на вход передается файл</a:t>
            </a:r>
            <a:r>
              <a:rPr lang="ru-RU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, необходимо заменить все символы табуляции на четыре пробела, либо же заменить все комбинации из четырех символов пробела на символ табуляции (в зависимости от опции, указанной пользователем).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Список как пример последовательности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Ниже обобщены основные методы последовательностей и функций для работы с последовательностями. Следует напомнить, что последовательности бывают неизменяемыми (immutable) и изменяемыми (mutable). Сначала функции для работы с последовательностями:</a:t>
            </a:r>
            <a:endParaRPr/>
          </a:p>
          <a:p>
            <a:pPr indent="360000"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2063684"/>
          <a:ext cx="11417686" cy="35764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421581"/>
                <a:gridCol w="9996105"/>
              </a:tblGrid>
              <a:tr h="27197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Функция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len(s)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Длина последовательности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312760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 in s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Проверка принадлежности элемента последовательности. Возвращает True или False.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 not in s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= not x in 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 + s1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Конкатенация последовательностей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s*n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n*s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Последовательность из n раз повторенной s. Если n &lt; 0, возвращается пустая последовательность.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s[i]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i-й элемент s или len(s)-i-й, если i &lt; 0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s[i:j:d]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Срез из последовательности s от i до j с шагом d. Так же как и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для строк.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min(s)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Наименьший элемент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max(s)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Наибольший элемент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s[i] = x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i -й элемент списка s заменяется на x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s[i:j:d] = t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Срез от i до j (с шагом d ) заменяется на (список) t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975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del s[i:j:d]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Удаляет срез из последовательности s от i до j с шагом d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Список как пример последовательности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 последовательностей имеются также методы. Ниже представлены методы изменяемых последовательностей.</a:t>
            </a:r>
            <a:endParaRPr/>
          </a:p>
        </p:txBody>
      </p:sp>
      <p:graphicFrame>
        <p:nvGraphicFramePr>
          <p:cNvPr id="7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1801453"/>
          <a:ext cx="11428068" cy="3838697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05765"/>
                <a:gridCol w="9522303"/>
              </a:tblGrid>
              <a:tr h="33598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Метод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12553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.append(x)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Добавляет элемент в конец последовательности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539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.count(x)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Считает количество элементов, равных x.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539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.extend(s)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Добавляет к концу последовательности последовательность s.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815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.index(x[, start[, end]])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наименьшее i, такое, что s[i] == x. Выбрасывает исключение ValueError, если x не найден в s. Может осуществлять поиск в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срезе списка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start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до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end.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42904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.insert(i, x)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Вставляет элемент x в i -й промежуток.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539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.pop(i)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i -й элемент, удаляя его из последовательности.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17371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.reverse()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Меняет порядок элементов списка на обратный.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65531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.sort([key=None, reverse=False])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Сортирует элементы s. Может быть указана своя функция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key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 одним аргументом,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позволяющая при сравнении вместо каждого элемента использовать вычисляемое по этому элементу значение.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Взятие элемента по индексу и срезы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Здесь же следует сказать несколько слов об индексировании последовательностей и выделении подстрок (и вообще - подпоследовательностей) по индексам. Для получения отдельного элемента последовательности используются квадратные скобки, в которых стоит выражение, дающее индекс. Индексы последовательностей в Python начинаются с нуля. Отрицательные индексы служат для отсчета элементов с конца последовательности (-1 - последний элемент). Пример: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del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Взятие элемента по индексу и срезы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Удалять элементы можно только из изменчивых последовательностей и желательно не делать этого внутри цикла по последовательности.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Несколько интереснее обстоят дела со срезами. Дело в том, что в Python при взятии среза последовательности принято нумеровать не элементы, а промежутки между ними. Поначалу это кажется необычным, тем не менее, очень удобно для указания произвольных срезов. Перед нулевым (по индексу) элементом последовательности промежуток имеет номер 0, после него - 1 и т.д. Отрицательные значения отсчитывают промежутки с конца строки. Для записи срезов используется следующий синтаксис: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последовательность[нач:кон:шаг]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где нач - промежуток начала среза, кон - конца среза, шаг - шаг. По умолчанию нач=0, кон=len(последовательность), шаг=1, если шаг не указан, второе двоеточие можно опустить.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Взятие элемента по индексу и срезы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теперь пример работы со срезами: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range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7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[::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7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del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7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Как видно из этого примера, с помощью срезов удобно задавать любую подстроку, даже если она нулевой длины, как для удаления элементов, так и для вставки в строго определенное место.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Кортеж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tuple) - immutable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представления константных последовательностей используется тип кортеж. Для задания кортежей используются круглые скобки, но можно их и не указывать, если это не привносит неоднозначность.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point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1.2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3.4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0.9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point2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tuple1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'one'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tup1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'physics'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'chemistry'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1997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2000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tup2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tup3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"a"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"b"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"c"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"d"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"tup1[0]: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tup1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"tup2[1:5]: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tup2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Кортежи неизменяемы: нельзя изменить значение элемента кортежа, удалить часть кортежа, или наоборот, добавить новые элементы в кортеж. Однако, можно создавать новые кортежи из нескольких старых.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Функции для работы с кортежами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Ниже обобщены основные функции для работы с неизменяемыми последовательностями - кортежами.</a:t>
            </a:r>
            <a:endParaRPr/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1786458"/>
          <a:ext cx="11417686" cy="377361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421581"/>
                <a:gridCol w="9996105"/>
              </a:tblGrid>
              <a:tr h="35806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Функции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len(s)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Длина последовательности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5099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 in s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Проверка принадлежности элемента последовательности. В новых версиях Python можно проверять принадлежность подстроки строке. Возвращает True или False.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x not in s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= not x in 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 + s1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Конкатенация последовательностей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s*n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n*s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Последовательность из n раз повторенной s. Если n &lt; 0, возвращается пустая последовательность.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s[i]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i-й элемент s или len(s)-i-й, если i &lt; 0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s[i:j:d]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Срез из последовательности s от i до j с шагом d. Так же как и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для строк.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min(s)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Наименьший элемент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8068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max(s)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Наибольший элемент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 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ONLYOFFICE/7.3.0.184</Application>
  <DocSecurity>0</DocSecurity>
  <PresentationFormat>Широкоэкранный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486</cp:revision>
  <dcterms:created xsi:type="dcterms:W3CDTF">2021-04-07T09:08:54Z</dcterms:created>
  <dcterms:modified xsi:type="dcterms:W3CDTF">2023-05-25T13:54:48Z</dcterms:modified>
  <cp:category/>
  <cp:contentStatus/>
  <cp:version/>
</cp:coreProperties>
</file>