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emf" ContentType="image/x-emf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Layouts/slideLayout23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slideLayouts/slideLayout25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58" d="100"/>
          <a:sy n="58" d="100"/>
        </p:scale>
        <p:origin x="996" y="48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emf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emf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0982767" y="5687567"/>
            <a:ext cx="1117672" cy="1076239"/>
          </a:xfrm>
          <a:prstGeom prst="rect">
            <a:avLst/>
          </a:prstGeom>
          <a:ln>
            <a:noFill/>
          </a:ln>
        </p:spPr>
      </p:pic>
      <p:sp>
        <p:nvSpPr>
          <p:cNvPr id="8" name="TextBox 6"/>
          <p:cNvSpPr txBox="1"/>
          <p:nvPr userDrawn="1"/>
        </p:nvSpPr>
        <p:spPr bwMode="auto">
          <a:xfrm>
            <a:off x="11032771" y="5918773"/>
            <a:ext cx="1040235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  <a:cs typeface="Calibri"/>
              </a:rPr>
              <a:t>Python </a:t>
            </a:r>
            <a:endParaRPr lang="ru-RU" sz="1400">
              <a:solidFill>
                <a:schemeClr val="bg1">
                  <a:lumMod val="50000"/>
                </a:schemeClr>
              </a:solidFill>
              <a:latin typeface="+mn-lt"/>
              <a:cs typeface="Calibri"/>
            </a:endParaRPr>
          </a:p>
          <a:p>
            <a:pPr algn="r"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  <a:cs typeface="Calibri"/>
              </a:rPr>
              <a:t>Course</a:t>
            </a:r>
            <a:endParaRPr/>
          </a:p>
        </p:txBody>
      </p:sp>
      <p:sp>
        <p:nvSpPr>
          <p:cNvPr id="5" name="Текст 1"/>
          <p:cNvSpPr txBox="1"/>
          <p:nvPr userDrawn="1"/>
        </p:nvSpPr>
        <p:spPr bwMode="auto">
          <a:xfrm>
            <a:off x="11032772" y="5671530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200">
                <a:solidFill>
                  <a:schemeClr val="tx1"/>
                </a:solidFill>
                <a:latin typeface="Verdana"/>
                <a:ea typeface="Verdan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6395320F-BA3B-42CB-9DF4-77B0337CE910}" type="slidenum">
              <a:rPr lang="ru-RU" sz="1600">
                <a:solidFill>
                  <a:schemeClr val="bg1">
                    <a:lumMod val="50000"/>
                  </a:schemeClr>
                </a:solidFill>
                <a:latin typeface="+mn-lt"/>
                <a:cs typeface="Times New Roman"/>
              </a:rPr>
              <a:t/>
            </a:fld>
            <a:endParaRPr lang="ru-RU" sz="1600">
              <a:solidFill>
                <a:schemeClr val="bg1">
                  <a:lumMod val="50000"/>
                </a:schemeClr>
              </a:solidFill>
              <a:latin typeface="+mn-lt"/>
              <a:cs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екст_3">
    <p:bg>
      <p:bgPr shadeToTitle="0">
        <a:blipFill>
          <a:blip r:embed="rId2">
            <a:lum/>
          </a:blip>
          <a:srcRect l="-36708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Наши проекты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>
              <a:defRPr/>
            </a:pPr>
            <a:r>
              <a:rPr lang="ru-RU"/>
              <a:t>Самозанятые</a:t>
            </a:r>
            <a:endParaRPr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  <a:defRPr/>
            </a:pPr>
            <a:r>
              <a:rPr lang="ru-RU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/>
              <a:t>спецрежиме</a:t>
            </a:r>
            <a:r>
              <a:rPr lang="ru-RU"/>
              <a:t>, который еще называют налогом </a:t>
            </a:r>
            <a:r>
              <a:rPr lang="en-US"/>
              <a:t> </a:t>
            </a:r>
            <a:r>
              <a:rPr lang="ru-RU"/>
              <a:t>для самозанятых. 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оголовок и список">
    <p:bg>
      <p:bgPr shadeToTitle="0">
        <a:blipFill>
          <a:blip r:embed="rId2">
            <a:lum/>
          </a:blip>
          <a:srcRect l="-41176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Преимущества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/>
              <a:buChar char="•"/>
              <a:defRPr sz="1500"/>
            </a:lvl1pPr>
          </a:lstStyle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 с большими данными.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1_Заоголовок и список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Преимущества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1"/>
          </p:nvPr>
        </p:nvSpPr>
        <p:spPr bwMode="auto"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диаграммы</a:t>
            </a:r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2_Заоголовок и список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Преимущества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4" name="SmartArt Placeholder 3"/>
          <p:cNvSpPr>
            <a:spLocks noGrp="1"/>
          </p:cNvSpPr>
          <p:nvPr>
            <p:ph type="dgm" sz="quarter" idx="11"/>
          </p:nvPr>
        </p:nvSpPr>
        <p:spPr bwMode="auto"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 SmartArt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, текст и логотипы_1">
    <p:bg>
      <p:bgPr shadeToTitle="0">
        <a:blipFill>
          <a:blip r:embed="rId2">
            <a:lum/>
          </a:blip>
          <a:srcRect l="-37888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 bwMode="auto"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2"/>
          </p:nvPr>
        </p:nvSpPr>
        <p:spPr bwMode="auto"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3"/>
          </p:nvPr>
        </p:nvSpPr>
        <p:spPr bwMode="auto"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4"/>
          </p:nvPr>
        </p:nvSpPr>
        <p:spPr bwMode="auto"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1" name="Picture Placeholder 12"/>
          <p:cNvSpPr>
            <a:spLocks noGrp="1"/>
          </p:cNvSpPr>
          <p:nvPr>
            <p:ph type="pic" sz="quarter" idx="15"/>
          </p:nvPr>
        </p:nvSpPr>
        <p:spPr bwMode="auto"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C</a:t>
            </a: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амозанятые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/>
              <a:buChar char="•"/>
              <a:defRPr b="1"/>
            </a:lvl1pPr>
          </a:lstStyle>
          <a:p>
            <a:pPr lvl="0">
              <a:defRPr/>
            </a:pPr>
            <a:r>
              <a:rPr lang="ru-RU"/>
              <a:t>Совместная работа со смежными командами</a:t>
            </a:r>
            <a:endParaRPr/>
          </a:p>
          <a:p>
            <a:pPr lvl="0">
              <a:defRPr/>
            </a:pPr>
            <a:endParaRPr lang="ru-RU"/>
          </a:p>
          <a:p>
            <a:pPr lvl="0">
              <a:defRPr/>
            </a:pPr>
            <a:r>
              <a:rPr lang="ru-RU"/>
              <a:t>Angular</a:t>
            </a:r>
            <a:r>
              <a:rPr lang="ru-RU"/>
              <a:t> под капотом</a:t>
            </a:r>
            <a:endParaRPr/>
          </a:p>
          <a:p>
            <a:pPr lvl="0">
              <a:defRPr/>
            </a:pPr>
            <a:endParaRPr lang="ru-RU"/>
          </a:p>
          <a:p>
            <a:pPr lvl="0">
              <a:defRPr/>
            </a:pPr>
            <a:r>
              <a:rPr lang="ru-RU"/>
              <a:t>Typescript</a:t>
            </a:r>
            <a:r>
              <a:rPr lang="ru-RU"/>
              <a:t> — строгость и организованность кода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, текст и логотипы_2">
    <p:bg>
      <p:bgPr shadeToTitle="0">
        <a:blipFill>
          <a:blip r:embed="rId2">
            <a:lum/>
          </a:blip>
          <a:srcRect l="0" t="-39759" r="-28056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en-US"/>
              <a:t>www.flexify.io</a:t>
            </a:r>
            <a:endParaRPr lang="ru-R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ru-RU"/>
              <a:t>Виртуализация облачных</a:t>
            </a:r>
            <a:endParaRPr/>
          </a:p>
          <a:p>
            <a:pPr lvl="0">
              <a:defRPr/>
            </a:pPr>
            <a:r>
              <a:rPr lang="ru-RU"/>
              <a:t>хранилищ.</a:t>
            </a:r>
            <a:endParaRPr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1"/>
          </p:nvPr>
        </p:nvSpPr>
        <p:spPr bwMode="auto"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Собственные разработки</a:t>
            </a:r>
            <a:endParaRPr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en-US"/>
              <a:t>www.netmechanica.com</a:t>
            </a:r>
            <a:endParaRPr lang="ru-RU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ru-RU"/>
              <a:t>Продуктовая линейка средств </a:t>
            </a:r>
            <a:endParaRPr/>
          </a:p>
          <a:p>
            <a:pPr lvl="0">
              <a:defRPr/>
            </a:pPr>
            <a:r>
              <a:rPr lang="ru-RU"/>
              <a:t>мониторинга и сетевого управления.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аблица">
    <p:bg>
      <p:bgPr shadeToTitle="0">
        <a:blipFill>
          <a:blip r:embed="rId2">
            <a:lum/>
          </a:blip>
          <a:srcRect l="0" t="-14529" r="-35896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Референции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0"/>
          </p:nvPr>
        </p:nvSpPr>
        <p:spPr bwMode="auto"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таблицы</a:t>
            </a:r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Факты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 bwMode="auto"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Разработка</a:t>
            </a:r>
            <a:endParaRPr/>
          </a:p>
          <a:p>
            <a:pPr lvl="0">
              <a:defRPr/>
            </a:pPr>
            <a:r>
              <a:rPr lang="ru-RU"/>
              <a:t>и интеграция ПО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defRPr/>
            </a:pPr>
            <a:r>
              <a:rPr lang="ru-RU"/>
              <a:t>Факты о компании</a:t>
            </a:r>
            <a:endParaRPr/>
          </a:p>
        </p:txBody>
      </p:sp>
      <p:sp>
        <p:nvSpPr>
          <p:cNvPr id="23" name="Oval 22"/>
          <p:cNvSpPr/>
          <p:nvPr/>
        </p:nvSpPr>
        <p:spPr bwMode="auto"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Иностранные</a:t>
            </a:r>
            <a:endParaRPr/>
          </a:p>
          <a:p>
            <a:pPr lvl="0">
              <a:defRPr/>
            </a:pPr>
            <a:r>
              <a:rPr lang="ru-RU"/>
              <a:t>и российские</a:t>
            </a:r>
            <a:endParaRPr/>
          </a:p>
          <a:p>
            <a:pPr lvl="0">
              <a:defRPr/>
            </a:pPr>
            <a:r>
              <a:rPr lang="ru-RU"/>
              <a:t>клиенты</a:t>
            </a:r>
            <a:endParaRPr lang="en-US"/>
          </a:p>
        </p:txBody>
      </p:sp>
      <p:sp>
        <p:nvSpPr>
          <p:cNvPr id="33" name="Oval 32"/>
          <p:cNvSpPr/>
          <p:nvPr/>
        </p:nvSpPr>
        <p:spPr bwMode="auto"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Более 100</a:t>
            </a:r>
            <a:endParaRPr/>
          </a:p>
          <a:p>
            <a:pPr lvl="0">
              <a:defRPr/>
            </a:pPr>
            <a:r>
              <a:rPr lang="ru-RU"/>
              <a:t>сотрудников</a:t>
            </a:r>
            <a:endParaRPr lang="en-US"/>
          </a:p>
        </p:txBody>
      </p:sp>
      <p:sp>
        <p:nvSpPr>
          <p:cNvPr id="37" name="Oval 36"/>
          <p:cNvSpPr/>
          <p:nvPr/>
        </p:nvSpPr>
        <p:spPr bwMode="auto"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Работаем с 2011 года</a:t>
            </a:r>
            <a:endParaRPr lang="en-US"/>
          </a:p>
        </p:txBody>
      </p:sp>
      <p:sp>
        <p:nvSpPr>
          <p:cNvPr id="39" name="Oval 38"/>
          <p:cNvSpPr/>
          <p:nvPr/>
        </p:nvSpPr>
        <p:spPr bwMode="auto"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Принцип </a:t>
            </a:r>
            <a:endParaRPr/>
          </a:p>
          <a:p>
            <a:pPr lvl="0">
              <a:defRPr/>
            </a:pPr>
            <a:r>
              <a:rPr lang="en-US"/>
              <a:t>OTOBOS</a:t>
            </a:r>
            <a:endParaRPr/>
          </a:p>
        </p:txBody>
      </p:sp>
      <p:sp>
        <p:nvSpPr>
          <p:cNvPr id="16" name="Oval 15"/>
          <p:cNvSpPr/>
          <p:nvPr/>
        </p:nvSpPr>
        <p:spPr bwMode="auto"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schemeClr val="bg1"/>
              </a:solidFill>
            </a:endParaRP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Офисы </a:t>
            </a:r>
            <a:endParaRPr/>
          </a:p>
          <a:p>
            <a:pPr lvl="0">
              <a:defRPr/>
            </a:pPr>
            <a:r>
              <a:rPr lang="ru-RU"/>
              <a:t>в Москве</a:t>
            </a:r>
            <a:endParaRPr/>
          </a:p>
          <a:p>
            <a:pPr lvl="0">
              <a:defRPr/>
            </a:pPr>
            <a:r>
              <a:rPr lang="ru-RU"/>
              <a:t>и Нижнем</a:t>
            </a:r>
            <a:endParaRPr/>
          </a:p>
          <a:p>
            <a:pPr lvl="0">
              <a:defRPr/>
            </a:pPr>
            <a:r>
              <a:rPr lang="ru-RU"/>
              <a:t> Новгороде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Сотрудники_1">
    <p:bg>
      <p:bgPr shadeToTitle="0">
        <a:blipFill>
          <a:blip r:embed="rId2">
            <a:lum/>
          </a:blip>
          <a:srcRect l="0" t="0" r="-27007" b="-37888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" name="Text Placeholder 5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Отвечает за проектирование и разработку систем управления OSS/NMS промышленного класса</a:t>
            </a:r>
            <a:endParaRPr/>
          </a:p>
          <a:p>
            <a:pPr lvl="0">
              <a:defRPr/>
            </a:pPr>
            <a:r>
              <a:rPr lang="ru-RU"/>
              <a:t>и </a:t>
            </a:r>
            <a:r>
              <a:rPr lang="ru-RU"/>
              <a:t>биллинговых</a:t>
            </a:r>
            <a:r>
              <a:rPr lang="ru-RU"/>
              <a:t> платформ.</a:t>
            </a:r>
            <a:endParaRPr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Технический</a:t>
            </a:r>
            <a:endParaRPr/>
          </a:p>
          <a:p>
            <a:pPr lvl="0">
              <a:defRPr/>
            </a:pPr>
            <a:r>
              <a:rPr lang="ru-RU"/>
              <a:t>директор</a:t>
            </a:r>
            <a:endParaRPr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20"/>
          </p:nvPr>
        </p:nvSpPr>
        <p:spPr bwMode="auto"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Андрей</a:t>
            </a:r>
            <a:endParaRPr/>
          </a:p>
          <a:p>
            <a:pPr lvl="0">
              <a:defRPr/>
            </a:pPr>
            <a:r>
              <a:rPr lang="ru-RU"/>
              <a:t>Комягин</a:t>
            </a:r>
            <a:endParaRPr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Отвечает за развитие бизнеса, управление продажами, работу с ключевыми российскими и зарубежными заказчиками.</a:t>
            </a:r>
            <a:endParaRPr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Финансовый</a:t>
            </a:r>
            <a:endParaRPr/>
          </a:p>
          <a:p>
            <a:pPr lvl="0">
              <a:defRPr/>
            </a:pPr>
            <a:r>
              <a:rPr lang="ru-RU"/>
              <a:t>директор</a:t>
            </a:r>
            <a:endParaRPr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Сергей</a:t>
            </a:r>
            <a:endParaRPr/>
          </a:p>
          <a:p>
            <a:pPr lvl="0">
              <a:defRPr/>
            </a:pPr>
            <a:r>
              <a:rPr lang="ru-RU"/>
              <a:t>Смирнов</a:t>
            </a:r>
            <a:endParaRPr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Возглавляет компанию </a:t>
            </a:r>
            <a:endParaRPr/>
          </a:p>
          <a:p>
            <a:pPr lvl="0">
              <a:defRPr/>
            </a:pPr>
            <a:r>
              <a:rPr lang="ru-RU"/>
              <a:t>«СТМ» с 2011 года.</a:t>
            </a:r>
            <a:endParaRPr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Генеральный</a:t>
            </a:r>
            <a:endParaRPr/>
          </a:p>
          <a:p>
            <a:pPr lvl="0">
              <a:defRPr/>
            </a:pPr>
            <a:r>
              <a:rPr lang="ru-RU"/>
              <a:t>директор</a:t>
            </a:r>
            <a:endParaRPr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202944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pPr>
              <a:defRPr/>
            </a:pPr>
            <a:r>
              <a:rPr lang="ru-RU"/>
              <a:t>Руководство</a:t>
            </a:r>
            <a:endParaRPr/>
          </a:p>
        </p:txBody>
      </p:sp>
      <p:sp>
        <p:nvSpPr>
          <p:cNvPr id="35" name="TextBox 34"/>
          <p:cNvSpPr txBox="1"/>
          <p:nvPr/>
        </p:nvSpPr>
        <p:spPr bwMode="auto"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Алексей</a:t>
            </a:r>
            <a:endParaRPr/>
          </a:p>
          <a:p>
            <a:pPr lvl="0">
              <a:defRPr/>
            </a:pPr>
            <a:r>
              <a:rPr lang="ru-RU"/>
              <a:t>Щепетков</a:t>
            </a:r>
            <a:endParaRPr lang="ru-RU"/>
          </a:p>
        </p:txBody>
      </p:sp>
      <p:sp>
        <p:nvSpPr>
          <p:cNvPr id="16" name="TextBox 15"/>
          <p:cNvSpPr txBox="1"/>
          <p:nvPr/>
        </p:nvSpPr>
        <p:spPr bwMode="auto"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Сотрудники_2">
    <p:bg>
      <p:bgPr shadeToTitle="0">
        <a:blipFill>
          <a:blip r:embed="rId2">
            <a:lum/>
          </a:blip>
          <a:srcRect l="-33774" t="0" r="0" b="-2248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Picture Placeholder 3"/>
          <p:cNvSpPr>
            <a:spLocks noGrp="1"/>
          </p:cNvSpPr>
          <p:nvPr>
            <p:ph type="pic" sz="quarter" idx="19"/>
          </p:nvPr>
        </p:nvSpPr>
        <p:spPr bwMode="auto"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0"/>
          </p:nvPr>
        </p:nvSpPr>
        <p:spPr bwMode="auto"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7"/>
          </p:nvPr>
        </p:nvSpPr>
        <p:spPr bwMode="auto">
          <a:xfrm>
            <a:off x="5764376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8"/>
          </p:nvPr>
        </p:nvSpPr>
        <p:spPr bwMode="auto"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 bwMode="auto"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Партнеры:</a:t>
            </a:r>
            <a:endParaRPr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Опыт работы в отрасли — более 10 лет. </a:t>
            </a:r>
            <a:endParaRPr lang="en-US"/>
          </a:p>
          <a:p>
            <a:pPr lvl="0">
              <a:defRPr/>
            </a:pPr>
            <a:r>
              <a:rPr lang="ru-RU"/>
              <a:t>Магистр Нижегородского Государственного Технического Университета.</a:t>
            </a:r>
            <a:endParaRPr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Руководитель направления</a:t>
            </a:r>
            <a:endParaRPr/>
          </a:p>
          <a:p>
            <a:pPr lvl="0">
              <a:defRPr/>
            </a:pPr>
            <a:r>
              <a:rPr lang="ru-RU"/>
              <a:t>«Разработка ПО»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Разработка ПО</a:t>
            </a:r>
            <a:endParaRPr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Александр Бондин</a:t>
            </a:r>
            <a:endParaRPr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4158690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1_Титульный_1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аловок и картинка_1">
    <p:bg>
      <p:bgPr shadeToTitle="0">
        <a:blipFill>
          <a:blip r:embed="rId2">
            <a:lum/>
          </a:blip>
          <a:srcRect l="0" t="-18032" r="-39024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>
              <a:defRPr/>
            </a:pPr>
            <a:r>
              <a:rPr lang="ru-RU"/>
              <a:t>Личный кабинет</a:t>
            </a:r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</a:t>
            </a:r>
            <a:r>
              <a:rPr lang="ru-RU"/>
              <a:t>амозанятые</a:t>
            </a:r>
            <a:endParaRPr lang="ru-RU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картинка_2">
    <p:bg>
      <p:bgPr shadeToTitle="0">
        <a:blipFill>
          <a:blip r:embed="rId2">
            <a:lum/>
          </a:blip>
          <a:srcRect l="-29577" t="0" r="0" b="-2424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>
              <a:defRPr/>
            </a:pPr>
            <a:r>
              <a:rPr lang="ru-RU"/>
              <a:t>Личный кабинет</a:t>
            </a:r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</a:t>
            </a:r>
            <a:r>
              <a:rPr lang="ru-RU"/>
              <a:t>амозанятые</a:t>
            </a:r>
            <a:endParaRPr lang="ru-RU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картинка_3">
    <p:bg>
      <p:bgPr shadeToTitle="0">
        <a:blipFill>
          <a:blip r:embed="rId2">
            <a:lum/>
          </a:blip>
          <a:srcRect l="0" t="-20634" r="-37888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>
              <a:defRPr/>
            </a:pPr>
            <a:r>
              <a:rPr lang="ru-RU"/>
              <a:t>Личный кабинет</a:t>
            </a:r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</a:t>
            </a:r>
            <a:r>
              <a:rPr lang="ru-RU"/>
              <a:t>амозанятые</a:t>
            </a:r>
            <a:endParaRPr lang="ru-RU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картинки_1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" name="Picture Placeholder 3"/>
          <p:cNvSpPr>
            <a:spLocks noGrp="1"/>
          </p:cNvSpPr>
          <p:nvPr>
            <p:ph type="pic" sz="quarter" idx="34"/>
          </p:nvPr>
        </p:nvSpPr>
        <p:spPr bwMode="auto"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27"/>
          </p:nvPr>
        </p:nvSpPr>
        <p:spPr bwMode="auto"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22"/>
          </p:nvPr>
        </p:nvSpPr>
        <p:spPr bwMode="auto"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23"/>
          </p:nvPr>
        </p:nvSpPr>
        <p:spPr bwMode="auto"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24"/>
          </p:nvPr>
        </p:nvSpPr>
        <p:spPr bwMode="auto"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25"/>
          </p:nvPr>
        </p:nvSpPr>
        <p:spPr bwMode="auto"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26"/>
          </p:nvPr>
        </p:nvSpPr>
        <p:spPr bwMode="auto"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21"/>
          </p:nvPr>
        </p:nvSpPr>
        <p:spPr bwMode="auto"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Технологии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56" name="Picture Placeholder 3"/>
          <p:cNvSpPr>
            <a:spLocks noGrp="1"/>
          </p:cNvSpPr>
          <p:nvPr>
            <p:ph type="pic" sz="quarter" idx="28"/>
          </p:nvPr>
        </p:nvSpPr>
        <p:spPr bwMode="auto"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7" name="Picture Placeholder 3"/>
          <p:cNvSpPr>
            <a:spLocks noGrp="1"/>
          </p:cNvSpPr>
          <p:nvPr>
            <p:ph type="pic" sz="quarter" idx="29"/>
          </p:nvPr>
        </p:nvSpPr>
        <p:spPr bwMode="auto"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8" name="Picture Placeholder 3"/>
          <p:cNvSpPr>
            <a:spLocks noGrp="1"/>
          </p:cNvSpPr>
          <p:nvPr>
            <p:ph type="pic" sz="quarter" idx="30"/>
          </p:nvPr>
        </p:nvSpPr>
        <p:spPr bwMode="auto"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9" name="Picture Placeholder 3"/>
          <p:cNvSpPr>
            <a:spLocks noGrp="1"/>
          </p:cNvSpPr>
          <p:nvPr>
            <p:ph type="pic" sz="quarter" idx="31"/>
          </p:nvPr>
        </p:nvSpPr>
        <p:spPr bwMode="auto"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0" name="Picture Placeholder 3"/>
          <p:cNvSpPr>
            <a:spLocks noGrp="1"/>
          </p:cNvSpPr>
          <p:nvPr>
            <p:ph type="pic" sz="quarter" idx="32"/>
          </p:nvPr>
        </p:nvSpPr>
        <p:spPr bwMode="auto"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1" name="Picture Placeholder 3"/>
          <p:cNvSpPr>
            <a:spLocks noGrp="1"/>
          </p:cNvSpPr>
          <p:nvPr>
            <p:ph type="pic" sz="quarter" idx="33"/>
          </p:nvPr>
        </p:nvSpPr>
        <p:spPr bwMode="auto"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3" name="Picture Placeholder 3"/>
          <p:cNvSpPr>
            <a:spLocks noGrp="1"/>
          </p:cNvSpPr>
          <p:nvPr>
            <p:ph type="pic" sz="quarter" idx="35"/>
          </p:nvPr>
        </p:nvSpPr>
        <p:spPr bwMode="auto"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4" name="Picture Placeholder 3"/>
          <p:cNvSpPr>
            <a:spLocks noGrp="1"/>
          </p:cNvSpPr>
          <p:nvPr>
            <p:ph type="pic" sz="quarter" idx="36"/>
          </p:nvPr>
        </p:nvSpPr>
        <p:spPr bwMode="auto"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5" name="Picture Placeholder 3"/>
          <p:cNvSpPr>
            <a:spLocks noGrp="1"/>
          </p:cNvSpPr>
          <p:nvPr>
            <p:ph type="pic" sz="quarter" idx="37"/>
          </p:nvPr>
        </p:nvSpPr>
        <p:spPr bwMode="auto"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6" name="Picture Placeholder 3"/>
          <p:cNvSpPr>
            <a:spLocks noGrp="1"/>
          </p:cNvSpPr>
          <p:nvPr>
            <p:ph type="pic" sz="quarter" idx="38"/>
          </p:nvPr>
        </p:nvSpPr>
        <p:spPr bwMode="auto"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7" name="Picture Placeholder 3"/>
          <p:cNvSpPr>
            <a:spLocks noGrp="1"/>
          </p:cNvSpPr>
          <p:nvPr>
            <p:ph type="pic" sz="quarter" idx="39"/>
          </p:nvPr>
        </p:nvSpPr>
        <p:spPr bwMode="auto"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8" name="Picture Placeholder 3"/>
          <p:cNvSpPr>
            <a:spLocks noGrp="1"/>
          </p:cNvSpPr>
          <p:nvPr>
            <p:ph type="pic" sz="quarter" idx="40"/>
          </p:nvPr>
        </p:nvSpPr>
        <p:spPr bwMode="auto"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Сертификаты">
    <p:bg>
      <p:bgPr shadeToTitle="0">
        <a:blipFill>
          <a:blip r:embed="rId2">
            <a:lum/>
          </a:blip>
          <a:srcRect l="0" t="-20000" r="-35483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4"/>
          </p:nvPr>
        </p:nvSpPr>
        <p:spPr bwMode="auto"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5"/>
          </p:nvPr>
        </p:nvSpPr>
        <p:spPr bwMode="auto"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6"/>
          </p:nvPr>
        </p:nvSpPr>
        <p:spPr bwMode="auto"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Сертификаты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Контакты">
    <p:bg>
      <p:bgPr shadeToTitle="0">
        <a:blipFill>
          <a:blip r:embed="rId2">
            <a:lum/>
          </a:blip>
          <a:srcRect l="-30555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Text Placeholder 10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www.stm-labs.ru</a:t>
            </a:r>
            <a:endParaRPr lang="ru-RU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info@stm-labs</a:t>
            </a:r>
            <a:endParaRPr lang="ru-RU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+ 7 (831) 217-15-90</a:t>
            </a:r>
            <a:endParaRPr/>
          </a:p>
          <a:p>
            <a:pPr lvl="0">
              <a:defRPr/>
            </a:pPr>
            <a:r>
              <a:rPr lang="ru-RU"/>
              <a:t>+ 7 (831) 217-15-91</a:t>
            </a:r>
            <a:endParaRPr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603090, ул. Родионова, 23а, корп. Б</a:t>
            </a:r>
            <a:endParaRPr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+ 7 910 390-14-89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115280, ул. Ленинская Слобода, 26с28, </a:t>
            </a:r>
            <a:endParaRPr/>
          </a:p>
          <a:p>
            <a:pPr lvl="0">
              <a:defRPr/>
            </a:pPr>
            <a:r>
              <a:rPr lang="ru-RU"/>
              <a:t>бизнес-центр «Слободской»</a:t>
            </a:r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Контакты</a:t>
            </a:r>
            <a:endParaRPr/>
          </a:p>
        </p:txBody>
      </p:sp>
      <p:sp>
        <p:nvSpPr>
          <p:cNvPr id="8" name="TextBox 7"/>
          <p:cNvSpPr txBox="1"/>
          <p:nvPr/>
        </p:nvSpPr>
        <p:spPr bwMode="auto"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  <a:defRPr/>
            </a:pPr>
            <a:r>
              <a:rPr lang="ru-RU" sz="2200" b="1">
                <a:latin typeface="Verdana"/>
                <a:ea typeface="Verdana"/>
                <a:cs typeface="Verdana"/>
              </a:rPr>
              <a:t>Офис в Москве</a:t>
            </a:r>
            <a:endParaRPr lang="en-US" sz="2200" b="1">
              <a:latin typeface="Verdana"/>
              <a:ea typeface="Verdana"/>
              <a:cs typeface="Verdan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/>
                <a:ea typeface="Verdana"/>
              </a:defRPr>
            </a:lvl1pPr>
            <a:lvl2pPr>
              <a:defRPr sz="2200">
                <a:latin typeface="Verdana"/>
                <a:ea typeface="Verdana"/>
              </a:defRPr>
            </a:lvl2pPr>
            <a:lvl3pPr>
              <a:defRPr sz="2200">
                <a:latin typeface="Verdana"/>
                <a:ea typeface="Verdana"/>
              </a:defRPr>
            </a:lvl3pPr>
            <a:lvl4pPr>
              <a:defRPr sz="2200">
                <a:latin typeface="Verdana"/>
                <a:ea typeface="Verdana"/>
              </a:defRPr>
            </a:lvl4pPr>
            <a:lvl5pPr>
              <a:defRPr sz="2200">
                <a:latin typeface="Verdana"/>
                <a:ea typeface="Verdana"/>
              </a:defRPr>
            </a:lvl5pPr>
          </a:lstStyle>
          <a:p>
            <a:pPr lvl="0">
              <a:defRPr/>
            </a:pPr>
            <a:r>
              <a:rPr lang="ru-RU"/>
              <a:t>Офис в Москве</a:t>
            </a:r>
            <a:endParaRPr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/>
                <a:ea typeface="Verdana"/>
              </a:defRPr>
            </a:lvl1pPr>
            <a:lvl2pPr>
              <a:defRPr sz="2200">
                <a:latin typeface="Verdana"/>
                <a:ea typeface="Verdana"/>
              </a:defRPr>
            </a:lvl2pPr>
            <a:lvl3pPr>
              <a:defRPr sz="2200">
                <a:latin typeface="Verdana"/>
                <a:ea typeface="Verdana"/>
              </a:defRPr>
            </a:lvl3pPr>
            <a:lvl4pPr>
              <a:defRPr sz="2200">
                <a:latin typeface="Verdana"/>
                <a:ea typeface="Verdana"/>
              </a:defRPr>
            </a:lvl4pPr>
            <a:lvl5pPr>
              <a:defRPr sz="2200">
                <a:latin typeface="Verdana"/>
                <a:ea typeface="Verdana"/>
              </a:defRPr>
            </a:lvl5pPr>
          </a:lstStyle>
          <a:p>
            <a:pPr lvl="0">
              <a:defRPr/>
            </a:pPr>
            <a:r>
              <a:rPr lang="ru-RU"/>
              <a:t>Офис в Нижнем Новгороде</a:t>
            </a:r>
            <a:endParaRPr/>
          </a:p>
        </p:txBody>
      </p:sp>
      <p:sp>
        <p:nvSpPr>
          <p:cNvPr id="19" name="TextBox 18"/>
          <p:cNvSpPr txBox="1"/>
          <p:nvPr/>
        </p:nvSpPr>
        <p:spPr bwMode="auto"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  <a:defRPr/>
            </a:pPr>
            <a:r>
              <a:rPr lang="ru-RU" sz="2200" b="1">
                <a:latin typeface="Verdana"/>
                <a:ea typeface="Verdana"/>
                <a:cs typeface="Verdana"/>
              </a:rPr>
              <a:t>Офис в Москве</a:t>
            </a:r>
            <a:endParaRPr lang="en-US" sz="2200" b="1">
              <a:latin typeface="Verdana"/>
              <a:ea typeface="Verdana"/>
              <a:cs typeface="Verdana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475542" y="4285155"/>
            <a:ext cx="158626" cy="1917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Титульный слайд">
    <p:bg>
      <p:bgPr shadeToTitle="0">
        <a:blipFill>
          <a:blip r:embed="rId2">
            <a:lum/>
          </a:blip>
          <a:srcRect l="0" t="0" r="-14528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1(английский)">
    <p:bg>
      <p:bgPr shadeToTitle="0">
        <a:blipFill>
          <a:blip r:embed="rId2">
            <a:lum/>
          </a:blip>
          <a:srcRect l="0" t="0" r="-14528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/>
                <a:ea typeface="Verdana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Title</a:t>
            </a:r>
            <a:endParaRPr/>
          </a:p>
          <a:p>
            <a:pPr>
              <a:lnSpc>
                <a:spcPct val="120000"/>
              </a:lnSpc>
              <a:defRPr/>
            </a:pPr>
            <a:r>
              <a:rPr lang="en-US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in English</a:t>
            </a:r>
            <a:endParaRPr sz="4800" b="1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487481" y="5890019"/>
            <a:ext cx="1530894" cy="7943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2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  <a:defRPr/>
            </a:pPr>
            <a: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Современные </a:t>
            </a:r>
            <a:b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</a:br>
            <a: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технологии</a:t>
            </a:r>
            <a:b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</a:br>
            <a: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мониторинга</a:t>
            </a:r>
            <a:endParaRPr sz="4800" b="1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443575" y="5879195"/>
            <a:ext cx="1574800" cy="8051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2(английский)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en-US"/>
              <a:t>Title</a:t>
            </a:r>
            <a:endParaRPr/>
          </a:p>
          <a:p>
            <a:pPr lvl="0">
              <a:defRPr/>
            </a:pPr>
            <a:r>
              <a:rPr lang="en-US"/>
              <a:t>in English</a:t>
            </a:r>
            <a:endParaRPr/>
          </a:p>
        </p:txBody>
      </p:sp>
      <p:pic>
        <p:nvPicPr>
          <p:cNvPr id="24" name="Рисунок 1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117144" y="5578356"/>
            <a:ext cx="1557240" cy="78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3">
    <p:bg>
      <p:bgPr shadeToTitle="0">
        <a:blipFill>
          <a:blip r:embed="rId2">
            <a:lum/>
          </a:blip>
          <a:srcRect l="-41860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>
              <a:defRPr/>
            </a:pPr>
            <a:r>
              <a:rPr lang="ru-RU"/>
              <a:t>Современные </a:t>
            </a:r>
            <a:endParaRPr/>
          </a:p>
          <a:p>
            <a:pPr lvl="0">
              <a:defRPr/>
            </a:pPr>
            <a:r>
              <a:rPr lang="ru-RU"/>
              <a:t>технологии</a:t>
            </a:r>
            <a:endParaRPr/>
          </a:p>
          <a:p>
            <a:pPr lvl="0">
              <a:defRPr/>
            </a:pPr>
            <a:r>
              <a:rPr lang="ru-RU"/>
              <a:t>мониторинга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73625" y="5890019"/>
            <a:ext cx="1530894" cy="7943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3(английский)">
    <p:bg>
      <p:bgPr shadeToTitle="0">
        <a:blipFill>
          <a:blip r:embed="rId2">
            <a:lum/>
          </a:blip>
          <a:srcRect l="-41860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>
              <a:defRPr/>
            </a:pPr>
            <a:r>
              <a:rPr lang="en-US"/>
              <a:t>Title</a:t>
            </a:r>
            <a:endParaRPr/>
          </a:p>
          <a:p>
            <a:pPr lvl="0">
              <a:defRPr/>
            </a:pPr>
            <a:r>
              <a:rPr lang="en-US"/>
              <a:t>in English</a:t>
            </a:r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970341" y="5410047"/>
            <a:ext cx="1532306" cy="7976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екст_1">
    <p:bg>
      <p:bgPr shadeToTitle="0">
        <a:blipFill>
          <a:blip r:embed="rId2">
            <a:lum/>
          </a:blip>
          <a:srcRect l="-38271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>
              <a:defRPr/>
            </a:pPr>
            <a:r>
              <a:rPr lang="ru-RU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 bwMode="auto"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>
              <a:defRPr/>
            </a:pPr>
            <a:r>
              <a:rPr lang="ru-RU"/>
              <a:t>Компетенции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екст­_2">
    <p:bg>
      <p:bgPr shadeToTitle="0">
        <a:blipFill>
          <a:blip r:embed="rId2">
            <a:lum/>
          </a:blip>
          <a:srcRect l="-35064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defRPr/>
            </a:pPr>
            <a:r>
              <a:rPr lang="ru-RU"/>
              <a:t>Текстовый слайд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Подзаголовок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</a:t>
            </a:r>
            <a:endParaRPr/>
          </a:p>
          <a:p>
            <a:pPr lvl="0">
              <a:defRPr/>
            </a:pPr>
            <a:r>
              <a:rPr lang="ru-RU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Relationship Id="rId2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29">
            <a:lum/>
          </a:blip>
          <a:srcRect l="0" t="0" r="-14528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xStyles>
    <p:titleStyle>
      <a:lvl1pPr algn="l" defTabSz="914400">
        <a:lnSpc>
          <a:spcPct val="100000"/>
        </a:lnSpc>
        <a:spcBef>
          <a:spcPts val="500"/>
        </a:spcBef>
        <a:spcAft>
          <a:spcPts val="500"/>
        </a:spcAft>
        <a:buNone/>
        <a:defRPr sz="3200" b="1">
          <a:solidFill>
            <a:schemeClr val="tx1"/>
          </a:solidFill>
          <a:latin typeface="Verdana"/>
          <a:ea typeface="Verdana"/>
          <a:cs typeface="+mj-cs"/>
        </a:defRPr>
      </a:lvl1pPr>
    </p:titleStyle>
    <p:bodyStyle>
      <a:lvl1pPr marL="0" indent="0" algn="l" defTabSz="914400">
        <a:lnSpc>
          <a:spcPct val="90000"/>
        </a:lnSpc>
        <a:spcBef>
          <a:spcPts val="1000"/>
        </a:spcBef>
        <a:buFont typeface="Arial"/>
        <a:buNone/>
        <a:defRPr sz="2200">
          <a:solidFill>
            <a:schemeClr val="tx1"/>
          </a:solidFill>
          <a:latin typeface="Verdana"/>
          <a:ea typeface="Verdan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 sz="3600" u="sng">
                <a:solidFill>
                  <a:srgbClr val="002060"/>
                </a:solidFill>
                <a:latin typeface="+mn-lt"/>
                <a:cs typeface="Times New Roman"/>
              </a:rPr>
              <a:t>Контрольная работа №2</a:t>
            </a:r>
            <a:endParaRPr/>
          </a:p>
        </p:txBody>
      </p:sp>
      <p:sp>
        <p:nvSpPr>
          <p:cNvPr id="162" name="Text Box 10"/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3200" b="1">
                <a:solidFill>
                  <a:srgbClr val="002060"/>
                </a:solidFill>
                <a:latin typeface="+mn-lt"/>
              </a:rPr>
              <a:t>Продвинутый курс</a:t>
            </a:r>
            <a:r>
              <a:rPr lang="en-US" sz="3200" b="1">
                <a:solidFill>
                  <a:srgbClr val="002060"/>
                </a:solidFill>
                <a:latin typeface="+mn-lt"/>
              </a:rPr>
              <a:t> 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Теория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Практика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Теория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360000" indent="-360000" algn="just"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Что такое класс и экземпляр класса?</a:t>
            </a:r>
            <a:endParaRPr/>
          </a:p>
          <a:p>
            <a:pPr marL="360000" indent="-360000" algn="just"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Для чего нужны статические и классовые методы?</a:t>
            </a:r>
            <a:endParaRPr/>
          </a:p>
          <a:p>
            <a:pPr marL="360000" indent="-360000" algn="just"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Что такое магические методы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?</a:t>
            </a: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360000" indent="-360000" algn="just"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Опишите и объясните 4 принципа ООП?</a:t>
            </a:r>
            <a:endParaRPr lang="ru-RU" sz="1200">
              <a:solidFill>
                <a:srgbClr val="002060"/>
              </a:solidFill>
              <a:latin typeface="+mn-lt"/>
            </a:endParaRPr>
          </a:p>
          <a:p>
            <a:pPr marL="360000" lvl="0" indent="-360000">
              <a:spcBef>
                <a:spcPts val="0"/>
              </a:spcBef>
              <a:buFont typeface="+mj-lt"/>
              <a:buAutoNum type="arabicPeriod" startAt="5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Что такое функциональный объект (функтор) и как его создать?</a:t>
            </a:r>
            <a:endParaRPr lang="en-US" sz="2000">
              <a:solidFill>
                <a:srgbClr val="002060"/>
              </a:solidFill>
              <a:latin typeface="+mn-lt"/>
            </a:endParaRPr>
          </a:p>
          <a:p>
            <a:pPr marL="360000" indent="-360000">
              <a:spcBef>
                <a:spcPts val="0"/>
              </a:spcBef>
              <a:buFont typeface="+mj-lt"/>
              <a:buAutoNum type="arabicPeriod" startAt="5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Как добавить новый атрибут в объект класса и как предотвратить такую возможность? </a:t>
            </a:r>
            <a:endParaRPr/>
          </a:p>
          <a:p>
            <a:pPr marL="360000" lvl="0" indent="-360000">
              <a:spcBef>
                <a:spcPts val="0"/>
              </a:spcBef>
              <a:buFont typeface="+mj-lt"/>
              <a:buAutoNum type="arabicPeriod" startAt="5"/>
              <a:defRPr/>
            </a:pPr>
            <a:endParaRPr lang="ru-RU" sz="1200" b="1">
              <a:solidFill>
                <a:srgbClr val="000080"/>
              </a:solidFill>
              <a:latin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Практика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7157" y="906463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457200" indent="-457200" algn="just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Создайте класс User, в котором будут следующие поля: name (имя), age (возраст), методы set_</a:t>
            </a:r>
            <a:r>
              <a:rPr lang="en-US" sz="2000">
                <a:solidFill>
                  <a:srgbClr val="002060"/>
                </a:solidFill>
                <a:latin typeface="Calibri"/>
              </a:rPr>
              <a:t>n</a:t>
            </a:r>
            <a:r>
              <a:rPr lang="ru-RU" sz="2000">
                <a:solidFill>
                  <a:srgbClr val="002060"/>
                </a:solidFill>
                <a:latin typeface="Calibri"/>
              </a:rPr>
              <a:t>ame, get</a:t>
            </a:r>
            <a:r>
              <a:rPr lang="en-US" sz="2000">
                <a:solidFill>
                  <a:srgbClr val="002060"/>
                </a:solidFill>
                <a:latin typeface="Calibri"/>
              </a:rPr>
              <a:t>_n</a:t>
            </a:r>
            <a:r>
              <a:rPr lang="ru-RU" sz="2000">
                <a:solidFill>
                  <a:srgbClr val="002060"/>
                </a:solidFill>
                <a:latin typeface="Calibri"/>
              </a:rPr>
              <a:t>ame, set</a:t>
            </a:r>
            <a:r>
              <a:rPr lang="en-US" sz="2000">
                <a:solidFill>
                  <a:srgbClr val="002060"/>
                </a:solidFill>
                <a:latin typeface="Calibri"/>
              </a:rPr>
              <a:t>_a</a:t>
            </a:r>
            <a:r>
              <a:rPr lang="ru-RU" sz="2000">
                <a:solidFill>
                  <a:srgbClr val="002060"/>
                </a:solidFill>
                <a:latin typeface="Calibri"/>
              </a:rPr>
              <a:t>ge, get</a:t>
            </a:r>
            <a:r>
              <a:rPr lang="en-US" sz="2000">
                <a:solidFill>
                  <a:srgbClr val="002060"/>
                </a:solidFill>
                <a:latin typeface="Calibri"/>
              </a:rPr>
              <a:t>_a</a:t>
            </a:r>
            <a:r>
              <a:rPr lang="ru-RU" sz="2000">
                <a:solidFill>
                  <a:srgbClr val="002060"/>
                </a:solidFill>
                <a:latin typeface="Calibri"/>
              </a:rPr>
              <a:t>ge. Создайте класс Worker, который наследуется от класса User и имеет дополнительное поле salary (зарплата), а также методы get</a:t>
            </a:r>
            <a:r>
              <a:rPr lang="en-US" sz="2000">
                <a:solidFill>
                  <a:srgbClr val="002060"/>
                </a:solidFill>
                <a:latin typeface="Calibri"/>
              </a:rPr>
              <a:t>_s</a:t>
            </a:r>
            <a:r>
              <a:rPr lang="ru-RU" sz="2000">
                <a:solidFill>
                  <a:srgbClr val="002060"/>
                </a:solidFill>
                <a:latin typeface="Calibri"/>
              </a:rPr>
              <a:t>alary и set</a:t>
            </a:r>
            <a:r>
              <a:rPr lang="en-US" sz="2000">
                <a:solidFill>
                  <a:srgbClr val="002060"/>
                </a:solidFill>
                <a:latin typeface="Calibri"/>
              </a:rPr>
              <a:t>_s</a:t>
            </a:r>
            <a:r>
              <a:rPr lang="ru-RU" sz="2000">
                <a:solidFill>
                  <a:srgbClr val="002060"/>
                </a:solidFill>
                <a:latin typeface="Calibri"/>
              </a:rPr>
              <a:t>alary. Создайте объект этого класса name='John', age=25, salary=1000. Создайте второй объект этого класса 'Jack', age=26, salary=2000. Найдите сумму зарплат объектов John и Jack. (3 балла)</a:t>
            </a:r>
            <a:endParaRPr/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Создайте класс Money (деньги) для работы с денежными суммами. Число должно быть представлено двумя полями: для рублей и для копеек. Дробная часть (копейки) при выводе на экран должна быть отделена от целой части запятой. Необходимо реализовать сложение, вычитание и операции сравнения. (7 баллов)</a:t>
            </a:r>
            <a:endParaRPr/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Написать свою реализацию функции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format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.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Стандартную функцию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format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использовать нельзя!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(5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баллов)</a:t>
            </a:r>
            <a:endParaRPr/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Написать функцию copyfile: функция принимает два аргумента — имена файлов source и destination, открывает source, читает его, открывает destination, пишет в него. Если source не найден или destination уже существует, то выбрасываются соответствующие исключения. Нужно проверить выполнение функции как для правильных аргументов, так и для приводящих к исключениям. (3 балла)</a:t>
            </a:r>
            <a:endParaRPr/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Написать функцию copydir — копирование директории с использованием copyfile, а также проверки на существование source и destination. (5 баллов)</a:t>
            </a:r>
            <a:endParaRPr/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2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0</TotalTime>
  <Words>0</Words>
  <Application>ONLYOFFICE/7.4.0.163</Application>
  <DocSecurity>0</DocSecurity>
  <PresentationFormat>Широкоэкранный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Ilya Orlov</dc:creator>
  <cp:keywords/>
  <dc:description/>
  <dc:identifier/>
  <dc:language/>
  <cp:lastModifiedBy/>
  <cp:revision>640</cp:revision>
  <dcterms:created xsi:type="dcterms:W3CDTF">2021-04-07T09:08:54Z</dcterms:created>
  <dcterms:modified xsi:type="dcterms:W3CDTF">2023-10-26T15:06:27Z</dcterms:modified>
  <cp:category/>
  <cp:contentStatus/>
  <cp:version/>
</cp:coreProperties>
</file>