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22.xml" ContentType="application/vnd.openxmlformats-officedocument.presentationml.slid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slideLayouts/slideLayout23.xml" ContentType="application/vnd.openxmlformats-officedocument.presentationml.slideLayout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slideLayouts/slideLayout25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presProps" Target="presProps.xml" /><Relationship Id="rId28" Type="http://schemas.openxmlformats.org/officeDocument/2006/relationships/tableStyles" Target="tableStyles.xml" /><Relationship Id="rId2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emf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/>
          <p:cNvSpPr txBox="1"/>
          <p:nvPr userDrawn="1"/>
        </p:nvSpPr>
        <p:spPr bwMode="auto"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Python </a:t>
            </a:r>
            <a:endParaRPr lang="ru-RU" sz="1400">
              <a:solidFill>
                <a:schemeClr val="bg1">
                  <a:lumMod val="50000"/>
                </a:schemeClr>
              </a:solidFill>
              <a:latin typeface="+mn-lt"/>
              <a:cs typeface="Calibri"/>
            </a:endParaRPr>
          </a:p>
          <a:p>
            <a:pPr algn="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Course</a:t>
            </a:r>
            <a:endParaRPr/>
          </a:p>
        </p:txBody>
      </p:sp>
      <p:sp>
        <p:nvSpPr>
          <p:cNvPr id="5" name="Текст 1"/>
          <p:cNvSpPr txBox="1"/>
          <p:nvPr userDrawn="1"/>
        </p:nvSpPr>
        <p:spPr bwMode="auto">
          <a:xfrm>
            <a:off x="11032772" y="5671530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20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6395320F-BA3B-42CB-9DF4-77B0337CE910}" type="slidenum">
              <a:rPr lang="ru-RU" sz="1600">
                <a:solidFill>
                  <a:schemeClr val="bg1">
                    <a:lumMod val="50000"/>
                  </a:schemeClr>
                </a:solidFill>
                <a:latin typeface="+mn-lt"/>
                <a:cs typeface="Times New Roman"/>
              </a:rPr>
              <a:t/>
            </a:fld>
            <a:endParaRPr lang="ru-RU" sz="1600">
              <a:solidFill>
                <a:schemeClr val="bg1">
                  <a:lumMod val="50000"/>
                </a:schemeClr>
              </a:solidFill>
              <a:latin typeface="+mn-lt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3">
    <p:bg>
      <p:bgPr shadeToTitle="0">
        <a:blipFill>
          <a:blip r:embed="rId2">
            <a:lum/>
          </a:blip>
          <a:srcRect l="-3670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Наши проекты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>
              <a:defRPr/>
            </a:pPr>
            <a:r>
              <a:rPr lang="ru-RU"/>
              <a:t>Самозанятые</a:t>
            </a:r>
            <a:endParaRPr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  <a:defRPr/>
            </a:pPr>
            <a:r>
              <a:rPr lang="ru-RU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/>
              <a:t>спецрежиме</a:t>
            </a:r>
            <a:r>
              <a:rPr lang="ru-RU"/>
              <a:t>, который еще называют налогом </a:t>
            </a:r>
            <a:r>
              <a:rPr lang="en-US"/>
              <a:t> </a:t>
            </a:r>
            <a:r>
              <a:rPr lang="ru-RU"/>
              <a:t>для самозанятых.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оголовок и список">
    <p:bg>
      <p:bgPr shadeToTitle="0">
        <a:blipFill>
          <a:blip r:embed="rId2">
            <a:lum/>
          </a:blip>
          <a:srcRect l="-41176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/>
              <a:buChar char="•"/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1"/>
          </p:nvPr>
        </p:nvSpPr>
        <p:spPr bwMode="auto"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диаграммы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2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1"/>
          </p:nvPr>
        </p:nvSpPr>
        <p:spPr bwMode="auto"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 SmartArt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1">
    <p:bg>
      <p:bgPr shadeToTitle="0">
        <a:blipFill>
          <a:blip r:embed="rId2">
            <a:lum/>
          </a:blip>
          <a:srcRect l="-3788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 bwMode="auto"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2"/>
          </p:nvPr>
        </p:nvSpPr>
        <p:spPr bwMode="auto"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3"/>
          </p:nvPr>
        </p:nvSpPr>
        <p:spPr bwMode="auto"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4"/>
          </p:nvPr>
        </p:nvSpPr>
        <p:spPr bwMode="auto"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15"/>
          </p:nvPr>
        </p:nvSpPr>
        <p:spPr bwMode="auto"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C</a:t>
            </a: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амозанятые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/>
              <a:buChar char="•"/>
              <a:defRPr b="1"/>
            </a:lvl1pPr>
          </a:lstStyle>
          <a:p>
            <a:pPr lvl="0">
              <a:defRPr/>
            </a:pPr>
            <a:r>
              <a:rPr lang="ru-RU"/>
              <a:t>Совместная работа со смежными командами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Angular</a:t>
            </a:r>
            <a:r>
              <a:rPr lang="ru-RU"/>
              <a:t> под капотом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Typescript</a:t>
            </a:r>
            <a:r>
              <a:rPr lang="ru-RU"/>
              <a:t> — строгость и организованность кода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2">
    <p:bg>
      <p:bgPr shadeToTitle="0">
        <a:blipFill>
          <a:blip r:embed="rId2">
            <a:lum/>
          </a:blip>
          <a:srcRect l="0" t="-39759" r="-28056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www.flexify.io</a:t>
            </a:r>
            <a:endParaRPr lang="ru-R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Виртуализация облачных</a:t>
            </a:r>
            <a:endParaRPr/>
          </a:p>
          <a:p>
            <a:pPr lvl="0">
              <a:defRPr/>
            </a:pPr>
            <a:r>
              <a:rPr lang="ru-RU"/>
              <a:t>хранилищ.</a:t>
            </a:r>
            <a:endParaRPr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 bwMode="auto"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Собственные разработки</a:t>
            </a:r>
            <a:endParaRPr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www.netmechanica.com</a:t>
            </a:r>
            <a:endParaRPr lang="ru-RU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Продуктовая линейка средств </a:t>
            </a:r>
            <a:endParaRPr/>
          </a:p>
          <a:p>
            <a:pPr lvl="0">
              <a:defRPr/>
            </a:pPr>
            <a:r>
              <a:rPr lang="ru-RU"/>
              <a:t>мониторинга и сетевого управления.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аблица">
    <p:bg>
      <p:bgPr shadeToTitle="0">
        <a:blipFill>
          <a:blip r:embed="rId2">
            <a:lum/>
          </a:blip>
          <a:srcRect l="0" t="-14529" r="-35896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Референции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0"/>
          </p:nvPr>
        </p:nvSpPr>
        <p:spPr bwMode="auto"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таблицы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Факты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Разработка</a:t>
            </a:r>
            <a:endParaRPr/>
          </a:p>
          <a:p>
            <a:pPr lvl="0">
              <a:defRPr/>
            </a:pPr>
            <a:r>
              <a:rPr lang="ru-RU"/>
              <a:t>и интеграция ПО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Факты о компании</a:t>
            </a:r>
            <a:endParaRPr/>
          </a:p>
        </p:txBody>
      </p:sp>
      <p:sp>
        <p:nvSpPr>
          <p:cNvPr id="23" name="Oval 22"/>
          <p:cNvSpPr/>
          <p:nvPr/>
        </p:nvSpPr>
        <p:spPr bwMode="auto"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Иностранные</a:t>
            </a:r>
            <a:endParaRPr/>
          </a:p>
          <a:p>
            <a:pPr lvl="0">
              <a:defRPr/>
            </a:pPr>
            <a:r>
              <a:rPr lang="ru-RU"/>
              <a:t>и российские</a:t>
            </a:r>
            <a:endParaRPr/>
          </a:p>
          <a:p>
            <a:pPr lvl="0">
              <a:defRPr/>
            </a:pPr>
            <a:r>
              <a:rPr lang="ru-RU"/>
              <a:t>клиенты</a:t>
            </a:r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Более 100</a:t>
            </a:r>
            <a:endParaRPr/>
          </a:p>
          <a:p>
            <a:pPr lvl="0">
              <a:defRPr/>
            </a:pPr>
            <a:r>
              <a:rPr lang="ru-RU"/>
              <a:t>сотрудников</a:t>
            </a:r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Работаем с 2011 года</a:t>
            </a:r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Принцип </a:t>
            </a:r>
            <a:endParaRPr/>
          </a:p>
          <a:p>
            <a:pPr lvl="0">
              <a:defRPr/>
            </a:pPr>
            <a:r>
              <a:rPr lang="en-US"/>
              <a:t>OTOBOS</a:t>
            </a:r>
            <a:endParaRPr/>
          </a:p>
        </p:txBody>
      </p:sp>
      <p:sp>
        <p:nvSpPr>
          <p:cNvPr id="16" name="Oval 15"/>
          <p:cNvSpPr/>
          <p:nvPr/>
        </p:nvSpPr>
        <p:spPr bwMode="auto"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bg1"/>
              </a:solidFill>
            </a:endParaRP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Офисы </a:t>
            </a:r>
            <a:endParaRPr/>
          </a:p>
          <a:p>
            <a:pPr lvl="0">
              <a:defRPr/>
            </a:pPr>
            <a:r>
              <a:rPr lang="ru-RU"/>
              <a:t>в Москве</a:t>
            </a:r>
            <a:endParaRPr/>
          </a:p>
          <a:p>
            <a:pPr lvl="0">
              <a:defRPr/>
            </a:pPr>
            <a:r>
              <a:rPr lang="ru-RU"/>
              <a:t>и Нижнем</a:t>
            </a:r>
            <a:endParaRPr/>
          </a:p>
          <a:p>
            <a:pPr lvl="0">
              <a:defRPr/>
            </a:pPr>
            <a:r>
              <a:rPr lang="ru-RU"/>
              <a:t> Новгороде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1">
    <p:bg>
      <p:bgPr shadeToTitle="0">
        <a:blipFill>
          <a:blip r:embed="rId2">
            <a:lum/>
          </a:blip>
          <a:srcRect l="0" t="0" r="-27007" b="-37888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Text Placeholder 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проектирование и разработку систем управления OSS/NMS промышленного класса</a:t>
            </a:r>
            <a:endParaRPr/>
          </a:p>
          <a:p>
            <a:pPr lvl="0">
              <a:defRPr/>
            </a:pPr>
            <a:r>
              <a:rPr lang="ru-RU"/>
              <a:t>и </a:t>
            </a:r>
            <a:r>
              <a:rPr lang="ru-RU"/>
              <a:t>биллинговых</a:t>
            </a:r>
            <a:r>
              <a:rPr lang="ru-RU"/>
              <a:t> платформ.</a:t>
            </a:r>
            <a:endParaRPr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Технический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Андрей</a:t>
            </a:r>
            <a:endParaRPr/>
          </a:p>
          <a:p>
            <a:pPr lvl="0">
              <a:defRPr/>
            </a:pPr>
            <a:r>
              <a:rPr lang="ru-RU"/>
              <a:t>Комягин</a:t>
            </a:r>
            <a:endParaRPr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развитие бизнеса, управление продажами, работу с ключевыми российскими и зарубежными заказчиками.</a:t>
            </a:r>
            <a:endParaRPr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Финансовый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Сергей</a:t>
            </a:r>
            <a:endParaRPr/>
          </a:p>
          <a:p>
            <a:pPr lvl="0">
              <a:defRPr/>
            </a:pPr>
            <a:r>
              <a:rPr lang="ru-RU"/>
              <a:t>Смирнов</a:t>
            </a:r>
            <a:endParaRPr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Возглавляет компанию </a:t>
            </a:r>
            <a:endParaRPr/>
          </a:p>
          <a:p>
            <a:pPr lvl="0">
              <a:defRPr/>
            </a:pPr>
            <a:r>
              <a:rPr lang="ru-RU"/>
              <a:t>«СТМ» с 2011 года.</a:t>
            </a:r>
            <a:endParaRPr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Генеральный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202944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pPr>
              <a:defRPr/>
            </a:pPr>
            <a:r>
              <a:rPr lang="ru-RU"/>
              <a:t>Руководство</a:t>
            </a:r>
            <a:endParaRPr/>
          </a:p>
        </p:txBody>
      </p:sp>
      <p:sp>
        <p:nvSpPr>
          <p:cNvPr id="35" name="TextBox 34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Алексей</a:t>
            </a:r>
            <a:endParaRPr/>
          </a:p>
          <a:p>
            <a:pPr lvl="0">
              <a:defRPr/>
            </a:pPr>
            <a:r>
              <a:rPr lang="ru-RU"/>
              <a:t>Щепетков</a:t>
            </a:r>
            <a:endParaRPr lang="ru-RU"/>
          </a:p>
        </p:txBody>
      </p:sp>
      <p:sp>
        <p:nvSpPr>
          <p:cNvPr id="16" name="TextBox 15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2">
    <p:bg>
      <p:bgPr shadeToTitle="0">
        <a:blipFill>
          <a:blip r:embed="rId2">
            <a:lum/>
          </a:blip>
          <a:srcRect l="-33774" t="0" r="0" b="-2248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Picture Placeholder 3"/>
          <p:cNvSpPr>
            <a:spLocks noGrp="1"/>
          </p:cNvSpPr>
          <p:nvPr>
            <p:ph type="pic" sz="quarter" idx="19"/>
          </p:nvPr>
        </p:nvSpPr>
        <p:spPr bwMode="auto"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7"/>
          </p:nvPr>
        </p:nvSpPr>
        <p:spPr bwMode="auto">
          <a:xfrm>
            <a:off x="5764376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8"/>
          </p:nvPr>
        </p:nvSpPr>
        <p:spPr bwMode="auto"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 bwMode="auto"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Партнеры:</a:t>
            </a:r>
            <a:endParaRPr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Опыт работы в отрасли — более 10 лет. </a:t>
            </a:r>
            <a:endParaRPr lang="en-US"/>
          </a:p>
          <a:p>
            <a:pPr lvl="0">
              <a:defRPr/>
            </a:pPr>
            <a:r>
              <a:rPr lang="ru-RU"/>
              <a:t>Магистр Нижегородского Государственного Технического Университета.</a:t>
            </a:r>
            <a:endParaRPr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Руководитель направления</a:t>
            </a:r>
            <a:endParaRPr/>
          </a:p>
          <a:p>
            <a:pPr lvl="0">
              <a:defRPr/>
            </a:pPr>
            <a:r>
              <a:rPr lang="ru-RU"/>
              <a:t>«Разработка ПО»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Разработка ПО</a:t>
            </a:r>
            <a:endParaRPr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Александр Бондин</a:t>
            </a:r>
            <a:endParaRPr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4158690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Титульный_1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аловок и картинка_1">
    <p:bg>
      <p:bgPr shadeToTitle="0">
        <a:blipFill>
          <a:blip r:embed="rId2">
            <a:lum/>
          </a:blip>
          <a:srcRect l="0" t="-18032" r="-39024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2">
    <p:bg>
      <p:bgPr shadeToTitle="0">
        <a:blipFill>
          <a:blip r:embed="rId2">
            <a:lum/>
          </a:blip>
          <a:srcRect l="-29577" t="0" r="0" b="-2424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3">
    <p:bg>
      <p:bgPr shadeToTitle="0">
        <a:blipFill>
          <a:blip r:embed="rId2">
            <a:lum/>
          </a:blip>
          <a:srcRect l="0" t="-20634" r="-3788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и_1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Picture Placeholder 3"/>
          <p:cNvSpPr>
            <a:spLocks noGrp="1"/>
          </p:cNvSpPr>
          <p:nvPr>
            <p:ph type="pic" sz="quarter" idx="34"/>
          </p:nvPr>
        </p:nvSpPr>
        <p:spPr bwMode="auto"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 bwMode="auto"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2"/>
          </p:nvPr>
        </p:nvSpPr>
        <p:spPr bwMode="auto"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3"/>
          </p:nvPr>
        </p:nvSpPr>
        <p:spPr bwMode="auto"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4"/>
          </p:nvPr>
        </p:nvSpPr>
        <p:spPr bwMode="auto"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5"/>
          </p:nvPr>
        </p:nvSpPr>
        <p:spPr bwMode="auto"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6"/>
          </p:nvPr>
        </p:nvSpPr>
        <p:spPr bwMode="auto"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1"/>
          </p:nvPr>
        </p:nvSpPr>
        <p:spPr bwMode="auto"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Технологии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28"/>
          </p:nvPr>
        </p:nvSpPr>
        <p:spPr bwMode="auto"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29"/>
          </p:nvPr>
        </p:nvSpPr>
        <p:spPr bwMode="auto"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30"/>
          </p:nvPr>
        </p:nvSpPr>
        <p:spPr bwMode="auto"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31"/>
          </p:nvPr>
        </p:nvSpPr>
        <p:spPr bwMode="auto"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32"/>
          </p:nvPr>
        </p:nvSpPr>
        <p:spPr bwMode="auto"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1" name="Picture Placeholder 3"/>
          <p:cNvSpPr>
            <a:spLocks noGrp="1"/>
          </p:cNvSpPr>
          <p:nvPr>
            <p:ph type="pic" sz="quarter" idx="33"/>
          </p:nvPr>
        </p:nvSpPr>
        <p:spPr bwMode="auto"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35"/>
          </p:nvPr>
        </p:nvSpPr>
        <p:spPr bwMode="auto"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36"/>
          </p:nvPr>
        </p:nvSpPr>
        <p:spPr bwMode="auto"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37"/>
          </p:nvPr>
        </p:nvSpPr>
        <p:spPr bwMode="auto"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38"/>
          </p:nvPr>
        </p:nvSpPr>
        <p:spPr bwMode="auto"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7" name="Picture Placeholder 3"/>
          <p:cNvSpPr>
            <a:spLocks noGrp="1"/>
          </p:cNvSpPr>
          <p:nvPr>
            <p:ph type="pic" sz="quarter" idx="39"/>
          </p:nvPr>
        </p:nvSpPr>
        <p:spPr bwMode="auto"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8" name="Picture Placeholder 3"/>
          <p:cNvSpPr>
            <a:spLocks noGrp="1"/>
          </p:cNvSpPr>
          <p:nvPr>
            <p:ph type="pic" sz="quarter" idx="40"/>
          </p:nvPr>
        </p:nvSpPr>
        <p:spPr bwMode="auto"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ертификаты">
    <p:bg>
      <p:bgPr shadeToTitle="0">
        <a:blipFill>
          <a:blip r:embed="rId2">
            <a:lum/>
          </a:blip>
          <a:srcRect l="0" t="-20000" r="-35483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 bwMode="auto"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5"/>
          </p:nvPr>
        </p:nvSpPr>
        <p:spPr bwMode="auto"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/>
          </p:nvPr>
        </p:nvSpPr>
        <p:spPr bwMode="auto"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Сертификаты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Контакты">
    <p:bg>
      <p:bgPr shadeToTitle="0">
        <a:blipFill>
          <a:blip r:embed="rId2">
            <a:lum/>
          </a:blip>
          <a:srcRect l="-30555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ext Placeholder 10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www.stm-labs.ru</a:t>
            </a:r>
            <a:endParaRPr lang="ru-RU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info@stm-labs</a:t>
            </a:r>
            <a:endParaRPr lang="ru-RU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(831) 217-15-90</a:t>
            </a:r>
            <a:endParaRPr/>
          </a:p>
          <a:p>
            <a:pPr lvl="0">
              <a:defRPr/>
            </a:pPr>
            <a:r>
              <a:rPr lang="ru-RU"/>
              <a:t>+ 7 (831) 217-15-91</a:t>
            </a:r>
            <a:endParaRPr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603090, ул. Родионова, 23а, корп. Б</a:t>
            </a:r>
            <a:endParaRPr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+ 7 910 390-14-89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115280, ул. Ленинская Слобода, 26с28, </a:t>
            </a:r>
            <a:endParaRPr/>
          </a:p>
          <a:p>
            <a:pPr lvl="0">
              <a:defRPr/>
            </a:pPr>
            <a:r>
              <a:rPr lang="ru-RU"/>
              <a:t>бизнес-центр «Слободской»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Контакты</a:t>
            </a:r>
            <a:endParaRPr/>
          </a:p>
        </p:txBody>
      </p:sp>
      <p:sp>
        <p:nvSpPr>
          <p:cNvPr id="8" name="TextBox 7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Москве</a:t>
            </a:r>
            <a:endParaRPr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Нижнем Новгороде</a:t>
            </a:r>
            <a:endParaRPr/>
          </a:p>
        </p:txBody>
      </p:sp>
      <p:sp>
        <p:nvSpPr>
          <p:cNvPr id="19" name="TextBox 18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4285155"/>
            <a:ext cx="158626" cy="1917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Титульный слайд">
    <p:bg>
      <p:bgPr shadeToTitle="0">
        <a:blipFill>
          <a:blip r:embed="rId2">
            <a:lum/>
          </a:blip>
          <a:srcRect l="0" t="0" r="-1452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(английский)">
    <p:bg>
      <p:bgPr shadeToTitle="0">
        <a:blipFill>
          <a:blip r:embed="rId2">
            <a:lum/>
          </a:blip>
          <a:srcRect l="0" t="0" r="-1452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/>
                <a:ea typeface="Verdana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Title</a:t>
            </a:r>
            <a:endParaRPr/>
          </a:p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in English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87481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  <a:defRPr/>
            </a:pP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Современные 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технологии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мониторинга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43575" y="5879195"/>
            <a:ext cx="1574800" cy="805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(английский)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24" name="Рисунок 1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117144" y="5578356"/>
            <a:ext cx="1557240" cy="78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ru-RU"/>
              <a:t>Современные </a:t>
            </a:r>
            <a:endParaRPr/>
          </a:p>
          <a:p>
            <a:pPr lvl="0">
              <a:defRPr/>
            </a:pPr>
            <a:r>
              <a:rPr lang="ru-RU"/>
              <a:t>технологии</a:t>
            </a:r>
            <a:endParaRPr/>
          </a:p>
          <a:p>
            <a:pPr lvl="0">
              <a:defRPr/>
            </a:pPr>
            <a:r>
              <a:rPr lang="ru-RU"/>
              <a:t>мониторинга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73625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(английский)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70341" y="5410047"/>
            <a:ext cx="1532306" cy="7976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1">
    <p:bg>
      <p:bgPr shadeToTitle="0">
        <a:blipFill>
          <a:blip r:embed="rId2">
            <a:lum/>
          </a:blip>
          <a:srcRect l="-38271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>
              <a:defRPr/>
            </a:pPr>
            <a:r>
              <a:rPr lang="ru-RU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 bwMode="auto"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>
              <a:defRPr/>
            </a:pPr>
            <a:r>
              <a:rPr lang="ru-RU"/>
              <a:t>Компетенции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­_2">
    <p:bg>
      <p:bgPr shadeToTitle="0">
        <a:blipFill>
          <a:blip r:embed="rId2">
            <a:lum/>
          </a:blip>
          <a:srcRect l="-35064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Текстовый слайд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Подзаголовок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</a:t>
            </a:r>
            <a:endParaRPr/>
          </a:p>
          <a:p>
            <a:pPr lvl="0">
              <a:defRPr/>
            </a:pPr>
            <a:r>
              <a:rPr lang="ru-RU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29">
            <a:lum/>
          </a:blip>
          <a:srcRect l="0" t="0" r="-1452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xStyles>
    <p:titleStyle>
      <a:lvl1pPr algn="l" defTabSz="914400">
        <a:lnSpc>
          <a:spcPct val="100000"/>
        </a:lnSpc>
        <a:spcBef>
          <a:spcPts val="500"/>
        </a:spcBef>
        <a:spcAft>
          <a:spcPts val="500"/>
        </a:spcAft>
        <a:buNone/>
        <a:defRPr sz="3200" b="1">
          <a:solidFill>
            <a:schemeClr val="tx1"/>
          </a:solidFill>
          <a:latin typeface="Verdana"/>
          <a:ea typeface="Verdana"/>
          <a:cs typeface="+mj-cs"/>
        </a:defRPr>
      </a:lvl1pPr>
    </p:titleStyle>
    <p:bodyStyle>
      <a:lvl1pPr marL="0" indent="0" algn="l" defTabSz="914400">
        <a:lnSpc>
          <a:spcPct val="90000"/>
        </a:lnSpc>
        <a:spcBef>
          <a:spcPts val="1000"/>
        </a:spcBef>
        <a:buFont typeface="Arial"/>
        <a:buNone/>
        <a:defRPr sz="2200">
          <a:solidFill>
            <a:schemeClr val="tx1"/>
          </a:solidFill>
          <a:latin typeface="Verdana"/>
          <a:ea typeface="Verdan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python.org/3/library/collections.abc.html#collections-abstract-base-classes" TargetMode="External"/><Relationship Id="rId3" Type="http://schemas.openxmlformats.org/officeDocument/2006/relationships/hyperlink" Target="https://docs.python.org/3/whatsnew/3.10.html" TargetMode="Externa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python.org/3/whatsnew/3.8.html" TargetMode="Externa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 sz="3600" u="sng">
                <a:solidFill>
                  <a:srgbClr val="002060"/>
                </a:solidFill>
                <a:latin typeface="+mn-lt"/>
                <a:cs typeface="Times New Roman"/>
              </a:rPr>
              <a:t>Продвинутый курс: дополнительный материал</a:t>
            </a:r>
            <a:endParaRPr/>
          </a:p>
        </p:txBody>
      </p:sp>
      <p:sp>
        <p:nvSpPr>
          <p:cNvPr id="162" name="Text Box 10"/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3200" b="1">
                <a:solidFill>
                  <a:srgbClr val="002060"/>
                </a:solidFill>
                <a:latin typeface="+mn-lt"/>
              </a:rPr>
              <a:t>Новинки </a:t>
            </a:r>
            <a:r>
              <a:rPr lang="en-US" sz="3200" b="1">
                <a:solidFill>
                  <a:srgbClr val="002060"/>
                </a:solidFill>
                <a:latin typeface="+mn-lt"/>
              </a:rPr>
              <a:t>Python &gt;= 3.8 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3.8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3.9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3.10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3.9: Ослабление ограничений на написание декораторов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  <a:cs typeface="Courier New"/>
              </a:rPr>
              <a:t>dec_before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fun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  <a:cs typeface="Courier New"/>
              </a:rPr>
              <a:t>wrapper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(*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args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**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kwargs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'print before'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fun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(*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args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**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kwargs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wrapper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endParaRPr lang="ru-RU" sz="1400" b="1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  <a:cs typeface="Courier New"/>
              </a:rPr>
              <a:t>dec_after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fun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  <a:cs typeface="Courier New"/>
              </a:rPr>
              <a:t>wrapper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(*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args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**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kwargs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ru-RU" sz="14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res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fun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(*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args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**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kwargs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'print after'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res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FF"/>
                </a:solidFill>
                <a:latin typeface="Courier New"/>
                <a:cs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wrapper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decs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dec_before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dec_after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]</a:t>
            </a:r>
            <a:endParaRPr lang="en-US" sz="1400"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1400">
              <a:solidFill>
                <a:srgbClr val="00206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i="1">
                <a:solidFill>
                  <a:srgbClr val="FF8000"/>
                </a:solidFill>
                <a:latin typeface="Courier New"/>
                <a:cs typeface="Courier New"/>
              </a:rPr>
              <a:t>@decs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]</a:t>
            </a:r>
            <a:r>
              <a:rPr lang="ru-RU" sz="1800">
                <a:solidFill>
                  <a:srgbClr val="008000"/>
                </a:solidFill>
                <a:latin typeface="Courier New"/>
              </a:rPr>
              <a:t>  </a:t>
            </a:r>
            <a:r>
              <a:rPr lang="ru-RU" sz="1400">
                <a:solidFill>
                  <a:srgbClr val="008000"/>
                </a:solidFill>
                <a:latin typeface="Courier New"/>
              </a:rPr>
              <a:t># Использование индекса здесь было недопустимо в предыдущих версиях</a:t>
            </a:r>
            <a:endParaRPr lang="ru-RU" sz="1400">
              <a:solidFill>
                <a:srgbClr val="000000"/>
              </a:solidFill>
              <a:latin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  <a:cs typeface="Courier New"/>
              </a:rPr>
              <a:t>fun1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():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'Hello'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1400" i="1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i="1">
                <a:solidFill>
                  <a:srgbClr val="FF8000"/>
                </a:solidFill>
                <a:latin typeface="Courier New"/>
                <a:cs typeface="Courier New"/>
              </a:rPr>
              <a:t>@decs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]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ru-RU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ru-RU" sz="1400">
                <a:solidFill>
                  <a:srgbClr val="008000"/>
                </a:solidFill>
                <a:latin typeface="Courier New"/>
              </a:rPr>
              <a:t># Использование индекса здесь было недопустимо в предыдущих версиях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  <a:cs typeface="Courier New"/>
              </a:rPr>
              <a:t>fun2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():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'Bye'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lang="en-US" sz="1400"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3.9: Обновление строковых методов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Параметр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count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метода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replace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теперь однозначно трактуется, как максимальное количество заменяемых вхождений. Ранее следующий код не приводил к заменам: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""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replace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""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"blog"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))</a:t>
            </a:r>
            <a:endParaRPr lang="en-US" sz="1400">
              <a:latin typeface="Courier New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s-ES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Теперь код работает, как ожидается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:</a:t>
            </a: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blog</a:t>
            </a:r>
            <a:endParaRPr/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Также у строк появились новые методы: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str.removeprefix(prefix)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– для удаления префикса и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str.removesuffix(suffix)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– для удаления суффикса.</a:t>
            </a:r>
            <a:endParaRPr/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'hello_world'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removeprefix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'hello_'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ru-RU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ru-RU" sz="1400">
                <a:solidFill>
                  <a:srgbClr val="008000"/>
                </a:solidFill>
                <a:latin typeface="Courier New"/>
              </a:rPr>
              <a:t># ожидается совпадение от начала строки</a:t>
            </a:r>
            <a:endParaRPr lang="en-US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'hello_world'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removesuffix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'_world'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))</a:t>
            </a:r>
            <a:r>
              <a:rPr lang="ru-RU" sz="1400">
                <a:solidFill>
                  <a:srgbClr val="008000"/>
                </a:solidFill>
                <a:latin typeface="Courier New"/>
              </a:rPr>
              <a:t>  # ожидается совпадение до конца строки</a:t>
            </a:r>
            <a:endParaRPr lang="en-US" sz="1400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print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Courier New"/>
              </a:rPr>
              <a:t>'hello_world'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removeprefix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Courier New"/>
              </a:rPr>
              <a:t>'_world'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ru-RU" sz="1400">
                <a:solidFill>
                  <a:srgbClr val="008000"/>
                </a:solidFill>
                <a:latin typeface="Courier New"/>
              </a:rPr>
              <a:t># антипример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print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Courier New"/>
              </a:rPr>
              <a:t>'hello_world'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removesuffix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Courier New"/>
              </a:rPr>
              <a:t>'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hello_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Courier New"/>
              </a:rPr>
              <a:t>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))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</a:t>
            </a:r>
            <a:r>
              <a:rPr lang="ru-RU" sz="1400">
                <a:solidFill>
                  <a:srgbClr val="008000"/>
                </a:solidFill>
                <a:latin typeface="Courier New"/>
              </a:rPr>
              <a:t># антипример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world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hello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hello_world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hello_world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s-E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3.9: Обновление модуля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math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Добавлен метод для вычисления наименьшего общего кратного целых аргументов: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&gt;&gt;&gt;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math 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&gt;&gt;&gt;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math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lcm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48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72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108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432</a:t>
            </a:r>
            <a:endParaRPr lang="en-US" sz="1400"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Добавлена ​​поддержка произвольного количества аргументов в методе для вычисления наибольшего общего делителя целочисленных аргументов.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1400" b="1">
              <a:solidFill>
                <a:srgbClr val="00008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&gt;&gt;&gt;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math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gcd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9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12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21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endParaRPr lang="en-US" sz="1400"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Добавлен метод для вычисления ближайшего к "x" числа с плавающей точкой, если двигаться в направлении "y".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&gt;&gt;&gt;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math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nextafter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1.9999999999999998</a:t>
            </a:r>
            <a:endParaRPr lang="en-US" sz="1400"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Добавлен метод для вычисления значения младшего бита числа с плавающей точкой.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s-E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&gt;&gt;&gt;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math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ulp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0.9999999999999998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&gt;&gt;&gt;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math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nextafter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+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math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ulp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1.0</a:t>
            </a:r>
            <a:endParaRPr lang="en-US" sz="1400">
              <a:latin typeface="Courier New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s-E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9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Прочие обновления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Добавлен декоратор </a:t>
            </a:r>
            <a:r>
              <a:rPr lang="en-US" sz="2000" b="1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functools.cache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(user_function)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представляющий более компактную и быструю реализацию </a:t>
            </a:r>
            <a:r>
              <a:rPr lang="en-US" sz="2000" b="1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functools.lru_cache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со значением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maxsize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None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. 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Добавлена поддержка универсального синтаксиса во всех стандартных коллекциях модуля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typing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. Мы можем использовать типы list или dict в качестве универсальных типов вместо использования typing.List или typing.Dict. 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Добавлена поддержка базы данных часовых поясов IANA в стандартной библиотеке (tz или zone info). Мы можем передать имя пути поиска как Континент/Город datetime объекту, чтобы установить его tzinfo (формат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TZif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). 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модуль hashlib добавлена поддержка хэшей SHA3 и SHAKE XOF из OpenSSL.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Подробности этих и других нововведений версии 3.9 можно прочитать в официальной документации: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https://docs.python.org/3/whatsnew/3.9.html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3.10: Структурное сопоставление с шаблонами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en-US" sz="2000">
                <a:solidFill>
                  <a:srgbClr val="002060"/>
                </a:solidFill>
                <a:latin typeface="+mn-lt"/>
              </a:rPr>
              <a:t>Python 3.10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предлагает альтернативу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if-elif-else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 сопоставлению по словарю, схожую с оператором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switch-case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из С/С++. Это инструкция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match/case.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Самый простой вариант ее использования – сравнение с константами (оператор ИЛИ(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|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) позволяет объединять условия):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while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True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4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match input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'Input command (move, stop, any other): '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case 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'move'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"I'm moving"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case 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'stop'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|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'STOP'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|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'Stop'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as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cmd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endParaRPr lang="ru-RU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f"I'm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cmd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ping"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break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case cmd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f"I'm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cmd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ing"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endParaRPr lang="en-US" sz="1400"/>
          </a:p>
          <a:p>
            <a:pPr>
              <a:buNone/>
              <a:defRPr/>
            </a:pPr>
            <a:endParaRPr lang="en-US" sz="1400">
              <a:latin typeface="Courier New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Input command (move, stop, any other): move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I'm moving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Input command (move, stop, any other): jump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I'm jumping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Input command (move, stop, any other): stop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I'm stopping</a:t>
            </a: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3.10: Структурное сопоставление с шаблонами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Еще один вариант использование – сравнение последовательностей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–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кортежей, списков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– (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на примере задачи с подменой чисел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)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i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range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1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101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match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i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%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3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i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%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5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case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0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0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"FizzBuzz"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case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0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_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"Fizz"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case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_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0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"Buzz"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case _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endParaRPr lang="en-US" sz="1400"/>
          </a:p>
          <a:p>
            <a:pPr>
              <a:buNone/>
              <a:defRPr/>
            </a:pPr>
            <a:endParaRPr lang="en-US" sz="1400">
              <a:latin typeface="Courier New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pl-PL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1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pl-PL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2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pl-PL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Fizz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pl-PL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4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pl-PL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Buzz</a:t>
            </a: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3.10: Структурное сопоставление с шаблонами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Также можно сравнивать типы, в т.ч. пользовательские: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urier New"/>
              </a:rPr>
              <a:t>Tank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</a:rPr>
              <a:t>__init__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power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power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power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</a:rPr>
              <a:t>__repr__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f"Tank(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power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)"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endParaRPr lang="en-US" sz="1400" b="1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endParaRPr lang="en-US" sz="1400" b="1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</a:rPr>
              <a:t>add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arg1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arg2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match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arg1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arg2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case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(),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())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|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(),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str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())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|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list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(),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list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()):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res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arg1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arg2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case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list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(),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_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res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arg1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copy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res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append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arg2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case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Tank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(),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Tank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()):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res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Tank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arg1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power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arg2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power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case _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res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None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res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3.10: Структурное сопоставление с шаблонами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f"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add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1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)=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f"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add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'hello'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'world'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)=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f"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add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([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1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],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3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4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])=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f"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add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([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1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],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3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)=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f"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add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Tank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10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Tank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20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))=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endParaRPr lang="en-US" sz="1400"/>
          </a:p>
          <a:p>
            <a:pPr>
              <a:buNone/>
              <a:defRPr/>
            </a:pPr>
            <a:endParaRPr lang="en-US" sz="1400">
              <a:latin typeface="Courier New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add(1, 2)=3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add('hello', 'world')='helloworld'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add([1, 2], [3, 4])=[1, 2, 3, 4]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add([1, 2], 3)=[1, 2, 3]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add(Tank(10), Tank(20))=Tank(30)</a:t>
            </a: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3.10: Структурное сопоставление с шаблонами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Новый оператор можно использовать и для сопоставления со словарями. Пример также демонстрирует возможность указания дополнительных ограничений через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if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200"/>
              </a:spcBef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</a:rPr>
              <a:t>processing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data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200"/>
              </a:spcBef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match data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200"/>
              </a:spcBef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case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'GET'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uri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}: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200"/>
              </a:spcBef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f'Requested URI: {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uri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}'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200"/>
              </a:spcBef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case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'POST'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new_info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}: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200"/>
              </a:spcBef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f'Update: {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new_info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}'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200"/>
              </a:spcBef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case s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isinstance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str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200"/>
              </a:spcBef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f'Unknown string received: {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}'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200"/>
              </a:spcBef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case _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200"/>
              </a:spcBef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'Incorrect request'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endParaRPr lang="en-US" sz="140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200"/>
              </a:spcBef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processing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({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'GET'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'ya.ru'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})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200"/>
              </a:spcBef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processing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({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'POST'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1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3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]})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200"/>
              </a:spcBef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processing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'abc'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200"/>
              </a:spcBef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processing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404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Requested URI: ya.ru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Update: [1, 2, 3]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Unknown string received: abc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Incorrect request</a:t>
            </a: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3.10: Улучшенный анализатор кода и отчеты об ошибках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Отчеты об ошибках интерпретации точнее указывают на возможную причину ошибки, а в случае опечаток предлагается правильный вариант: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lst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1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lst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endParaRPr lang="ru-RU" sz="1400" b="1">
              <a:solidFill>
                <a:srgbClr val="000080"/>
              </a:solidFill>
              <a:latin typeface="Courier New"/>
            </a:endParaRPr>
          </a:p>
          <a:p>
            <a:pPr>
              <a:buNone/>
              <a:defRPr/>
            </a:pPr>
            <a:endParaRPr lang="ru-RU" sz="1400" b="1">
              <a:solidFill>
                <a:srgbClr val="00008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Вывод в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Python 3.9: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 lang="en-US" sz="140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File "C:\iorlov\example.py", line 3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^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SyntaxError: unexpected EOF while parsing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Вывод в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Python 3.10: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 lang="en-US" sz="140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File "C:\iorlov\example.py ", line 1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lst = [1, 2,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      ^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SyntaxError: '[' was never closed</a:t>
            </a: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3.8: Моржовый оператор присваивания :=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Самое известное нововведение версии 3.8 – т.н. "моржовый" оператор присваивания (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walrus operator).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Он позволяет выполнять присваивание непосредственно внутри выражений. Теперь, например, следующий код, ожидающий ввод числа: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s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'z'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not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isdigit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():</a:t>
            </a:r>
            <a:endParaRPr lang="ru-RU" sz="1400" b="1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s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input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'Input digit: 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lang="en-US" sz="1400"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можно упростить при помощи нового оператора:</a:t>
            </a:r>
            <a:endParaRPr/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1400">
              <a:solidFill>
                <a:srgbClr val="00206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not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s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:=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input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'Input digit: 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)).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isdigit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():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pass</a:t>
            </a:r>
            <a:endParaRPr lang="en-US" sz="1400">
              <a:latin typeface="Courier New"/>
              <a:cs typeface="Courier New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Также моржовый оператор позволяет избежать лишних вычислений, не жертвуя, при этом, компактностью кода:</a:t>
            </a:r>
            <a:endParaRPr/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1400">
              <a:solidFill>
                <a:srgbClr val="00206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patterns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'login'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'password'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'secret'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'code'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]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input_str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'login: James, password: Bond'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d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x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s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patterns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x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:=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input_str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find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!=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lang="en-US" sz="1400"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Однако, не стоит его использовать без явной необходимости, усложняя читаемость кода:</a:t>
            </a:r>
            <a:endParaRPr/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>
                <a:solidFill>
                  <a:srgbClr val="000000"/>
                </a:solidFill>
                <a:latin typeface="Courier New"/>
                <a:cs typeface="Courier New"/>
              </a:rPr>
              <a:t>a </a:t>
            </a:r>
            <a:r>
              <a:rPr lang="pt-BR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pt-BR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BR" sz="140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lang="pt-BR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>
                <a:solidFill>
                  <a:srgbClr val="000000"/>
                </a:solidFill>
                <a:latin typeface="Courier New"/>
                <a:cs typeface="Courier New"/>
              </a:rPr>
              <a:t>lst </a:t>
            </a:r>
            <a:r>
              <a:rPr lang="pt-BR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pt-BR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BR" sz="1400" b="1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lang="pt-BR" sz="1400">
                <a:solidFill>
                  <a:srgbClr val="000000"/>
                </a:solidFill>
                <a:latin typeface="Courier New"/>
                <a:cs typeface="Courier New"/>
              </a:rPr>
              <a:t>b </a:t>
            </a:r>
            <a:r>
              <a:rPr lang="pt-BR" sz="1400" b="1">
                <a:solidFill>
                  <a:srgbClr val="000080"/>
                </a:solidFill>
                <a:latin typeface="Courier New"/>
                <a:cs typeface="Courier New"/>
              </a:rPr>
              <a:t>:=</a:t>
            </a:r>
            <a:r>
              <a:rPr lang="pt-BR" sz="1400">
                <a:solidFill>
                  <a:srgbClr val="000000"/>
                </a:solidFill>
                <a:latin typeface="Courier New"/>
                <a:cs typeface="Courier New"/>
              </a:rPr>
              <a:t> a </a:t>
            </a:r>
            <a:r>
              <a:rPr lang="pt-BR" sz="1400" b="1">
                <a:solidFill>
                  <a:srgbClr val="000080"/>
                </a:solidFill>
                <a:latin typeface="Courier New"/>
                <a:cs typeface="Courier New"/>
              </a:rPr>
              <a:t>+</a:t>
            </a:r>
            <a:r>
              <a:rPr lang="pt-BR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BR" sz="140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pt-BR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pt-BR" sz="1400">
                <a:solidFill>
                  <a:srgbClr val="000000"/>
                </a:solidFill>
                <a:latin typeface="Courier New"/>
                <a:cs typeface="Courier New"/>
              </a:rPr>
              <a:t> a </a:t>
            </a:r>
            <a:r>
              <a:rPr lang="pt-BR" sz="1400" b="1">
                <a:solidFill>
                  <a:srgbClr val="000080"/>
                </a:solidFill>
                <a:latin typeface="Courier New"/>
                <a:cs typeface="Courier New"/>
              </a:rPr>
              <a:t>:=</a:t>
            </a:r>
            <a:r>
              <a:rPr lang="pt-BR" sz="1400">
                <a:solidFill>
                  <a:srgbClr val="000000"/>
                </a:solidFill>
                <a:latin typeface="Courier New"/>
                <a:cs typeface="Courier New"/>
              </a:rPr>
              <a:t> b </a:t>
            </a:r>
            <a:r>
              <a:rPr lang="pt-BR" sz="1400" b="1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lang="pt-BR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BR" sz="140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pt-BR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pt-BR" sz="1400">
                <a:solidFill>
                  <a:srgbClr val="000000"/>
                </a:solidFill>
                <a:latin typeface="Courier New"/>
                <a:cs typeface="Courier New"/>
              </a:rPr>
              <a:t> a </a:t>
            </a:r>
            <a:r>
              <a:rPr lang="pt-BR" sz="1400" b="1">
                <a:solidFill>
                  <a:srgbClr val="000080"/>
                </a:solidFill>
                <a:latin typeface="Courier New"/>
                <a:cs typeface="Courier New"/>
              </a:rPr>
              <a:t>:=</a:t>
            </a:r>
            <a:r>
              <a:rPr lang="pt-BR" sz="1400">
                <a:solidFill>
                  <a:srgbClr val="000000"/>
                </a:solidFill>
                <a:latin typeface="Courier New"/>
                <a:cs typeface="Courier New"/>
              </a:rPr>
              <a:t> a </a:t>
            </a:r>
            <a:r>
              <a:rPr lang="pt-BR" sz="1400" b="1">
                <a:solidFill>
                  <a:srgbClr val="000080"/>
                </a:solidFill>
                <a:latin typeface="Courier New"/>
                <a:cs typeface="Courier New"/>
              </a:rPr>
              <a:t>*</a:t>
            </a:r>
            <a:r>
              <a:rPr lang="pt-BR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BR" sz="140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pt-BR" sz="1400" b="1">
                <a:solidFill>
                  <a:srgbClr val="000080"/>
                </a:solidFill>
                <a:latin typeface="Courier New"/>
                <a:cs typeface="Courier New"/>
              </a:rPr>
              <a:t>]</a:t>
            </a:r>
            <a:endParaRPr lang="pt-BR" sz="1400">
              <a:latin typeface="Courier New"/>
              <a:cs typeface="Courier New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indent="360000"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3.10: Поддержка оператора ИЛИ(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|)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в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typing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Теперь в аннотациях типов можно указывать несколько альтернатив, используя оператор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|.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Ранее для этого использовалась функция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Union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В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Python 3.9:</a:t>
            </a:r>
            <a:endParaRPr lang="ru-RU" sz="2000" b="0" i="0" u="none" strike="noStrike" cap="none" spc="0">
              <a:ln>
                <a:noFill/>
              </a:ln>
              <a:solidFill>
                <a:srgbClr val="002060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typing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List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Union </a:t>
            </a:r>
            <a:endParaRPr lang="ru-RU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endParaRPr lang="ru-RU" sz="1400" b="1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</a:rPr>
              <a:t>mean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numbers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List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Union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float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]])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-&gt;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float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sum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numbers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/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len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numbers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endParaRPr lang="en-US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endParaRPr lang="ru-RU" sz="1400" b="1">
              <a:solidFill>
                <a:srgbClr val="00008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2000">
                <a:solidFill>
                  <a:srgbClr val="002060"/>
                </a:solidFill>
                <a:latin typeface="Calibri"/>
              </a:rPr>
              <a:t>То же самое 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в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Python 3.10: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endParaRPr lang="en-US" sz="1400"/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</a:rPr>
              <a:t>mean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numbers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list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float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|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])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-&gt;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float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sum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numbers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/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len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numbers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3.10: Объединение менеджеров контекста в скобки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Строго говоря, эта функциональность стала поддерживаться еще в версии 3.9, как часть нового парсера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PEG,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пришедшего на смену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LL1.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Но т.к. парсер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LL1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окончательно удалили только в 3.10, то и эту функциональность официально отнесли именно к 3.10: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urier New"/>
              </a:rPr>
              <a:t>CtxManager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</a:rPr>
              <a:t>__init__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num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_num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num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</a:rPr>
              <a:t>__enter__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f"on enter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_num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</a:rPr>
              <a:t>__exit__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exc_type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exc_val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exc_tb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f"on exit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_num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endParaRPr lang="en-US" sz="1400" b="1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with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CtxManager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1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ctx1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CtxManager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ctx2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'do stuff'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 lang="en-US" sz="140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on enter 1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on enter 2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do stuff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on exit 2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on exit 1</a:t>
            </a:r>
            <a:endParaRPr lang="ru-RU" sz="2000" b="0" i="0" u="none" strike="noStrike" cap="none" spc="0">
              <a:ln>
                <a:noFill/>
              </a:ln>
              <a:solidFill>
                <a:srgbClr val="002060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10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Прочие обновления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В функцию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zip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добавлен необязательный флаг 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strict: теперь, с опцией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strict=True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при передаче в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zip 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итерируемых объектов разной длины будет выброшено исключение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ValueError.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У целых чисел появился метод 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bit_count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(), который возвращает количество единиц в двоичном представлении числа. 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Конструкторы 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str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(), 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bytes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() и 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bytearray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() стали работать на 30-40% быстрее.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модуль typing добавили оператор Concatenate и переменную ParamSpec, благодаря которым можно передать дополнительные данные для проверки типов с помощью Callable.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Добавились встроенные асинхронные функции 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aiter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() и 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anext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(), схожие с функциям 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iter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() и 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next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().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Прекращена поддержка псевдонимов для абстрактных базовых классов из модуля collections (</a:t>
            </a:r>
            <a:r>
              <a:rPr lang="en-US" sz="2000" u="sng">
                <a:solidFill>
                  <a:srgbClr val="002060"/>
                </a:solidFill>
                <a:latin typeface="+mn-lt"/>
                <a:hlinkClick r:id="rId2" tooltip="https://docs.python.org/3/library/collections.abc.html#collections-abstract-base-classes"/>
              </a:rPr>
              <a:t>https://docs.python.org/3/library/collections.abc.html#collections-abstract-base-classes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).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Парсер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LL1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Заменен новым парсером PEG.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сборки CPython теперь требуется OpenSSL 1.1.1 или более свежие версии.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hashlib и ssl добавлена поддержка OpenSSL 3.0.0 и прекращена поддержка OpenSSL 1.1.1.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Подробности этих и других нововведений версии 3.10 можно прочитать в официальной документации: </a:t>
            </a:r>
            <a:r>
              <a:rPr lang="en-US" sz="2000" u="sng">
                <a:solidFill>
                  <a:srgbClr val="002060"/>
                </a:solidFill>
                <a:latin typeface="+mn-lt"/>
                <a:hlinkClick r:id="rId3" tooltip="https://docs.python.org/3/whatsnew/3.10.html"/>
              </a:rPr>
              <a:t>https://docs.python.org/3/whatsnew/3.10.html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3.10: Проверка версии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Python 3.10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Младший номер версии 3.10 теперь состоит из двух цифр, и сравнение версий на больше/меньше в строковом формате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(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посимвольно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)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стало некорректным.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sys </a:t>
            </a:r>
            <a:endParaRPr/>
          </a:p>
          <a:p>
            <a:pPr>
              <a:buNone/>
              <a:defRPr/>
            </a:pPr>
            <a:endParaRPr lang="en-US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400">
                <a:solidFill>
                  <a:srgbClr val="008000"/>
                </a:solidFill>
                <a:latin typeface="Courier New"/>
              </a:rPr>
              <a:t># Неправильный вариант: "3.10" &lt; "3.6"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sys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version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"3.6"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raise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SystemExit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"Only Python 3.6 and above is supported"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endParaRPr/>
          </a:p>
          <a:p>
            <a:pPr>
              <a:buNone/>
              <a:defRPr/>
            </a:pPr>
            <a:endParaRPr lang="en-US" sz="1400" b="1">
              <a:solidFill>
                <a:srgbClr val="00008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400">
                <a:solidFill>
                  <a:srgbClr val="008000"/>
                </a:solidFill>
                <a:latin typeface="Courier New"/>
              </a:rPr>
              <a:t># Правильный вариант: (3, 10) &gt; (3, 6)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sys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version_info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3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6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raise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SystemExit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"Only Python 3.6 and above is supported"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Практика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2228" y="1035948"/>
            <a:ext cx="11496878" cy="27084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indent="-3600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Calibri"/>
              </a:rPr>
              <a:t>Используя моржовый оператор, по заданному списку элементов 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lst = [“10”, “5”, “a”, “3”, “b”]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 создать новый список, содержащий квадраты тех элементов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 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исходного списка, которые можно привести к типу Число и которые в численном представлении кратны 5.</a:t>
            </a:r>
            <a:endParaRPr lang="en-US" sz="2000">
              <a:solidFill>
                <a:srgbClr val="002060"/>
              </a:solidFill>
              <a:latin typeface="Calibri"/>
            </a:endParaRPr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Calibri"/>
              </a:rPr>
              <a:t>Используя 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структурное сопоставление с шаблонами (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match/case), 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написать чат-бота, отвечающего на вопросы «Привет», «Как дела?», «Какая сегодня погода?» заготовленными ответами, а на все остальные вопросы – «Вопрос некорректен, попробуйте сформулировать его по-другому».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Calibri"/>
              </a:rPr>
              <a:t>Доделать анализ кода 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Tasks/pep8task.py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 с учетом актуальных знаний и применением возможностей версий 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Python 3.8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, 3.9, 3.10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.</a:t>
            </a:r>
            <a:endParaRPr lang="ru-RU" sz="2000" b="0" i="0" u="none" strike="noStrike" cap="none" spc="0">
              <a:ln>
                <a:noFill/>
              </a:ln>
              <a:solidFill>
                <a:srgbClr val="002060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3.8: Только-позиционные аргументы 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Связывать фактические и формальные аргументы функции можно как по позициям, так и по именам формальных аргументов. В версии 3.8. появилась возможность ограничивать связь аргументов только одним способом (по позиции или по имени), отделяя их символами /  и *  в сигнатуре функции.</a:t>
            </a: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  <a:cs typeface="Courier New"/>
              </a:rPr>
              <a:t>fun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b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/,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c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d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*,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f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a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+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b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+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c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+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d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+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e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+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f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fun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20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30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40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50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60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40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ru-RU" sz="1400">
                <a:solidFill>
                  <a:srgbClr val="008000"/>
                </a:solidFill>
                <a:latin typeface="Courier New"/>
                <a:cs typeface="Courier New"/>
              </a:rPr>
              <a:t>ошибка: </a:t>
            </a:r>
            <a:r>
              <a:rPr lang="en-US" sz="1400">
                <a:solidFill>
                  <a:srgbClr val="008000"/>
                </a:solidFill>
                <a:latin typeface="Courier New"/>
                <a:cs typeface="Courier New"/>
              </a:rPr>
              <a:t>e, f </a:t>
            </a:r>
            <a:r>
              <a:rPr lang="ru-RU" sz="1400">
                <a:solidFill>
                  <a:srgbClr val="008000"/>
                </a:solidFill>
                <a:latin typeface="Courier New"/>
                <a:cs typeface="Courier New"/>
              </a:rPr>
              <a:t>должны быть именованными</a:t>
            </a:r>
            <a:r>
              <a:rPr lang="ru-RU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fun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b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20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30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40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50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f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60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ru-RU" sz="1400">
                <a:solidFill>
                  <a:srgbClr val="008000"/>
                </a:solidFill>
                <a:latin typeface="Courier New"/>
                <a:cs typeface="Courier New"/>
              </a:rPr>
              <a:t>ошибка: </a:t>
            </a:r>
            <a:r>
              <a:rPr lang="en-US" sz="1400">
                <a:solidFill>
                  <a:srgbClr val="008000"/>
                </a:solidFill>
                <a:latin typeface="Courier New"/>
                <a:cs typeface="Courier New"/>
              </a:rPr>
              <a:t>a, b </a:t>
            </a:r>
            <a:r>
              <a:rPr lang="ru-RU" sz="1400">
                <a:solidFill>
                  <a:srgbClr val="008000"/>
                </a:solidFill>
                <a:latin typeface="Courier New"/>
                <a:cs typeface="Courier New"/>
              </a:rPr>
              <a:t>должны быть позиционными</a:t>
            </a:r>
            <a:r>
              <a:rPr lang="ru-RU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fun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20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30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d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40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50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f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60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40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ru-RU" sz="1400">
                <a:solidFill>
                  <a:srgbClr val="008000"/>
                </a:solidFill>
                <a:latin typeface="Courier New"/>
                <a:cs typeface="Courier New"/>
              </a:rPr>
              <a:t>вернется 210</a:t>
            </a:r>
            <a:r>
              <a:rPr lang="ru-RU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fun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20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c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30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d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40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50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f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60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ru-RU" sz="1400">
                <a:solidFill>
                  <a:srgbClr val="008000"/>
                </a:solidFill>
                <a:latin typeface="Courier New"/>
                <a:cs typeface="Courier New"/>
              </a:rPr>
              <a:t>вернется 210</a:t>
            </a:r>
            <a:endParaRPr lang="ru-RU" sz="1400">
              <a:latin typeface="Courier New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Calibri"/>
              </a:rPr>
              <a:t>Это нововведение полезно в ряде случаев. Например, чтоб предотвратить связь по имени для аргумента, имя которого может измениться в будущем:</a:t>
            </a:r>
            <a:endParaRPr/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1400" b="1">
              <a:solidFill>
                <a:srgbClr val="0000FF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4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fr-FR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>
                <a:solidFill>
                  <a:srgbClr val="FF00FF"/>
                </a:solidFill>
                <a:latin typeface="Courier New"/>
                <a:cs typeface="Courier New"/>
              </a:rPr>
              <a:t>quantiles</a:t>
            </a:r>
            <a:r>
              <a:rPr lang="fr-FR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fr-FR" sz="1400">
                <a:solidFill>
                  <a:srgbClr val="000000"/>
                </a:solidFill>
                <a:latin typeface="Courier New"/>
                <a:cs typeface="Courier New"/>
              </a:rPr>
              <a:t>dist</a:t>
            </a:r>
            <a:r>
              <a:rPr lang="fr-FR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fr-FR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b="1">
                <a:solidFill>
                  <a:srgbClr val="000080"/>
                </a:solidFill>
                <a:latin typeface="Courier New"/>
                <a:cs typeface="Courier New"/>
              </a:rPr>
              <a:t>/,</a:t>
            </a:r>
            <a:r>
              <a:rPr lang="fr-FR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b="1">
                <a:solidFill>
                  <a:srgbClr val="000080"/>
                </a:solidFill>
                <a:latin typeface="Courier New"/>
                <a:cs typeface="Courier New"/>
              </a:rPr>
              <a:t>*,</a:t>
            </a:r>
            <a:r>
              <a:rPr lang="fr-FR" sz="1400">
                <a:solidFill>
                  <a:srgbClr val="000000"/>
                </a:solidFill>
                <a:latin typeface="Courier New"/>
                <a:cs typeface="Courier New"/>
              </a:rPr>
              <a:t> n</a:t>
            </a:r>
            <a:r>
              <a:rPr lang="fr-FR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fr-FR" sz="140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lang="fr-FR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fr-FR" sz="1400">
                <a:solidFill>
                  <a:srgbClr val="000000"/>
                </a:solidFill>
                <a:latin typeface="Courier New"/>
                <a:cs typeface="Courier New"/>
              </a:rPr>
              <a:t> method</a:t>
            </a:r>
            <a:r>
              <a:rPr lang="fr-FR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fr-FR" sz="1400">
                <a:solidFill>
                  <a:srgbClr val="808080"/>
                </a:solidFill>
                <a:latin typeface="Courier New"/>
                <a:cs typeface="Courier New"/>
              </a:rPr>
              <a:t>'exclusive'</a:t>
            </a:r>
            <a:r>
              <a:rPr lang="fr-FR" sz="14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fr-FR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400" b="1">
                <a:solidFill>
                  <a:srgbClr val="000080"/>
                </a:solidFill>
                <a:latin typeface="Courier New"/>
                <a:cs typeface="Courier New"/>
              </a:rPr>
              <a:t>...</a:t>
            </a:r>
            <a:endParaRPr lang="fr-FR" sz="1400">
              <a:latin typeface="Courier New"/>
              <a:cs typeface="Courier New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Или когда имя аргумента не несет смысловой нагрузки:</a:t>
            </a:r>
            <a:endParaRPr/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1400">
              <a:solidFill>
                <a:srgbClr val="008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>
                <a:solidFill>
                  <a:srgbClr val="008000"/>
                </a:solidFill>
                <a:latin typeface="Courier New"/>
                <a:cs typeface="Courier New"/>
              </a:rPr>
              <a:t># Новая сигнатура встроенной функции len - len(obj, /) </a:t>
            </a:r>
            <a:endParaRPr/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>
                <a:solidFill>
                  <a:srgbClr val="000000"/>
                </a:solidFill>
                <a:latin typeface="Courier New"/>
                <a:cs typeface="Courier New"/>
              </a:rPr>
              <a:t>len</a:t>
            </a:r>
            <a:r>
              <a:rPr lang="ru-RU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ru-RU" sz="1400">
                <a:solidFill>
                  <a:srgbClr val="000000"/>
                </a:solidFill>
                <a:latin typeface="Courier New"/>
                <a:cs typeface="Courier New"/>
              </a:rPr>
              <a:t>obj</a:t>
            </a:r>
            <a:r>
              <a:rPr lang="ru-RU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ru-RU" sz="1400">
                <a:solidFill>
                  <a:srgbClr val="808080"/>
                </a:solidFill>
                <a:latin typeface="Courier New"/>
                <a:cs typeface="Courier New"/>
              </a:rPr>
              <a:t>'hello'</a:t>
            </a:r>
            <a:r>
              <a:rPr lang="ru-RU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ru-RU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ru-RU" sz="1400">
                <a:solidFill>
                  <a:srgbClr val="008000"/>
                </a:solidFill>
                <a:latin typeface="Courier New"/>
                <a:cs typeface="Courier New"/>
              </a:rPr>
              <a:t># Передача по имени "obj" только ухудшает читабельность</a:t>
            </a:r>
            <a:endParaRPr lang="ru-RU" sz="1400">
              <a:latin typeface="Courier New"/>
              <a:cs typeface="Courier New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3.8: Только-позиционные аргументы 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Нововведение также позволяет передавать аргументы через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**kwargs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,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даже если ключи будут совпадать с названиями позиционных формальных аргументов:</a:t>
            </a: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</a:rPr>
              <a:t>fun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a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b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/,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**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kwargs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a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b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kwargs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endParaRPr lang="ru-RU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fun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10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20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1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b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c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3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endParaRPr/>
          </a:p>
          <a:p>
            <a:pPr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10 20 {'a': 1, 'b': 2, 'c': 3}</a:t>
            </a:r>
            <a:endParaRPr lang="ru-RU" sz="2000">
              <a:solidFill>
                <a:srgbClr val="002060"/>
              </a:solidFill>
              <a:latin typeface="Calibri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3.8: Новое поколение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f-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строк с самодокументацией выражений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Добавление знака = к выражению в фигурных скобках внутри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f-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строки обеспечивает вывод не только результата выражения, но и самого выражения в текстовом представлении. В первую очередь, это удобно для отладки.</a:t>
            </a: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datetime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as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dt </a:t>
            </a:r>
            <a:endParaRPr/>
          </a:p>
          <a:p>
            <a:pPr>
              <a:buNone/>
              <a:defRPr/>
            </a:pPr>
            <a:endParaRPr lang="en-US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user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'Ivan Ivanov'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member_since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dt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date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1975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7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31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f'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user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} {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member_since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lang="en-US" sz="1400">
              <a:latin typeface="Courier New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user='Ivan Ivanov' member_since=datetime.date(1975, 7, 31)</a:t>
            </a: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При этом исходное выражение всегда отображается полностью, а форматом выводимого результата можно управлять: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f'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user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!s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dt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date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today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member_since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days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:,d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lang="en-US" sz="1400">
              <a:latin typeface="Courier New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user=Ivan Ivanov  (dt.date.today() - member_since).days=16,788</a:t>
            </a: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3.8: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continue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в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finally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предыдущих версиях нельзя было использовать выражение continue внутри finally из-за сложности в реализации этой функциональности. Теперь можно.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i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range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try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finally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</a:t>
            </a:r>
            <a:r>
              <a:rPr lang="ru-RU" sz="1400">
                <a:solidFill>
                  <a:srgbClr val="808080"/>
                </a:solidFill>
                <a:latin typeface="Courier New"/>
                <a:cs typeface="Courier New"/>
              </a:rPr>
              <a:t>Тест'</a:t>
            </a:r>
            <a:r>
              <a:rPr lang="ru-RU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ru-RU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continue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</a:t>
            </a:r>
            <a:r>
              <a:rPr lang="ru-RU" sz="1400">
                <a:solidFill>
                  <a:srgbClr val="808080"/>
                </a:solidFill>
                <a:latin typeface="Courier New"/>
                <a:cs typeface="Courier New"/>
              </a:rPr>
              <a:t>Эту строку вы не увидите.'</a:t>
            </a:r>
            <a:r>
              <a:rPr lang="ru-RU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lang="ru-RU" sz="1400">
              <a:latin typeface="Courier New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0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Тест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1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Тест</a:t>
            </a: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3.8: Новинки в словарях и словарных выражениях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Словари теперь можно обходить в порядке обратном порядку добавления элементов: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d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{}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i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range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d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f'item_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]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input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'Input item: 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 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8000"/>
                </a:solidFill>
                <a:latin typeface="Courier New"/>
                <a:cs typeface="Courier New"/>
              </a:rPr>
              <a:t># first, second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([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k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k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d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]) 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8000"/>
                </a:solidFill>
                <a:latin typeface="Courier New"/>
                <a:cs typeface="Courier New"/>
              </a:rPr>
              <a:t># direct</a:t>
            </a:r>
            <a:endParaRPr lang="en-US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([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k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k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reversed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d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)])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>
                <a:solidFill>
                  <a:srgbClr val="008000"/>
                </a:solidFill>
                <a:latin typeface="Courier New"/>
                <a:cs typeface="Courier New"/>
              </a:rPr>
              <a:t># reversed</a:t>
            </a:r>
            <a:endParaRPr lang="en-US" sz="1400">
              <a:latin typeface="Courier New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Input item: first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Input item: second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['item_0', 'item_1']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['item_1', 'item_0']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Calibri"/>
              </a:rPr>
              <a:t>А для словарных выражени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й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 </a:t>
            </a:r>
            <a:r>
              <a:rPr lang="ru-RU" sz="2000" u="sng">
                <a:solidFill>
                  <a:srgbClr val="002060"/>
                </a:solidFill>
                <a:latin typeface="Calibri"/>
              </a:rPr>
              <a:t>гарантируется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 вычисление ключа раньше значения. Это позволяет применять списковые выражения в случаях, когда значени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е вычисляется по ключу.</a:t>
            </a:r>
            <a:endParaRPr lang="ru-RU" sz="2000">
              <a:solidFill>
                <a:srgbClr val="002060"/>
              </a:solidFill>
              <a:latin typeface="Calibri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Calibri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names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"Ivan Ivanov"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"Petr Petrov"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]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accounts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{(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login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:=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x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replace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 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'.'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lower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()):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f'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login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@mail.ru'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x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names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accounts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lang="en-US" sz="1400">
              <a:latin typeface="Courier New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{'ivan.ivanov': 'ivan.ivanov@mail.ru', 'petr.petrov': 'petr.petrov@mail.ru'}</a:t>
            </a: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3.8: Прочие обновления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модуле 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functools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добавлена реализация 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lru_cache(user_function)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, позволяющая применять этот декоратор, не указывая maxsize (по умолчанию будет maxsize=128). 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Функция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clock()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окончательна удалена из модуля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time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.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Вместо нее предлагается использовать функции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time.perf_counter()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– с учетом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sleep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, либо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time.process_time()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–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без учета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sleep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.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Модуль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multiprocessing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в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macOS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теперь, по умолчанию, использует метод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spawn(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)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, а не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fork()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.</a:t>
            </a: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Класс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Profile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из модуля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CProfile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можно использовать как менеджер контекста для профилирования блоков кода.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Структура данных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namedtuple()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из модуля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collections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ускорена более чем в два раз и теперь является наиболее быстрой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lookup-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структурой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(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т.е. для поиска по ключу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)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Добавлена нативная оболочка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asyncio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,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позволяющая запускать приложение с асинхронными функциями через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python -m asyncio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без необходимости вызова в коде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asyncio.run()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Подробности этих и других нововведений версии 3.8 можно прочитать в официальной документации: </a:t>
            </a:r>
            <a:r>
              <a:rPr lang="en-US" sz="2000" u="sng">
                <a:solidFill>
                  <a:srgbClr val="002060"/>
                </a:solidFill>
                <a:latin typeface="+mn-lt"/>
                <a:hlinkClick r:id="rId2" tooltip="https://docs.python.org/3/whatsnew/3.8.html"/>
              </a:rPr>
              <a:t>https://docs.python.org/3/whatsnew/3.8.html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3.9: Слияние и обновление словарей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Оператор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|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предлагается использовать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для слияния словарей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:</a:t>
            </a: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employees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'Ivan Ivanov'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27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'Petr Petrov'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30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newcomers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'Semen Semenov'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20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'Ivan Ivanov'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40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new_employees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employees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|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newcomers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new_employees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lang="en-US" sz="1400">
              <a:latin typeface="Courier New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{'Ivan Ivanov': 40, 'Petr Petrov': 30, 'Semen Semenov': 20}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s-ES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Оператор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|=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предлагается использовать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для обновления слиянием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:</a:t>
            </a: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1400">
              <a:solidFill>
                <a:srgbClr val="00206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employees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|=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newcomers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employees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sz="1400">
              <a:latin typeface="Courier New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{'Ivan Ivanov': 40, 'Petr Petrov': 30, 'Semen Semenov': 20}</a:t>
            </a:r>
            <a:endParaRPr/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Важный момент: в случае конфликта ключей в результат войдет только самое правое значение!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Старый вариант слияния остается рабочим, но признан менее читабельным ("некрасивым"):</a:t>
            </a:r>
            <a:endParaRPr/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employees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{**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employees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**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newcomers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lang="en-US" sz="1400"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2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0</TotalTime>
  <Words>0</Words>
  <Application>ONLYOFFICE/7.4.0.163</Application>
  <DocSecurity>0</DocSecurity>
  <PresentationFormat>Широкоэкранный</PresentationFormat>
  <Paragraphs>0</Paragraphs>
  <Slides>24</Slides>
  <Notes>24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Ilya Orlov</dc:creator>
  <cp:keywords/>
  <dc:description/>
  <dc:identifier/>
  <dc:language/>
  <cp:lastModifiedBy/>
  <cp:revision>661</cp:revision>
  <dcterms:created xsi:type="dcterms:W3CDTF">2021-04-07T09:08:54Z</dcterms:created>
  <dcterms:modified xsi:type="dcterms:W3CDTF">2023-06-29T14:01:02Z</dcterms:modified>
  <cp:category/>
  <cp:contentStatus/>
  <cp:version/>
</cp:coreProperties>
</file>