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27.0.0.1:8888/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27.0.0.1:8080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oogle.com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№11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Сокеты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Методы сокетов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клиент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UDP-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UDP-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клиент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сообщения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urllib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4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SOCK_DGRAM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sendto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'client data'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получаем ответ от сервера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recvfrom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Клиент-серверное взаимодействие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сервера: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Server got data from client: client data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клиента: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Thank you for the data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TCP сервер с многопоточной обработкой 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threading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ClientThread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threading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Thread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super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'Connection from address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'Received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f'Closed connection from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TCP сервер с многопоточной обработкой 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TcpServer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setsockopt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SOL_SOCKET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SO_REUSEADDR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is up'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accept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ClientThread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is down'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srv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TcpServer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5555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srv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KeyboardInterrupt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srv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random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TcpClient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data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'Received: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'Python client 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1000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myclient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TcpClient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5555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myclient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сообщение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Пример запроса: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GET /wiki/HTTP HTTP/1.0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Пример ответа сервера: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сообщение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 средствами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SimpleHTTPServer: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8888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://127.0.0.1:8888/"/>
              </a:rPr>
              <a:t>http://127.0.0.1:8888/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Свой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BaseHTTPRequestHandler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HTTPServer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BaseHTTPRequestHandler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обработчик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GET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запросов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do_GET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send_response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OK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send_header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'Content-type'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'text/html'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end_headers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собственно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html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сообщение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wfile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8080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'Started HTTP server on port: {}'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бесконечно ожидаем входящие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http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serve_forever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2" tooltip="http://127.0.0.1:8080/"/>
              </a:rPr>
              <a:t>http://127.0.0.1:8080/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взаимодействия между узлами сети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 bwMode="auto">
          <a:xfrm>
            <a:off x="2238381" y="947363"/>
            <a:ext cx="7704855" cy="5777966"/>
            <a:chOff x="0" y="0"/>
            <a:chExt cx="7704855" cy="5777966"/>
          </a:xfrm>
        </p:grpSpPr>
        <p:sp>
          <p:nvSpPr>
            <p:cNvPr id="6" name="Прямоугольник 5"/>
            <p:cNvSpPr/>
            <p:nvPr/>
          </p:nvSpPr>
          <p:spPr bwMode="auto">
            <a:xfrm>
              <a:off x="0" y="2137764"/>
              <a:ext cx="1584175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6048671" y="213776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Блок-схема: магнитный диск 7"/>
            <p:cNvSpPr/>
            <p:nvPr/>
          </p:nvSpPr>
          <p:spPr bwMode="auto">
            <a:xfrm>
              <a:off x="2916324" y="127366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6043" y="2929851"/>
              <a:ext cx="792087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/>
                <a:t>21</a:t>
              </a:r>
              <a:endParaRPr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0" y="4480403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192.168.1.2</a:t>
              </a:r>
              <a:endParaRPr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480720" y="2872888"/>
              <a:ext cx="792087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/>
                <a:t>90</a:t>
              </a:r>
              <a:endParaRPr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6048671" y="448040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192.168.1.10</a:t>
              </a:r>
              <a:endParaRPr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124235" y="2209772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192.168.1.1</a:t>
              </a:r>
              <a:endParaRPr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32450" y="2209772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192.168.1.5</a:t>
              </a:r>
              <a:endParaRPr/>
            </a:p>
          </p:txBody>
        </p:sp>
        <p:sp>
          <p:nvSpPr>
            <p:cNvPr id="15" name="Прямоугольник 14"/>
            <p:cNvSpPr/>
            <p:nvPr/>
          </p:nvSpPr>
          <p:spPr bwMode="auto">
            <a:xfrm>
              <a:off x="0" y="486356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chemeClr val="tx1"/>
                  </a:solidFill>
                </a:rPr>
                <a:t>кому: </a:t>
              </a:r>
              <a:r>
                <a:rPr lang="en-US" sz="1600">
                  <a:solidFill>
                    <a:schemeClr val="tx1"/>
                  </a:solidFill>
                </a:rPr>
                <a:t>192.168.1.10</a:t>
              </a:r>
              <a:endParaRPr/>
            </a:p>
            <a:p>
              <a:pPr algn="ctr">
                <a:defRPr/>
              </a:pPr>
              <a:r>
                <a:rPr lang="ru-RU" sz="1600">
                  <a:solidFill>
                    <a:schemeClr val="tx1"/>
                  </a:solidFill>
                </a:rPr>
                <a:t>порт: 90</a:t>
              </a:r>
              <a:endParaRPr/>
            </a:p>
            <a:p>
              <a:pPr algn="ctr">
                <a:defRPr/>
              </a:pPr>
              <a:r>
                <a:rPr lang="en-US" sz="1600">
                  <a:solidFill>
                    <a:schemeClr val="tx1"/>
                  </a:solidFill>
                </a:rPr>
                <a:t>Hello</a:t>
              </a:r>
              <a:endParaRPr lang="ru-RU" sz="1600"/>
            </a:p>
          </p:txBody>
        </p:sp>
        <p:cxnSp>
          <p:nvCxnSpPr>
            <p:cNvPr id="16" name="Прямая со стрелкой 15"/>
            <p:cNvCxnSpPr>
              <a:cxnSpLocks/>
              <a:endCxn id="13" idx="2"/>
            </p:cNvCxnSpPr>
            <p:nvPr/>
          </p:nvCxnSpPr>
          <p:spPr bwMode="auto">
            <a:xfrm flipV="1">
              <a:off x="1584175" y="2486772"/>
              <a:ext cx="1332147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  <a:stCxn id="14" idx="2"/>
            </p:cNvCxnSpPr>
            <p:nvPr/>
          </p:nvCxnSpPr>
          <p:spPr bwMode="auto">
            <a:xfrm>
              <a:off x="4824537" y="2486772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3963412" y="231993"/>
              <a:ext cx="1656651" cy="27435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/>
                <a:t>superserver.com</a:t>
              </a:r>
              <a:endParaRPr/>
            </a:p>
          </p:txBody>
        </p:sp>
        <p:sp>
          <p:nvSpPr>
            <p:cNvPr id="19" name="Блок-схема: магнитный диск 18"/>
            <p:cNvSpPr/>
            <p:nvPr/>
          </p:nvSpPr>
          <p:spPr bwMode="auto">
            <a:xfrm>
              <a:off x="2232249" y="0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749936" y="37175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/>
                <a:t>DNS</a:t>
              </a:r>
              <a:endParaRPr lang="ru-RU"/>
            </a:p>
          </p:txBody>
        </p:sp>
        <p:cxnSp>
          <p:nvCxnSpPr>
            <p:cNvPr id="21" name="Прямая со стрелкой 20"/>
            <p:cNvCxnSpPr>
              <a:cxnSpLocks/>
              <a:endCxn id="19" idx="3"/>
            </p:cNvCxnSpPr>
            <p:nvPr/>
          </p:nvCxnSpPr>
          <p:spPr bwMode="auto">
            <a:xfrm flipH="1" flipV="1">
              <a:off x="3096345" y="86409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urllib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urllib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sng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http://google.com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response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web_page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response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web_page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2" tooltip="http://google.com/"/>
              </a:rPr>
              <a:t>http://google.com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OSI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/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ISO vs TCP/IP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стек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sz="2000" u="sng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Прикладной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Представления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Сеансовый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Транспортный (порт)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Сетевой (IP-адрес)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Канальный (MAC-адрес)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Физический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TCP/IP</a:t>
            </a:r>
            <a:r>
              <a:rPr lang="en-US" sz="2000" u="sng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стек</a:t>
            </a:r>
            <a:endParaRPr lang="en-US" sz="2000" u="sng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5700052"/>
                <a:gridCol w="5717634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Уровень </a:t>
                      </a:r>
                      <a:r>
                        <a:rPr lang="en-US" sz="1400" b="1" u="none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TCP/IP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Соответствие уровню </a:t>
                      </a:r>
                      <a:r>
                        <a:rPr lang="en-US" sz="1400" b="1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OSI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21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Прикладной (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HTTP, SMTP, IMAP, …)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Прикладной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Представления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Сеансовый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5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Транспортный (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TCP/UDP)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Сокеты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64335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socket.recv()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Получает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55874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socket.send()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Отправляет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socket.recvfrom()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Получает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UDP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socket.sendto()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Отправляет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UDP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54604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socket.close()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Закрывает сокет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socket.gethostname()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имя хоста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Методы сокетов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Методы серверного сокета: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Общие методы сокетов: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21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socket.bind((host, port))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Привязывает адрес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имя хоста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номер порта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 сокету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5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socket.listen()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Устанавливает и запускает прослушивание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socket.accept()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Пассивно принимает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-подключение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клиента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блокирующе ожидает новые подключения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5602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socket.connect((host, port))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Активно инициирует подключение к 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серверу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1-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AF_INET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адресам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IPv4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2-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й параметр - протокол транспортного уровня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SOCK_STREAM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протоколу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TCP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accept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got connection from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Преобразуем строку в набор байтов 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ascii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utf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-8)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отправляем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'Thank you for the connection'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s.close()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подключаемся к серверу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получаем данные от сервера 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1024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байта 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размер буфера для данных)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(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преобразование из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utf-8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ascii)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d.decode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Клиент-серверное взаимодействие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сервера: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Server got connection from ('127.0.0.1', 50701)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клиента: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Thank you for the connection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4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AF_INET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адресам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IPv4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SOCK_DGRAM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протоколу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UDP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SOCK_DGRAM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recvfrom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размер буфера для данных –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1024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байта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got data from client: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sendto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'Thank you for the data'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s.close()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695</cp:revision>
  <dcterms:created xsi:type="dcterms:W3CDTF">2021-04-07T09:08:54Z</dcterms:created>
  <dcterms:modified xsi:type="dcterms:W3CDTF">2023-06-30T11:33:12Z</dcterms:modified>
  <cp:category/>
  <cp:contentStatus/>
  <cp:version/>
</cp:coreProperties>
</file>