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перемещения страницы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4F67AF56-D497-4093-A62D-66CB849945DD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94D6314C-E6AB-4377-BFD2-0A1D1DDA2F9F}" type="slidenum">
              <a:rPr b="0" lang="ru-RU" sz="1200" spc="-1" strike="noStrike">
                <a:latin typeface="Times New Roman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5" descr=""/>
          <p:cNvPicPr/>
          <p:nvPr/>
        </p:nvPicPr>
        <p:blipFill>
          <a:blip r:embed="rId2"/>
          <a:stretch/>
        </p:blipFill>
        <p:spPr>
          <a:xfrm>
            <a:off x="10982880" y="5687640"/>
            <a:ext cx="1117440" cy="1076040"/>
          </a:xfrm>
          <a:prstGeom prst="rect">
            <a:avLst/>
          </a:prstGeom>
          <a:ln w="0">
            <a:noFill/>
          </a:ln>
        </p:spPr>
      </p:pic>
      <p:sp>
        <p:nvSpPr>
          <p:cNvPr id="1" name="TextBox 6"/>
          <p:cNvSpPr/>
          <p:nvPr/>
        </p:nvSpPr>
        <p:spPr>
          <a:xfrm>
            <a:off x="11032920" y="5918760"/>
            <a:ext cx="1040040" cy="516600"/>
          </a:xfrm>
          <a:prstGeom prst="rect">
            <a:avLst/>
          </a:prstGeom>
          <a:noFill/>
          <a:ln w="0">
            <a:noFill/>
          </a:ln>
          <a:scene3d>
            <a:camera prst="orthographicFront"/>
            <a:lightRig dir="t" rig="threePt"/>
          </a:scene3d>
          <a:sp3d/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  <a:scene3d>
              <a:camera prst="orthographicFront"/>
              <a:lightRig dir="t" rig="threePt"/>
            </a:scene3d>
            <a:sp3d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Calibri"/>
              </a:rPr>
              <a:t>Python </a:t>
            </a:r>
            <a:endParaRPr b="0" lang="ru-RU" sz="14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Calibri"/>
              </a:rPr>
              <a:t>Course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" name="Текст 1"/>
          <p:cNvSpPr/>
          <p:nvPr/>
        </p:nvSpPr>
        <p:spPr>
          <a:xfrm>
            <a:off x="11032920" y="5671440"/>
            <a:ext cx="1040040" cy="4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fld id="{D0FF7DE3-659F-464B-A98D-3667894ECCA0}" type="slidenum">
              <a:rPr b="0" lang="ru-RU" sz="1600" spc="-1" strike="noStrike">
                <a:solidFill>
                  <a:srgbClr val="808080"/>
                </a:solidFill>
                <a:latin typeface="Calibri"/>
                <a:ea typeface="Verdana"/>
              </a:rPr>
              <a:t>&lt;номер&gt;</a:t>
            </a:fld>
            <a:endParaRPr b="0" lang="ru-RU" sz="1600" spc="-1" strike="noStrike"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Verdana"/>
              </a:rPr>
              <a:t>Для правки структуры щёлкните мышью</a:t>
            </a:r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208080"/>
            <a:ext cx="12191760" cy="69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normAutofit/>
          </a:bodyPr>
          <a:p>
            <a:pPr algn="ctr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None/>
            </a:pPr>
            <a:r>
              <a:rPr b="1" lang="ru-RU" sz="3600" spc="-1" strike="noStrike" u="sng">
                <a:solidFill>
                  <a:srgbClr val="002060"/>
                </a:solidFill>
                <a:uFillTx/>
                <a:latin typeface="Calibri"/>
                <a:ea typeface="Verdana"/>
              </a:rPr>
              <a:t>Контрольная работа №3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Text Box 10"/>
          <p:cNvSpPr/>
          <p:nvPr/>
        </p:nvSpPr>
        <p:spPr>
          <a:xfrm>
            <a:off x="330840" y="988200"/>
            <a:ext cx="11478240" cy="56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r>
              <a:rPr b="1" lang="ru-RU" sz="3200" spc="-1" strike="noStrike">
                <a:solidFill>
                  <a:srgbClr val="002060"/>
                </a:solidFill>
                <a:latin typeface="Calibri"/>
              </a:rPr>
              <a:t>Прикладной курс</a:t>
            </a:r>
            <a:endParaRPr b="0" lang="ru-RU" sz="3200" spc="-1" strike="noStrike">
              <a:latin typeface="Arial"/>
            </a:endParaRPr>
          </a:p>
          <a:p>
            <a:pPr marL="360000" indent="-360000" algn="just">
              <a:lnSpc>
                <a:spcPct val="100000"/>
              </a:lnSpc>
              <a:buClr>
                <a:srgbClr val="002060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002060"/>
                </a:solidFill>
                <a:latin typeface="Calibri"/>
              </a:rPr>
              <a:t>Теория</a:t>
            </a:r>
            <a:endParaRPr b="0" lang="ru-RU" sz="2800" spc="-1" strike="noStrike">
              <a:latin typeface="Arial"/>
            </a:endParaRPr>
          </a:p>
          <a:p>
            <a:pPr marL="360000" indent="-360000" algn="just">
              <a:lnSpc>
                <a:spcPct val="100000"/>
              </a:lnSpc>
              <a:buClr>
                <a:srgbClr val="002060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002060"/>
                </a:solidFill>
                <a:latin typeface="Calibri"/>
              </a:rPr>
              <a:t>Практика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208080"/>
            <a:ext cx="12191760" cy="69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normAutofit/>
          </a:bodyPr>
          <a:p>
            <a:pPr algn="ctr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None/>
            </a:pPr>
            <a:r>
              <a:rPr b="1" lang="ru-RU" sz="3200" spc="-1" strike="noStrike">
                <a:solidFill>
                  <a:srgbClr val="002060"/>
                </a:solidFill>
                <a:latin typeface="Calibri"/>
                <a:ea typeface="Verdana"/>
              </a:rPr>
              <a:t>Теория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Text Box 10"/>
          <p:cNvSpPr/>
          <p:nvPr/>
        </p:nvSpPr>
        <p:spPr>
          <a:xfrm>
            <a:off x="381960" y="988200"/>
            <a:ext cx="11417400" cy="56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0000" indent="-360000" algn="just">
              <a:lnSpc>
                <a:spcPct val="100000"/>
              </a:lnSpc>
              <a:buClr>
                <a:srgbClr val="002060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В каких объектах используется ключевое слово yield? (1 балл)</a:t>
            </a:r>
            <a:endParaRPr b="0" lang="ru-RU" sz="2000" spc="-1" strike="noStrike">
              <a:latin typeface="Arial"/>
            </a:endParaRPr>
          </a:p>
          <a:p>
            <a:pPr marL="360000" indent="-360000" algn="just">
              <a:lnSpc>
                <a:spcPct val="100000"/>
              </a:lnSpc>
              <a:buClr>
                <a:srgbClr val="002060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Зачем нужны декораторы? (1 балл)</a:t>
            </a:r>
            <a:endParaRPr b="0" lang="ru-RU" sz="2000" spc="-1" strike="noStrike">
              <a:latin typeface="Arial"/>
            </a:endParaRPr>
          </a:p>
          <a:p>
            <a:pPr marL="360000" indent="-360000" algn="just">
              <a:lnSpc>
                <a:spcPct val="100000"/>
              </a:lnSpc>
              <a:buClr>
                <a:srgbClr val="002060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Что такое GIL? (1 балл)</a:t>
            </a:r>
            <a:endParaRPr b="0" lang="ru-RU" sz="2000" spc="-1" strike="noStrike">
              <a:latin typeface="Arial"/>
            </a:endParaRPr>
          </a:p>
          <a:p>
            <a:pPr marL="360000" indent="-360000" algn="just">
              <a:lnSpc>
                <a:spcPct val="100000"/>
              </a:lnSpc>
              <a:buClr>
                <a:srgbClr val="002060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Что выведет следующий код? (1 балл)</a:t>
            </a:r>
            <a:endParaRPr b="0" lang="ru-RU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default_argument_value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=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ff0000"/>
                </a:solidFill>
                <a:latin typeface="Courier New"/>
              </a:rPr>
              <a:t>5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ff"/>
                </a:solidFill>
                <a:latin typeface="Courier New"/>
              </a:rPr>
              <a:t>def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ff00ff"/>
                </a:solidFill>
                <a:latin typeface="Courier New"/>
              </a:rPr>
              <a:t>function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argument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=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default_argument_value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):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400" spc="-1" strike="noStrike">
                <a:solidFill>
                  <a:srgbClr val="0000ff"/>
                </a:solidFill>
                <a:latin typeface="Courier New"/>
              </a:rPr>
              <a:t>print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argument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default_argument_value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=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ff0000"/>
                </a:solidFill>
                <a:latin typeface="Courier New"/>
              </a:rPr>
              <a:t>6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function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()</a:t>
            </a:r>
            <a:endParaRPr b="0" lang="ru-RU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 marL="360000" indent="-360000">
              <a:lnSpc>
                <a:spcPct val="100000"/>
              </a:lnSpc>
              <a:buClr>
                <a:srgbClr val="002060"/>
              </a:buClr>
              <a:buFont typeface="Calibri Light"/>
              <a:buAutoNum type="arabicPeriod" startAt="5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Какое выражение из перечисленных ниже является объявлением кортежа (tuple)? (1 балл)</a:t>
            </a:r>
            <a:endParaRPr b="0" lang="ru-RU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the_tuple_1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=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()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the_tuple_2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=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the_tuple_3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=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the_tuple_4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=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208080"/>
            <a:ext cx="12191760" cy="69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normAutofit/>
          </a:bodyPr>
          <a:p>
            <a:pPr algn="ctr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None/>
            </a:pPr>
            <a:r>
              <a:rPr b="1" lang="ru-RU" sz="3200" spc="-1" strike="noStrike">
                <a:solidFill>
                  <a:srgbClr val="002060"/>
                </a:solidFill>
                <a:latin typeface="Calibri"/>
                <a:ea typeface="Verdana"/>
              </a:rPr>
              <a:t>Теория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Text Box 10"/>
          <p:cNvSpPr/>
          <p:nvPr/>
        </p:nvSpPr>
        <p:spPr>
          <a:xfrm>
            <a:off x="381960" y="988200"/>
            <a:ext cx="11417400" cy="56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0000" indent="-360000" algn="just">
              <a:lnSpc>
                <a:spcPct val="100000"/>
              </a:lnSpc>
              <a:buClr>
                <a:srgbClr val="002060"/>
              </a:buClr>
              <a:buFont typeface="Calibri Light"/>
              <a:buAutoNum type="arabicPeriod" startAt="6"/>
            </a:pP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Что выведет следующий код и почему? (2 балла)</a:t>
            </a:r>
            <a:endParaRPr b="0" lang="ru-RU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a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=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[]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ff"/>
                </a:solidFill>
                <a:latin typeface="Courier New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i </a:t>
            </a:r>
            <a:r>
              <a:rPr b="1" lang="en-US" sz="1400" spc="-1" strike="noStrike">
                <a:solidFill>
                  <a:srgbClr val="0000ff"/>
                </a:solidFill>
                <a:latin typeface="Courier New"/>
              </a:rPr>
              <a:t>in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[</a:t>
            </a:r>
            <a:r>
              <a:rPr b="0" lang="en-US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ff0000"/>
                </a:solidFill>
                <a:latin typeface="Courier New"/>
              </a:rPr>
              <a:t>2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ff0000"/>
                </a:solidFill>
                <a:latin typeface="Courier New"/>
              </a:rPr>
              <a:t>3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ff0000"/>
                </a:solidFill>
                <a:latin typeface="Courier New"/>
              </a:rPr>
              <a:t>4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ff0000"/>
                </a:solidFill>
                <a:latin typeface="Courier New"/>
              </a:rPr>
              <a:t>5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]: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a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.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append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1" lang="en-US" sz="1400" spc="-1" strike="noStrike">
                <a:solidFill>
                  <a:srgbClr val="0000ff"/>
                </a:solidFill>
                <a:latin typeface="Courier New"/>
              </a:rPr>
              <a:t>lambda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: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i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ff"/>
                </a:solidFill>
                <a:latin typeface="Courier New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fn </a:t>
            </a:r>
            <a:r>
              <a:rPr b="1" lang="en-US" sz="1400" spc="-1" strike="noStrike">
                <a:solidFill>
                  <a:srgbClr val="0000ff"/>
                </a:solidFill>
                <a:latin typeface="Courier New"/>
              </a:rPr>
              <a:t>in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a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: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400" spc="-1" strike="noStrike">
                <a:solidFill>
                  <a:srgbClr val="0000ff"/>
                </a:solidFill>
                <a:latin typeface="Courier New"/>
              </a:rPr>
              <a:t>print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fn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())</a:t>
            </a:r>
            <a:endParaRPr b="0" lang="ru-RU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 marL="360000" indent="-360000" algn="just">
              <a:lnSpc>
                <a:spcPct val="100000"/>
              </a:lnSpc>
              <a:buClr>
                <a:srgbClr val="002060"/>
              </a:buClr>
              <a:buFont typeface="Calibri Light"/>
              <a:buAutoNum type="arabicPeriod" startAt="7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Что выведет следующий код и почему? (2 балла)</a:t>
            </a:r>
            <a:endParaRPr b="0" lang="ru-RU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ff"/>
                </a:solidFill>
                <a:latin typeface="Courier New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Parent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: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x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=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ff"/>
                </a:solidFill>
                <a:latin typeface="Courier New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Child1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Parent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):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400" spc="-1" strike="noStrike">
                <a:solidFill>
                  <a:srgbClr val="0000ff"/>
                </a:solidFill>
                <a:latin typeface="Courier New"/>
              </a:rPr>
              <a:t>pass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ff"/>
                </a:solidFill>
                <a:latin typeface="Courier New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Child2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Parent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):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400" spc="-1" strike="noStrike">
                <a:solidFill>
                  <a:srgbClr val="0000ff"/>
                </a:solidFill>
                <a:latin typeface="Courier New"/>
              </a:rPr>
              <a:t>pass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ff"/>
                </a:solidFill>
                <a:latin typeface="Courier New"/>
              </a:rPr>
              <a:t>print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Parent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.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Child1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.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Child2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.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Child1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.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x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=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ff0000"/>
                </a:solidFill>
                <a:latin typeface="Courier New"/>
              </a:rPr>
              <a:t>2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ff"/>
                </a:solidFill>
                <a:latin typeface="Courier New"/>
              </a:rPr>
              <a:t>print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Parent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.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Child1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.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Child2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.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Parent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.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x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=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ff0000"/>
                </a:solidFill>
                <a:latin typeface="Courier New"/>
              </a:rPr>
              <a:t>3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ff"/>
                </a:solidFill>
                <a:latin typeface="Courier New"/>
              </a:rPr>
              <a:t>print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Parent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.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Child1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.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Child2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.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208080"/>
            <a:ext cx="12191760" cy="69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normAutofit/>
          </a:bodyPr>
          <a:p>
            <a:pPr algn="ctr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None/>
            </a:pPr>
            <a:r>
              <a:rPr b="1" lang="ru-RU" sz="3200" spc="-1" strike="noStrike">
                <a:solidFill>
                  <a:srgbClr val="002060"/>
                </a:solidFill>
                <a:latin typeface="Calibri"/>
                <a:ea typeface="Verdana"/>
              </a:rPr>
              <a:t>Теория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Text Box 10"/>
          <p:cNvSpPr/>
          <p:nvPr/>
        </p:nvSpPr>
        <p:spPr>
          <a:xfrm>
            <a:off x="381960" y="988200"/>
            <a:ext cx="11417400" cy="56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0000" indent="-360000" algn="just">
              <a:lnSpc>
                <a:spcPct val="100000"/>
              </a:lnSpc>
              <a:spcAft>
                <a:spcPts val="601"/>
              </a:spcAft>
              <a:buClr>
                <a:srgbClr val="002060"/>
              </a:buClr>
              <a:buFont typeface="Calibri Light"/>
              <a:buAutoNum type="arabicPeriod" startAt="8"/>
            </a:pP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Перечислите не менее 3-х способов межпроцессного взаимодействия. (1 балл)</a:t>
            </a:r>
            <a:endParaRPr b="0" lang="ru-RU" sz="2000" spc="-1" strike="noStrike">
              <a:latin typeface="Arial"/>
            </a:endParaRPr>
          </a:p>
          <a:p>
            <a:pPr marL="360000" indent="-360000" algn="just">
              <a:lnSpc>
                <a:spcPct val="100000"/>
              </a:lnSpc>
              <a:spcAft>
                <a:spcPts val="601"/>
              </a:spcAft>
              <a:buClr>
                <a:srgbClr val="002060"/>
              </a:buClr>
              <a:buFont typeface="Calibri Light"/>
              <a:buAutoNum type="arabicPeriod" startAt="8"/>
            </a:pP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Для каких типов задач, допускающих распараллеливание, использование потоков Python будет иметь смысл? (1 балл)</a:t>
            </a:r>
            <a:endParaRPr b="0" lang="ru-RU" sz="2000" spc="-1" strike="noStrike">
              <a:latin typeface="Arial"/>
            </a:endParaRPr>
          </a:p>
          <a:p>
            <a:pPr marL="360000" indent="-360000" algn="just">
              <a:lnSpc>
                <a:spcPct val="100000"/>
              </a:lnSpc>
              <a:spcAft>
                <a:spcPts val="601"/>
              </a:spcAft>
              <a:buClr>
                <a:srgbClr val="002060"/>
              </a:buClr>
              <a:buFont typeface="Calibri Light"/>
              <a:buAutoNum type="arabicPeriod" startAt="8"/>
            </a:pP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Какой объект Python можно использовать для создания сетевого соединения? Какими параметрами инициализировать этот объект для соединения по IPv4 на сетевом уровне и по UDP на транспортном уровне? (1 балл) </a:t>
            </a:r>
            <a:endParaRPr b="0" lang="ru-RU" sz="2000" spc="-1" strike="noStrike">
              <a:latin typeface="Arial"/>
            </a:endParaRPr>
          </a:p>
          <a:p>
            <a:pPr marL="360000" indent="-360000" algn="just">
              <a:lnSpc>
                <a:spcPct val="100000"/>
              </a:lnSpc>
              <a:spcAft>
                <a:spcPts val="601"/>
              </a:spcAft>
              <a:buClr>
                <a:srgbClr val="002060"/>
              </a:buClr>
              <a:buFont typeface="Calibri Light"/>
              <a:buAutoNum type="arabicPeriod" startAt="8"/>
            </a:pP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Какой термин используется для обозначения вспомогательных функций, используемых для подготовки тестового окружения перед тестом, зачистки результатов после теста и обеспечения дополнительных возможностей в самом тесте? (1 балл)</a:t>
            </a:r>
            <a:endParaRPr b="0" lang="ru-RU" sz="2000" spc="-1" strike="noStrike">
              <a:latin typeface="Arial"/>
            </a:endParaRPr>
          </a:p>
          <a:p>
            <a:pPr marL="360000" indent="-360000" algn="just">
              <a:lnSpc>
                <a:spcPct val="100000"/>
              </a:lnSpc>
              <a:spcAft>
                <a:spcPts val="601"/>
              </a:spcAft>
              <a:buClr>
                <a:srgbClr val="002060"/>
              </a:buClr>
              <a:buFont typeface="Calibri Light"/>
              <a:buAutoNum type="arabicPeriod" startAt="8"/>
            </a:pP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В каких целях применяется объектно-реляционное преобразование (ORM)? (1 балл)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208080"/>
            <a:ext cx="12191760" cy="69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normAutofit/>
          </a:bodyPr>
          <a:p>
            <a:pPr algn="ctr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None/>
            </a:pPr>
            <a:r>
              <a:rPr b="1" lang="ru-RU" sz="3200" spc="-1" strike="noStrike">
                <a:solidFill>
                  <a:srgbClr val="002060"/>
                </a:solidFill>
                <a:latin typeface="Calibri"/>
                <a:ea typeface="Verdana"/>
              </a:rPr>
              <a:t>Практика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Text Box 10"/>
          <p:cNvSpPr/>
          <p:nvPr/>
        </p:nvSpPr>
        <p:spPr>
          <a:xfrm>
            <a:off x="381960" y="988200"/>
            <a:ext cx="11417400" cy="56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0000" indent="-360000" algn="just">
              <a:lnSpc>
                <a:spcPct val="100000"/>
              </a:lnSpc>
              <a:spcAft>
                <a:spcPts val="601"/>
              </a:spcAft>
              <a:buClr>
                <a:srgbClr val="002060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Напишите класс Scheduler (планировщик задач). Класс имеет метод добавления функции и периода, через который эта функция должна запускаться. Также должен быть прописан метод run, который будет работать в течение определенного времени, которое указывается при создании вашего планировщика в __init__ (или вечно, если это время равно None), и запускать все функции в соответствии с их периодом запуска, а результат функций, если он есть, выводить на экран. (5 баллов)</a:t>
            </a:r>
            <a:endParaRPr b="0" lang="ru-RU" sz="2000" spc="-1" strike="noStrike">
              <a:latin typeface="Arial"/>
            </a:endParaRPr>
          </a:p>
          <a:p>
            <a:pPr marL="360000" indent="-360000" algn="just">
              <a:lnSpc>
                <a:spcPct val="100000"/>
              </a:lnSpc>
              <a:spcAft>
                <a:spcPts val="601"/>
              </a:spcAft>
              <a:buClr>
                <a:srgbClr val="002060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Напишите свой класс-итератор, который при итерации генерирует простые числа (столько, сколько задали при создании экземпляра класса). (5 баллов)</a:t>
            </a:r>
            <a:endParaRPr b="0" lang="ru-RU" sz="2000" spc="-1" strike="noStrike">
              <a:latin typeface="Arial"/>
            </a:endParaRPr>
          </a:p>
          <a:p>
            <a:pPr marL="360000" indent="-360000" algn="just">
              <a:lnSpc>
                <a:spcPct val="100000"/>
              </a:lnSpc>
              <a:spcAft>
                <a:spcPts val="601"/>
              </a:spcAft>
              <a:buClr>
                <a:srgbClr val="002060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Напишите unit-тест для класса из задания 2, сформируйте coverage report в формате html и оцените степень покрытия исходного кода тестами. (3 балла) </a:t>
            </a:r>
            <a:endParaRPr b="0" lang="ru-RU" sz="2000" spc="-1" strike="noStrike">
              <a:latin typeface="Arial"/>
            </a:endParaRPr>
          </a:p>
          <a:p>
            <a:pPr marL="360000" indent="-360000" algn="just">
              <a:lnSpc>
                <a:spcPct val="100000"/>
              </a:lnSpc>
              <a:spcAft>
                <a:spcPts val="601"/>
              </a:spcAft>
              <a:buClr>
                <a:srgbClr val="002060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Напишите эхо-сервер, работающий по TCP, и unit-тест к нему. Сервер должен просто возвращать обратно то, что передает ему клиент. (5 баллов)</a:t>
            </a:r>
            <a:endParaRPr b="0" lang="ru-RU" sz="2000" spc="-1" strike="noStrike">
              <a:latin typeface="Arial"/>
            </a:endParaRPr>
          </a:p>
          <a:p>
            <a:pPr marL="360000" indent="-360000" algn="just">
              <a:lnSpc>
                <a:spcPct val="100000"/>
              </a:lnSpc>
              <a:spcAft>
                <a:spcPts val="601"/>
              </a:spcAft>
              <a:buClr>
                <a:srgbClr val="002060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Напишите серверный скрипт, работающий с базой данный sqlite. Скрипт должен создавать одну таблицу перед тем, как начать прослушивание сокета, затем принимать запросы от клиентов и возвращать записи из этой таблицы по ID в этих запросах. Напишите клиентский скрипт, который будет подключаться к серверу, отправлять 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ID</a:t>
            </a: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 и выводить строку, которую вернет сервер. (8 баллов)</a:t>
            </a:r>
            <a:endParaRPr b="0" lang="ru-RU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14354</TotalTime>
  <Application>LibreOffice/7.2.7.2$Windows_X86_64 LibreOffice_project/8d71d29d553c0f7dcbfa38fbfda25ee34cce99a2</Application>
  <AppVersion>15.0000</AppVersion>
  <Words>594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2021-04-07T09:08:54Z</dcterms:created>
  <dc:creator>Ilya Orlov</dc:creator>
  <dc:description/>
  <dc:language>ru-RU</dc:language>
  <cp:lastModifiedBy/>
  <dcterms:modified xsi:type="dcterms:W3CDTF">2022-08-13T21:46:27Z</dcterms:modified>
  <cp:revision>638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5</vt:i4>
  </property>
</Properties>
</file>