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45.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37.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slides/slide3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s/slide38.xml" ContentType="application/vnd.openxmlformats-officedocument.presentationml.slide+xml"/>
  <Override PartName="/docProps/custom.xml" ContentType="application/vnd.openxmlformats-officedocument.custom-properti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0255668" d="70779958"/>
          <a:sy n="70583360" d="70583359"/>
        </p:scale>
        <p:origin x="7667813" y="3014757"/>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presProps" Target="presProps.xml" /><Relationship Id="rId49" Type="http://schemas.openxmlformats.org/officeDocument/2006/relationships/tableStyles" Target="tableStyles.xml" /><Relationship Id="rId5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7" name="PlaceHolder 2"/>
          <p:cNvSpPr>
            <a:spLocks noGrp="1"/>
          </p:cNvSpPr>
          <p:nvPr>
            <p:ph/>
          </p:nvPr>
        </p:nvSpPr>
        <p:spPr bwMode="auto">
          <a:xfrm>
            <a:off x="609480" y="160452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8" name="PlaceHolder 3"/>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0"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1"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2"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3" name="PlaceHolder 5"/>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5" name="PlaceHolder 2"/>
          <p:cNvSpPr>
            <a:spLocks noGrp="1"/>
          </p:cNvSpPr>
          <p:nvPr>
            <p:ph/>
          </p:nvPr>
        </p:nvSpPr>
        <p:spPr bwMode="auto">
          <a:xfrm>
            <a:off x="60948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6" name="PlaceHolder 3"/>
          <p:cNvSpPr>
            <a:spLocks noGrp="1"/>
          </p:cNvSpPr>
          <p:nvPr>
            <p:ph/>
          </p:nvPr>
        </p:nvSpPr>
        <p:spPr bwMode="auto">
          <a:xfrm>
            <a:off x="431964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7" name="PlaceHolder 4"/>
          <p:cNvSpPr>
            <a:spLocks noGrp="1"/>
          </p:cNvSpPr>
          <p:nvPr>
            <p:ph/>
          </p:nvPr>
        </p:nvSpPr>
        <p:spPr bwMode="auto">
          <a:xfrm>
            <a:off x="802980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8" name="PlaceHolder 5"/>
          <p:cNvSpPr>
            <a:spLocks noGrp="1"/>
          </p:cNvSpPr>
          <p:nvPr>
            <p:ph/>
          </p:nvPr>
        </p:nvSpPr>
        <p:spPr bwMode="auto">
          <a:xfrm>
            <a:off x="60948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9" name="PlaceHolder 6"/>
          <p:cNvSpPr>
            <a:spLocks noGrp="1"/>
          </p:cNvSpPr>
          <p:nvPr>
            <p:ph/>
          </p:nvPr>
        </p:nvSpPr>
        <p:spPr bwMode="auto">
          <a:xfrm>
            <a:off x="431964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40" name="PlaceHolder 7"/>
          <p:cNvSpPr>
            <a:spLocks noGrp="1"/>
          </p:cNvSpPr>
          <p:nvPr>
            <p:ph/>
          </p:nvPr>
        </p:nvSpPr>
        <p:spPr bwMode="auto">
          <a:xfrm>
            <a:off x="802980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6" name="PlaceHolder 2"/>
          <p:cNvSpPr>
            <a:spLocks noGrp="1"/>
          </p:cNvSpPr>
          <p:nvPr>
            <p:ph type="subTitle"/>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8" name="PlaceHolder 2"/>
          <p:cNvSpPr>
            <a:spLocks noGrp="1"/>
          </p:cNvSpPr>
          <p:nvPr>
            <p:ph/>
          </p:nvPr>
        </p:nvSpPr>
        <p:spPr bwMode="auto">
          <a:xfrm>
            <a:off x="609480" y="1604520"/>
            <a:ext cx="1097244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0"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1"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5"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6"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7"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9"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0"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1" name="PlaceHolder 4"/>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3"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4"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5" name="PlaceHolder 4"/>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0" name="Рисунок 5" descr=""/>
          <p:cNvPicPr/>
          <p:nvPr/>
        </p:nvPicPr>
        <p:blipFill>
          <a:blip r:embed="rId14"/>
          <a:stretch/>
        </p:blipFill>
        <p:spPr bwMode="auto">
          <a:xfrm>
            <a:off x="10982880" y="5687640"/>
            <a:ext cx="1117080" cy="1075680"/>
          </a:xfrm>
          <a:prstGeom prst="rect">
            <a:avLst/>
          </a:prstGeom>
          <a:ln w="0">
            <a:noFill/>
          </a:ln>
        </p:spPr>
      </p:pic>
      <p:sp>
        <p:nvSpPr>
          <p:cNvPr id="1" name="TextBox 6"/>
          <p:cNvSpPr/>
          <p:nvPr/>
        </p:nvSpPr>
        <p:spPr bwMode="auto">
          <a:xfrm>
            <a:off x="11032920" y="5918760"/>
            <a:ext cx="1039680" cy="516240"/>
          </a:xfrm>
          <a:prstGeom prst="rect">
            <a:avLst/>
          </a:prstGeom>
          <a:noFill/>
          <a:ln w="0">
            <a:noFill/>
          </a:ln>
        </p:spPr>
        <p:style>
          <a:lnRef idx="0"/>
          <a:fillRef idx="0"/>
          <a:effectRef idx="0"/>
          <a:fontRef idx="minor"/>
        </p:style>
        <p:txBody>
          <a:bodyPr lIns="90000" tIns="45000" rIns="90000" bIns="45000" anchor="t">
            <a:spAutoFit/>
          </a:bodyPr>
          <a:p>
            <a:pPr>
              <a:lnSpc>
                <a:spcPct val="100000"/>
              </a:lnSpc>
              <a:buNone/>
              <a:defRPr/>
            </a:pPr>
            <a:r>
              <a:rPr lang="en-US" sz="1400" b="0" strike="noStrike" spc="-1">
                <a:solidFill>
                  <a:srgbClr val="808080"/>
                </a:solidFill>
                <a:latin typeface="Calibri"/>
                <a:ea typeface="DejaVu Sans"/>
              </a:rPr>
              <a:t>Python </a:t>
            </a:r>
            <a:endParaRPr lang="ru-RU" sz="1400" b="0" strike="noStrike" spc="-1">
              <a:latin typeface="Arial"/>
            </a:endParaRPr>
          </a:p>
          <a:p>
            <a:pPr algn="r">
              <a:lnSpc>
                <a:spcPct val="100000"/>
              </a:lnSpc>
              <a:buNone/>
              <a:defRPr/>
            </a:pPr>
            <a:r>
              <a:rPr lang="en-US" sz="1400" b="0" strike="noStrike" spc="-1">
                <a:solidFill>
                  <a:srgbClr val="808080"/>
                </a:solidFill>
                <a:latin typeface="Calibri"/>
                <a:ea typeface="DejaVu Sans"/>
              </a:rPr>
              <a:t>Course</a:t>
            </a:r>
            <a:endParaRPr lang="ru-RU" sz="1400" b="0" strike="noStrike" spc="-1">
              <a:latin typeface="Arial"/>
            </a:endParaRPr>
          </a:p>
        </p:txBody>
      </p:sp>
      <p:sp>
        <p:nvSpPr>
          <p:cNvPr id="2" name="Текст 1"/>
          <p:cNvSpPr/>
          <p:nvPr/>
        </p:nvSpPr>
        <p:spPr bwMode="auto">
          <a:xfrm>
            <a:off x="11032920" y="5671440"/>
            <a:ext cx="1039680" cy="410040"/>
          </a:xfrm>
          <a:prstGeom prst="rect">
            <a:avLst/>
          </a:prstGeom>
          <a:noFill/>
          <a:ln w="0">
            <a:noFill/>
          </a:ln>
        </p:spPr>
        <p:style>
          <a:lnRef idx="0"/>
          <a:fillRef idx="0"/>
          <a:effectRef idx="0"/>
          <a:fontRef idx="minor"/>
        </p:style>
        <p:txBody>
          <a:bodyPr lIns="90000" tIns="45000" rIns="90000" bIns="45000" anchor="t">
            <a:noAutofit/>
          </a:bodyPr>
          <a:p>
            <a:pPr algn="r">
              <a:lnSpc>
                <a:spcPct val="90000"/>
              </a:lnSpc>
              <a:spcBef>
                <a:spcPts val="1001"/>
              </a:spcBef>
              <a:buNone/>
              <a:tabLst>
                <a:tab pos="0" algn="l"/>
              </a:tabLst>
              <a:defRPr/>
            </a:pPr>
            <a:fld id="{A96A3F7D-58D0-4A06-9638-7A0FD9E56129}" type="slidenum">
              <a:rPr lang="ru-RU" sz="1600" b="0" strike="noStrike" spc="-1">
                <a:solidFill>
                  <a:srgbClr val="808080"/>
                </a:solidFill>
                <a:latin typeface="Calibri"/>
                <a:ea typeface="Verdana"/>
              </a:rPr>
              <a:t/>
            </a:fld>
            <a:endParaRPr lang="ru-RU" sz="1600" b="0" strike="noStrike" spc="-1">
              <a:latin typeface="Arial"/>
            </a:endParaRPr>
          </a:p>
        </p:txBody>
      </p:sp>
      <p:sp>
        <p:nvSpPr>
          <p:cNvPr id="3" name="PlaceHolder 1"/>
          <p:cNvSpPr>
            <a:spLocks noGrp="1"/>
          </p:cNvSpPr>
          <p:nvPr>
            <p:ph type="title"/>
          </p:nvPr>
        </p:nvSpPr>
        <p:spPr bwMode="auto">
          <a:xfrm>
            <a:off x="609480" y="273600"/>
            <a:ext cx="10972440" cy="1144800"/>
          </a:xfrm>
          <a:prstGeom prst="rect">
            <a:avLst/>
          </a:prstGeom>
          <a:noFill/>
          <a:ln w="0">
            <a:noFill/>
          </a:ln>
        </p:spPr>
        <p:txBody>
          <a:bodyPr lIns="0" tIns="0" rIns="0" bIns="0" anchor="ctr">
            <a:noAutofit/>
          </a:bodyPr>
          <a:p>
            <a:pPr algn="ctr">
              <a:buNone/>
              <a:defRPr/>
            </a:pPr>
            <a:r>
              <a:rPr lang="ru-RU" sz="4400" b="0" strike="noStrike" spc="-1">
                <a:latin typeface="Arial"/>
              </a:rPr>
              <a:t>Для правки текста заглавия щёлкните мышью</a:t>
            </a:r>
            <a:endParaRPr lang="ru-RU" sz="4400" b="0" strike="noStrike" spc="-1">
              <a:latin typeface="Arial"/>
            </a:endParaRPr>
          </a:p>
        </p:txBody>
      </p:sp>
      <p:sp>
        <p:nvSpPr>
          <p:cNvPr id="4" name="PlaceHolder 2"/>
          <p:cNvSpPr>
            <a:spLocks noGrp="1"/>
          </p:cNvSpPr>
          <p:nvPr>
            <p:ph type="body"/>
          </p:nvPr>
        </p:nvSpPr>
        <p:spPr bwMode="auto">
          <a:xfrm>
            <a:off x="609480" y="1604520"/>
            <a:ext cx="10972440" cy="39772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ru-RU" sz="3200" b="0" strike="noStrike" spc="-1">
                <a:latin typeface="Arial"/>
              </a:rPr>
              <a:t>Для правки структуры щёлкните мышью</a:t>
            </a:r>
            <a:endParaRPr lang="ru-RU" sz="3200" b="0" strike="noStrike" spc="-1">
              <a:latin typeface="Arial"/>
            </a:endParaRPr>
          </a:p>
          <a:p>
            <a:pPr marL="864000" lvl="1" indent="-324000">
              <a:spcBef>
                <a:spcPts val="1134"/>
              </a:spcBef>
              <a:buClr>
                <a:srgbClr val="000000"/>
              </a:buClr>
              <a:buSzPct val="75000"/>
              <a:buFont typeface="Symbol"/>
              <a:buChar char=""/>
              <a:defRPr/>
            </a:pPr>
            <a:r>
              <a:rPr lang="ru-RU" sz="2800" b="0" strike="noStrike" spc="-1">
                <a:latin typeface="Arial"/>
              </a:rPr>
              <a:t>Второй уровень структуры</a:t>
            </a:r>
            <a:endParaRPr lang="ru-RU" sz="2800" b="0" strike="noStrike" spc="-1">
              <a:latin typeface="Arial"/>
            </a:endParaRPr>
          </a:p>
          <a:p>
            <a:pPr marL="1296000" lvl="2" indent="-288000">
              <a:spcBef>
                <a:spcPts val="850"/>
              </a:spcBef>
              <a:buClr>
                <a:srgbClr val="000000"/>
              </a:buClr>
              <a:buSzPct val="45000"/>
              <a:buFont typeface="Wingdings"/>
              <a:buChar char=""/>
              <a:defRPr/>
            </a:pPr>
            <a:r>
              <a:rPr lang="ru-RU" sz="2400" b="0" strike="noStrike" spc="-1">
                <a:latin typeface="Arial"/>
              </a:rPr>
              <a:t>Третий уровень структуры</a:t>
            </a:r>
            <a:endParaRPr lang="ru-RU" sz="2400" b="0" strike="noStrike" spc="-1">
              <a:latin typeface="Arial"/>
            </a:endParaRPr>
          </a:p>
          <a:p>
            <a:pPr marL="1728000" lvl="3" indent="-216000">
              <a:spcBef>
                <a:spcPts val="567"/>
              </a:spcBef>
              <a:buClr>
                <a:srgbClr val="000000"/>
              </a:buClr>
              <a:buSzPct val="75000"/>
              <a:buFont typeface="Symbol"/>
              <a:buChar char=""/>
              <a:defRPr/>
            </a:pPr>
            <a:r>
              <a:rPr lang="ru-RU" sz="2000" b="0" strike="noStrike" spc="-1">
                <a:latin typeface="Arial"/>
              </a:rPr>
              <a:t>Четвёртый уровень структуры</a:t>
            </a:r>
            <a:endParaRPr lang="ru-RU" sz="2000" b="0" strike="noStrike" spc="-1">
              <a:latin typeface="Arial"/>
            </a:endParaRPr>
          </a:p>
          <a:p>
            <a:pPr marL="2160000" lvl="4" indent="-216000">
              <a:spcBef>
                <a:spcPts val="283"/>
              </a:spcBef>
              <a:buClr>
                <a:srgbClr val="000000"/>
              </a:buClr>
              <a:buSzPct val="45000"/>
              <a:buFont typeface="Wingdings"/>
              <a:buChar char=""/>
              <a:defRPr/>
            </a:pPr>
            <a:r>
              <a:rPr lang="ru-RU" sz="2000" b="0" strike="noStrike" spc="-1">
                <a:latin typeface="Arial"/>
              </a:rPr>
              <a:t>Пятый уровень структуры</a:t>
            </a:r>
            <a:endParaRPr lang="ru-RU" sz="2000" b="0" strike="noStrike" spc="-1">
              <a:latin typeface="Arial"/>
            </a:endParaRPr>
          </a:p>
          <a:p>
            <a:pPr marL="2592000" lvl="5" indent="-216000">
              <a:spcBef>
                <a:spcPts val="283"/>
              </a:spcBef>
              <a:buClr>
                <a:srgbClr val="000000"/>
              </a:buClr>
              <a:buSzPct val="45000"/>
              <a:buFont typeface="Wingdings"/>
              <a:buChar char=""/>
              <a:defRPr/>
            </a:pPr>
            <a:r>
              <a:rPr lang="ru-RU" sz="2000" b="0" strike="noStrike" spc="-1">
                <a:latin typeface="Arial"/>
              </a:rPr>
              <a:t>Шестой уровень структуры</a:t>
            </a:r>
            <a:endParaRPr lang="ru-RU" sz="2000" b="0" strike="noStrike" spc="-1">
              <a:latin typeface="Arial"/>
            </a:endParaRPr>
          </a:p>
          <a:p>
            <a:pPr marL="3024000" lvl="6" indent="-216000">
              <a:spcBef>
                <a:spcPts val="283"/>
              </a:spcBef>
              <a:buClr>
                <a:srgbClr val="000000"/>
              </a:buClr>
              <a:buSzPct val="45000"/>
              <a:buFont typeface="Wingdings"/>
              <a:buChar char=""/>
              <a:defRPr/>
            </a:pPr>
            <a:r>
              <a:rPr lang="ru-RU" sz="2000" b="0" strike="noStrike" spc="-1">
                <a:latin typeface="Arial"/>
              </a:rPr>
              <a:t>Седьмой уровень структуры</a:t>
            </a:r>
            <a:endParaRPr lang="ru-RU"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600" b="1" u="sng" strike="noStrike" spc="-1">
                <a:solidFill>
                  <a:srgbClr val="002060"/>
                </a:solidFill>
                <a:latin typeface="Calibri"/>
                <a:ea typeface="Verdana"/>
              </a:rPr>
              <a:t>Лекция №10</a:t>
            </a:r>
            <a:endParaRPr lang="ru-RU" sz="3600" b="0" strike="noStrike" spc="-1">
              <a:latin typeface="Arial"/>
            </a:endParaRPr>
          </a:p>
        </p:txBody>
      </p:sp>
      <p:sp>
        <p:nvSpPr>
          <p:cNvPr id="48" name="Text Box 10"/>
          <p:cNvSpPr/>
          <p:nvPr/>
        </p:nvSpPr>
        <p:spPr bwMode="auto">
          <a:xfrm>
            <a:off x="330840" y="988200"/>
            <a:ext cx="11477880" cy="56952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spcAft>
                <a:spcPts val="601"/>
              </a:spcAft>
              <a:buNone/>
              <a:defRPr/>
            </a:pPr>
            <a:r>
              <a:rPr lang="ru-RU" sz="3200" b="1" strike="noStrike" spc="-1">
                <a:solidFill>
                  <a:srgbClr val="002060"/>
                </a:solidFill>
                <a:latin typeface="Calibri"/>
                <a:ea typeface="DejaVu Sans"/>
              </a:rPr>
              <a:t>Параллельное программирование</a:t>
            </a:r>
            <a:r>
              <a:rPr lang="en-US" sz="3200" b="1" strike="noStrike" spc="-1">
                <a:solidFill>
                  <a:srgbClr val="002060"/>
                </a:solidFill>
                <a:latin typeface="Calibri"/>
                <a:ea typeface="DejaVu Sans"/>
              </a:rPr>
              <a:t> </a:t>
            </a:r>
            <a:endParaRPr lang="ru-RU" sz="32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Процессы и потоки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threading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Межпоточное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Объекты синхронизации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Потокобезопасная очередь</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GIL – Global Interpreter Lock</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Green threads</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Asyncio</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a:t>
            </a:r>
            <a:r>
              <a:rPr lang="en-US" sz="2800" b="0" strike="noStrike" spc="-1">
                <a:solidFill>
                  <a:srgbClr val="002060"/>
                </a:solidFill>
                <a:latin typeface="Calibri"/>
                <a:ea typeface="DejaVu Sans"/>
              </a:rPr>
              <a:t>multiprocessing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Межпроцессное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Создание пула процессов</a:t>
            </a:r>
            <a:endParaRPr lang="ru-RU"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5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5</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работе с потоками обязательные следующие операции:</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создание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старт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ожидание завершения потока</a:t>
            </a:r>
            <a:endParaRPr lang="ru-RU" sz="2000" b="0" strike="noStrike" spc="-1">
              <a:latin typeface="Arial"/>
            </a:endParaRPr>
          </a:p>
          <a:p>
            <a:pPr algn="just">
              <a:lnSpc>
                <a:spcPct val="100000"/>
              </a:lnSpc>
              <a:spcBef>
                <a:spcPts val="601"/>
              </a:spcBef>
              <a:buNone/>
              <a:tabLst>
                <a:tab pos="0" algn="l"/>
              </a:tabLst>
              <a:defRPr/>
            </a:pPr>
            <a:r>
              <a:rPr lang="ru-RU" sz="2000" b="0" strike="noStrike" spc="-1">
                <a:solidFill>
                  <a:srgbClr val="002060"/>
                </a:solidFill>
                <a:latin typeface="Calibri"/>
                <a:ea typeface="DejaVu San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именно этот поток реагирует на системные прерывания (например, нажатие </a:t>
            </a:r>
            <a:r>
              <a:rPr lang="en-US" sz="2000" b="0" strike="noStrike" spc="-1">
                <a:solidFill>
                  <a:srgbClr val="002060"/>
                </a:solidFill>
                <a:latin typeface="Calibri"/>
                <a:ea typeface="DejaVu Sans"/>
              </a:rPr>
              <a:t>Ctrl+C</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 пока выполняется "неглавный" поток, программа не будет на них реагировать.</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endParaRPr lang="ru-RU" sz="2000" b="0" strike="noStrike" spc="-1">
              <a:latin typeface="Arial"/>
            </a:endParaRPr>
          </a:p>
          <a:p>
            <a:pPr>
              <a:lnSpc>
                <a:spcPct val="100000"/>
              </a:lnSpc>
              <a:spcBef>
                <a:spcPts val="281"/>
              </a:spcBef>
              <a:buNone/>
              <a:defRPr/>
            </a:pPr>
            <a:endParaRPr lang="ru-RU" sz="20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Первый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name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'th'</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kwargs</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name - </a:t>
            </a:r>
            <a:r>
              <a:rPr lang="ru-RU" sz="1400" b="0" strike="noStrike" spc="-1">
                <a:solidFill>
                  <a:srgbClr val="008000"/>
                </a:solidFill>
                <a:latin typeface="Courier New"/>
                <a:ea typeface="DejaVu Sans"/>
              </a:rPr>
              <a:t>имя потока. Ни на что не влияет, но может быть полезно при отладке.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target - </a:t>
            </a:r>
            <a:r>
              <a:rPr lang="ru-RU" sz="1400" b="0" strike="noStrike" spc="-1">
                <a:solidFill>
                  <a:srgbClr val="008000"/>
                </a:solidFill>
                <a:latin typeface="Courier New"/>
                <a:ea typeface="DejaVu Sans"/>
              </a:rPr>
              <a:t>точка входа</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(любой </a:t>
            </a:r>
            <a:r>
              <a:rPr lang="en-US" sz="1400" b="0" strike="noStrike" spc="-1">
                <a:solidFill>
                  <a:srgbClr val="008000"/>
                </a:solidFill>
                <a:latin typeface="Courier New"/>
                <a:ea typeface="DejaVu Sans"/>
              </a:rPr>
              <a:t>callable object</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функция, связанный метод класса).</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args - </a:t>
            </a:r>
            <a:r>
              <a:rPr lang="ru-RU" sz="1400" b="0" strike="noStrike" spc="-1">
                <a:solidFill>
                  <a:srgbClr val="008000"/>
                </a:solidFill>
                <a:latin typeface="Courier New"/>
                <a:ea typeface="DejaVu Sans"/>
              </a:rPr>
              <a:t>позиционные аргументы.</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kwargs - </a:t>
            </a:r>
            <a:r>
              <a:rPr lang="ru-RU" sz="1400" b="0" strike="noStrike" spc="-1">
                <a:solidFill>
                  <a:srgbClr val="008000"/>
                </a:solidFill>
                <a:latin typeface="Courier New"/>
                <a:ea typeface="DejaVu Sans"/>
              </a:rPr>
              <a:t>именованные аргументы.</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Поток с именем 'th1' будет создан, но не запущен. После запуска будет вызвана функция f с параметрами a=1, b=2, c=3. Все аргументы могут быть опущены.</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8000"/>
                </a:solidFill>
                <a:latin typeface="Courier New"/>
                <a:ea typeface="DejaVu Sans"/>
              </a:rPr>
              <a:t># Второй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MyThread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__init__</a:t>
            </a:r>
            <a:r>
              <a:rPr lang="en-US" sz="1400" b="1" strike="noStrike" spc="-1">
                <a:solidFill>
                  <a:srgbClr val="000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 using self.a, self.b, self.c</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Результат практически тот же самый, но в новом потоке будет запущен метод </a:t>
            </a:r>
            <a:r>
              <a:rPr lang="en-US" sz="1400" b="0" strike="noStrike" spc="-1">
                <a:solidFill>
                  <a:srgbClr val="008000"/>
                </a:solidFill>
                <a:latin typeface="Courier New"/>
                <a:ea typeface="DejaVu Sans"/>
              </a:rPr>
              <a:t>run.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MyThread</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1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После того, как поток создан, его нужно запустить. В обоих случаях это делается через вызов:</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spcBef>
                <a:spcPts val="281"/>
              </a:spcBef>
              <a:buNone/>
              <a:defRPr/>
            </a:pPr>
            <a:r>
              <a:rPr lang="en-US" sz="1400" b="0" strike="noStrike" spc="-1">
                <a:solidFill>
                  <a:srgbClr val="000000"/>
                </a:solidFill>
                <a:latin typeface="Courier New"/>
                <a:ea typeface="DejaVu Sans"/>
              </a:rPr>
              <a:t>th.start()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th.join()</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Резюмируя информацию по потокам:</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Потоки можно создавать и запускать.</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Можно просить их закончить свою работу, но нельзя останавливать принудительно.</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Завершения потока нужно дожидаться.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Предположим, что есть два потока, имеющих доступ к общему списку. Первый поток может делать итерацию по этому списку:</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x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my_list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этой точки зрения все объекты (переменные) разделяются на:</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Неизменяемые. Если объект никто не меняет, то синхронизация доступа ему не нужна. К сожалению, таких не очень много.</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Локальные. Если объект не виден остальным потокам, то доступ к нему синхронизировать тоже не требуется.</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Разделяемые и изменяемые. Синхронизация необходима.</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Синхронизация доступа к объектам осуществляется с помощью объектов синхронизации. Рассмотрим основные из них.</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Простейший объект синхронизации — блокировка (мьютекс):</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Point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return</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set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Работает все это так: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при вызове метода захватываем мьютекс через </a:t>
            </a:r>
            <a:r>
              <a:rPr lang="ru-RU" sz="2000" b="1" strike="noStrike" spc="-1">
                <a:solidFill>
                  <a:srgbClr val="002060"/>
                </a:solidFill>
                <a:latin typeface="Calibri"/>
                <a:ea typeface="DejaVu Sans"/>
              </a:rPr>
              <a:t>with self._mutex:</a:t>
            </a:r>
            <a:r>
              <a:rPr lang="ru-RU" sz="2000" b="0" strike="noStrike" spc="-1">
                <a:solidFill>
                  <a:srgbClr val="002060"/>
                </a:solidFill>
                <a:latin typeface="Calibri"/>
                <a:ea typeface="DejaVu Sans"/>
              </a:rPr>
              <a:t>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весь код внутри </a:t>
            </a:r>
            <a:r>
              <a:rPr lang="ru-RU" sz="2000" b="1" strike="noStrike" spc="-1">
                <a:solidFill>
                  <a:srgbClr val="002060"/>
                </a:solidFill>
                <a:latin typeface="Calibri"/>
                <a:ea typeface="DejaVu Sans"/>
              </a:rPr>
              <a:t>with</a:t>
            </a:r>
            <a:r>
              <a:rPr lang="ru-RU" sz="2000" b="0" strike="noStrike" spc="-1">
                <a:solidFill>
                  <a:srgbClr val="002060"/>
                </a:solidFill>
                <a:latin typeface="Calibri"/>
                <a:ea typeface="DejaVu Sans"/>
              </a:rPr>
              <a:t> блока будет выполнятся только в одном потоке.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Другими словами, если два разных потока вызовут </a:t>
            </a:r>
            <a:r>
              <a:rPr lang="ru-RU" sz="2000" b="1" strike="noStrike" spc="-1">
                <a:solidFill>
                  <a:srgbClr val="002060"/>
                </a:solidFill>
                <a:latin typeface="Calibri"/>
                <a:ea typeface="DejaVu Sans"/>
              </a:rPr>
              <a:t>.get()</a:t>
            </a:r>
            <a:r>
              <a:rPr lang="ru-RU" sz="2000" b="0" strike="noStrike" spc="-1">
                <a:solidFill>
                  <a:srgbClr val="002060"/>
                </a:solidFill>
                <a:latin typeface="Calibri"/>
                <a:ea typeface="DejaVu Sans"/>
              </a:rPr>
              <a:t>, то пока первый поток не выйдет из блока, второй будет его ждать — и только потом продолжит выполнение.</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2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мы никогда не дойдем до этой строчки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не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последующий код будет выполнятся</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Общая информация</a:t>
            </a:r>
            <a:endParaRPr lang="ru-RU" sz="3200" b="0" strike="noStrike" spc="-1">
              <a:latin typeface="Arial"/>
            </a:endParaRPr>
          </a:p>
        </p:txBody>
      </p:sp>
      <p:sp>
        <p:nvSpPr>
          <p:cNvPr id="5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семафоры</a:t>
            </a:r>
            <a:endParaRPr lang="ru-RU" sz="3200" b="0" strike="noStrike" spc="-1">
              <a:latin typeface="Arial"/>
            </a:endParaRPr>
          </a:p>
        </p:txBody>
      </p:sp>
      <p:sp>
        <p:nvSpPr>
          <p:cNvPr id="12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BoundedSemaphore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уменьшает счетчик</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доступ к общему ресурсу</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увеличивает счетчик</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события</a:t>
            </a:r>
            <a:endParaRPr lang="ru-RU" sz="3200" b="0" strike="noStrike" spc="-1">
              <a:latin typeface="Arial"/>
            </a:endParaRPr>
          </a:p>
        </p:txBody>
      </p:sp>
      <p:sp>
        <p:nvSpPr>
          <p:cNvPr id="12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 </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threading</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изначально флаг сброшен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set</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установка флага (</a:t>
            </a:r>
            <a:r>
              <a:rPr lang="en-US" sz="1400" b="0" strike="noStrike" spc="-1">
                <a:solidFill>
                  <a:srgbClr val="008000"/>
                </a:solidFill>
                <a:latin typeface="Courier New"/>
                <a:ea typeface="DejaVu Sans"/>
              </a:rPr>
              <a:t>is_set() == True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clear</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сброс флага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wait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ожидание флага (пока </a:t>
            </a:r>
            <a:r>
              <a:rPr lang="en-US" sz="1400" b="0" strike="noStrike" spc="-1">
                <a:solidFill>
                  <a:srgbClr val="008000"/>
                </a:solidFill>
                <a:latin typeface="Courier New"/>
                <a:ea typeface="DejaVu Sans"/>
              </a:rPr>
              <a:t>is_set() </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клиентском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is_s</a:t>
            </a:r>
            <a:r>
              <a:rPr lang="ru-RU" sz="1400" b="0" strike="noStrike" spc="-1">
                <a:solidFill>
                  <a:srgbClr val="000000"/>
                </a:solidFill>
                <a:latin typeface="Courier New"/>
                <a:ea typeface="DejaVu Sans"/>
              </a:rPr>
              <a:t>et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проверяем, установлен ли флаг, прежде чем ожидать</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условные переменные</a:t>
            </a:r>
            <a:endParaRPr lang="ru-RU" sz="3200" b="0" strike="noStrike" spc="-1">
              <a:latin typeface="Arial"/>
            </a:endParaRPr>
          </a:p>
        </p:txBody>
      </p:sp>
      <p:sp>
        <p:nvSpPr>
          <p:cNvPr id="12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cv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Condition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захватываем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not</a:t>
            </a:r>
            <a:r>
              <a:rPr lang="en-US" sz="1400" b="0" strike="noStrike" spc="-1">
                <a:solidFill>
                  <a:srgbClr val="000000"/>
                </a:solidFill>
                <a:latin typeface="Courier New"/>
                <a:ea typeface="DejaVu Sans"/>
              </a:rPr>
              <a:t> an_item_is_available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get_an_available_item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освобождаем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make_an_item_available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notify</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2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Модуль queue реализует несколько потокобезопасных очередей:</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Queue — FIFO очередь,</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LifoQueue — LIFO очередь (стек),</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PriorityQueue — очередь, элементы которой — пары вида (priority, item).</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3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threading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queue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q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функция выполняемая в дочернем потоке</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'outfile.txt'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'w'</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'0'</a:t>
            </a:r>
            <a:r>
              <a:rPr lang="ru-RU" sz="1200" b="0" strike="noStrike" spc="-1">
                <a:solidFill>
                  <a:srgbClr val="808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чтоб можно было зайти в цикл </a:t>
            </a:r>
            <a:r>
              <a:rPr lang="en-US" sz="1200" b="0" strike="noStrike" spc="-1">
                <a:solidFill>
                  <a:srgbClr val="008000"/>
                </a:solidFill>
                <a:latin typeface="Courier New"/>
                <a:ea typeface="DejaVu Sans"/>
              </a:rPr>
              <a:t>while</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while</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ru-RU" sz="1200" b="1" strike="noStrike" spc="-1">
                <a:solidFill>
                  <a:srgbClr val="000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non-digit </a:t>
            </a:r>
            <a:r>
              <a:rPr lang="ru-RU" sz="1200" b="0" strike="noStrike" spc="-1">
                <a:solidFill>
                  <a:srgbClr val="008000"/>
                </a:solidFill>
                <a:latin typeface="Courier New"/>
                <a:ea typeface="DejaVu Sans"/>
              </a:rPr>
              <a:t>строку считаем признаком окончания расчетов</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появление элемента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'start'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ru-RU" sz="1200" b="1" strike="noStrike" spc="-1">
                <a:solidFill>
                  <a:srgbClr val="808080"/>
                </a:solidFill>
                <a:latin typeface="Courier New"/>
                <a:ea typeface="DejaVu Sans"/>
              </a:rPr>
              <a:t> </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выводим в файл квадрат числа</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'finish\n'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task_done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уведомляем очередь о завершении обработки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threading</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Thread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'infile.txt'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line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line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split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будем анализировать строку посимвольно</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each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items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элемент 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'stop'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a:t>
            </a:r>
            <a:r>
              <a:rPr lang="en-US" sz="1200" b="0" strike="noStrike" spc="-1">
                <a:solidFill>
                  <a:srgbClr val="008000"/>
                </a:solidFill>
                <a:latin typeface="Courier New"/>
                <a:ea typeface="DejaVu Sans"/>
              </a:rPr>
              <a:t>stop' </a:t>
            </a:r>
            <a:r>
              <a:rPr lang="ru-RU" sz="1200" b="0" strike="noStrike" spc="-1">
                <a:solidFill>
                  <a:srgbClr val="008000"/>
                </a:solidFill>
                <a:latin typeface="Courier New"/>
                <a:ea typeface="DejaVu Sans"/>
              </a:rPr>
              <a:t>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завершения дочернего потока</a:t>
            </a: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Рассмотрим еще один пример работы с потоками. Сначала для однопоточного приложения: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13.05 sec.</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Теперь попробуем распараллелить задачу на два потока:</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threading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ru-RU"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13.77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Т.е. в данном случае двумя потоками приложение выполняется медленнее, чем одним!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strike="noStrike" spc="-1">
                <a:solidFill>
                  <a:srgbClr val="002060"/>
                </a:solidFill>
                <a:latin typeface="Calibri"/>
                <a:ea typeface="DejaVu Sans"/>
              </a:rPr>
              <a:t>Наличие GIL делает невозможным использование потоков в Python для распараллеливания расчетов (parallelism) в большинстве случаев</a:t>
            </a:r>
            <a:r>
              <a:rPr lang="ru-RU" sz="2000" b="0" strike="noStrike" spc="-1">
                <a:solidFill>
                  <a:srgbClr val="002060"/>
                </a:solidFill>
                <a:latin typeface="Calibri"/>
                <a:ea typeface="DejaVu Sans"/>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Когда поток, захвативший GIL, переходит к ожиданию завершения операции ввода/вывода интерпретатор передает GIL другому потоку.</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buNone/>
              <a:defRPr/>
            </a:pPr>
            <a:endParaRPr lang="ru-RU" sz="2000" b="0" strike="noStrike" spc="-1">
              <a:latin typeface="Arial"/>
            </a:endParaRPr>
          </a:p>
        </p:txBody>
      </p:sp>
      <p:pic>
        <p:nvPicPr>
          <p:cNvPr id="139" name="Picture 4" descr="GIL"/>
          <p:cNvPicPr/>
          <p:nvPr/>
        </p:nvPicPr>
        <p:blipFill>
          <a:blip r:embed="rId2"/>
          <a:stretch/>
        </p:blipFill>
        <p:spPr bwMode="auto">
          <a:xfrm>
            <a:off x="3709440" y="1905840"/>
            <a:ext cx="4761720" cy="1075680"/>
          </a:xfrm>
          <a:prstGeom prst="rect">
            <a:avLst/>
          </a:prstGeom>
          <a:ln w="0">
            <a:noFill/>
          </a:ln>
        </p:spPr>
      </p:pic>
      <p:pic>
        <p:nvPicPr>
          <p:cNvPr id="140" name="Picture 2" descr="GIL"/>
          <p:cNvPicPr/>
          <p:nvPr/>
        </p:nvPicPr>
        <p:blipFill>
          <a:blip r:embed="rId3"/>
          <a:stretch/>
        </p:blipFill>
        <p:spPr bwMode="auto">
          <a:xfrm>
            <a:off x="3477960" y="4888080"/>
            <a:ext cx="5224680" cy="1232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Процесс</a:t>
            </a:r>
            <a:endParaRPr lang="ru-RU" sz="3200" b="0" strike="noStrike" spc="-1">
              <a:latin typeface="Arial"/>
            </a:endParaRPr>
          </a:p>
        </p:txBody>
      </p:sp>
      <p:sp>
        <p:nvSpPr>
          <p:cNvPr id="5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 </a:t>
            </a:r>
            <a:r>
              <a:rPr lang="en-US" sz="1400" b="0" strike="noStrike" spc="-1">
                <a:solidFill>
                  <a:srgbClr val="000000"/>
                </a:solidFill>
                <a:latin typeface="Courier New"/>
                <a:ea typeface="DejaVu Sans"/>
              </a:rPr>
              <a:t>gevent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g1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a:t>
            </a:r>
            <a:r>
              <a:rPr lang="en-US" sz="1400" b="0" strike="noStrike" spc="-1">
                <a:solidFill>
                  <a:srgbClr val="008000"/>
                </a:solidFill>
                <a:latin typeface="Courier New"/>
                <a:ea typeface="DejaVu Sans"/>
              </a:rPr>
              <a:t>1-</a:t>
            </a:r>
            <a:r>
              <a:rPr lang="ru-RU" sz="1400" b="0" strike="noStrike" spc="-1">
                <a:solidFill>
                  <a:srgbClr val="008000"/>
                </a:solidFill>
                <a:latin typeface="Courier New"/>
                <a:ea typeface="DejaVu Sans"/>
              </a:rPr>
              <a:t>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g2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2-й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gevent.joinall([g1, g2])</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ожидаем завершения гринлета</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13.36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меньше, чем при использовании native потоков, но больше, чем вообще без распараллеливания.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определения)</a:t>
            </a:r>
            <a:endParaRPr lang="ru-RU" sz="3200" b="0" strike="noStrike" spc="-1">
              <a:latin typeface="Arial"/>
            </a:endParaRPr>
          </a:p>
        </p:txBody>
      </p:sp>
      <p:sp>
        <p:nvSpPr>
          <p:cNvPr id="14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Bef>
                <a:spcPts val="400"/>
              </a:spcBef>
              <a:buNone/>
              <a:defRPr/>
            </a:pPr>
            <a:r>
              <a:rPr lang="ru-RU" sz="2000" b="0" strike="noStrike" spc="-1">
                <a:solidFill>
                  <a:srgbClr val="002060"/>
                </a:solidFill>
                <a:latin typeface="Calibri"/>
                <a:ea typeface="DejaVu Sans"/>
              </a:rPr>
              <a:t>Следующим этапом поддержки асинхронности в</a:t>
            </a:r>
            <a:r>
              <a:rPr lang="en-US" sz="2000" b="0" strike="noStrike" spc="-1">
                <a:solidFill>
                  <a:srgbClr val="002060"/>
                </a:solidFill>
                <a:latin typeface="Calibri"/>
                <a:ea typeface="DejaVu Sans"/>
              </a:rPr>
              <a:t> Python </a:t>
            </a:r>
            <a:r>
              <a:rPr lang="ru-RU" sz="2000" b="0" strike="noStrike" spc="-1">
                <a:solidFill>
                  <a:srgbClr val="002060"/>
                </a:solidFill>
                <a:latin typeface="Calibri"/>
                <a:ea typeface="DejaVu Sans"/>
              </a:rPr>
              <a:t>стала библиотека </a:t>
            </a:r>
            <a:r>
              <a:rPr lang="en-US" sz="2000" b="0" strike="noStrike" spc="-1">
                <a:solidFill>
                  <a:srgbClr val="002060"/>
                </a:solidFill>
                <a:latin typeface="Calibri"/>
                <a:ea typeface="DejaVu Sans"/>
              </a:rPr>
              <a:t>asyncio</a:t>
            </a:r>
            <a:r>
              <a:rPr lang="ru-RU" sz="2000" b="0" strike="noStrike" spc="-1">
                <a:solidFill>
                  <a:srgbClr val="002060"/>
                </a:solidFill>
                <a:latin typeface="Calibri"/>
                <a:ea typeface="DejaVu Sans"/>
              </a:rPr>
              <a:t>, реализующая упрощенный и универсальный (схожий с другими языками – С++, </a:t>
            </a:r>
            <a:r>
              <a:rPr lang="en-US" sz="2000" b="0" strike="noStrike" spc="-1">
                <a:solidFill>
                  <a:srgbClr val="002060"/>
                </a:solidFill>
                <a:latin typeface="Calibri"/>
                <a:ea typeface="DejaVu Sans"/>
              </a:rPr>
              <a:t>JS</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подход к организации конкурентного программирования.</a:t>
            </a:r>
            <a:endParaRPr lang="ru-RU" sz="2000" b="0" strike="noStrike" spc="-1">
              <a:latin typeface="Arial"/>
            </a:endParaRPr>
          </a:p>
          <a:p>
            <a:pPr algn="just">
              <a:lnSpc>
                <a:spcPct val="100000"/>
              </a:lnSpc>
              <a:spcBef>
                <a:spcPts val="400"/>
              </a:spcBef>
              <a:buNone/>
              <a:defRPr/>
            </a:pPr>
            <a:r>
              <a:rPr lang="ru-RU" sz="2000" b="0" strike="noStrike" spc="-1">
                <a:solidFill>
                  <a:srgbClr val="002060"/>
                </a:solidFill>
                <a:latin typeface="Calibri"/>
                <a:ea typeface="DejaVu Sans"/>
              </a:rPr>
              <a:t>Основные определения:</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event loop (</a:t>
            </a:r>
            <a:r>
              <a:rPr lang="ru-RU" sz="2000" b="0" u="sng" strike="noStrike" spc="-1">
                <a:solidFill>
                  <a:srgbClr val="002060"/>
                </a:solidFill>
                <a:latin typeface="Calibri"/>
                <a:ea typeface="DejaVu Sans"/>
              </a:rPr>
              <a:t>цикл событий</a:t>
            </a:r>
            <a:r>
              <a:rPr lang="en-US" sz="2000" b="0" u="sng"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который ожидает прибытия и производит рассылку событий или сообщений в программе (см. паттерн </a:t>
            </a:r>
            <a:r>
              <a:rPr lang="en-US" sz="2000" b="0" strike="noStrike" spc="-1">
                <a:solidFill>
                  <a:srgbClr val="002060"/>
                </a:solidFill>
                <a:latin typeface="Calibri"/>
                <a:ea typeface="DejaVu Sans"/>
              </a:rPr>
              <a:t>Reactor)</a:t>
            </a:r>
            <a:r>
              <a:rPr lang="ru-RU" sz="2000" b="0" strike="noStrike" spc="-1">
                <a:solidFill>
                  <a:srgbClr val="002060"/>
                </a:solidFill>
                <a:latin typeface="Calibri"/>
                <a:ea typeface="DejaVu Sans"/>
              </a:rPr>
              <a:t>;</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coroutine</a:t>
            </a:r>
            <a:r>
              <a:rPr lang="ru-RU" sz="2000" b="0" u="sng" strike="noStrike" spc="-1">
                <a:solidFill>
                  <a:srgbClr val="002060"/>
                </a:solidFill>
                <a:latin typeface="Calibri"/>
                <a:ea typeface="DejaVu Sans"/>
              </a:rPr>
              <a:t> (корутина, сопрограмма)</a:t>
            </a:r>
            <a:r>
              <a:rPr lang="ru-RU" sz="2000" b="0" strike="noStrike" spc="-1">
                <a:solidFill>
                  <a:srgbClr val="002060"/>
                </a:solidFill>
                <a:latin typeface="Calibri"/>
                <a:ea typeface="DejaVu Sans"/>
              </a:rPr>
              <a:t> </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способная вызываться и возвращать управление в цикл событий, сохраняя свое состояние между вызовами;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future (</a:t>
            </a:r>
            <a:r>
              <a:rPr lang="ru-RU" sz="2000" b="0" u="sng" strike="noStrike" spc="-1">
                <a:solidFill>
                  <a:srgbClr val="002060"/>
                </a:solidFill>
                <a:latin typeface="Calibri"/>
                <a:ea typeface="DejaVu Sans"/>
              </a:rPr>
              <a:t>фьючерс</a:t>
            </a:r>
            <a:r>
              <a:rPr lang="en-US" sz="2000" b="0" u="sng" strike="noStrike" spc="-1">
                <a:solidFill>
                  <a:srgbClr val="002060"/>
                </a:solidFill>
                <a:latin typeface="Calibri"/>
                <a:ea typeface="DejaVu Sans"/>
              </a:rPr>
              <a:t>)</a:t>
            </a:r>
            <a:r>
              <a:rPr lang="ru-RU" sz="2000" b="0" strike="noStrike" spc="-1">
                <a:solidFill>
                  <a:srgbClr val="002060"/>
                </a:solidFill>
                <a:latin typeface="Calibri"/>
                <a:ea typeface="DejaVu Sans"/>
              </a:rPr>
              <a:t> — низкоуровневый объект, хранящий текущий статус/результат асинхронной операции;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task (</a:t>
            </a:r>
            <a:r>
              <a:rPr lang="ru-RU" sz="2000" b="0" u="sng" strike="noStrike" spc="-1">
                <a:solidFill>
                  <a:srgbClr val="002060"/>
                </a:solidFill>
                <a:latin typeface="Calibri"/>
                <a:ea typeface="DejaVu Sans"/>
              </a:rPr>
              <a:t>задача)</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 обработки цикла событий, инкапсулирующий работу с корутинами и фьючерсами.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порядок работы)</a:t>
            </a:r>
            <a:endParaRPr lang="ru-RU" sz="3200" b="0" strike="noStrike" spc="-1">
              <a:latin typeface="Arial"/>
            </a:endParaRPr>
          </a:p>
        </p:txBody>
      </p:sp>
      <p:sp>
        <p:nvSpPr>
          <p:cNvPr id="14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помощи </a:t>
            </a:r>
            <a:r>
              <a:rPr lang="en-US" sz="2000" b="1" strike="noStrike" spc="-1">
                <a:solidFill>
                  <a:srgbClr val="002060"/>
                </a:solidFill>
                <a:latin typeface="Calibri"/>
                <a:ea typeface="DejaVu Sans"/>
              </a:rPr>
              <a:t>async def</a:t>
            </a:r>
            <a:r>
              <a:rPr lang="ru-RU" sz="2000" b="1" strike="noStrike" spc="-1">
                <a:solidFill>
                  <a:srgbClr val="002060"/>
                </a:solidFill>
                <a:latin typeface="Calibri"/>
                <a:ea typeface="DejaVu Sans"/>
              </a:rPr>
              <a:t> </a:t>
            </a:r>
            <a:r>
              <a:rPr lang="ru-RU" sz="2000" b="0" strike="noStrike" spc="-1">
                <a:solidFill>
                  <a:srgbClr val="002060"/>
                </a:solidFill>
                <a:latin typeface="Calibri"/>
                <a:ea typeface="DejaVu Sans"/>
              </a:rPr>
              <a:t>мы создаем корутины (</a:t>
            </a:r>
            <a:r>
              <a:rPr lang="en-US" sz="2000" b="1" strike="noStrike" spc="-1">
                <a:solidFill>
                  <a:srgbClr val="002060"/>
                </a:solidFill>
                <a:latin typeface="Calibri"/>
                <a:ea typeface="DejaVu Sans"/>
              </a:rPr>
              <a:t>native coroutines</a:t>
            </a:r>
            <a:r>
              <a:rPr lang="ru-RU" sz="2000" b="0" strike="noStrike" spc="-1">
                <a:solidFill>
                  <a:srgbClr val="002060"/>
                </a:solidFill>
                <a:latin typeface="Calibri"/>
                <a:ea typeface="DejaVu Sans"/>
              </a:rPr>
              <a:t>, в отличие от генераторов), упаковываем их в задачи и передаем в </a:t>
            </a:r>
            <a:r>
              <a:rPr lang="en-US" sz="2000" b="0" strike="noStrike" spc="-1">
                <a:solidFill>
                  <a:srgbClr val="002060"/>
                </a:solidFill>
                <a:latin typeface="Calibri"/>
                <a:ea typeface="DejaVu Sans"/>
              </a:rPr>
              <a:t>event loop, </a:t>
            </a:r>
            <a:r>
              <a:rPr lang="ru-RU" sz="2000" b="0" strike="noStrike" spc="-1">
                <a:solidFill>
                  <a:srgbClr val="002060"/>
                </a:solidFill>
                <a:latin typeface="Calibri"/>
                <a:ea typeface="DejaVu Sans"/>
              </a:rPr>
              <a:t>который поочередно передает управление этим задачам. Как только задача блокируется на </a:t>
            </a:r>
            <a:r>
              <a:rPr lang="en-US" sz="2000" b="1" strike="noStrike" spc="-1">
                <a:solidFill>
                  <a:srgbClr val="002060"/>
                </a:solidFill>
                <a:latin typeface="Calibri"/>
                <a:ea typeface="DejaVu Sans"/>
              </a:rPr>
              <a:t>awaitable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объекте (</a:t>
            </a:r>
            <a:r>
              <a:rPr lang="en-US" sz="2000" b="0" strike="noStrike" spc="-1">
                <a:solidFill>
                  <a:srgbClr val="002060"/>
                </a:solidFill>
                <a:latin typeface="Calibri"/>
                <a:ea typeface="DejaVu Sans"/>
              </a:rPr>
              <a:t>await </a:t>
            </a:r>
            <a:r>
              <a:rPr lang="ru-RU" sz="2000" b="0" strike="noStrike" spc="-1">
                <a:solidFill>
                  <a:srgbClr val="002060"/>
                </a:solidFill>
                <a:latin typeface="Calibri"/>
                <a:ea typeface="DejaVu Sans"/>
              </a:rPr>
              <a:t>вызов какой-либо корутины), управление передается другой задаче</a:t>
            </a:r>
            <a:r>
              <a:rPr lang="en-US" sz="2000" b="0" strike="noStrike" spc="-1">
                <a:solidFill>
                  <a:srgbClr val="002060"/>
                </a:solidFill>
                <a:latin typeface="Calibri"/>
                <a:ea typeface="DejaVu Sans"/>
              </a:rPr>
              <a:t>.</a:t>
            </a: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При этом обращение к не-awaitable объекту (например, вызов input()) заблокирует весь event loop, т.к. для такого объекта возврат управления не поддерживается.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grpSp>
        <p:nvGrpSpPr>
          <p:cNvPr id="149" name="Группа 53"/>
          <p:cNvGrpSpPr/>
          <p:nvPr/>
        </p:nvGrpSpPr>
        <p:grpSpPr bwMode="auto">
          <a:xfrm>
            <a:off x="2652840" y="3108600"/>
            <a:ext cx="6876000" cy="3498480"/>
            <a:chOff x="2652840" y="3108600"/>
            <a:chExt cx="6876000" cy="3498480"/>
          </a:xfrm>
        </p:grpSpPr>
        <p:sp>
          <p:nvSpPr>
            <p:cNvPr id="150" name="Блок-схема: магнитный диск 54"/>
            <p:cNvSpPr/>
            <p:nvPr/>
          </p:nvSpPr>
          <p:spPr bwMode="auto">
            <a:xfrm>
              <a:off x="7502400" y="5513400"/>
              <a:ext cx="1799280" cy="1093680"/>
            </a:xfrm>
            <a:prstGeom prst="flowChartMagneticDisk">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tasks</a:t>
              </a:r>
              <a:endParaRPr lang="ru-RU" sz="1800" b="0" strike="noStrike" spc="-1">
                <a:latin typeface="Arial"/>
              </a:endParaRPr>
            </a:p>
          </p:txBody>
        </p:sp>
        <p:sp>
          <p:nvSpPr>
            <p:cNvPr id="151" name="Стрелка: вправо 55"/>
            <p:cNvSpPr/>
            <p:nvPr/>
          </p:nvSpPr>
          <p:spPr bwMode="auto">
            <a:xfrm>
              <a:off x="656568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sp>
          <p:nvSpPr>
            <p:cNvPr id="152" name="Овал 56"/>
            <p:cNvSpPr/>
            <p:nvPr/>
          </p:nvSpPr>
          <p:spPr bwMode="auto">
            <a:xfrm>
              <a:off x="7285680" y="3108600"/>
              <a:ext cx="2242080" cy="2075400"/>
            </a:xfrm>
            <a:prstGeom prst="ellipse">
              <a:avLst/>
            </a:prstGeom>
            <a:solidFill>
              <a:srgbClr val="FFFFFF"/>
            </a:solidFill>
            <a:ln w="25400">
              <a:solidFill>
                <a:srgbClr val="808080"/>
              </a:solidFill>
              <a:round/>
            </a:ln>
          </p:spPr>
          <p:style>
            <a:lnRef idx="0"/>
            <a:fillRef idx="0"/>
            <a:effectRef idx="0"/>
            <a:fontRef idx="minor"/>
          </p:style>
        </p:sp>
        <p:sp>
          <p:nvSpPr>
            <p:cNvPr id="153" name="Соединитель: изогнутый 57"/>
            <p:cNvSpPr/>
            <p:nvPr/>
          </p:nvSpPr>
          <p:spPr bwMode="auto">
            <a:xfrm rot="5400000">
              <a:off x="8408160" y="4088160"/>
              <a:ext cx="11880" cy="1585080"/>
            </a:xfrm>
            <a:prstGeom prst="curvedConnector3">
              <a:avLst>
                <a:gd name="adj1" fmla="val 6920402"/>
              </a:avLst>
            </a:prstGeom>
            <a:noFill/>
            <a:ln w="31750">
              <a:solidFill>
                <a:srgbClr val="808080"/>
              </a:solidFill>
              <a:round/>
              <a:tailEnd type="triangle" w="med" len="med"/>
            </a:ln>
          </p:spPr>
          <p:style>
            <a:lnRef idx="0"/>
            <a:fillRef idx="0"/>
            <a:effectRef idx="0"/>
            <a:fontRef idx="minor"/>
          </p:style>
        </p:sp>
        <p:pic>
          <p:nvPicPr>
            <p:cNvPr id="154" name="Рисунок 58" descr=""/>
            <p:cNvPicPr/>
            <p:nvPr/>
          </p:nvPicPr>
          <p:blipFill>
            <a:blip r:embed="rId2"/>
            <a:stretch/>
          </p:blipFill>
          <p:spPr bwMode="auto">
            <a:xfrm>
              <a:off x="7716600" y="3402720"/>
              <a:ext cx="1449000" cy="1411920"/>
            </a:xfrm>
            <a:prstGeom prst="rect">
              <a:avLst/>
            </a:prstGeom>
            <a:ln w="0">
              <a:noFill/>
            </a:ln>
          </p:spPr>
        </p:pic>
        <p:sp>
          <p:nvSpPr>
            <p:cNvPr id="155" name="Прямая со стрелкой 59"/>
            <p:cNvSpPr/>
            <p:nvPr/>
          </p:nvSpPr>
          <p:spPr bwMode="auto">
            <a:xfrm>
              <a:off x="8441640" y="3108600"/>
              <a:ext cx="143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6" name="Прямая со стрелкой 60"/>
            <p:cNvSpPr/>
            <p:nvPr/>
          </p:nvSpPr>
          <p:spPr bwMode="auto">
            <a:xfrm>
              <a:off x="9528480" y="4055040"/>
              <a:ext cx="360" cy="10728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7" name="Прямая со стрелкой 61"/>
            <p:cNvSpPr/>
            <p:nvPr/>
          </p:nvSpPr>
          <p:spPr bwMode="auto">
            <a:xfrm flipV="1">
              <a:off x="7285680" y="3967200"/>
              <a:ext cx="360" cy="8640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8" name="Прямая со стрелкой 62"/>
            <p:cNvSpPr/>
            <p:nvPr/>
          </p:nvSpPr>
          <p:spPr bwMode="auto">
            <a:xfrm flipH="1">
              <a:off x="8329680" y="519624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9" name="Прямая со стрелкой 63"/>
            <p:cNvSpPr/>
            <p:nvPr/>
          </p:nvSpPr>
          <p:spPr bwMode="auto">
            <a:xfrm flipH="1">
              <a:off x="8334360" y="575460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60" name="Куб 64"/>
            <p:cNvSpPr/>
            <p:nvPr/>
          </p:nvSpPr>
          <p:spPr bwMode="auto">
            <a:xfrm>
              <a:off x="5166720" y="5513400"/>
              <a:ext cx="1181880" cy="1014840"/>
            </a:xfrm>
            <a:prstGeom prst="cube">
              <a:avLst>
                <a:gd name="adj" fmla="val 25000"/>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a:t>
              </a:r>
              <a:endParaRPr lang="ru-RU" sz="1800" b="0" strike="noStrike" spc="-1">
                <a:latin typeface="Arial"/>
              </a:endParaRPr>
            </a:p>
          </p:txBody>
        </p:sp>
        <p:sp>
          <p:nvSpPr>
            <p:cNvPr id="161" name="TextBox 65"/>
            <p:cNvSpPr/>
            <p:nvPr/>
          </p:nvSpPr>
          <p:spPr bwMode="auto">
            <a:xfrm>
              <a:off x="2652840" y="5874840"/>
              <a:ext cx="1223280" cy="333360"/>
            </a:xfrm>
            <a:prstGeom prst="rect">
              <a:avLst/>
            </a:prstGeom>
            <a:noFill/>
            <a:ln w="31750">
              <a:solidFill>
                <a:srgbClr val="2D2DB9"/>
              </a:solidFill>
              <a:round/>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600" b="0" strike="noStrike" spc="-1">
                  <a:solidFill>
                    <a:srgbClr val="000000"/>
                  </a:solidFill>
                  <a:latin typeface="Calibri"/>
                  <a:ea typeface="DejaVu Sans"/>
                </a:rPr>
                <a:t>coroutine</a:t>
              </a:r>
              <a:endParaRPr lang="ru-RU" sz="1600" b="0" strike="noStrike" spc="-1">
                <a:latin typeface="Arial"/>
              </a:endParaRPr>
            </a:p>
          </p:txBody>
        </p:sp>
        <p:sp>
          <p:nvSpPr>
            <p:cNvPr id="162" name="Облачко с текстом: прямоугольное 66"/>
            <p:cNvSpPr/>
            <p:nvPr/>
          </p:nvSpPr>
          <p:spPr bwMode="auto">
            <a:xfrm>
              <a:off x="4815720" y="4887720"/>
              <a:ext cx="967680" cy="431280"/>
            </a:xfrm>
            <a:prstGeom prst="wedgeRectCallout">
              <a:avLst>
                <a:gd name="adj1" fmla="val -95"/>
                <a:gd name="adj2" fmla="val 113870"/>
              </a:avLst>
            </a:prstGeom>
            <a:noFill/>
            <a:ln w="25400">
              <a:solidFill>
                <a:srgbClr val="808080"/>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future</a:t>
              </a:r>
              <a:endParaRPr lang="ru-RU" sz="1800" b="0" strike="noStrike" spc="-1">
                <a:latin typeface="Arial"/>
              </a:endParaRPr>
            </a:p>
          </p:txBody>
        </p:sp>
        <p:sp>
          <p:nvSpPr>
            <p:cNvPr id="163" name="TextBox 67"/>
            <p:cNvSpPr/>
            <p:nvPr/>
          </p:nvSpPr>
          <p:spPr bwMode="auto">
            <a:xfrm>
              <a:off x="7729200" y="4690080"/>
              <a:ext cx="1449000" cy="3643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800" b="0" strike="noStrike" spc="-1">
                  <a:solidFill>
                    <a:srgbClr val="000000"/>
                  </a:solidFill>
                  <a:latin typeface="Calibri"/>
                  <a:ea typeface="DejaVu Sans"/>
                </a:rPr>
                <a:t>event loop</a:t>
              </a:r>
              <a:endParaRPr lang="ru-RU" sz="1800" b="0" strike="noStrike" spc="-1">
                <a:latin typeface="Arial"/>
              </a:endParaRPr>
            </a:p>
          </p:txBody>
        </p:sp>
        <p:sp>
          <p:nvSpPr>
            <p:cNvPr id="164" name="Стрелка: вправо 68"/>
            <p:cNvSpPr/>
            <p:nvPr/>
          </p:nvSpPr>
          <p:spPr bwMode="auto">
            <a:xfrm>
              <a:off x="412812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asyncio</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res =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производим вычисления</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10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num</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сообщаем о статусе вычислений</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prev_res: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numbers remain'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Создание задач и запуск event loop:</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asyncio.get_event_loop</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ev_loop.create_task(calc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r>
              <a:rPr lang="en-US" sz="1400" b="1"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futures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run_until_complete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futures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close</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Альтернативный вариант:</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asyncio.gather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7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999</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998</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997</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996</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995</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994</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993</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992</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multiprocessing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обязательно для многопроцессного приложения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7.96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почти в два раза быстрее, чем при использовании многопоточности, гринлетов или вообще без распараллеливания. </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a:t>
            </a:r>
            <a:endParaRPr lang="ru-RU" sz="3200" b="0" strike="noStrike" spc="-1">
              <a:latin typeface="Arial"/>
            </a:endParaRPr>
          </a:p>
        </p:txBody>
      </p:sp>
      <p:sp>
        <p:nvSpPr>
          <p:cNvPr id="17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Queue</a:t>
            </a:r>
            <a:endParaRPr lang="ru-RU" sz="3200" b="0" strike="noStrike" spc="-1">
              <a:latin typeface="Arial"/>
            </a:endParaRPr>
          </a:p>
        </p:txBody>
      </p:sp>
      <p:sp>
        <p:nvSpPr>
          <p:cNvPr id="17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strike="noStrike" spc="-1">
                <a:solidFill>
                  <a:srgbClr val="002060"/>
                </a:solidFill>
                <a:latin typeface="Calibri"/>
                <a:ea typeface="DejaVu Sans"/>
              </a:rPr>
              <a:t>.task_done()</a:t>
            </a:r>
            <a:r>
              <a:rPr lang="ru-RU" sz="2000" b="0" strike="noStrike" spc="-1">
                <a:solidFill>
                  <a:srgbClr val="002060"/>
                </a:solidFill>
                <a:latin typeface="Calibri"/>
                <a:ea typeface="DejaVu Sans"/>
              </a:rPr>
              <a:t> и </a:t>
            </a:r>
            <a:r>
              <a:rPr lang="ru-RU" sz="2000" b="1" strike="noStrike" spc="-1">
                <a:solidFill>
                  <a:srgbClr val="002060"/>
                </a:solidFill>
                <a:latin typeface="Calibri"/>
                <a:ea typeface="DejaVu Sans"/>
              </a:rPr>
              <a:t>.join()</a:t>
            </a:r>
            <a:r>
              <a:rPr lang="ru-RU" sz="2000" b="0" strike="noStrike" spc="-1">
                <a:solidFill>
                  <a:srgbClr val="002060"/>
                </a:solidFill>
                <a:latin typeface="Calibri"/>
                <a:ea typeface="DejaVu Sans"/>
              </a:rPr>
              <a:t>), т.к. передается копия объекта, изменение которой никак не влияет на оригинал.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put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42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[42, None, 'hello']</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процессами</a:t>
            </a:r>
            <a:endParaRPr lang="ru-RU" sz="3200" b="0" strike="noStrike" spc="-1">
              <a:latin typeface="Arial"/>
            </a:endParaRPr>
          </a:p>
        </p:txBody>
      </p:sp>
      <p:sp>
        <p:nvSpPr>
          <p:cNvPr id="5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55" name="Группа 1"/>
          <p:cNvGrpSpPr/>
          <p:nvPr/>
        </p:nvGrpSpPr>
        <p:grpSpPr bwMode="auto">
          <a:xfrm>
            <a:off x="1333800" y="988200"/>
            <a:ext cx="9621720" cy="5695200"/>
            <a:chOff x="1333800" y="988200"/>
            <a:chExt cx="9621720" cy="5695200"/>
          </a:xfrm>
        </p:grpSpPr>
        <p:sp>
          <p:nvSpPr>
            <p:cNvPr id="56" name="TextBox 5"/>
            <p:cNvSpPr/>
            <p:nvPr/>
          </p:nvSpPr>
          <p:spPr bwMode="auto">
            <a:xfrm>
              <a:off x="1333800" y="327672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Процесс 1</a:t>
              </a:r>
              <a:endParaRPr lang="ru-RU" sz="1400" b="0" strike="noStrike" spc="-1">
                <a:latin typeface="Arial"/>
              </a:endParaRPr>
            </a:p>
          </p:txBody>
        </p:sp>
        <p:sp>
          <p:nvSpPr>
            <p:cNvPr id="57" name="TextBox 6"/>
            <p:cNvSpPr/>
            <p:nvPr/>
          </p:nvSpPr>
          <p:spPr bwMode="auto">
            <a:xfrm>
              <a:off x="6193440" y="327456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Процесс 2</a:t>
              </a:r>
              <a:endParaRPr lang="ru-RU" sz="1400" b="0" strike="noStrike" spc="-1">
                <a:latin typeface="Arial"/>
              </a:endParaRPr>
            </a:p>
          </p:txBody>
        </p:sp>
        <p:sp>
          <p:nvSpPr>
            <p:cNvPr id="58" name="TextBox 7"/>
            <p:cNvSpPr/>
            <p:nvPr/>
          </p:nvSpPr>
          <p:spPr bwMode="auto">
            <a:xfrm>
              <a:off x="14176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кода</a:t>
              </a:r>
              <a:endParaRPr lang="ru-RU" sz="1400" b="0" strike="noStrike" spc="-1">
                <a:latin typeface="Arial"/>
              </a:endParaRPr>
            </a:p>
          </p:txBody>
        </p:sp>
        <p:sp>
          <p:nvSpPr>
            <p:cNvPr id="59" name="TextBox 8"/>
            <p:cNvSpPr/>
            <p:nvPr/>
          </p:nvSpPr>
          <p:spPr bwMode="auto">
            <a:xfrm>
              <a:off x="2966400" y="3592800"/>
              <a:ext cx="1548000" cy="303120"/>
            </a:xfrm>
            <a:prstGeom prst="rect">
              <a:avLst/>
            </a:prstGeom>
            <a:noFill/>
            <a:ln w="0">
              <a:solidFill>
                <a:srgbClr val="B40AA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данных</a:t>
              </a:r>
              <a:endParaRPr lang="ru-RU" sz="1400" b="0" strike="noStrike" spc="-1">
                <a:latin typeface="Arial"/>
              </a:endParaRPr>
            </a:p>
          </p:txBody>
        </p:sp>
        <p:sp>
          <p:nvSpPr>
            <p:cNvPr id="60" name="TextBox 9"/>
            <p:cNvSpPr/>
            <p:nvPr/>
          </p:nvSpPr>
          <p:spPr bwMode="auto">
            <a:xfrm>
              <a:off x="4515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61" name="TextBox 10"/>
            <p:cNvSpPr/>
            <p:nvPr/>
          </p:nvSpPr>
          <p:spPr bwMode="auto">
            <a:xfrm>
              <a:off x="3507480" y="5386680"/>
              <a:ext cx="5265360" cy="12967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62" name="TextBox 11"/>
            <p:cNvSpPr/>
            <p:nvPr/>
          </p:nvSpPr>
          <p:spPr bwMode="auto">
            <a:xfrm>
              <a:off x="4237920" y="988200"/>
              <a:ext cx="3329280" cy="159660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63" name="Овал 12"/>
            <p:cNvSpPr/>
            <p:nvPr/>
          </p:nvSpPr>
          <p:spPr bwMode="auto">
            <a:xfrm>
              <a:off x="4393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64" name="Овал 13"/>
            <p:cNvSpPr/>
            <p:nvPr/>
          </p:nvSpPr>
          <p:spPr bwMode="auto">
            <a:xfrm>
              <a:off x="6445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65" name="TextBox 14"/>
            <p:cNvSpPr/>
            <p:nvPr/>
          </p:nvSpPr>
          <p:spPr bwMode="auto">
            <a:xfrm>
              <a:off x="625176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кода</a:t>
              </a:r>
              <a:endParaRPr lang="ru-RU" sz="1400" b="0" strike="noStrike" spc="-1">
                <a:latin typeface="Arial"/>
              </a:endParaRPr>
            </a:p>
          </p:txBody>
        </p:sp>
        <p:sp>
          <p:nvSpPr>
            <p:cNvPr id="66" name="TextBox 15"/>
            <p:cNvSpPr/>
            <p:nvPr/>
          </p:nvSpPr>
          <p:spPr bwMode="auto">
            <a:xfrm>
              <a:off x="7800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данных</a:t>
              </a:r>
              <a:endParaRPr lang="ru-RU" sz="1400" b="0" strike="noStrike" spc="-1">
                <a:latin typeface="Arial"/>
              </a:endParaRPr>
            </a:p>
          </p:txBody>
        </p:sp>
        <p:sp>
          <p:nvSpPr>
            <p:cNvPr id="67" name="TextBox 16"/>
            <p:cNvSpPr/>
            <p:nvPr/>
          </p:nvSpPr>
          <p:spPr bwMode="auto">
            <a:xfrm>
              <a:off x="934920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68" name="Прямая со стрелкой 17"/>
            <p:cNvSpPr/>
            <p:nvPr/>
          </p:nvSpPr>
          <p:spPr bwMode="auto">
            <a:xfrm flipH="1">
              <a:off x="3714480" y="2358360"/>
              <a:ext cx="824400" cy="91764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69" name="Прямая со стрелкой 18"/>
            <p:cNvSpPr/>
            <p:nvPr/>
          </p:nvSpPr>
          <p:spPr bwMode="auto">
            <a:xfrm>
              <a:off x="7304400" y="2358360"/>
              <a:ext cx="1269720" cy="91548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70" name="Прямая со стрелкой 19"/>
            <p:cNvSpPr/>
            <p:nvPr/>
          </p:nvSpPr>
          <p:spPr bwMode="auto">
            <a:xfrm>
              <a:off x="3618360" y="4194720"/>
              <a:ext cx="773640" cy="119124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71" name="Прямая со стрелкой 20"/>
            <p:cNvSpPr/>
            <p:nvPr/>
          </p:nvSpPr>
          <p:spPr bwMode="auto">
            <a:xfrm flipH="1">
              <a:off x="7396560" y="4263480"/>
              <a:ext cx="928440" cy="114264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sp>
          <p:nvSpPr>
            <p:cNvPr id="72" name="TextBox 21"/>
            <p:cNvSpPr/>
            <p:nvPr/>
          </p:nvSpPr>
          <p:spPr bwMode="auto">
            <a:xfrm>
              <a:off x="5597640" y="6083280"/>
              <a:ext cx="1152000" cy="401760"/>
            </a:xfrm>
            <a:prstGeom prst="rect">
              <a:avLst/>
            </a:prstGeom>
            <a:solidFill>
              <a:srgbClr val="0070C0"/>
            </a:solidFill>
            <a:ln w="0">
              <a:solidFill>
                <a:srgbClr val="B40AA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FFFF"/>
                  </a:solidFill>
                  <a:latin typeface="Calibri"/>
                  <a:ea typeface="DejaVu Sans"/>
                </a:rPr>
                <a:t>данные</a:t>
              </a:r>
              <a:endParaRPr lang="ru-RU" sz="1400" b="0" strike="noStrike" spc="-1">
                <a:latin typeface="Arial"/>
              </a:endParaRPr>
            </a:p>
          </p:txBody>
        </p:sp>
        <p:sp>
          <p:nvSpPr>
            <p:cNvPr id="73" name="TextBox 22"/>
            <p:cNvSpPr/>
            <p:nvPr/>
          </p:nvSpPr>
          <p:spPr bwMode="auto">
            <a:xfrm>
              <a:off x="5527800" y="5708160"/>
              <a:ext cx="2477519" cy="876600"/>
            </a:xfrm>
            <a:prstGeom prst="rect">
              <a:avLst/>
            </a:prstGeom>
            <a:noFill/>
            <a:ln w="0">
              <a:solidFill>
                <a:srgbClr val="B40AA0"/>
              </a:solidFill>
            </a:ln>
          </p:spPr>
          <p:style>
            <a:lnRef idx="0"/>
            <a:fillRef idx="0"/>
            <a:effectRef idx="0"/>
            <a:fontRef idx="minor"/>
          </p:style>
          <p:txBody>
            <a:bodyPr lIns="90000" tIns="45000" rIns="90000" bIns="45000" anchor="t">
              <a:noAutofit/>
            </a:bodyPr>
            <a:p>
              <a:pPr algn="r">
                <a:lnSpc>
                  <a:spcPct val="100000"/>
                </a:lnSpc>
                <a:buNone/>
                <a:defRPr/>
              </a:pPr>
              <a:r>
                <a:rPr lang="ru-RU" sz="1400" b="0" strike="noStrike" spc="-1">
                  <a:solidFill>
                    <a:srgbClr val="0070C0"/>
                  </a:solidFill>
                  <a:latin typeface="Calibri"/>
                  <a:ea typeface="DejaVu Sans"/>
                </a:rPr>
                <a:t>адрес 0</a:t>
              </a:r>
              <a:r>
                <a:rPr lang="en-US" sz="1400" b="0" strike="noStrike" spc="-1">
                  <a:solidFill>
                    <a:srgbClr val="0070C0"/>
                  </a:solidFill>
                  <a:latin typeface="Calibri"/>
                  <a:ea typeface="DejaVu Sans"/>
                </a:rPr>
                <a:t>x005</a:t>
              </a:r>
              <a:endParaRPr lang="ru-RU" sz="1400" b="0" strike="noStrike" spc="-1">
                <a:latin typeface="Arial"/>
              </a:endParaRPr>
            </a:p>
          </p:txBody>
        </p:sp>
        <p:sp>
          <p:nvSpPr>
            <p:cNvPr id="74" name="TextBox 23"/>
            <p:cNvSpPr/>
            <p:nvPr/>
          </p:nvSpPr>
          <p:spPr bwMode="auto">
            <a:xfrm>
              <a:off x="4342680" y="5702400"/>
              <a:ext cx="2477519" cy="876600"/>
            </a:xfrm>
            <a:prstGeom prst="rect">
              <a:avLst/>
            </a:prstGeom>
            <a:noFill/>
            <a:ln w="0">
              <a:solidFill>
                <a:srgbClr val="FF0000"/>
              </a:solidFill>
            </a:ln>
          </p:spPr>
          <p:style>
            <a:lnRef idx="0"/>
            <a:fillRef idx="0"/>
            <a:effectRef idx="0"/>
            <a:fontRef idx="minor"/>
          </p:style>
          <p:txBody>
            <a:bodyPr lIns="90000" tIns="45000" rIns="90000" bIns="45000" anchor="t">
              <a:noAutofit/>
            </a:bodyPr>
            <a:p>
              <a:pPr>
                <a:lnSpc>
                  <a:spcPct val="100000"/>
                </a:lnSpc>
                <a:buNone/>
                <a:defRPr/>
              </a:pPr>
              <a:r>
                <a:rPr lang="ru-RU" sz="1400" b="0" strike="noStrike" spc="-1">
                  <a:solidFill>
                    <a:srgbClr val="FF0000"/>
                  </a:solidFill>
                  <a:latin typeface="Calibri"/>
                  <a:ea typeface="DejaVu Sans"/>
                </a:rPr>
                <a:t>адрес 0</a:t>
              </a:r>
              <a:r>
                <a:rPr lang="en-US" sz="1400" b="0" strike="noStrike" spc="-1">
                  <a:solidFill>
                    <a:srgbClr val="FF0000"/>
                  </a:solidFill>
                  <a:latin typeface="Calibri"/>
                  <a:ea typeface="DejaVu Sans"/>
                </a:rPr>
                <a:t>x003</a:t>
              </a:r>
              <a:endParaRPr lang="ru-RU" sz="1400" b="0" strike="noStrike" spc="-1">
                <a:latin typeface="Arial"/>
              </a:endParaRPr>
            </a:p>
          </p:txBody>
        </p:sp>
        <p:sp>
          <p:nvSpPr>
            <p:cNvPr id="75" name="TextBox 24"/>
            <p:cNvSpPr/>
            <p:nvPr/>
          </p:nvSpPr>
          <p:spPr bwMode="auto">
            <a:xfrm>
              <a:off x="3308760" y="4809960"/>
              <a:ext cx="5807520" cy="3031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память в куче одна, но адресуется по-разному в разных процессах</a:t>
              </a:r>
              <a:endParaRPr lang="ru-RU" sz="1400" b="0" strike="noStrike" spc="-1">
                <a:latin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Pipe</a:t>
            </a:r>
            <a:endParaRPr lang="ru-RU" sz="3200" b="0" strike="noStrike" spc="-1">
              <a:latin typeface="Arial"/>
            </a:endParaRPr>
          </a:p>
        </p:txBody>
      </p:sp>
      <p:sp>
        <p:nvSpPr>
          <p:cNvPr id="18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f'Client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child_conn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child_conn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f'Server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'python'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Server receives: ['hello', 11, None]</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Client receives: ['python', 3]</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Синхронизация процессов</a:t>
            </a:r>
            <a:endParaRPr lang="ru-RU" sz="3200" b="0" strike="noStrike" spc="-1">
              <a:latin typeface="Arial"/>
            </a:endParaRPr>
          </a:p>
        </p:txBody>
      </p:sp>
      <p:sp>
        <p:nvSpPr>
          <p:cNvPr id="18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'Process number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format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lock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num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5</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args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num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p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0</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3</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3.1415927</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len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num=3.1415927</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arr=[0, -1, -2, -3, -4, -5, -6, -7, -8, -9]</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Создание пула процессов</a:t>
            </a:r>
            <a:endParaRPr lang="ru-RU" sz="3200" b="0" strike="noStrike" spc="-1">
              <a:latin typeface="Arial"/>
            </a:endParaRPr>
          </a:p>
        </p:txBody>
      </p:sp>
      <p:sp>
        <p:nvSpPr>
          <p:cNvPr id="18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Pool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time</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os</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lst =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'This process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os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getpid</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r>
              <a:rPr lang="en-US" sz="1200" b="0" strike="noStrike" spc="-1">
                <a:solidFill>
                  <a:srgbClr val="808080"/>
                </a:solidFill>
                <a:latin typeface="Courier New"/>
                <a:ea typeface="DejaVu Sans"/>
              </a:rPr>
              <a:t>processed values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time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sleep</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return</a:t>
            </a:r>
            <a:r>
              <a:rPr lang="en-US" sz="1200" b="0" strike="noStrike" spc="-1">
                <a:solidFill>
                  <a:srgbClr val="000000"/>
                </a:solidFill>
                <a:latin typeface="Courier New"/>
                <a:ea typeface="DejaVu Sans"/>
              </a:rPr>
              <a:t> x</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3</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pool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4</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res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map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1</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7</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res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11320 processed values [3]</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16152 processed values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 5]</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 6]</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[1, 8, 27, 64, 125, 216]</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Практика</a:t>
            </a:r>
            <a:endParaRPr lang="ru-RU" sz="3200" b="0" strike="noStrike" spc="-1">
              <a:latin typeface="Arial"/>
            </a:endParaRPr>
          </a:p>
        </p:txBody>
      </p:sp>
      <p:sp>
        <p:nvSpPr>
          <p:cNvPr id="190" name="Text Box 10"/>
          <p:cNvSpPr/>
          <p:nvPr/>
        </p:nvSpPr>
        <p:spPr bwMode="auto">
          <a:xfrm>
            <a:off x="322200" y="1036080"/>
            <a:ext cx="11496240" cy="5121720"/>
          </a:xfrm>
          <a:prstGeom prst="rect">
            <a:avLst/>
          </a:prstGeom>
          <a:noFill/>
          <a:ln w="0">
            <a:noFill/>
          </a:ln>
        </p:spPr>
        <p:style>
          <a:lnRef idx="0"/>
          <a:fillRef idx="0"/>
          <a:effectRef idx="0"/>
          <a:fontRef idx="minor"/>
        </p:style>
        <p:txBody>
          <a:bodyPr lIns="90000" tIns="45000" rIns="90000" bIns="45000" anchor="t">
            <a:spAutoFit/>
          </a:bodyPr>
          <a:p>
            <a:pPr marL="360000" indent="-360000" algn="just">
              <a:lnSpc>
                <a:spcPct val="100000"/>
              </a:lnSpc>
              <a:spcBef>
                <a:spcPts val="601"/>
              </a:spcBef>
              <a:buClr>
                <a:srgbClr val="002060"/>
              </a:buClr>
              <a:buFont typeface="Calibri Light"/>
              <a:buAutoNum type="arabicPeriod"/>
              <a:defRPr/>
            </a:pPr>
            <a:r>
              <a:rPr lang="ru-RU" sz="2000" b="0" strike="noStrike" spc="-1">
                <a:solidFill>
                  <a:srgbClr val="002060"/>
                </a:solidFill>
                <a:latin typeface="Calibri"/>
                <a:ea typeface="DejaVu Sans"/>
              </a:rPr>
              <a:t>Написать функцию </a:t>
            </a:r>
            <a:r>
              <a:rPr lang="en-US" sz="2000" b="0" strike="noStrike" spc="-1">
                <a:solidFill>
                  <a:srgbClr val="002060"/>
                </a:solidFill>
                <a:latin typeface="Calibri"/>
                <a:ea typeface="DejaVu Sans"/>
              </a:rPr>
              <a:t>find</a:t>
            </a:r>
            <a:r>
              <a:rPr lang="ru-RU" sz="2000" b="0" strike="noStrike" spc="-1">
                <a:solidFill>
                  <a:srgbClr val="002060"/>
                </a:solidFill>
                <a:latin typeface="Calibri"/>
                <a:ea typeface="DejaVu Sans"/>
              </a:rPr>
              <a:t>_primes(start, end), которая ищет все простые числа в диапазоне от заданного числа start (по умолчанию 3) до заданного числа end. Далее необходимо:</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последовательно в диапазоне от 3 до 10000, от 10001 до 20000, от 20001 до 30000.</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потоке с помощью threading.Thread.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потоков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процессе с помощью multiprocessing.Process.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процессов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Замерить время исполнения каждого варианта и сравнить результаты. </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Реализовать запуск функции</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осуществляющей операцию сложения для различных типов (</a:t>
            </a:r>
            <a:r>
              <a:rPr lang="en-US" sz="2000" b="0" strike="noStrike" spc="-1">
                <a:solidFill>
                  <a:srgbClr val="002060"/>
                </a:solidFill>
                <a:latin typeface="Calibri"/>
                <a:ea typeface="DejaVu Sans"/>
              </a:rPr>
              <a:t>integer, string, list</a:t>
            </a:r>
            <a:r>
              <a:rPr lang="ru-RU" sz="2000" b="0" strike="noStrike" spc="-1">
                <a:solidFill>
                  <a:srgbClr val="002060"/>
                </a:solidFill>
                <a:latin typeface="Calibri"/>
                <a:ea typeface="DejaVu Sans"/>
              </a:rPr>
              <a:t>) параллельно с различными наборами аргументов</a:t>
            </a:r>
            <a:r>
              <a:rPr lang="en-US" sz="2000" b="0" strike="noStrike" spc="-1">
                <a:solidFill>
                  <a:srgbClr val="002060"/>
                </a:solidFill>
                <a:latin typeface="Calibri"/>
                <a:ea typeface="DejaVu Sans"/>
              </a:rPr>
              <a:t>.</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и приватные данные (имя исполняемого потока можно узнать, используя</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current_thread().name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из библиотеки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a:t>
            </a:r>
            <a:endParaRPr lang="ru-RU" sz="3200" b="0" strike="noStrike" spc="-1">
              <a:latin typeface="Arial"/>
            </a:endParaRPr>
          </a:p>
        </p:txBody>
      </p:sp>
      <p:sp>
        <p:nvSpPr>
          <p:cNvPr id="77"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потоками одного процесса</a:t>
            </a:r>
            <a:endParaRPr lang="ru-RU" sz="3200" b="0" strike="noStrike" spc="-1">
              <a:latin typeface="Arial"/>
            </a:endParaRPr>
          </a:p>
        </p:txBody>
      </p:sp>
      <p:sp>
        <p:nvSpPr>
          <p:cNvPr id="79"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80" name="Группа 25"/>
          <p:cNvGrpSpPr/>
          <p:nvPr/>
        </p:nvGrpSpPr>
        <p:grpSpPr bwMode="auto">
          <a:xfrm>
            <a:off x="2450160" y="988200"/>
            <a:ext cx="7281000" cy="5202360"/>
            <a:chOff x="2450160" y="988200"/>
            <a:chExt cx="7281000" cy="5202360"/>
          </a:xfrm>
        </p:grpSpPr>
        <p:sp>
          <p:nvSpPr>
            <p:cNvPr id="81" name="TextBox 26"/>
            <p:cNvSpPr/>
            <p:nvPr/>
          </p:nvSpPr>
          <p:spPr bwMode="auto">
            <a:xfrm>
              <a:off x="245016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Поток 1</a:t>
              </a:r>
              <a:endParaRPr lang="ru-RU" sz="1400" b="0" strike="noStrike" spc="-1">
                <a:latin typeface="Arial"/>
              </a:endParaRPr>
            </a:p>
          </p:txBody>
        </p:sp>
        <p:sp>
          <p:nvSpPr>
            <p:cNvPr id="82" name="TextBox 28"/>
            <p:cNvSpPr/>
            <p:nvPr/>
          </p:nvSpPr>
          <p:spPr bwMode="auto">
            <a:xfrm>
              <a:off x="662652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Поток 2</a:t>
              </a:r>
              <a:endParaRPr lang="ru-RU" sz="1400" b="0" strike="noStrike" spc="-1">
                <a:latin typeface="Arial"/>
              </a:endParaRPr>
            </a:p>
          </p:txBody>
        </p:sp>
        <p:sp>
          <p:nvSpPr>
            <p:cNvPr id="83" name="TextBox 29"/>
            <p:cNvSpPr/>
            <p:nvPr/>
          </p:nvSpPr>
          <p:spPr bwMode="auto">
            <a:xfrm>
              <a:off x="3459240" y="5018039"/>
              <a:ext cx="256104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кода</a:t>
              </a:r>
              <a:endParaRPr lang="ru-RU" sz="1400" b="0" strike="noStrike" spc="-1">
                <a:latin typeface="Arial"/>
              </a:endParaRPr>
            </a:p>
          </p:txBody>
        </p:sp>
        <p:sp>
          <p:nvSpPr>
            <p:cNvPr id="84" name="TextBox 30"/>
            <p:cNvSpPr/>
            <p:nvPr/>
          </p:nvSpPr>
          <p:spPr bwMode="auto">
            <a:xfrm>
              <a:off x="6021000" y="5015880"/>
              <a:ext cx="2716200" cy="303120"/>
            </a:xfrm>
            <a:prstGeom prst="rect">
              <a:avLst/>
            </a:prstGeom>
            <a:noFill/>
            <a:ln w="0">
              <a:solidFill>
                <a:srgbClr val="00000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данных</a:t>
              </a:r>
              <a:endParaRPr lang="ru-RU" sz="1400" b="0" strike="noStrike" spc="-1">
                <a:latin typeface="Arial"/>
              </a:endParaRPr>
            </a:p>
          </p:txBody>
        </p:sp>
        <p:sp>
          <p:nvSpPr>
            <p:cNvPr id="85" name="TextBox 31"/>
            <p:cNvSpPr/>
            <p:nvPr/>
          </p:nvSpPr>
          <p:spPr bwMode="auto">
            <a:xfrm>
              <a:off x="3255480" y="370944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86" name="TextBox 32"/>
            <p:cNvSpPr/>
            <p:nvPr/>
          </p:nvSpPr>
          <p:spPr bwMode="auto">
            <a:xfrm>
              <a:off x="3459240" y="5377680"/>
              <a:ext cx="5278320" cy="812879"/>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87" name="TextBox 33"/>
            <p:cNvSpPr/>
            <p:nvPr/>
          </p:nvSpPr>
          <p:spPr bwMode="auto">
            <a:xfrm>
              <a:off x="4390920" y="988200"/>
              <a:ext cx="3337560" cy="162936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88" name="Овал 34"/>
            <p:cNvSpPr/>
            <p:nvPr/>
          </p:nvSpPr>
          <p:spPr bwMode="auto">
            <a:xfrm>
              <a:off x="454608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89" name="Овал 35"/>
            <p:cNvSpPr/>
            <p:nvPr/>
          </p:nvSpPr>
          <p:spPr bwMode="auto">
            <a:xfrm>
              <a:off x="660312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90" name="TextBox 36"/>
            <p:cNvSpPr/>
            <p:nvPr/>
          </p:nvSpPr>
          <p:spPr bwMode="auto">
            <a:xfrm>
              <a:off x="7399080" y="372888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91" name="Прямая со стрелкой 37"/>
            <p:cNvSpPr/>
            <p:nvPr/>
          </p:nvSpPr>
          <p:spPr bwMode="auto">
            <a:xfrm flipH="1">
              <a:off x="4001760" y="2386800"/>
              <a:ext cx="69048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2" name="Прямая со стрелкой 38"/>
            <p:cNvSpPr/>
            <p:nvPr/>
          </p:nvSpPr>
          <p:spPr bwMode="auto">
            <a:xfrm>
              <a:off x="7464600" y="2386800"/>
              <a:ext cx="71352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3" name="Прямая со стрелкой 39"/>
            <p:cNvSpPr/>
            <p:nvPr/>
          </p:nvSpPr>
          <p:spPr bwMode="auto">
            <a:xfrm>
              <a:off x="3769560" y="4208400"/>
              <a:ext cx="969480" cy="80928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94" name="Прямая со стрелкой 40"/>
            <p:cNvSpPr/>
            <p:nvPr/>
          </p:nvSpPr>
          <p:spPr bwMode="auto">
            <a:xfrm flipH="1">
              <a:off x="7378920" y="4185000"/>
              <a:ext cx="892080" cy="83052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Что дает распараллеливание программы на несколько потоков? Рассмотрим следующую задачу:</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16</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Попробуем применить многопоточность, используя модуль threading, обеспечив параллельное выполнение каждого вызова функции compute.</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 тем же способом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threads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append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thr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
  <Paragraphs>0</Paragraphs>
  <Slides>45</Slides>
  <Notes>45</Notes>
  <HiddenSlides>0</HiddenSlides>
  <MMClips>2</MMClips>
  <ScaleCrop>0</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ru-RU</dc:language>
  <cp:lastModifiedBy/>
  <cp:revision>685</cp:revision>
  <dcterms:created xsi:type="dcterms:W3CDTF">2021-04-07T09:08:54Z</dcterms:created>
  <dcterms:modified xsi:type="dcterms:W3CDTF">2023-07-25T18:26:08Z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Широкоэкранный</vt:lpwstr>
  </property>
  <property fmtid="{D5CDD505-2E9C-101B-9397-08002B2CF9AE}" pid="4" name="Slides">
    <vt:i4>45</vt:i4>
  </property>
</Properties>
</file>