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39.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s/slide40.xml" ContentType="application/vnd.openxmlformats-officedocument.presentationml.slide+xml"/>
  <Override PartName="/ppt/slideLayouts/slideLayout16.xml" ContentType="application/vnd.openxmlformats-officedocument.presentationml.slideLayout+xml"/>
  <Override PartName="/ppt/slides/slide4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s/slide37.xml" ContentType="application/vnd.openxmlformats-officedocument.presentationml.slid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s/slide8.xml" ContentType="application/vnd.openxmlformats-officedocument.presentationml.slide+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slides/slide19.xml" ContentType="application/vnd.openxmlformats-officedocument.presentationml.slide+xml"/>
  <Override PartName="/ppt/viewProps.xml" ContentType="application/vnd.openxmlformats-officedocument.presentationml.viewProps+xml"/>
  <Override PartName="/ppt/slides/slide31.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93" d="100"/>
          <a:sy n="93" d="100"/>
        </p:scale>
        <p:origin x="312" y="72"/>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presProps" Target="presProps.xml" /><Relationship Id="rId45" Type="http://schemas.openxmlformats.org/officeDocument/2006/relationships/tableStyles" Target="tableStyles.xml" /><Relationship Id="rId4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p:cNvPicPr>
            <a:picLocks noChangeAspect="1"/>
          </p:cNvPicPr>
          <p:nvPr userDrawn="1"/>
        </p:nvPicPr>
        <p:blipFill>
          <a:blip r:embed="rId2"/>
          <a:stretch/>
        </p:blipFill>
        <p:spPr bwMode="auto">
          <a:xfrm>
            <a:off x="10982767" y="5687567"/>
            <a:ext cx="1117672" cy="1076239"/>
          </a:xfrm>
          <a:prstGeom prst="rect">
            <a:avLst/>
          </a:prstGeom>
          <a:ln>
            <a:noFill/>
          </a:ln>
        </p:spPr>
      </p:pic>
      <p:sp>
        <p:nvSpPr>
          <p:cNvPr id="8" name="TextBox 6"/>
          <p:cNvSpPr txBox="1"/>
          <p:nvPr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a:p>
        </p:txBody>
      </p:sp>
      <p:sp>
        <p:nvSpPr>
          <p:cNvPr id="5" name="Текст 1"/>
          <p:cNvSpPr txBox="1"/>
          <p:nvPr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sz="3200" b="1">
              <a:solidFill>
                <a:schemeClr val="tx1">
                  <a:lumMod val="95000"/>
                  <a:lumOff val="5000"/>
                </a:schemeClr>
              </a:solidFill>
              <a:latin typeface="Verdana"/>
              <a:ea typeface="Verdana"/>
              <a:cs typeface="Verdana"/>
            </a:endParaRPr>
          </a:p>
        </p:txBody>
      </p:sp>
      <p:sp>
        <p:nvSpPr>
          <p:cNvPr id="11" name="Text Placeholder 10"/>
          <p:cNvSpPr>
            <a:spLocks noGrp="1"/>
          </p:cNvSpPr>
          <p:nvPr>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a:p>
        </p:txBody>
      </p:sp>
      <p:sp>
        <p:nvSpPr>
          <p:cNvPr id="17" name="Text Placeholder 16"/>
          <p:cNvSpPr>
            <a:spLocks noGrp="1"/>
          </p:cNvSpPr>
          <p:nvPr>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11" name="Text Placeholder 5"/>
          <p:cNvSpPr>
            <a:spLocks noGrp="1"/>
          </p:cNvSpPr>
          <p:nvPr>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3" name="Chart Placeholder 2"/>
          <p:cNvSpPr>
            <a:spLocks noGrp="1"/>
          </p:cNvSpPr>
          <p:nvPr>
            <p:ph type="chart" sz="quarter" idx="1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4" name="SmartArt Placeholder 3"/>
          <p:cNvSpPr>
            <a:spLocks noGrp="1"/>
          </p:cNvSpPr>
          <p:nvPr>
            <p:ph type="dgm" sz="quarter" idx="11"/>
          </p:nvPr>
        </p:nvSpPr>
        <p:spPr bwMode="auto">
          <a:xfrm>
            <a:off x="381000" y="1689100"/>
            <a:ext cx="6557790" cy="4902200"/>
          </a:xfrm>
          <a:prstGeom prst="rect">
            <a:avLst/>
          </a:prstGeom>
        </p:spPr>
        <p:txBody>
          <a:bodyPr/>
          <a:lstStyle/>
          <a:p>
            <a:pPr>
              <a:defRPr/>
            </a:pPr>
            <a:r>
              <a:rPr lang="ru-RU"/>
              <a:t>Вставка рисунка SmartArt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p:cNvSpPr>
            <a:spLocks noGrp="1"/>
          </p:cNvSpPr>
          <p:nvPr>
            <p:ph type="pic" sz="quarter" idx="11"/>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p:cNvSpPr>
            <a:spLocks noGrp="1"/>
          </p:cNvSpPr>
          <p:nvPr>
            <p:ph type="pic" sz="quarter" idx="12"/>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p:cNvSpPr>
            <a:spLocks noGrp="1"/>
          </p:cNvSpPr>
          <p:nvPr>
            <p:ph type="pic" sz="quarter" idx="13"/>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a:p>
        </p:txBody>
      </p:sp>
      <p:sp>
        <p:nvSpPr>
          <p:cNvPr id="20" name="Picture Placeholder 12"/>
          <p:cNvSpPr>
            <a:spLocks noGrp="1"/>
          </p:cNvSpPr>
          <p:nvPr>
            <p:ph type="pic" sz="quarter" idx="14"/>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a:p>
        </p:txBody>
      </p:sp>
      <p:sp>
        <p:nvSpPr>
          <p:cNvPr id="21" name="Picture Placeholder 12"/>
          <p:cNvSpPr>
            <a:spLocks noGrp="1"/>
          </p:cNvSpPr>
          <p:nvPr>
            <p:ph type="pic" sz="quarter" idx="15"/>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a:p>
        </p:txBody>
      </p:sp>
      <p:sp>
        <p:nvSpPr>
          <p:cNvPr id="3" name="Title 2"/>
          <p:cNvSpPr>
            <a:spLocks noGrp="1"/>
          </p:cNvSpPr>
          <p:nvPr>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sz="3200" b="1">
              <a:solidFill>
                <a:schemeClr val="tx1">
                  <a:lumMod val="95000"/>
                  <a:lumOff val="5000"/>
                </a:schemeClr>
              </a:solidFill>
              <a:latin typeface="Verdana"/>
              <a:ea typeface="Verdana"/>
              <a:cs typeface="Verdana"/>
            </a:endParaRPr>
          </a:p>
        </p:txBody>
      </p:sp>
      <p:sp>
        <p:nvSpPr>
          <p:cNvPr id="7" name="Text Placeholder 6"/>
          <p:cNvSpPr>
            <a:spLocks noGrp="1"/>
          </p:cNvSpPr>
          <p:nvPr>
            <p:ph type="body" sz="quarter" idx="10" hasCustomPrompt="1"/>
          </p:nvPr>
        </p:nvSpPr>
        <p:spPr bwMode="auto">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a:p>
          <a:p>
            <a:pPr lvl="0">
              <a:defRPr/>
            </a:pPr>
            <a:endParaRPr lang="ru-RU"/>
          </a:p>
          <a:p>
            <a:pPr lvl="0">
              <a:defRPr/>
            </a:pPr>
            <a:r>
              <a:rPr lang="ru-RU"/>
              <a:t>Angular</a:t>
            </a:r>
            <a:r>
              <a:rPr lang="ru-RU"/>
              <a:t> под капотом</a:t>
            </a:r>
            <a:endParaRPr/>
          </a:p>
          <a:p>
            <a:pPr lvl="0">
              <a:defRPr/>
            </a:pPr>
            <a:endParaRPr lang="ru-RU"/>
          </a:p>
          <a:p>
            <a:pPr lvl="0">
              <a:defRPr/>
            </a:pPr>
            <a:r>
              <a:rPr lang="ru-RU"/>
              <a:t>Typescript</a:t>
            </a:r>
            <a:r>
              <a:rPr lang="ru-RU"/>
              <a:t> — строгость и организованность кода</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7" b="0"/>
          <a:stretch/>
        </a:blipFill>
      </p:bgPr>
    </p:bg>
    <p:spTree>
      <p:nvGrpSpPr>
        <p:cNvPr id="1" name=""/>
        <p:cNvGrpSpPr/>
        <p:nvPr/>
      </p:nvGrpSpPr>
      <p:grpSpPr bwMode="auto">
        <a:xfrm>
          <a:off x="0" y="0"/>
          <a:ext cx="0" cy="0"/>
          <a:chOff x="0" y="0"/>
          <a:chExt cx="0" cy="0"/>
        </a:xfrm>
      </p:grpSpPr>
      <p:sp>
        <p:nvSpPr>
          <p:cNvPr id="17" name="Text Placeholder 8"/>
          <p:cNvSpPr>
            <a:spLocks noGrp="1"/>
          </p:cNvSpPr>
          <p:nvPr>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p:cNvSpPr>
            <a:spLocks noGrp="1"/>
          </p:cNvSpPr>
          <p:nvPr>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a:p>
          <a:p>
            <a:pPr lvl="0">
              <a:defRPr/>
            </a:pPr>
            <a:r>
              <a:rPr lang="ru-RU"/>
              <a:t>хранилищ.</a:t>
            </a:r>
            <a:endParaRPr/>
          </a:p>
        </p:txBody>
      </p:sp>
      <p:sp>
        <p:nvSpPr>
          <p:cNvPr id="5" name="Picture Placeholder 4"/>
          <p:cNvSpPr>
            <a:spLocks noGrp="1"/>
          </p:cNvSpPr>
          <p:nvPr>
            <p:ph type="pic" sz="quarter" idx="1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p:cNvSpPr>
            <a:spLocks noGrp="1"/>
          </p:cNvSpPr>
          <p:nvPr>
            <p:ph type="pic" sz="quarter" idx="11"/>
          </p:nvPr>
        </p:nvSpPr>
        <p:spPr bwMode="auto">
          <a:xfrm>
            <a:off x="5631640" y="1843845"/>
            <a:ext cx="5107477" cy="947575"/>
          </a:xfrm>
          <a:prstGeom prst="rect">
            <a:avLst/>
          </a:prstGeom>
        </p:spPr>
        <p:txBody>
          <a:bodyPr/>
          <a:lstStyle/>
          <a:p>
            <a:pPr>
              <a:defRPr/>
            </a:pPr>
            <a:r>
              <a:rPr lang="ru-RU"/>
              <a:t>Вставка рисунка</a:t>
            </a:r>
            <a:endParaRPr/>
          </a:p>
        </p:txBody>
      </p:sp>
      <p:sp>
        <p:nvSpPr>
          <p:cNvPr id="2" name="Title 1"/>
          <p:cNvSpPr>
            <a:spLocks noGrp="1"/>
          </p:cNvSpPr>
          <p:nvPr>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a:p>
        </p:txBody>
      </p:sp>
      <p:sp>
        <p:nvSpPr>
          <p:cNvPr id="19" name="Text Placeholder 8"/>
          <p:cNvSpPr>
            <a:spLocks noGrp="1"/>
          </p:cNvSpPr>
          <p:nvPr>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p:cNvSpPr>
            <a:spLocks noGrp="1"/>
          </p:cNvSpPr>
          <p:nvPr>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a:p>
          <a:p>
            <a:pPr lvl="0">
              <a:defRPr/>
            </a:pPr>
            <a:r>
              <a:rPr lang="ru-RU"/>
              <a:t>мониторинга и сетевого управления.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7" b="0"/>
          <a:stretch/>
        </a:blipFill>
      </p:bgPr>
    </p:bg>
    <p:spTree>
      <p:nvGrpSpPr>
        <p:cNvPr id="1" name=""/>
        <p:cNvGrpSpPr/>
        <p:nvPr/>
      </p:nvGrpSpPr>
      <p:grpSpPr bwMode="auto">
        <a:xfrm>
          <a:off x="0" y="0"/>
          <a:ext cx="0" cy="0"/>
          <a:chOff x="0" y="0"/>
          <a:chExt cx="0" cy="0"/>
        </a:xfrm>
      </p:grpSpPr>
      <p:sp>
        <p:nvSpPr>
          <p:cNvPr id="3" name="Title 2"/>
          <p:cNvSpPr>
            <a:spLocks noGrp="1"/>
          </p:cNvSpPr>
          <p:nvPr>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sz="3200" b="1">
              <a:solidFill>
                <a:schemeClr val="tx1">
                  <a:lumMod val="95000"/>
                  <a:lumOff val="5000"/>
                </a:schemeClr>
              </a:solidFill>
              <a:latin typeface="Verdana"/>
              <a:ea typeface="Verdana"/>
              <a:cs typeface="Verdana"/>
            </a:endParaRPr>
          </a:p>
        </p:txBody>
      </p:sp>
      <p:sp>
        <p:nvSpPr>
          <p:cNvPr id="9" name="Table Placeholder 8"/>
          <p:cNvSpPr>
            <a:spLocks noGrp="1"/>
          </p:cNvSpPr>
          <p:nvPr>
            <p:ph type="tbl" sz="quarter" idx="10"/>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p:cNvSpPr/>
          <p:nvPr/>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p:cNvSpPr>
            <a:spLocks noGrp="1"/>
          </p:cNvSpPr>
          <p:nvPr>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a:p>
          <a:p>
            <a:pPr lvl="0">
              <a:defRPr/>
            </a:pPr>
            <a:r>
              <a:rPr lang="ru-RU"/>
              <a:t>и интеграция ПО</a:t>
            </a:r>
            <a:endParaRPr lang="en-US"/>
          </a:p>
        </p:txBody>
      </p:sp>
      <p:sp>
        <p:nvSpPr>
          <p:cNvPr id="5" name="Title 4"/>
          <p:cNvSpPr>
            <a:spLocks noGrp="1"/>
          </p:cNvSpPr>
          <p:nvPr>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a:p>
        </p:txBody>
      </p:sp>
      <p:sp>
        <p:nvSpPr>
          <p:cNvPr id="23" name="Oval 22"/>
          <p:cNvSpPr/>
          <p:nvPr/>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p:cNvSpPr>
            <a:spLocks noGrp="1"/>
          </p:cNvSpPr>
          <p:nvPr>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a:p>
          <a:p>
            <a:pPr lvl="0">
              <a:defRPr/>
            </a:pPr>
            <a:r>
              <a:rPr lang="ru-RU"/>
              <a:t>и российские</a:t>
            </a:r>
            <a:endParaRPr/>
          </a:p>
          <a:p>
            <a:pPr lvl="0">
              <a:defRPr/>
            </a:pPr>
            <a:r>
              <a:rPr lang="ru-RU"/>
              <a:t>клиенты</a:t>
            </a:r>
            <a:endParaRPr lang="en-US"/>
          </a:p>
        </p:txBody>
      </p:sp>
      <p:sp>
        <p:nvSpPr>
          <p:cNvPr id="33" name="Oval 32"/>
          <p:cNvSpPr/>
          <p:nvPr/>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p:cNvSpPr>
            <a:spLocks noGrp="1"/>
          </p:cNvSpPr>
          <p:nvPr>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a:p>
          <a:p>
            <a:pPr lvl="0">
              <a:defRPr/>
            </a:pPr>
            <a:r>
              <a:rPr lang="ru-RU"/>
              <a:t>сотрудников</a:t>
            </a:r>
            <a:endParaRPr lang="en-US"/>
          </a:p>
        </p:txBody>
      </p:sp>
      <p:sp>
        <p:nvSpPr>
          <p:cNvPr id="37" name="Oval 36"/>
          <p:cNvSpPr/>
          <p:nvPr/>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p:cNvSpPr>
            <a:spLocks noGrp="1"/>
          </p:cNvSpPr>
          <p:nvPr>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p:cNvSpPr/>
          <p:nvPr/>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p:cNvSpPr>
            <a:spLocks noGrp="1"/>
          </p:cNvSpPr>
          <p:nvPr>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a:p>
          <a:p>
            <a:pPr lvl="0">
              <a:defRPr/>
            </a:pPr>
            <a:r>
              <a:rPr lang="en-US"/>
              <a:t>OTOBOS</a:t>
            </a:r>
            <a:endParaRPr/>
          </a:p>
        </p:txBody>
      </p:sp>
      <p:sp>
        <p:nvSpPr>
          <p:cNvPr id="16" name="Oval 15"/>
          <p:cNvSpPr/>
          <p:nvPr/>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p:cNvSpPr>
            <a:spLocks noGrp="1"/>
          </p:cNvSpPr>
          <p:nvPr>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a:p>
          <a:p>
            <a:pPr lvl="0">
              <a:defRPr/>
            </a:pPr>
            <a:r>
              <a:rPr lang="ru-RU"/>
              <a:t>в Москве</a:t>
            </a:r>
            <a:endParaRPr/>
          </a:p>
          <a:p>
            <a:pPr lvl="0">
              <a:defRPr/>
            </a:pPr>
            <a:r>
              <a:rPr lang="ru-RU"/>
              <a:t>и Нижнем</a:t>
            </a:r>
            <a:endParaRPr/>
          </a:p>
          <a:p>
            <a:pPr lvl="0">
              <a:defRPr/>
            </a:pPr>
            <a:r>
              <a:rPr lang="ru-RU"/>
              <a:t> Новгороде</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p:cNvSpPr>
            <a:spLocks noGrp="1"/>
          </p:cNvSpPr>
          <p:nvPr>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a:p>
          <a:p>
            <a:pPr lvl="0">
              <a:defRPr/>
            </a:pPr>
            <a:r>
              <a:rPr lang="ru-RU"/>
              <a:t>и </a:t>
            </a:r>
            <a:r>
              <a:rPr lang="ru-RU"/>
              <a:t>биллинговых</a:t>
            </a:r>
            <a:r>
              <a:rPr lang="ru-RU"/>
              <a:t> платформ.</a:t>
            </a:r>
            <a:endParaRPr/>
          </a:p>
        </p:txBody>
      </p:sp>
      <p:sp>
        <p:nvSpPr>
          <p:cNvPr id="40" name="Text Placeholder 5"/>
          <p:cNvSpPr>
            <a:spLocks noGrp="1"/>
          </p:cNvSpPr>
          <p:nvPr>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a:p>
          <a:p>
            <a:pPr lvl="0">
              <a:defRPr/>
            </a:pPr>
            <a:r>
              <a:rPr lang="ru-RU"/>
              <a:t>директор</a:t>
            </a:r>
            <a:endParaRPr/>
          </a:p>
        </p:txBody>
      </p:sp>
      <p:sp>
        <p:nvSpPr>
          <p:cNvPr id="41" name="Picture Placeholder 3"/>
          <p:cNvSpPr>
            <a:spLocks noGrp="1"/>
          </p:cNvSpPr>
          <p:nvPr>
            <p:ph type="pic" sz="quarter" idx="2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p:cNvSpPr>
            <a:spLocks noGrp="1"/>
          </p:cNvSpPr>
          <p:nvPr>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a:p>
          <a:p>
            <a:pPr lvl="0">
              <a:defRPr/>
            </a:pPr>
            <a:r>
              <a:rPr lang="ru-RU"/>
              <a:t>Комягин</a:t>
            </a:r>
            <a:endParaRPr/>
          </a:p>
        </p:txBody>
      </p:sp>
      <p:sp>
        <p:nvSpPr>
          <p:cNvPr id="26" name="Text Placeholder 5"/>
          <p:cNvSpPr>
            <a:spLocks noGrp="1"/>
          </p:cNvSpPr>
          <p:nvPr>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a:p>
        </p:txBody>
      </p:sp>
      <p:sp>
        <p:nvSpPr>
          <p:cNvPr id="28" name="Text Placeholder 5"/>
          <p:cNvSpPr>
            <a:spLocks noGrp="1"/>
          </p:cNvSpPr>
          <p:nvPr>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a:p>
          <a:p>
            <a:pPr lvl="0">
              <a:defRPr/>
            </a:pPr>
            <a:r>
              <a:rPr lang="ru-RU"/>
              <a:t>директор</a:t>
            </a:r>
            <a:endParaRPr/>
          </a:p>
        </p:txBody>
      </p:sp>
      <p:sp>
        <p:nvSpPr>
          <p:cNvPr id="30" name="Picture Placeholder 3"/>
          <p:cNvSpPr>
            <a:spLocks noGrp="1"/>
          </p:cNvSpPr>
          <p:nvPr>
            <p:ph type="pic" sz="quarter" idx="16"/>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p:cNvSpPr>
            <a:spLocks noGrp="1"/>
          </p:cNvSpPr>
          <p:nvPr>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a:p>
          <a:p>
            <a:pPr lvl="0">
              <a:defRPr/>
            </a:pPr>
            <a:r>
              <a:rPr lang="ru-RU"/>
              <a:t>Смирнов</a:t>
            </a:r>
            <a:endParaRPr/>
          </a:p>
        </p:txBody>
      </p:sp>
      <p:sp>
        <p:nvSpPr>
          <p:cNvPr id="24" name="Text Placeholder 5"/>
          <p:cNvSpPr>
            <a:spLocks noGrp="1"/>
          </p:cNvSpPr>
          <p:nvPr>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a:p>
          <a:p>
            <a:pPr lvl="0">
              <a:defRPr/>
            </a:pPr>
            <a:r>
              <a:rPr lang="ru-RU"/>
              <a:t>«СТМ» с 2011 года.</a:t>
            </a:r>
            <a:endParaRPr/>
          </a:p>
        </p:txBody>
      </p:sp>
      <p:sp>
        <p:nvSpPr>
          <p:cNvPr id="22" name="Text Placeholder 5"/>
          <p:cNvSpPr>
            <a:spLocks noGrp="1"/>
          </p:cNvSpPr>
          <p:nvPr>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a:p>
          <a:p>
            <a:pPr lvl="0">
              <a:defRPr/>
            </a:pPr>
            <a:r>
              <a:rPr lang="ru-RU"/>
              <a:t>директор</a:t>
            </a:r>
            <a:endParaRPr/>
          </a:p>
        </p:txBody>
      </p:sp>
      <p:sp>
        <p:nvSpPr>
          <p:cNvPr id="4" name="Picture Placeholder 3"/>
          <p:cNvSpPr>
            <a:spLocks noGrp="1"/>
          </p:cNvSpPr>
          <p:nvPr>
            <p:ph type="pic" sz="quarter" idx="1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p:cNvSpPr>
            <a:spLocks noGrp="1"/>
          </p:cNvSpPr>
          <p:nvPr>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a:p>
        </p:txBody>
      </p:sp>
      <p:sp>
        <p:nvSpPr>
          <p:cNvPr id="35" name="TextBox 34"/>
          <p:cNvSpPr txBox="1"/>
          <p:nvPr/>
        </p:nvSpPr>
        <p:spPr bwMode="auto">
          <a:xfrm>
            <a:off x="6756400" y="6817360"/>
            <a:ext cx="184731" cy="369332"/>
          </a:xfrm>
          <a:prstGeom prst="rect">
            <a:avLst/>
          </a:prstGeom>
          <a:noFill/>
        </p:spPr>
        <p:txBody>
          <a:bodyPr wrap="none" rtlCol="0">
            <a:spAutoFit/>
          </a:bodyPr>
          <a:lstStyle/>
          <a:p>
            <a:pPr>
              <a:defRPr/>
            </a:pPr>
            <a:endParaRPr/>
          </a:p>
        </p:txBody>
      </p:sp>
      <p:sp>
        <p:nvSpPr>
          <p:cNvPr id="6" name="Text Placeholder 5"/>
          <p:cNvSpPr>
            <a:spLocks noGrp="1"/>
          </p:cNvSpPr>
          <p:nvPr>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a:p>
          <a:p>
            <a:pPr lvl="0">
              <a:defRPr/>
            </a:pPr>
            <a:r>
              <a:rPr lang="ru-RU"/>
              <a:t>Щепетков</a:t>
            </a:r>
            <a:endParaRPr lang="ru-RU"/>
          </a:p>
        </p:txBody>
      </p:sp>
      <p:sp>
        <p:nvSpPr>
          <p:cNvPr id="16" name="TextBox 15"/>
          <p:cNvSpPr txBox="1"/>
          <p:nvPr/>
        </p:nvSpPr>
        <p:spPr bwMode="auto">
          <a:xfrm>
            <a:off x="6756400" y="6817360"/>
            <a:ext cx="184731" cy="369332"/>
          </a:xfrm>
          <a:prstGeom prst="rect">
            <a:avLst/>
          </a:prstGeom>
          <a:noFill/>
        </p:spPr>
        <p:txBody>
          <a:bodyPr wrap="none" rtlCol="0">
            <a:spAutoFit/>
          </a:body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p:cNvSpPr>
            <a:spLocks noGrp="1"/>
          </p:cNvSpPr>
          <p:nvPr>
            <p:ph type="pic" sz="quarter" idx="19"/>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p:cNvSpPr>
            <a:spLocks noGrp="1"/>
          </p:cNvSpPr>
          <p:nvPr>
            <p:ph type="pic" sz="quarter" idx="2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p:cNvSpPr>
            <a:spLocks noGrp="1"/>
          </p:cNvSpPr>
          <p:nvPr>
            <p:ph type="pic" sz="quarter" idx="17"/>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p:cNvSpPr>
            <a:spLocks noGrp="1"/>
          </p:cNvSpPr>
          <p:nvPr>
            <p:ph type="pic" sz="quarter" idx="18"/>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p:cNvSpPr>
            <a:spLocks noGrp="1"/>
          </p:cNvSpPr>
          <p:nvPr>
            <p:ph type="pic" sz="quarter" idx="15"/>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p:cNvSpPr>
            <a:spLocks noGrp="1"/>
          </p:cNvSpPr>
          <p:nvPr>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a:p>
        </p:txBody>
      </p:sp>
      <p:sp>
        <p:nvSpPr>
          <p:cNvPr id="15" name="Text Placeholder 5"/>
          <p:cNvSpPr>
            <a:spLocks noGrp="1"/>
          </p:cNvSpPr>
          <p:nvPr>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a:p>
        </p:txBody>
      </p:sp>
      <p:sp>
        <p:nvSpPr>
          <p:cNvPr id="17" name="Text Placeholder 5"/>
          <p:cNvSpPr>
            <a:spLocks noGrp="1"/>
          </p:cNvSpPr>
          <p:nvPr>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a:p>
          <a:p>
            <a:pPr lvl="0">
              <a:defRPr/>
            </a:pPr>
            <a:r>
              <a:rPr lang="ru-RU"/>
              <a:t>«Разработка ПО»</a:t>
            </a:r>
            <a:endParaRPr/>
          </a:p>
        </p:txBody>
      </p:sp>
      <p:sp>
        <p:nvSpPr>
          <p:cNvPr id="2" name="Title 1"/>
          <p:cNvSpPr>
            <a:spLocks noGrp="1"/>
          </p:cNvSpPr>
          <p:nvPr>
            <p:ph type="title" hasCustomPrompt="1"/>
          </p:nvPr>
        </p:nvSpPr>
        <p:spPr bwMode="auto">
          <a:xfrm>
            <a:off x="373840" y="273079"/>
            <a:ext cx="10515600" cy="606766"/>
          </a:xfrm>
          <a:prstGeom prst="rect">
            <a:avLst/>
          </a:prstGeom>
        </p:spPr>
        <p:txBody>
          <a:bodyPr/>
          <a:lstStyle/>
          <a:p>
            <a:pPr>
              <a:defRPr/>
            </a:pPr>
            <a:r>
              <a:rPr lang="ru-RU"/>
              <a:t>Разработка ПО</a:t>
            </a:r>
            <a:endParaRPr/>
          </a:p>
        </p:txBody>
      </p:sp>
      <p:sp>
        <p:nvSpPr>
          <p:cNvPr id="19" name="Picture Placeholder 3"/>
          <p:cNvSpPr>
            <a:spLocks noGrp="1"/>
          </p:cNvSpPr>
          <p:nvPr>
            <p:ph type="pic" sz="quarter" idx="1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p:cNvSpPr>
            <a:spLocks noGrp="1"/>
          </p:cNvSpPr>
          <p:nvPr>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a:p>
        </p:txBody>
      </p:sp>
      <p:sp>
        <p:nvSpPr>
          <p:cNvPr id="25" name="Picture Placeholder 3"/>
          <p:cNvSpPr>
            <a:spLocks noGrp="1"/>
          </p:cNvSpPr>
          <p:nvPr>
            <p:ph type="pic" sz="quarter" idx="16"/>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p:cNvSpPr>
            <a:spLocks noGrp="1"/>
          </p:cNvSpPr>
          <p:nvPr>
            <p:ph type="pic" sz="quarter" idx="34"/>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p:cNvSpPr>
            <a:spLocks noGrp="1"/>
          </p:cNvSpPr>
          <p:nvPr>
            <p:ph type="pic" sz="quarter" idx="27"/>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p:cNvSpPr>
            <a:spLocks noGrp="1"/>
          </p:cNvSpPr>
          <p:nvPr>
            <p:ph type="pic" sz="quarter" idx="22"/>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p:cNvSpPr>
            <a:spLocks noGrp="1"/>
          </p:cNvSpPr>
          <p:nvPr>
            <p:ph type="pic" sz="quarter" idx="23"/>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p:cNvSpPr>
            <a:spLocks noGrp="1"/>
          </p:cNvSpPr>
          <p:nvPr>
            <p:ph type="pic" sz="quarter" idx="24"/>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p:cNvSpPr>
            <a:spLocks noGrp="1"/>
          </p:cNvSpPr>
          <p:nvPr>
            <p:ph type="pic" sz="quarter" idx="25"/>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p:cNvSpPr>
            <a:spLocks noGrp="1"/>
          </p:cNvSpPr>
          <p:nvPr>
            <p:ph type="pic" sz="quarter" idx="26"/>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p:cNvSpPr>
            <a:spLocks noGrp="1"/>
          </p:cNvSpPr>
          <p:nvPr>
            <p:ph type="pic" sz="quarter" idx="21"/>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p:cNvSpPr>
            <a:spLocks noGrp="1"/>
          </p:cNvSpPr>
          <p:nvPr>
            <p:ph type="pic" sz="quarter" idx="16"/>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3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sz="2200" b="1">
              <a:solidFill>
                <a:schemeClr val="tx1">
                  <a:lumMod val="95000"/>
                  <a:lumOff val="5000"/>
                </a:schemeClr>
              </a:solidFill>
              <a:latin typeface="Verdana"/>
              <a:ea typeface="Verdana"/>
              <a:cs typeface="Verdana"/>
            </a:endParaRPr>
          </a:p>
        </p:txBody>
      </p:sp>
      <p:sp>
        <p:nvSpPr>
          <p:cNvPr id="56" name="Picture Placeholder 3"/>
          <p:cNvSpPr>
            <a:spLocks noGrp="1"/>
          </p:cNvSpPr>
          <p:nvPr>
            <p:ph type="pic" sz="quarter" idx="28"/>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p:cNvSpPr>
            <a:spLocks noGrp="1"/>
          </p:cNvSpPr>
          <p:nvPr>
            <p:ph type="pic" sz="quarter" idx="29"/>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p:cNvSpPr>
            <a:spLocks noGrp="1"/>
          </p:cNvSpPr>
          <p:nvPr>
            <p:ph type="pic" sz="quarter" idx="3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p:cNvSpPr>
            <a:spLocks noGrp="1"/>
          </p:cNvSpPr>
          <p:nvPr>
            <p:ph type="pic" sz="quarter" idx="31"/>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p:cNvSpPr>
            <a:spLocks noGrp="1"/>
          </p:cNvSpPr>
          <p:nvPr>
            <p:ph type="pic" sz="quarter" idx="32"/>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p:cNvSpPr>
            <a:spLocks noGrp="1"/>
          </p:cNvSpPr>
          <p:nvPr>
            <p:ph type="pic" sz="quarter" idx="33"/>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p:cNvSpPr>
            <a:spLocks noGrp="1"/>
          </p:cNvSpPr>
          <p:nvPr>
            <p:ph type="pic" sz="quarter" idx="35"/>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p:cNvSpPr>
            <a:spLocks noGrp="1"/>
          </p:cNvSpPr>
          <p:nvPr>
            <p:ph type="pic" sz="quarter" idx="36"/>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p:cNvSpPr>
            <a:spLocks noGrp="1"/>
          </p:cNvSpPr>
          <p:nvPr>
            <p:ph type="pic" sz="quarter" idx="37"/>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p:cNvSpPr>
            <a:spLocks noGrp="1"/>
          </p:cNvSpPr>
          <p:nvPr>
            <p:ph type="pic" sz="quarter" idx="38"/>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p:cNvSpPr>
            <a:spLocks noGrp="1"/>
          </p:cNvSpPr>
          <p:nvPr>
            <p:ph type="pic" sz="quarter" idx="39"/>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p:cNvSpPr>
            <a:spLocks noGrp="1"/>
          </p:cNvSpPr>
          <p:nvPr>
            <p:ph type="pic" sz="quarter" idx="4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p:cNvSpPr>
            <a:spLocks noGrp="1"/>
          </p:cNvSpPr>
          <p:nvPr>
            <p:ph type="pic" sz="quarter" idx="11"/>
          </p:nvPr>
        </p:nvSpPr>
        <p:spPr bwMode="auto">
          <a:xfrm>
            <a:off x="2708275" y="1722438"/>
            <a:ext cx="1506538" cy="2146300"/>
          </a:xfrm>
          <a:prstGeom prst="rect">
            <a:avLst/>
          </a:prstGeom>
        </p:spPr>
        <p:txBody>
          <a:bodyPr/>
          <a:lstStyle/>
          <a:p>
            <a:pPr>
              <a:defRPr/>
            </a:pPr>
            <a:r>
              <a:rPr lang="ru-RU"/>
              <a:t>Вставка рисунка</a:t>
            </a:r>
            <a:endParaRPr/>
          </a:p>
        </p:txBody>
      </p:sp>
      <p:sp>
        <p:nvSpPr>
          <p:cNvPr id="15" name="Picture Placeholder 2"/>
          <p:cNvSpPr>
            <a:spLocks noGrp="1"/>
          </p:cNvSpPr>
          <p:nvPr>
            <p:ph type="pic" sz="quarter" idx="12"/>
          </p:nvPr>
        </p:nvSpPr>
        <p:spPr bwMode="auto">
          <a:xfrm>
            <a:off x="2708275" y="4226310"/>
            <a:ext cx="1506538" cy="2146300"/>
          </a:xfrm>
          <a:prstGeom prst="rect">
            <a:avLst/>
          </a:prstGeom>
        </p:spPr>
        <p:txBody>
          <a:bodyPr/>
          <a:lstStyle/>
          <a:p>
            <a:pPr>
              <a:defRPr/>
            </a:pPr>
            <a:r>
              <a:rPr lang="ru-RU"/>
              <a:t>Вставка рисунка</a:t>
            </a:r>
            <a:endParaRPr/>
          </a:p>
        </p:txBody>
      </p:sp>
      <p:sp>
        <p:nvSpPr>
          <p:cNvPr id="17" name="Picture Placeholder 2"/>
          <p:cNvSpPr>
            <a:spLocks noGrp="1"/>
          </p:cNvSpPr>
          <p:nvPr>
            <p:ph type="pic" sz="quarter" idx="13"/>
          </p:nvPr>
        </p:nvSpPr>
        <p:spPr bwMode="auto">
          <a:xfrm>
            <a:off x="4871247" y="2039366"/>
            <a:ext cx="2146402" cy="1520098"/>
          </a:xfrm>
          <a:prstGeom prst="rect">
            <a:avLst/>
          </a:prstGeom>
        </p:spPr>
        <p:txBody>
          <a:bodyPr/>
          <a:lstStyle/>
          <a:p>
            <a:pPr>
              <a:defRPr/>
            </a:pPr>
            <a:r>
              <a:rPr lang="ru-RU"/>
              <a:t>Вставка рисунка</a:t>
            </a:r>
            <a:endParaRPr/>
          </a:p>
        </p:txBody>
      </p:sp>
      <p:sp>
        <p:nvSpPr>
          <p:cNvPr id="19" name="Picture Placeholder 2"/>
          <p:cNvSpPr>
            <a:spLocks noGrp="1"/>
          </p:cNvSpPr>
          <p:nvPr>
            <p:ph type="pic" sz="quarter" idx="14"/>
          </p:nvPr>
        </p:nvSpPr>
        <p:spPr bwMode="auto">
          <a:xfrm>
            <a:off x="7343784" y="2039366"/>
            <a:ext cx="2146402" cy="1520098"/>
          </a:xfrm>
          <a:prstGeom prst="rect">
            <a:avLst/>
          </a:prstGeom>
        </p:spPr>
        <p:txBody>
          <a:bodyPr/>
          <a:lstStyle/>
          <a:p>
            <a:pPr>
              <a:defRPr/>
            </a:pPr>
            <a:r>
              <a:rPr lang="ru-RU"/>
              <a:t>Вставка рисунка</a:t>
            </a:r>
            <a:endParaRPr/>
          </a:p>
        </p:txBody>
      </p:sp>
      <p:sp>
        <p:nvSpPr>
          <p:cNvPr id="21" name="Picture Placeholder 2"/>
          <p:cNvSpPr>
            <a:spLocks noGrp="1"/>
          </p:cNvSpPr>
          <p:nvPr>
            <p:ph type="pic" sz="quarter" idx="15"/>
          </p:nvPr>
        </p:nvSpPr>
        <p:spPr bwMode="auto">
          <a:xfrm>
            <a:off x="7343784" y="4539359"/>
            <a:ext cx="2146402" cy="1520098"/>
          </a:xfrm>
          <a:prstGeom prst="rect">
            <a:avLst/>
          </a:prstGeom>
        </p:spPr>
        <p:txBody>
          <a:bodyPr/>
          <a:lstStyle/>
          <a:p>
            <a:pPr>
              <a:defRPr/>
            </a:pPr>
            <a:r>
              <a:rPr lang="ru-RU"/>
              <a:t>Вставка рисунка</a:t>
            </a:r>
            <a:endParaRPr/>
          </a:p>
        </p:txBody>
      </p:sp>
      <p:sp>
        <p:nvSpPr>
          <p:cNvPr id="22" name="Picture Placeholder 2"/>
          <p:cNvSpPr>
            <a:spLocks noGrp="1"/>
          </p:cNvSpPr>
          <p:nvPr>
            <p:ph type="pic" sz="quarter" idx="16"/>
          </p:nvPr>
        </p:nvSpPr>
        <p:spPr bwMode="auto">
          <a:xfrm>
            <a:off x="4871247" y="4539359"/>
            <a:ext cx="2146402" cy="1520098"/>
          </a:xfrm>
          <a:prstGeom prst="rect">
            <a:avLst/>
          </a:prstGeom>
        </p:spPr>
        <p:txBody>
          <a:bodyPr/>
          <a:lstStyle/>
          <a:p>
            <a:pPr>
              <a:defRPr/>
            </a:pPr>
            <a:r>
              <a:rPr lang="ru-RU"/>
              <a:t>Вставка рисунка</a:t>
            </a:r>
            <a:endParaRPr/>
          </a:p>
        </p:txBody>
      </p:sp>
      <p:sp>
        <p:nvSpPr>
          <p:cNvPr id="1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1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p:cNvSpPr>
            <a:spLocks noGrp="1"/>
          </p:cNvSpPr>
          <p:nvPr>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p:cNvSpPr>
            <a:spLocks noGrp="1"/>
          </p:cNvSpPr>
          <p:nvPr>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p:cNvSpPr>
            <a:spLocks noGrp="1"/>
          </p:cNvSpPr>
          <p:nvPr>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a:p>
          <a:p>
            <a:pPr lvl="0">
              <a:defRPr/>
            </a:pPr>
            <a:r>
              <a:rPr lang="ru-RU"/>
              <a:t>+ 7 (831) 217-15-91</a:t>
            </a:r>
            <a:endParaRPr/>
          </a:p>
        </p:txBody>
      </p:sp>
      <p:sp>
        <p:nvSpPr>
          <p:cNvPr id="29" name="Text Placeholder 10"/>
          <p:cNvSpPr>
            <a:spLocks noGrp="1"/>
          </p:cNvSpPr>
          <p:nvPr>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a:p>
        </p:txBody>
      </p:sp>
      <p:sp>
        <p:nvSpPr>
          <p:cNvPr id="25" name="Text Placeholder 10"/>
          <p:cNvSpPr>
            <a:spLocks noGrp="1"/>
          </p:cNvSpPr>
          <p:nvPr>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a:p>
        </p:txBody>
      </p:sp>
      <p:sp>
        <p:nvSpPr>
          <p:cNvPr id="11" name="Text Placeholder 10"/>
          <p:cNvSpPr>
            <a:spLocks noGrp="1"/>
          </p:cNvSpPr>
          <p:nvPr>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a:p>
          <a:p>
            <a:pPr lvl="0">
              <a:defRPr/>
            </a:pPr>
            <a:r>
              <a:rPr lang="ru-RU"/>
              <a:t>бизнес-центр «Слободской»</a:t>
            </a:r>
            <a:endParaRPr/>
          </a:p>
        </p:txBody>
      </p:sp>
      <p:sp>
        <p:nvSpPr>
          <p:cNvPr id="3" name="Title 2"/>
          <p:cNvSpPr>
            <a:spLocks noGrp="1"/>
          </p:cNvSpPr>
          <p:nvPr>
            <p:ph type="title" hasCustomPrompt="1"/>
          </p:nvPr>
        </p:nvSpPr>
        <p:spPr bwMode="auto">
          <a:xfrm>
            <a:off x="373840" y="279696"/>
            <a:ext cx="4553123" cy="549275"/>
          </a:xfrm>
          <a:prstGeom prst="rect">
            <a:avLst/>
          </a:prstGeom>
        </p:spPr>
        <p:txBody>
          <a:bodyPr/>
          <a:lstStyle/>
          <a:p>
            <a:pPr>
              <a:defRPr/>
            </a:pPr>
            <a:r>
              <a:rPr lang="ru-RU"/>
              <a:t>Контакты</a:t>
            </a:r>
            <a:endParaRPr/>
          </a:p>
        </p:txBody>
      </p:sp>
      <p:sp>
        <p:nvSpPr>
          <p:cNvPr id="8" name="TextBox 7"/>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p:cNvSpPr>
            <a:spLocks noGrp="1"/>
          </p:cNvSpPr>
          <p:nvPr>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a:p>
        </p:txBody>
      </p:sp>
      <p:sp>
        <p:nvSpPr>
          <p:cNvPr id="31" name="Text Placeholder 6"/>
          <p:cNvSpPr>
            <a:spLocks noGrp="1"/>
          </p:cNvSpPr>
          <p:nvPr>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a:p>
        </p:txBody>
      </p:sp>
      <p:sp>
        <p:nvSpPr>
          <p:cNvPr id="19" name="TextBox 18"/>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p:cNvPicPr>
            <a:picLocks noChangeAspect="1"/>
          </p:cNvPicPr>
          <p:nvPr userDrawn="1"/>
        </p:nvPicPr>
        <p:blipFill>
          <a:blip r:embed="rId3"/>
          <a:stretch/>
        </p:blipFill>
        <p:spPr bwMode="auto">
          <a:xfrm>
            <a:off x="475542" y="5415187"/>
            <a:ext cx="156924" cy="129633"/>
          </a:xfrm>
          <a:prstGeom prst="rect">
            <a:avLst/>
          </a:prstGeom>
        </p:spPr>
      </p:pic>
      <p:pic>
        <p:nvPicPr>
          <p:cNvPr id="6" name="Picture 5"/>
          <p:cNvPicPr>
            <a:picLocks noChangeAspect="1"/>
          </p:cNvPicPr>
          <p:nvPr userDrawn="1"/>
        </p:nvPicPr>
        <p:blipFill>
          <a:blip r:embed="rId4"/>
          <a:stretch/>
        </p:blipFill>
        <p:spPr bwMode="auto">
          <a:xfrm>
            <a:off x="495961" y="5741436"/>
            <a:ext cx="128797" cy="192024"/>
          </a:xfrm>
          <a:prstGeom prst="rect">
            <a:avLst/>
          </a:prstGeom>
        </p:spPr>
      </p:pic>
      <p:pic>
        <p:nvPicPr>
          <p:cNvPr id="10" name="Picture 9"/>
          <p:cNvPicPr>
            <a:picLocks noChangeAspect="1"/>
          </p:cNvPicPr>
          <p:nvPr userDrawn="1"/>
        </p:nvPicPr>
        <p:blipFill>
          <a:blip r:embed="rId5"/>
          <a:stretch/>
        </p:blipFill>
        <p:spPr bwMode="auto">
          <a:xfrm>
            <a:off x="475542" y="1734606"/>
            <a:ext cx="186975" cy="265855"/>
          </a:xfrm>
          <a:prstGeom prst="rect">
            <a:avLst/>
          </a:prstGeom>
        </p:spPr>
      </p:pic>
      <p:pic>
        <p:nvPicPr>
          <p:cNvPr id="37" name="Picture 36"/>
          <p:cNvPicPr>
            <a:picLocks noChangeAspect="1"/>
          </p:cNvPicPr>
          <p:nvPr userDrawn="1"/>
        </p:nvPicPr>
        <p:blipFill>
          <a:blip r:embed="rId5"/>
          <a:stretch/>
        </p:blipFill>
        <p:spPr bwMode="auto">
          <a:xfrm>
            <a:off x="475542" y="3840747"/>
            <a:ext cx="186975" cy="265855"/>
          </a:xfrm>
          <a:prstGeom prst="rect">
            <a:avLst/>
          </a:prstGeom>
        </p:spPr>
      </p:pic>
      <p:pic>
        <p:nvPicPr>
          <p:cNvPr id="14" name="Picture 13"/>
          <p:cNvPicPr>
            <a:picLocks noChangeAspect="1"/>
          </p:cNvPicPr>
          <p:nvPr userDrawn="1"/>
        </p:nvPicPr>
        <p:blipFill>
          <a:blip r:embed="rId6"/>
          <a:stretch/>
        </p:blipFill>
        <p:spPr bwMode="auto">
          <a:xfrm>
            <a:off x="475542" y="2477910"/>
            <a:ext cx="158626" cy="191772"/>
          </a:xfrm>
          <a:prstGeom prst="rect">
            <a:avLst/>
          </a:prstGeom>
        </p:spPr>
      </p:pic>
      <p:pic>
        <p:nvPicPr>
          <p:cNvPr id="38" name="Picture 37"/>
          <p:cNvPicPr>
            <a:picLocks noChangeAspect="1"/>
          </p:cNvPicPr>
          <p:nvPr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a:p>
          <a:p>
            <a:pPr>
              <a:lnSpc>
                <a:spcPct val="120000"/>
              </a:lnSpc>
              <a:defRPr/>
            </a:pPr>
            <a:r>
              <a:rPr lang="en-US" sz="4800" b="1">
                <a:solidFill>
                  <a:schemeClr val="bg1"/>
                </a:solidFill>
                <a:latin typeface="Verdana"/>
                <a:ea typeface="Verdana"/>
                <a:cs typeface="Verdana"/>
              </a:rPr>
              <a:t>in English</a:t>
            </a:r>
            <a:endParaRPr sz="4800" b="1">
              <a:solidFill>
                <a:schemeClr val="bg1"/>
              </a:solidFill>
              <a:latin typeface="Verdana"/>
              <a:ea typeface="Verdana"/>
              <a:cs typeface="Verdana"/>
            </a:endParaRPr>
          </a:p>
        </p:txBody>
      </p:sp>
      <p:pic>
        <p:nvPicPr>
          <p:cNvPr id="8" name="Picture 7"/>
          <p:cNvPicPr>
            <a:picLocks noChangeAspect="1"/>
          </p:cNvPicPr>
          <p:nvPr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sz="4800" b="1">
              <a:solidFill>
                <a:schemeClr val="bg1"/>
              </a:solidFill>
              <a:latin typeface="Verdana"/>
              <a:ea typeface="Verdana"/>
              <a:cs typeface="Verdana"/>
            </a:endParaRPr>
          </a:p>
        </p:txBody>
      </p:sp>
      <p:pic>
        <p:nvPicPr>
          <p:cNvPr id="14" name="Picture 13"/>
          <p:cNvPicPr>
            <a:picLocks noChangeAspect="1"/>
          </p:cNvPicPr>
          <p:nvPr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a:p>
          <a:p>
            <a:pPr lvl="0">
              <a:defRPr/>
            </a:pPr>
            <a:r>
              <a:rPr lang="en-US"/>
              <a:t>in English</a:t>
            </a:r>
            <a:endParaRPr/>
          </a:p>
        </p:txBody>
      </p:sp>
      <p:pic>
        <p:nvPicPr>
          <p:cNvPr id="24" name="Рисунок 1"/>
          <p:cNvPicPr>
            <a:picLocks noChangeAspect="1"/>
          </p:cNvPicPr>
          <p:nvPr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a:p>
          <a:p>
            <a:pPr lvl="0">
              <a:defRPr/>
            </a:pPr>
            <a:r>
              <a:rPr lang="ru-RU"/>
              <a:t>технологии</a:t>
            </a:r>
            <a:endParaRPr/>
          </a:p>
          <a:p>
            <a:pPr lvl="0">
              <a:defRPr/>
            </a:pPr>
            <a:r>
              <a:rPr lang="ru-RU"/>
              <a:t>мониторинга</a:t>
            </a:r>
            <a:endParaRPr lang="en-US"/>
          </a:p>
        </p:txBody>
      </p:sp>
      <p:pic>
        <p:nvPicPr>
          <p:cNvPr id="8" name="Picture 7"/>
          <p:cNvPicPr>
            <a:picLocks noChangeAspect="1"/>
          </p:cNvPicPr>
          <p:nvPr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p:cNvSpPr>
            <a:spLocks noGrp="1"/>
          </p:cNvSpPr>
          <p:nvPr>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a:p>
          <a:p>
            <a:pPr lvl="0">
              <a:defRPr/>
            </a:pPr>
            <a:r>
              <a:rPr lang="en-US"/>
              <a:t>in English</a:t>
            </a:r>
            <a:endParaRPr/>
          </a:p>
        </p:txBody>
      </p:sp>
      <p:pic>
        <p:nvPicPr>
          <p:cNvPr id="8" name="Picture 7"/>
          <p:cNvPicPr>
            <a:picLocks noChangeAspect="1"/>
          </p:cNvPicPr>
          <p:nvPr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a:p>
        </p:txBody>
      </p:sp>
      <p:sp>
        <p:nvSpPr>
          <p:cNvPr id="13" name="Title 12"/>
          <p:cNvSpPr>
            <a:spLocks noGrp="1"/>
          </p:cNvSpPr>
          <p:nvPr>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a:p>
        </p:txBody>
      </p:sp>
      <p:sp>
        <p:nvSpPr>
          <p:cNvPr id="4"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sz="2200" b="1">
              <a:solidFill>
                <a:schemeClr val="tx1">
                  <a:lumMod val="95000"/>
                  <a:lumOff val="5000"/>
                </a:schemeClr>
              </a:solidFill>
              <a:latin typeface="Verdana"/>
              <a:ea typeface="Verdana"/>
              <a:cs typeface="Verdana"/>
            </a:endParaRPr>
          </a:p>
        </p:txBody>
      </p:sp>
      <p:sp>
        <p:nvSpPr>
          <p:cNvPr id="6" name="Text Placeholder 5"/>
          <p:cNvSpPr>
            <a:spLocks noGrp="1"/>
          </p:cNvSpPr>
          <p:nvPr>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9"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emf"/><Relationship Id="rId3" Type="http://schemas.openxmlformats.org/officeDocument/2006/relationships/oleObject" Target="../embeddings/oleObject18.bin"/><Relationship Id="rId4" Type="http://schemas.openxmlformats.org/officeDocument/2006/relationships/image" Target="../media/image62.emf"/><Relationship Id="rId5" Type="http://schemas.openxmlformats.org/officeDocument/2006/relationships/oleObject" Target="../embeddings/oleObject19.bin"/><Relationship Id="rId6" Type="http://schemas.openxmlformats.org/officeDocument/2006/relationships/image" Target="../media/image63.emf"/><Relationship Id="rId7" Type="http://schemas.openxmlformats.org/officeDocument/2006/relationships/oleObject" Target="../embeddings/oleObject20.bin"/><Relationship Id="rId8" Type="http://schemas.openxmlformats.org/officeDocument/2006/relationships/image" Target="../media/image64.emf"/><Relationship Id="rId9" Type="http://schemas.openxmlformats.org/officeDocument/2006/relationships/oleObject" Target="../embeddings/oleObject21.bin"/><Relationship Id="rId10" Type="http://schemas.openxmlformats.org/officeDocument/2006/relationships/image" Target="../media/image6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6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emf"/><Relationship Id="rId3" Type="http://schemas.openxmlformats.org/officeDocument/2006/relationships/oleObject" Target="../embeddings/oleObject22.bin"/><Relationship Id="rId4" Type="http://schemas.openxmlformats.org/officeDocument/2006/relationships/image" Target="../media/image65.png"/><Relationship Id="rId5" Type="http://schemas.openxmlformats.org/officeDocument/2006/relationships/image" Target="../media/image6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vertabelo.com/blog/why-sql-is-neither-legacy-nor-low-level-but-simply-awesome/" TargetMode="External"/><Relationship Id="rId3" Type="http://schemas.openxmlformats.org/officeDocument/2006/relationships/image" Target="../media/image6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mongodb.com/download-center/community?jmp=docs" TargetMode="External"/><Relationship Id="rId3" Type="http://schemas.openxmlformats.org/officeDocument/2006/relationships/hyperlink" Target="https://docs.mongodb.com/manual/tutorial/install-mongodb-on-ubuntu/"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emf"/><Relationship Id="rId3" Type="http://schemas.openxmlformats.org/officeDocument/2006/relationships/oleObject" Target="../embeddings/oleObject1.bin"/><Relationship Id="rId4" Type="http://schemas.openxmlformats.org/officeDocument/2006/relationships/image" Target="../media/image30.emf"/><Relationship Id="rId5" Type="http://schemas.openxmlformats.org/officeDocument/2006/relationships/oleObject" Target="../embeddings/oleObject2.bin"/><Relationship Id="rId6" Type="http://schemas.openxmlformats.org/officeDocument/2006/relationships/image" Target="../media/image31.emf"/><Relationship Id="rId7" Type="http://schemas.openxmlformats.org/officeDocument/2006/relationships/oleObject" Target="../embeddings/oleObject3.bin"/></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scylladb.com/download/#server"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emf"/><Relationship Id="rId3" Type="http://schemas.openxmlformats.org/officeDocument/2006/relationships/package" Target="../embeddings/Microsoft_Excel_Worksheet1.xlsx"/></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70.emf"/><Relationship Id="rId4" Type="http://schemas.openxmlformats.org/officeDocument/2006/relationships/package" Target="../embeddings/Microsoft_Excel_Worksheet2.xlsx"/><Relationship Id="rId5" Type="http://schemas.openxmlformats.org/officeDocument/2006/relationships/image" Target="../media/image71.emf"/><Relationship Id="rId6" Type="http://schemas.openxmlformats.org/officeDocument/2006/relationships/package" Target="../embeddings/Microsoft_Excel_Worksheet3.xlsx"/><Relationship Id="rId7" Type="http://schemas.openxmlformats.org/officeDocument/2006/relationships/image" Target="../media/image72.emf"/><Relationship Id="rId8" Type="http://schemas.openxmlformats.org/officeDocument/2006/relationships/package" Target="../embeddings/Microsoft_Excel_Worksheet4.xlsx"/></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scylladb.com/getting-started/dml/"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emf"/><Relationship Id="rId3" Type="http://schemas.openxmlformats.org/officeDocument/2006/relationships/oleObject" Target="../embeddings/oleObject4.bin"/><Relationship Id="rId4" Type="http://schemas.openxmlformats.org/officeDocument/2006/relationships/image" Target="../media/image33.emf"/><Relationship Id="rId5" Type="http://schemas.openxmlformats.org/officeDocument/2006/relationships/oleObject" Target="../embeddings/oleObject5.bin"/><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emf"/><Relationship Id="rId3" Type="http://schemas.openxmlformats.org/officeDocument/2006/relationships/oleObject" Target="../embeddings/oleObject6.bin"/><Relationship Id="rId4" Type="http://schemas.openxmlformats.org/officeDocument/2006/relationships/image" Target="../media/image38.emf"/><Relationship Id="rId5" Type="http://schemas.openxmlformats.org/officeDocument/2006/relationships/oleObject" Target="../embeddings/oleObject7.bin"/><Relationship Id="rId6" Type="http://schemas.openxmlformats.org/officeDocument/2006/relationships/image" Target="../media/image39.emf"/><Relationship Id="rId7" Type="http://schemas.openxmlformats.org/officeDocument/2006/relationships/oleObject" Target="../embeddings/oleObject8.bin"/><Relationship Id="rId8" Type="http://schemas.openxmlformats.org/officeDocument/2006/relationships/image" Target="../media/image40.emf"/><Relationship Id="rId9" Type="http://schemas.openxmlformats.org/officeDocument/2006/relationships/oleObject" Target="../embeddings/oleObject9.bin"/><Relationship Id="rId10" Type="http://schemas.openxmlformats.org/officeDocument/2006/relationships/image" Target="../media/image41.emf"/><Relationship Id="rId11" Type="http://schemas.openxmlformats.org/officeDocument/2006/relationships/oleObject" Target="../embeddings/oleObject10.bin"/><Relationship Id="rId12" Type="http://schemas.openxmlformats.org/officeDocument/2006/relationships/image" Target="../media/image42.emf"/><Relationship Id="rId13" Type="http://schemas.openxmlformats.org/officeDocument/2006/relationships/oleObject" Target="../embeddings/oleObject11.bin"/></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emf"/><Relationship Id="rId3" Type="http://schemas.openxmlformats.org/officeDocument/2006/relationships/oleObject" Target="../embeddings/oleObject12.bin"/><Relationship Id="rId4" Type="http://schemas.openxmlformats.org/officeDocument/2006/relationships/image" Target="../media/image44.emf"/><Relationship Id="rId5" Type="http://schemas.openxmlformats.org/officeDocument/2006/relationships/oleObject" Target="../embeddings/oleObject13.bin"/><Relationship Id="rId6" Type="http://schemas.openxmlformats.org/officeDocument/2006/relationships/image" Target="../media/image45.emf"/><Relationship Id="rId7" Type="http://schemas.openxmlformats.org/officeDocument/2006/relationships/oleObject" Target="../embeddings/oleObject14.bin"/><Relationship Id="rId8" Type="http://schemas.openxmlformats.org/officeDocument/2006/relationships/image" Target="../media/image46.emf"/><Relationship Id="rId9" Type="http://schemas.openxmlformats.org/officeDocument/2006/relationships/oleObject" Target="../embeddings/oleObject15.bin"/><Relationship Id="rId10" Type="http://schemas.openxmlformats.org/officeDocument/2006/relationships/image" Target="../media/image47.emf"/><Relationship Id="rId11" Type="http://schemas.openxmlformats.org/officeDocument/2006/relationships/oleObject" Target="../embeddings/oleObject16.bin"/><Relationship Id="rId12" Type="http://schemas.openxmlformats.org/officeDocument/2006/relationships/image" Target="../media/image48.emf"/><Relationship Id="rId13" Type="http://schemas.openxmlformats.org/officeDocument/2006/relationships/oleObject" Target="../embeddings/oleObject17.bin"/><Relationship Id="rId14" Type="http://schemas.openxmlformats.org/officeDocument/2006/relationships/image" Target="../media/image49.png"/><Relationship Id="rId15" Type="http://schemas.openxmlformats.org/officeDocument/2006/relationships/image" Target="../media/image50.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№13</a:t>
            </a:r>
            <a:endParaRPr/>
          </a:p>
        </p:txBody>
      </p:sp>
      <p:sp>
        <p:nvSpPr>
          <p:cNvPr id="162" name="Text Box 10"/>
          <p:cNvSpPr txBox="1">
            <a:spLocks noChangeArrowheads="1"/>
          </p:cNvSpPr>
          <p:nvPr/>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Работа с </a:t>
            </a:r>
            <a:r>
              <a:rPr lang="en-US" sz="3200" b="1">
                <a:solidFill>
                  <a:srgbClr val="002060"/>
                </a:solidFill>
                <a:latin typeface="+mn-lt"/>
              </a:rPr>
              <a:t>NoSQL</a:t>
            </a:r>
            <a:r>
              <a:rPr lang="ru-RU" sz="3200" b="1">
                <a:solidFill>
                  <a:srgbClr val="002060"/>
                </a:solidFill>
                <a:latin typeface="+mn-lt"/>
              </a:rPr>
              <a:t> базами данных</a:t>
            </a:r>
            <a:endParaRPr lang="en-US" sz="3200" b="1">
              <a:solidFill>
                <a:srgbClr val="002060"/>
              </a:solidFill>
              <a:latin typeface="+mn-lt"/>
            </a:endParaRPr>
          </a:p>
          <a:p>
            <a:pPr marL="360000" indent="-360000" algn="just">
              <a:spcBef>
                <a:spcPts val="0"/>
              </a:spcBef>
              <a:defRPr/>
            </a:pPr>
            <a:r>
              <a:rPr lang="ru-RU" sz="2800">
                <a:solidFill>
                  <a:srgbClr val="002060"/>
                </a:solidFill>
                <a:latin typeface="+mn-lt"/>
              </a:rPr>
              <a:t>Ограничения </a:t>
            </a:r>
            <a:r>
              <a:rPr lang="en-US" sz="2800">
                <a:solidFill>
                  <a:srgbClr val="002060"/>
                </a:solidFill>
                <a:latin typeface="+mn-lt"/>
              </a:rPr>
              <a:t>SQL</a:t>
            </a:r>
            <a:endParaRPr/>
          </a:p>
          <a:p>
            <a:pPr marL="360000" indent="-360000" algn="just">
              <a:spcBef>
                <a:spcPts val="0"/>
              </a:spcBef>
              <a:defRPr/>
            </a:pPr>
            <a:r>
              <a:rPr lang="ru-RU" sz="2800">
                <a:solidFill>
                  <a:srgbClr val="002060"/>
                </a:solidFill>
                <a:latin typeface="+mn-lt"/>
              </a:rPr>
              <a:t>Теорема </a:t>
            </a:r>
            <a:r>
              <a:rPr lang="en-US" sz="2800">
                <a:solidFill>
                  <a:srgbClr val="002060"/>
                </a:solidFill>
                <a:latin typeface="+mn-lt"/>
              </a:rPr>
              <a:t>CAP</a:t>
            </a:r>
            <a:endParaRPr/>
          </a:p>
          <a:p>
            <a:pPr marL="360000" indent="-360000" algn="just">
              <a:spcBef>
                <a:spcPts val="0"/>
              </a:spcBef>
              <a:defRPr/>
            </a:pPr>
            <a:r>
              <a:rPr lang="en-US" sz="2800">
                <a:solidFill>
                  <a:srgbClr val="002060"/>
                </a:solidFill>
                <a:latin typeface="+mn-lt"/>
              </a:rPr>
              <a:t>ACID vs BASE</a:t>
            </a:r>
            <a:r>
              <a:rPr lang="ru-RU" sz="2800">
                <a:solidFill>
                  <a:srgbClr val="002060"/>
                </a:solidFill>
                <a:latin typeface="+mn-lt"/>
              </a:rPr>
              <a:t> </a:t>
            </a:r>
            <a:endParaRPr lang="en-US" sz="2800">
              <a:solidFill>
                <a:srgbClr val="002060"/>
              </a:solidFill>
              <a:latin typeface="+mn-lt"/>
            </a:endParaRPr>
          </a:p>
          <a:p>
            <a:pPr marL="360000" indent="-360000" algn="just">
              <a:spcBef>
                <a:spcPts val="0"/>
              </a:spcBef>
              <a:defRPr/>
            </a:pPr>
            <a:r>
              <a:rPr lang="en-US" sz="2800">
                <a:solidFill>
                  <a:srgbClr val="002060"/>
                </a:solidFill>
                <a:latin typeface="+mn-lt"/>
              </a:rPr>
              <a:t>SQL </a:t>
            </a:r>
            <a:r>
              <a:rPr lang="ru-RU" sz="2800">
                <a:solidFill>
                  <a:srgbClr val="002060"/>
                </a:solidFill>
                <a:latin typeface="+mn-lt"/>
              </a:rPr>
              <a:t>или</a:t>
            </a:r>
            <a:r>
              <a:rPr lang="en-US" sz="2800">
                <a:solidFill>
                  <a:srgbClr val="002060"/>
                </a:solidFill>
                <a:latin typeface="+mn-lt"/>
              </a:rPr>
              <a:t> NoSQL</a:t>
            </a:r>
            <a:r>
              <a:rPr lang="ru-RU" sz="2800">
                <a:solidFill>
                  <a:srgbClr val="002060"/>
                </a:solidFill>
                <a:latin typeface="+mn-lt"/>
              </a:rPr>
              <a:t>: критерии выбора</a:t>
            </a:r>
            <a:endParaRPr/>
          </a:p>
          <a:p>
            <a:pPr marL="360000" indent="-360000" algn="just">
              <a:spcBef>
                <a:spcPts val="0"/>
              </a:spcBef>
              <a:defRPr/>
            </a:pPr>
            <a:r>
              <a:rPr lang="en-US" sz="2800">
                <a:solidFill>
                  <a:srgbClr val="002060"/>
                </a:solidFill>
                <a:latin typeface="+mn-lt"/>
              </a:rPr>
              <a:t>MongoDB</a:t>
            </a:r>
            <a:endParaRPr lang="ru-RU" sz="2800">
              <a:solidFill>
                <a:srgbClr val="002060"/>
              </a:solidFill>
              <a:latin typeface="+mn-lt"/>
            </a:endParaRPr>
          </a:p>
          <a:p>
            <a:pPr marL="360000" indent="-360000" algn="just">
              <a:spcBef>
                <a:spcPts val="0"/>
              </a:spcBef>
              <a:defRPr/>
            </a:pPr>
            <a:r>
              <a:rPr lang="en-US" sz="2800">
                <a:solidFill>
                  <a:srgbClr val="002060"/>
                </a:solidFill>
                <a:latin typeface="+mn-lt"/>
              </a:rPr>
              <a:t>Redis</a:t>
            </a:r>
            <a:endParaRPr/>
          </a:p>
          <a:p>
            <a:pPr marL="360000" indent="-360000" algn="just">
              <a:spcBef>
                <a:spcPts val="0"/>
              </a:spcBef>
              <a:defRPr/>
            </a:pPr>
            <a:r>
              <a:rPr lang="en-US" sz="2800">
                <a:solidFill>
                  <a:srgbClr val="002060"/>
                </a:solidFill>
                <a:latin typeface="+mn-lt"/>
              </a:rPr>
              <a:t>ScyllaDB</a:t>
            </a:r>
            <a:endParaRPr lang="ru-RU" sz="28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NoSQL </a:t>
            </a:r>
            <a:r>
              <a:rPr lang="ru-RU">
                <a:solidFill>
                  <a:srgbClr val="002060"/>
                </a:solidFill>
                <a:latin typeface="+mn-lt"/>
                <a:cs typeface="Times New Roman"/>
              </a:rPr>
              <a:t>базы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sp>
        <p:nvSpPr>
          <p:cNvPr id="98" name="TextBox 97"/>
          <p:cNvSpPr txBox="1"/>
          <p:nvPr/>
        </p:nvSpPr>
        <p:spPr bwMode="auto">
          <a:xfrm>
            <a:off x="2169841" y="988321"/>
            <a:ext cx="2241832" cy="400110"/>
          </a:xfrm>
          <a:prstGeom prst="rect">
            <a:avLst/>
          </a:prstGeom>
          <a:noFill/>
        </p:spPr>
        <p:txBody>
          <a:bodyPr wrap="none" rtlCol="0">
            <a:spAutoFit/>
          </a:bodyPr>
          <a:lstStyle/>
          <a:p>
            <a:pPr>
              <a:defRPr/>
            </a:pPr>
            <a:r>
              <a:rPr lang="en-US" sz="2000" u="sng">
                <a:solidFill>
                  <a:srgbClr val="002060"/>
                </a:solidFill>
              </a:rPr>
              <a:t>Document-oriented</a:t>
            </a:r>
            <a:endParaRPr lang="ru-RU" sz="2000" u="sng">
              <a:solidFill>
                <a:srgbClr val="002060"/>
              </a:solidFill>
            </a:endParaRPr>
          </a:p>
        </p:txBody>
      </p:sp>
      <p:sp>
        <p:nvSpPr>
          <p:cNvPr id="99" name="TextBox 98"/>
          <p:cNvSpPr txBox="1"/>
          <p:nvPr/>
        </p:nvSpPr>
        <p:spPr bwMode="auto">
          <a:xfrm>
            <a:off x="2266408" y="3779959"/>
            <a:ext cx="825867" cy="400110"/>
          </a:xfrm>
          <a:prstGeom prst="rect">
            <a:avLst/>
          </a:prstGeom>
          <a:noFill/>
        </p:spPr>
        <p:txBody>
          <a:bodyPr wrap="none" rtlCol="0">
            <a:spAutoFit/>
          </a:bodyPr>
          <a:lstStyle/>
          <a:p>
            <a:pPr>
              <a:defRPr/>
            </a:pPr>
            <a:r>
              <a:rPr lang="en-US" sz="2000" u="sng">
                <a:solidFill>
                  <a:srgbClr val="002060"/>
                </a:solidFill>
              </a:rPr>
              <a:t>Graph</a:t>
            </a:r>
            <a:endParaRPr lang="ru-RU" sz="2000" u="sng">
              <a:solidFill>
                <a:srgbClr val="002060"/>
              </a:solidFill>
            </a:endParaRPr>
          </a:p>
        </p:txBody>
      </p:sp>
      <p:grpSp>
        <p:nvGrpSpPr>
          <p:cNvPr id="100" name="Group 112"/>
          <p:cNvGrpSpPr/>
          <p:nvPr/>
        </p:nvGrpSpPr>
        <p:grpSpPr bwMode="auto">
          <a:xfrm>
            <a:off x="2113189" y="1492378"/>
            <a:ext cx="1868160" cy="1796474"/>
            <a:chOff x="611560" y="2060849"/>
            <a:chExt cx="1868160" cy="1796474"/>
          </a:xfrm>
        </p:grpSpPr>
        <p:sp>
          <p:nvSpPr>
            <p:cNvPr id="101" name="Rectangle 6"/>
            <p:cNvSpPr/>
            <p:nvPr/>
          </p:nvSpPr>
          <p:spPr bwMode="auto">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02" name="TextBox 101"/>
            <p:cNvSpPr txBox="1"/>
            <p:nvPr/>
          </p:nvSpPr>
          <p:spPr bwMode="auto">
            <a:xfrm>
              <a:off x="611560" y="2060849"/>
              <a:ext cx="1868160" cy="307777"/>
            </a:xfrm>
            <a:prstGeom prst="rect">
              <a:avLst/>
            </a:prstGeom>
            <a:noFill/>
            <a:ln>
              <a:noFill/>
            </a:ln>
          </p:spPr>
          <p:txBody>
            <a:bodyPr wrap="square" rtlCol="0">
              <a:spAutoFit/>
            </a:bodyPr>
            <a:lstStyle/>
            <a:p>
              <a:pPr algn="ctr">
                <a:defRPr/>
              </a:pPr>
              <a:r>
                <a:rPr lang="en-US" sz="1400">
                  <a:solidFill>
                    <a:srgbClr val="002060"/>
                  </a:solidFill>
                  <a:cs typeface="Times New Roman"/>
                </a:rPr>
                <a:t>collection 1</a:t>
              </a:r>
              <a:endParaRPr lang="ru-RU" sz="1400">
                <a:solidFill>
                  <a:srgbClr val="002060"/>
                </a:solidFill>
                <a:cs typeface="Times New Roman"/>
              </a:endParaRPr>
            </a:p>
          </p:txBody>
        </p:sp>
        <p:grpSp>
          <p:nvGrpSpPr>
            <p:cNvPr id="103" name="Group 111"/>
            <p:cNvGrpSpPr/>
            <p:nvPr/>
          </p:nvGrpSpPr>
          <p:grpSpPr bwMode="auto">
            <a:xfrm>
              <a:off x="730203" y="2338854"/>
              <a:ext cx="1580067" cy="1372233"/>
              <a:chOff x="730203" y="2338854"/>
              <a:chExt cx="1580067" cy="1372233"/>
            </a:xfrm>
          </p:grpSpPr>
          <p:sp>
            <p:nvSpPr>
              <p:cNvPr id="104" name="TextBox 103"/>
              <p:cNvSpPr txBox="1"/>
              <p:nvPr/>
            </p:nvSpPr>
            <p:spPr bwMode="auto">
              <a:xfrm>
                <a:off x="730203" y="2338854"/>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5</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05" name="TextBox 104"/>
              <p:cNvSpPr txBox="1"/>
              <p:nvPr/>
            </p:nvSpPr>
            <p:spPr bwMode="auto">
              <a:xfrm>
                <a:off x="775852" y="2380030"/>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4</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06" name="TextBox 105"/>
              <p:cNvSpPr txBox="1"/>
              <p:nvPr/>
            </p:nvSpPr>
            <p:spPr bwMode="auto">
              <a:xfrm>
                <a:off x="819532" y="2420888"/>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3</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07" name="TextBox 106"/>
              <p:cNvSpPr txBox="1"/>
              <p:nvPr/>
            </p:nvSpPr>
            <p:spPr bwMode="auto">
              <a:xfrm>
                <a:off x="876598" y="2470412"/>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2</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a:t>
                </a:r>
                <a:endParaRPr/>
              </a:p>
              <a:p>
                <a:pPr>
                  <a:defRPr/>
                </a:pPr>
                <a:endParaRPr lang="ru-RU" sz="1200">
                  <a:solidFill>
                    <a:srgbClr val="002060"/>
                  </a:solidFill>
                  <a:cs typeface="Times New Roman"/>
                </a:endParaRPr>
              </a:p>
            </p:txBody>
          </p:sp>
          <p:sp>
            <p:nvSpPr>
              <p:cNvPr id="108" name="TextBox 107"/>
              <p:cNvSpPr txBox="1"/>
              <p:nvPr/>
            </p:nvSpPr>
            <p:spPr bwMode="auto">
              <a:xfrm>
                <a:off x="927604" y="2510757"/>
                <a:ext cx="1382666" cy="1200330"/>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1</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a:t>
                </a:r>
                <a:endParaRPr lang="ru-RU" sz="1200">
                  <a:solidFill>
                    <a:srgbClr val="002060"/>
                  </a:solidFill>
                  <a:cs typeface="Times New Roman"/>
                </a:endParaRPr>
              </a:p>
            </p:txBody>
          </p:sp>
        </p:grpSp>
      </p:grpSp>
      <p:sp>
        <p:nvSpPr>
          <p:cNvPr id="109" name="TextBox 108"/>
          <p:cNvSpPr txBox="1"/>
          <p:nvPr/>
        </p:nvSpPr>
        <p:spPr bwMode="auto">
          <a:xfrm>
            <a:off x="3985397" y="2625785"/>
            <a:ext cx="706691" cy="369332"/>
          </a:xfrm>
          <a:prstGeom prst="rect">
            <a:avLst/>
          </a:prstGeom>
          <a:noFill/>
        </p:spPr>
        <p:txBody>
          <a:bodyPr wrap="square" rtlCol="0">
            <a:spAutoFit/>
          </a:bodyPr>
          <a:lstStyle/>
          <a:p>
            <a:pPr algn="ctr">
              <a:defRPr/>
            </a:pPr>
            <a:r>
              <a:rPr lang="en-US">
                <a:cs typeface="Times New Roman"/>
              </a:rPr>
              <a:t>…</a:t>
            </a:r>
            <a:endParaRPr lang="ru-RU">
              <a:cs typeface="Times New Roman"/>
            </a:endParaRPr>
          </a:p>
        </p:txBody>
      </p:sp>
      <p:pic>
        <p:nvPicPr>
          <p:cNvPr id="110" name="Picture 23"/>
          <p:cNvPicPr>
            <a:picLocks noChangeAspect="1"/>
          </p:cNvPicPr>
          <p:nvPr/>
        </p:nvPicPr>
        <p:blipFill>
          <a:blip r:embed="rId2"/>
          <a:stretch/>
        </p:blipFill>
        <p:spPr bwMode="auto">
          <a:xfrm>
            <a:off x="7374387" y="1682298"/>
            <a:ext cx="1152128" cy="1364014"/>
          </a:xfrm>
          <a:prstGeom prst="rect">
            <a:avLst/>
          </a:prstGeom>
        </p:spPr>
      </p:pic>
      <p:pic>
        <p:nvPicPr>
          <p:cNvPr id="111" name="Picture 2" descr="Картинки по запросу &quot;couchdb&quot;&quot;"/>
          <p:cNvPicPr>
            <a:picLocks noChangeAspect="1" noChangeArrowheads="1"/>
          </p:cNvPicPr>
          <p:nvPr/>
        </p:nvPicPr>
        <p:blipFill>
          <a:blip r:embed="rId3"/>
          <a:srcRect l="4971" t="7388" r="58917" b="7403"/>
          <a:stretch/>
        </p:blipFill>
        <p:spPr bwMode="auto">
          <a:xfrm>
            <a:off x="8999350" y="1879991"/>
            <a:ext cx="1008112" cy="1030028"/>
          </a:xfrm>
          <a:prstGeom prst="rect">
            <a:avLst/>
          </a:prstGeom>
          <a:noFill/>
        </p:spPr>
      </p:pic>
      <p:grpSp>
        <p:nvGrpSpPr>
          <p:cNvPr id="112" name="Group 114"/>
          <p:cNvGrpSpPr/>
          <p:nvPr/>
        </p:nvGrpSpPr>
        <p:grpSpPr bwMode="auto">
          <a:xfrm>
            <a:off x="4649952" y="1492378"/>
            <a:ext cx="1868160" cy="1796474"/>
            <a:chOff x="611560" y="2060849"/>
            <a:chExt cx="1868160" cy="1796474"/>
          </a:xfrm>
        </p:grpSpPr>
        <p:sp>
          <p:nvSpPr>
            <p:cNvPr id="113" name="Rectangle 115"/>
            <p:cNvSpPr/>
            <p:nvPr/>
          </p:nvSpPr>
          <p:spPr bwMode="auto">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4" name="TextBox 113"/>
            <p:cNvSpPr txBox="1"/>
            <p:nvPr/>
          </p:nvSpPr>
          <p:spPr bwMode="auto">
            <a:xfrm>
              <a:off x="611560" y="2060849"/>
              <a:ext cx="1868160" cy="307777"/>
            </a:xfrm>
            <a:prstGeom prst="rect">
              <a:avLst/>
            </a:prstGeom>
            <a:noFill/>
            <a:ln>
              <a:noFill/>
            </a:ln>
          </p:spPr>
          <p:txBody>
            <a:bodyPr wrap="square" rtlCol="0">
              <a:spAutoFit/>
            </a:bodyPr>
            <a:lstStyle/>
            <a:p>
              <a:pPr algn="ctr">
                <a:defRPr/>
              </a:pPr>
              <a:r>
                <a:rPr lang="en-US" sz="1400">
                  <a:solidFill>
                    <a:srgbClr val="002060"/>
                  </a:solidFill>
                  <a:cs typeface="Times New Roman"/>
                </a:rPr>
                <a:t>collection 2</a:t>
              </a:r>
              <a:endParaRPr lang="ru-RU" sz="1400">
                <a:solidFill>
                  <a:srgbClr val="002060"/>
                </a:solidFill>
                <a:cs typeface="Times New Roman"/>
              </a:endParaRPr>
            </a:p>
          </p:txBody>
        </p:sp>
        <p:grpSp>
          <p:nvGrpSpPr>
            <p:cNvPr id="115" name="Group 117"/>
            <p:cNvGrpSpPr/>
            <p:nvPr/>
          </p:nvGrpSpPr>
          <p:grpSpPr bwMode="auto">
            <a:xfrm>
              <a:off x="730203" y="2338854"/>
              <a:ext cx="1580067" cy="1372233"/>
              <a:chOff x="730203" y="2338854"/>
              <a:chExt cx="1580067" cy="1372233"/>
            </a:xfrm>
          </p:grpSpPr>
          <p:sp>
            <p:nvSpPr>
              <p:cNvPr id="116" name="TextBox 115"/>
              <p:cNvSpPr txBox="1"/>
              <p:nvPr/>
            </p:nvSpPr>
            <p:spPr bwMode="auto">
              <a:xfrm>
                <a:off x="730203" y="2338854"/>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5</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17" name="TextBox 116"/>
              <p:cNvSpPr txBox="1"/>
              <p:nvPr/>
            </p:nvSpPr>
            <p:spPr bwMode="auto">
              <a:xfrm>
                <a:off x="775852" y="2380030"/>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4</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18" name="TextBox 117"/>
              <p:cNvSpPr txBox="1"/>
              <p:nvPr/>
            </p:nvSpPr>
            <p:spPr bwMode="auto">
              <a:xfrm>
                <a:off x="819532" y="2420888"/>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3</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19" name="TextBox 118"/>
              <p:cNvSpPr txBox="1"/>
              <p:nvPr/>
            </p:nvSpPr>
            <p:spPr bwMode="auto">
              <a:xfrm>
                <a:off x="876598" y="2470412"/>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2</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a:t>
                </a:r>
                <a:endParaRPr/>
              </a:p>
              <a:p>
                <a:pPr>
                  <a:defRPr/>
                </a:pPr>
                <a:endParaRPr lang="ru-RU" sz="1200">
                  <a:solidFill>
                    <a:srgbClr val="002060"/>
                  </a:solidFill>
                  <a:cs typeface="Times New Roman"/>
                </a:endParaRPr>
              </a:p>
            </p:txBody>
          </p:sp>
          <p:sp>
            <p:nvSpPr>
              <p:cNvPr id="120" name="TextBox 119"/>
              <p:cNvSpPr txBox="1"/>
              <p:nvPr/>
            </p:nvSpPr>
            <p:spPr bwMode="auto">
              <a:xfrm>
                <a:off x="927604" y="2510757"/>
                <a:ext cx="1382666" cy="1200330"/>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1</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a:t>
                </a:r>
                <a:endParaRPr lang="ru-RU" sz="1200">
                  <a:solidFill>
                    <a:srgbClr val="002060"/>
                  </a:solidFill>
                  <a:cs typeface="Times New Roman"/>
                </a:endParaRPr>
              </a:p>
            </p:txBody>
          </p:sp>
        </p:grpSp>
      </p:grpSp>
      <p:grpSp>
        <p:nvGrpSpPr>
          <p:cNvPr id="121" name="Group 51213"/>
          <p:cNvGrpSpPr/>
          <p:nvPr/>
        </p:nvGrpSpPr>
        <p:grpSpPr bwMode="auto">
          <a:xfrm>
            <a:off x="2060737" y="3654862"/>
            <a:ext cx="5889714" cy="2590043"/>
            <a:chOff x="559108" y="4223333"/>
            <a:chExt cx="5889714" cy="2590043"/>
          </a:xfrm>
        </p:grpSpPr>
        <p:grpSp>
          <p:nvGrpSpPr>
            <p:cNvPr id="122" name="Group 27"/>
            <p:cNvGrpSpPr/>
            <p:nvPr/>
          </p:nvGrpSpPr>
          <p:grpSpPr bwMode="auto">
            <a:xfrm>
              <a:off x="559108" y="5407206"/>
              <a:ext cx="1332147" cy="1353041"/>
              <a:chOff x="559108" y="5407206"/>
              <a:chExt cx="1332147" cy="1353041"/>
            </a:xfrm>
          </p:grpSpPr>
          <p:sp>
            <p:nvSpPr>
              <p:cNvPr id="141" name="Oval 24"/>
              <p:cNvSpPr/>
              <p:nvPr/>
            </p:nvSpPr>
            <p:spPr bwMode="auto">
              <a:xfrm>
                <a:off x="559108" y="5407206"/>
                <a:ext cx="1332147"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2" name="TextBox 141"/>
              <p:cNvSpPr txBox="1"/>
              <p:nvPr/>
            </p:nvSpPr>
            <p:spPr bwMode="auto">
              <a:xfrm>
                <a:off x="766908" y="5683313"/>
                <a:ext cx="916548" cy="830997"/>
              </a:xfrm>
              <a:prstGeom prst="rect">
                <a:avLst/>
              </a:prstGeom>
              <a:noFill/>
            </p:spPr>
            <p:txBody>
              <a:bodyPr wrap="square" rtlCol="0">
                <a:spAutoFit/>
              </a:bodyPr>
              <a:lstStyle/>
              <a:p>
                <a:pPr>
                  <a:defRPr/>
                </a:pPr>
                <a:r>
                  <a:rPr lang="en-US" sz="1200">
                    <a:solidFill>
                      <a:srgbClr val="002060"/>
                    </a:solidFill>
                    <a:cs typeface="Times New Roman"/>
                  </a:rPr>
                  <a:t>Id: 1</a:t>
                </a:r>
                <a:endParaRPr/>
              </a:p>
              <a:p>
                <a:pPr>
                  <a:defRPr/>
                </a:pPr>
                <a:r>
                  <a:rPr lang="en-US" sz="1200">
                    <a:solidFill>
                      <a:srgbClr val="002060"/>
                    </a:solidFill>
                    <a:cs typeface="Times New Roman"/>
                  </a:rPr>
                  <a:t>Type: User</a:t>
                </a:r>
                <a:endParaRPr/>
              </a:p>
              <a:p>
                <a:pPr>
                  <a:defRPr/>
                </a:pPr>
                <a:r>
                  <a:rPr lang="en-US" sz="1200">
                    <a:solidFill>
                      <a:srgbClr val="002060"/>
                    </a:solidFill>
                    <a:cs typeface="Times New Roman"/>
                  </a:rPr>
                  <a:t>Name: John</a:t>
                </a:r>
                <a:endParaRPr lang="ru-RU" sz="1200">
                  <a:solidFill>
                    <a:srgbClr val="002060"/>
                  </a:solidFill>
                  <a:cs typeface="Times New Roman"/>
                </a:endParaRPr>
              </a:p>
            </p:txBody>
          </p:sp>
        </p:grpSp>
        <p:grpSp>
          <p:nvGrpSpPr>
            <p:cNvPr id="123" name="Group 89"/>
            <p:cNvGrpSpPr/>
            <p:nvPr/>
          </p:nvGrpSpPr>
          <p:grpSpPr bwMode="auto">
            <a:xfrm>
              <a:off x="2871084" y="4223333"/>
              <a:ext cx="1332147" cy="1353041"/>
              <a:chOff x="559108" y="5407206"/>
              <a:chExt cx="1332147" cy="1353041"/>
            </a:xfrm>
          </p:grpSpPr>
          <p:sp>
            <p:nvSpPr>
              <p:cNvPr id="139" name="Oval 90"/>
              <p:cNvSpPr/>
              <p:nvPr/>
            </p:nvSpPr>
            <p:spPr bwMode="auto">
              <a:xfrm>
                <a:off x="559108" y="5407206"/>
                <a:ext cx="1332147"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0" name="TextBox 139"/>
              <p:cNvSpPr txBox="1"/>
              <p:nvPr/>
            </p:nvSpPr>
            <p:spPr bwMode="auto">
              <a:xfrm>
                <a:off x="769512" y="5761900"/>
                <a:ext cx="908828" cy="646331"/>
              </a:xfrm>
              <a:prstGeom prst="rect">
                <a:avLst/>
              </a:prstGeom>
              <a:noFill/>
            </p:spPr>
            <p:txBody>
              <a:bodyPr wrap="square" rtlCol="0">
                <a:spAutoFit/>
              </a:bodyPr>
              <a:lstStyle/>
              <a:p>
                <a:pPr>
                  <a:defRPr/>
                </a:pPr>
                <a:r>
                  <a:rPr lang="en-US" sz="1200">
                    <a:solidFill>
                      <a:srgbClr val="002060"/>
                    </a:solidFill>
                    <a:cs typeface="Times New Roman"/>
                  </a:rPr>
                  <a:t>Id: 2</a:t>
                </a:r>
                <a:endParaRPr/>
              </a:p>
              <a:p>
                <a:pPr>
                  <a:defRPr/>
                </a:pPr>
                <a:r>
                  <a:rPr lang="en-US" sz="1200">
                    <a:solidFill>
                      <a:srgbClr val="002060"/>
                    </a:solidFill>
                    <a:cs typeface="Times New Roman"/>
                  </a:rPr>
                  <a:t>Type: User</a:t>
                </a:r>
                <a:endParaRPr/>
              </a:p>
              <a:p>
                <a:pPr>
                  <a:defRPr/>
                </a:pPr>
                <a:r>
                  <a:rPr lang="en-US" sz="1200">
                    <a:solidFill>
                      <a:srgbClr val="002060"/>
                    </a:solidFill>
                    <a:cs typeface="Times New Roman"/>
                  </a:rPr>
                  <a:t>Name: Jack</a:t>
                </a:r>
                <a:endParaRPr lang="ru-RU" sz="1200">
                  <a:solidFill>
                    <a:srgbClr val="002060"/>
                  </a:solidFill>
                  <a:cs typeface="Times New Roman"/>
                </a:endParaRPr>
              </a:p>
            </p:txBody>
          </p:sp>
        </p:grpSp>
        <p:grpSp>
          <p:nvGrpSpPr>
            <p:cNvPr id="124" name="Group 92"/>
            <p:cNvGrpSpPr/>
            <p:nvPr/>
          </p:nvGrpSpPr>
          <p:grpSpPr bwMode="auto">
            <a:xfrm>
              <a:off x="5116674" y="5402275"/>
              <a:ext cx="1332147" cy="1353041"/>
              <a:chOff x="559108" y="5407206"/>
              <a:chExt cx="1332147" cy="1353041"/>
            </a:xfrm>
          </p:grpSpPr>
          <p:sp>
            <p:nvSpPr>
              <p:cNvPr id="137" name="Oval 93"/>
              <p:cNvSpPr/>
              <p:nvPr/>
            </p:nvSpPr>
            <p:spPr bwMode="auto">
              <a:xfrm>
                <a:off x="559108" y="5407206"/>
                <a:ext cx="1332147"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38" name="TextBox 137"/>
              <p:cNvSpPr txBox="1"/>
              <p:nvPr/>
            </p:nvSpPr>
            <p:spPr bwMode="auto">
              <a:xfrm>
                <a:off x="727313" y="5760560"/>
                <a:ext cx="993170" cy="646331"/>
              </a:xfrm>
              <a:prstGeom prst="rect">
                <a:avLst/>
              </a:prstGeom>
              <a:noFill/>
            </p:spPr>
            <p:txBody>
              <a:bodyPr wrap="square" rtlCol="0">
                <a:spAutoFit/>
              </a:bodyPr>
              <a:lstStyle/>
              <a:p>
                <a:pPr>
                  <a:defRPr/>
                </a:pPr>
                <a:r>
                  <a:rPr lang="en-US" sz="1200">
                    <a:solidFill>
                      <a:srgbClr val="002060"/>
                    </a:solidFill>
                    <a:cs typeface="Times New Roman"/>
                  </a:rPr>
                  <a:t>Id: 3</a:t>
                </a:r>
                <a:endParaRPr/>
              </a:p>
              <a:p>
                <a:pPr>
                  <a:defRPr/>
                </a:pPr>
                <a:r>
                  <a:rPr lang="en-US" sz="1200">
                    <a:solidFill>
                      <a:srgbClr val="002060"/>
                    </a:solidFill>
                    <a:cs typeface="Times New Roman"/>
                  </a:rPr>
                  <a:t>Type: Group</a:t>
                </a:r>
                <a:endParaRPr/>
              </a:p>
              <a:p>
                <a:pPr>
                  <a:defRPr/>
                </a:pPr>
                <a:r>
                  <a:rPr lang="en-US" sz="1200">
                    <a:solidFill>
                      <a:srgbClr val="002060"/>
                    </a:solidFill>
                    <a:cs typeface="Times New Roman"/>
                  </a:rPr>
                  <a:t>Name: </a:t>
                </a:r>
                <a:r>
                  <a:rPr lang="en-US" sz="1200">
                    <a:solidFill>
                      <a:srgbClr val="002060"/>
                    </a:solidFill>
                    <a:cs typeface="Times New Roman"/>
                  </a:rPr>
                  <a:t>WoT</a:t>
                </a:r>
                <a:endParaRPr lang="ru-RU" sz="1200">
                  <a:solidFill>
                    <a:srgbClr val="002060"/>
                  </a:solidFill>
                  <a:cs typeface="Times New Roman"/>
                </a:endParaRPr>
              </a:p>
            </p:txBody>
          </p:sp>
        </p:grpSp>
        <p:cxnSp>
          <p:nvCxnSpPr>
            <p:cNvPr id="125" name="Straight Arrow Connector 97"/>
            <p:cNvCxnSpPr>
              <a:cxnSpLocks/>
              <a:stCxn id="141" idx="7"/>
              <a:endCxn id="139" idx="2"/>
            </p:cNvCxnSpPr>
            <p:nvPr/>
          </p:nvCxnSpPr>
          <p:spPr bwMode="auto">
            <a:xfrm flipV="1">
              <a:off x="1696167" y="4899854"/>
              <a:ext cx="1174917" cy="70550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bwMode="auto">
            <a:xfrm rot="19723113">
              <a:off x="1540471" y="4837291"/>
              <a:ext cx="1241665" cy="461665"/>
            </a:xfrm>
            <a:prstGeom prst="rect">
              <a:avLst/>
            </a:prstGeom>
            <a:noFill/>
          </p:spPr>
          <p:txBody>
            <a:bodyPr wrap="square" rtlCol="0">
              <a:spAutoFit/>
            </a:bodyPr>
            <a:lstStyle/>
            <a:p>
              <a:pPr>
                <a:defRPr/>
              </a:pPr>
              <a:r>
                <a:rPr lang="en-US" sz="1200">
                  <a:solidFill>
                    <a:srgbClr val="002060"/>
                  </a:solidFill>
                  <a:cs typeface="Times New Roman"/>
                </a:rPr>
                <a:t>link_id: 100</a:t>
              </a:r>
              <a:endParaRPr/>
            </a:p>
            <a:p>
              <a:pPr>
                <a:defRPr/>
              </a:pPr>
              <a:r>
                <a:rPr lang="en-US" sz="1200">
                  <a:solidFill>
                    <a:srgbClr val="002060"/>
                  </a:solidFill>
                  <a:cs typeface="Times New Roman"/>
                </a:rPr>
                <a:t>label: friend</a:t>
              </a:r>
              <a:endParaRPr lang="ru-RU" sz="1200">
                <a:solidFill>
                  <a:srgbClr val="002060"/>
                </a:solidFill>
                <a:cs typeface="Times New Roman"/>
              </a:endParaRPr>
            </a:p>
          </p:txBody>
        </p:sp>
        <p:sp>
          <p:nvSpPr>
            <p:cNvPr id="127" name="TextBox 126"/>
            <p:cNvSpPr txBox="1"/>
            <p:nvPr/>
          </p:nvSpPr>
          <p:spPr bwMode="auto">
            <a:xfrm rot="19796229">
              <a:off x="1843811" y="5378691"/>
              <a:ext cx="1241665"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101</a:t>
              </a:r>
              <a:endParaRPr/>
            </a:p>
            <a:p>
              <a:pPr>
                <a:defRPr/>
              </a:pPr>
              <a:r>
                <a:rPr lang="en-US" sz="1200">
                  <a:solidFill>
                    <a:srgbClr val="002060"/>
                  </a:solidFill>
                  <a:cs typeface="Times New Roman"/>
                </a:rPr>
                <a:t>label: friend</a:t>
              </a:r>
              <a:endParaRPr lang="ru-RU" sz="1200">
                <a:solidFill>
                  <a:srgbClr val="002060"/>
                </a:solidFill>
                <a:cs typeface="Times New Roman"/>
              </a:endParaRPr>
            </a:p>
          </p:txBody>
        </p:sp>
        <p:cxnSp>
          <p:nvCxnSpPr>
            <p:cNvPr id="128" name="Straight Arrow Connector 103"/>
            <p:cNvCxnSpPr>
              <a:cxnSpLocks/>
            </p:cNvCxnSpPr>
            <p:nvPr/>
          </p:nvCxnSpPr>
          <p:spPr bwMode="auto">
            <a:xfrm flipH="1">
              <a:off x="1785447" y="5073788"/>
              <a:ext cx="1102085" cy="65002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09"/>
            <p:cNvCxnSpPr>
              <a:cxnSpLocks/>
            </p:cNvCxnSpPr>
            <p:nvPr/>
          </p:nvCxnSpPr>
          <p:spPr bwMode="auto">
            <a:xfrm flipV="1">
              <a:off x="1878763" y="6212800"/>
              <a:ext cx="3254359" cy="1836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bwMode="auto">
            <a:xfrm>
              <a:off x="2761006" y="5775647"/>
              <a:ext cx="1306937" cy="461665"/>
            </a:xfrm>
            <a:prstGeom prst="rect">
              <a:avLst/>
            </a:prstGeom>
            <a:noFill/>
          </p:spPr>
          <p:txBody>
            <a:bodyPr wrap="square" rtlCol="0">
              <a:spAutoFit/>
            </a:bodyPr>
            <a:lstStyle/>
            <a:p>
              <a:pPr>
                <a:defRPr/>
              </a:pPr>
              <a:r>
                <a:rPr lang="en-US" sz="1200">
                  <a:solidFill>
                    <a:srgbClr val="002060"/>
                  </a:solidFill>
                  <a:cs typeface="Times New Roman"/>
                </a:rPr>
                <a:t>link_id: 104</a:t>
              </a:r>
              <a:endParaRPr/>
            </a:p>
            <a:p>
              <a:pPr>
                <a:defRPr/>
              </a:pPr>
              <a:r>
                <a:rPr lang="en-US" sz="1200">
                  <a:solidFill>
                    <a:srgbClr val="002060"/>
                  </a:solidFill>
                  <a:cs typeface="Times New Roman"/>
                </a:rPr>
                <a:t>label: is_member</a:t>
              </a:r>
              <a:endParaRPr lang="ru-RU" sz="1200">
                <a:solidFill>
                  <a:srgbClr val="002060"/>
                </a:solidFill>
                <a:cs typeface="Times New Roman"/>
              </a:endParaRPr>
            </a:p>
          </p:txBody>
        </p:sp>
        <p:cxnSp>
          <p:nvCxnSpPr>
            <p:cNvPr id="131" name="Straight Arrow Connector 125"/>
            <p:cNvCxnSpPr>
              <a:cxnSpLocks/>
            </p:cNvCxnSpPr>
            <p:nvPr/>
          </p:nvCxnSpPr>
          <p:spPr bwMode="auto">
            <a:xfrm flipH="1" flipV="1">
              <a:off x="1811692" y="6355219"/>
              <a:ext cx="3376992" cy="277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bwMode="auto">
            <a:xfrm>
              <a:off x="2761006" y="6351711"/>
              <a:ext cx="1306937"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105</a:t>
              </a:r>
              <a:endParaRPr/>
            </a:p>
            <a:p>
              <a:pPr>
                <a:defRPr/>
              </a:pPr>
              <a:r>
                <a:rPr lang="en-US" sz="1200">
                  <a:solidFill>
                    <a:srgbClr val="002060"/>
                  </a:solidFill>
                  <a:cs typeface="Times New Roman"/>
                </a:rPr>
                <a:t>label: members</a:t>
              </a:r>
              <a:endParaRPr lang="ru-RU" sz="1200">
                <a:solidFill>
                  <a:srgbClr val="002060"/>
                </a:solidFill>
                <a:cs typeface="Times New Roman"/>
              </a:endParaRPr>
            </a:p>
          </p:txBody>
        </p:sp>
        <p:sp>
          <p:nvSpPr>
            <p:cNvPr id="133" name="TextBox 132"/>
            <p:cNvSpPr txBox="1"/>
            <p:nvPr/>
          </p:nvSpPr>
          <p:spPr bwMode="auto">
            <a:xfrm rot="1944666">
              <a:off x="4224947" y="4834206"/>
              <a:ext cx="1304541"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102</a:t>
              </a:r>
              <a:endParaRPr/>
            </a:p>
            <a:p>
              <a:pPr>
                <a:defRPr/>
              </a:pPr>
              <a:r>
                <a:rPr lang="en-US" sz="1200">
                  <a:solidFill>
                    <a:srgbClr val="002060"/>
                  </a:solidFill>
                  <a:cs typeface="Times New Roman"/>
                </a:rPr>
                <a:t>label: </a:t>
              </a:r>
              <a:r>
                <a:rPr lang="en-US" sz="1200">
                  <a:solidFill>
                    <a:srgbClr val="002060"/>
                  </a:solidFill>
                  <a:cs typeface="Times New Roman"/>
                </a:rPr>
                <a:t>is_member</a:t>
              </a:r>
              <a:endParaRPr lang="ru-RU" sz="1200">
                <a:solidFill>
                  <a:srgbClr val="002060"/>
                </a:solidFill>
                <a:cs typeface="Times New Roman"/>
              </a:endParaRPr>
            </a:p>
          </p:txBody>
        </p:sp>
        <p:cxnSp>
          <p:nvCxnSpPr>
            <p:cNvPr id="134" name="Straight Arrow Connector 136"/>
            <p:cNvCxnSpPr>
              <a:cxnSpLocks/>
              <a:stCxn id="139" idx="6"/>
              <a:endCxn id="137" idx="1"/>
            </p:cNvCxnSpPr>
            <p:nvPr/>
          </p:nvCxnSpPr>
          <p:spPr bwMode="auto">
            <a:xfrm>
              <a:off x="4203232" y="4899854"/>
              <a:ext cx="1108531" cy="700569"/>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42"/>
            <p:cNvCxnSpPr>
              <a:cxnSpLocks/>
            </p:cNvCxnSpPr>
            <p:nvPr/>
          </p:nvCxnSpPr>
          <p:spPr bwMode="auto">
            <a:xfrm flipH="1" flipV="1">
              <a:off x="4184272" y="5069001"/>
              <a:ext cx="1048730" cy="655496"/>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bwMode="auto">
            <a:xfrm rot="1944666">
              <a:off x="3993149" y="5372662"/>
              <a:ext cx="1206410"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103</a:t>
              </a:r>
              <a:endParaRPr/>
            </a:p>
            <a:p>
              <a:pPr>
                <a:defRPr/>
              </a:pPr>
              <a:r>
                <a:rPr lang="en-US" sz="1200">
                  <a:solidFill>
                    <a:srgbClr val="002060"/>
                  </a:solidFill>
                  <a:cs typeface="Times New Roman"/>
                </a:rPr>
                <a:t>label: members</a:t>
              </a:r>
              <a:endParaRPr lang="ru-RU" sz="1200">
                <a:solidFill>
                  <a:srgbClr val="002060"/>
                </a:solidFill>
                <a:cs typeface="Times New Roman"/>
              </a:endParaRPr>
            </a:p>
          </p:txBody>
        </p:sp>
      </p:grpSp>
      <p:pic>
        <p:nvPicPr>
          <p:cNvPr id="143" name="Picture 4" descr="Картинки по запросу &quot;Neo4j&quot;&quot;"/>
          <p:cNvPicPr>
            <a:picLocks noChangeAspect="1" noChangeArrowheads="1"/>
          </p:cNvPicPr>
          <p:nvPr/>
        </p:nvPicPr>
        <p:blipFill>
          <a:blip r:embed="rId4"/>
          <a:stretch/>
        </p:blipFill>
        <p:spPr bwMode="auto">
          <a:xfrm>
            <a:off x="8332539" y="3980014"/>
            <a:ext cx="1816055" cy="946943"/>
          </a:xfrm>
          <a:prstGeom prst="rect">
            <a:avLst/>
          </a:prstGeom>
          <a:noFill/>
        </p:spPr>
      </p:pic>
      <p:pic>
        <p:nvPicPr>
          <p:cNvPr id="144" name="Picture 6" descr="https://upload.wikimedia.org/wikipedia/commons/b/ba/OrientDB_Logo_2014_280x177.jpg"/>
          <p:cNvPicPr>
            <a:picLocks noChangeAspect="1" noChangeArrowheads="1"/>
          </p:cNvPicPr>
          <p:nvPr/>
        </p:nvPicPr>
        <p:blipFill>
          <a:blip r:embed="rId5"/>
          <a:stretch/>
        </p:blipFill>
        <p:spPr bwMode="auto">
          <a:xfrm>
            <a:off x="8332539" y="5000865"/>
            <a:ext cx="1735433" cy="109704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ACID</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Набор основных технических требований к СУБД и к проектируемой базе данных состоит из четырех свойств, описываемых аббревиатурой </a:t>
            </a:r>
            <a:r>
              <a:rPr lang="en-US" sz="2000">
                <a:solidFill>
                  <a:srgbClr val="002060"/>
                </a:solidFill>
                <a:latin typeface="+mn-lt"/>
              </a:rPr>
              <a:t>ACID. </a:t>
            </a:r>
            <a:r>
              <a:rPr lang="ru-RU" sz="2000">
                <a:solidFill>
                  <a:srgbClr val="002060"/>
                </a:solidFill>
                <a:latin typeface="+mn-lt"/>
              </a:rPr>
              <a:t>Соблюдение этих требований вкупе с требованиями безопасности позволяет обеспечить целостность данных, а также надежную и предсказуемую работу системы в целом.</a:t>
            </a:r>
            <a:endParaRPr lang="en-US" sz="2000">
              <a:solidFill>
                <a:srgbClr val="002060"/>
              </a:solidFill>
              <a:latin typeface="+mn-lt"/>
            </a:endParaRPr>
          </a:p>
          <a:p>
            <a:pPr algn="just">
              <a:spcBef>
                <a:spcPts val="0"/>
              </a:spcBef>
              <a:spcAft>
                <a:spcPts val="600"/>
              </a:spcAft>
              <a:buFontTx/>
              <a:buNone/>
              <a:defRPr/>
            </a:pPr>
            <a:r>
              <a:rPr lang="ru-RU" sz="2000" b="1" u="sng">
                <a:solidFill>
                  <a:srgbClr val="002060"/>
                </a:solidFill>
                <a:latin typeface="+mn-lt"/>
              </a:rPr>
              <a:t>A</a:t>
            </a:r>
            <a:r>
              <a:rPr lang="ru-RU" sz="2000" u="sng">
                <a:solidFill>
                  <a:srgbClr val="002060"/>
                </a:solidFill>
                <a:latin typeface="+mn-lt"/>
              </a:rPr>
              <a:t>tomicity (Атомарность)</a:t>
            </a:r>
            <a:r>
              <a:rPr lang="ru-RU" sz="2000">
                <a:solidFill>
                  <a:srgbClr val="002060"/>
                </a:solidFill>
                <a:latin typeface="+mn-lt"/>
              </a:rPr>
              <a:t> — транзакция не может быть зафиксирована в системе частично: либо полное выполнение, либо полная отмена.</a:t>
            </a:r>
            <a:endParaRPr/>
          </a:p>
          <a:p>
            <a:pPr algn="just">
              <a:spcBef>
                <a:spcPts val="0"/>
              </a:spcBef>
              <a:spcAft>
                <a:spcPts val="600"/>
              </a:spcAft>
              <a:buFontTx/>
              <a:buNone/>
              <a:defRPr/>
            </a:pPr>
            <a:r>
              <a:rPr lang="ru-RU" sz="2000" b="1" u="sng">
                <a:solidFill>
                  <a:srgbClr val="002060"/>
                </a:solidFill>
                <a:latin typeface="+mn-lt"/>
              </a:rPr>
              <a:t>C</a:t>
            </a:r>
            <a:r>
              <a:rPr lang="ru-RU" sz="2000" u="sng">
                <a:solidFill>
                  <a:srgbClr val="002060"/>
                </a:solidFill>
                <a:latin typeface="+mn-lt"/>
              </a:rPr>
              <a:t>onsistency (Согласованность)</a:t>
            </a:r>
            <a:r>
              <a:rPr lang="ru-RU" sz="2000">
                <a:solidFill>
                  <a:srgbClr val="002060"/>
                </a:solidFill>
                <a:latin typeface="+mn-lt"/>
              </a:rPr>
              <a:t> — завершенная транзакция сохраняет согласованность базы данных.</a:t>
            </a:r>
            <a:endParaRPr/>
          </a:p>
          <a:p>
            <a:pPr algn="just">
              <a:spcBef>
                <a:spcPts val="0"/>
              </a:spcBef>
              <a:spcAft>
                <a:spcPts val="600"/>
              </a:spcAft>
              <a:buFontTx/>
              <a:buNone/>
              <a:defRPr/>
            </a:pPr>
            <a:r>
              <a:rPr lang="ru-RU" sz="2000" b="1" u="sng">
                <a:solidFill>
                  <a:srgbClr val="002060"/>
                </a:solidFill>
                <a:latin typeface="+mn-lt"/>
              </a:rPr>
              <a:t>I</a:t>
            </a:r>
            <a:r>
              <a:rPr lang="ru-RU" sz="2000" u="sng">
                <a:solidFill>
                  <a:srgbClr val="002060"/>
                </a:solidFill>
                <a:latin typeface="+mn-lt"/>
              </a:rPr>
              <a:t>solation (Изолированность)</a:t>
            </a:r>
            <a:r>
              <a:rPr lang="ru-RU" sz="2000">
                <a:solidFill>
                  <a:srgbClr val="002060"/>
                </a:solidFill>
                <a:latin typeface="+mn-lt"/>
              </a:rPr>
              <a:t> — во время выполнения транзакции параллельные транзакции не должны оказывать влияния на ее результат. </a:t>
            </a:r>
            <a:endParaRPr/>
          </a:p>
          <a:p>
            <a:pPr algn="just">
              <a:spcBef>
                <a:spcPts val="0"/>
              </a:spcBef>
              <a:spcAft>
                <a:spcPts val="600"/>
              </a:spcAft>
              <a:buFontTx/>
              <a:buNone/>
              <a:defRPr/>
            </a:pPr>
            <a:r>
              <a:rPr lang="ru-RU" sz="2000" b="1" u="sng">
                <a:solidFill>
                  <a:srgbClr val="002060"/>
                </a:solidFill>
                <a:latin typeface="+mn-lt"/>
              </a:rPr>
              <a:t>D</a:t>
            </a:r>
            <a:r>
              <a:rPr lang="ru-RU" sz="2000" u="sng">
                <a:solidFill>
                  <a:srgbClr val="002060"/>
                </a:solidFill>
                <a:latin typeface="+mn-lt"/>
              </a:rPr>
              <a:t>urability (Долговечность)</a:t>
            </a:r>
            <a:r>
              <a:rPr lang="ru-RU" sz="2000">
                <a:solidFill>
                  <a:srgbClr val="002060"/>
                </a:solidFill>
                <a:latin typeface="+mn-lt"/>
              </a:rPr>
              <a:t> — низкоуровневые проблемы (например, обесточивание системы) не должны менять результат завершенной транзакции.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BASE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b="1" u="sng">
                <a:solidFill>
                  <a:srgbClr val="002060"/>
                </a:solidFill>
                <a:latin typeface="+mn-lt"/>
              </a:rPr>
              <a:t>B</a:t>
            </a:r>
            <a:r>
              <a:rPr lang="ru-RU" sz="2000" u="sng">
                <a:solidFill>
                  <a:srgbClr val="002060"/>
                </a:solidFill>
                <a:latin typeface="+mn-lt"/>
              </a:rPr>
              <a:t>asic </a:t>
            </a:r>
            <a:r>
              <a:rPr lang="ru-RU" sz="2000" b="1" u="sng">
                <a:solidFill>
                  <a:srgbClr val="002060"/>
                </a:solidFill>
                <a:latin typeface="+mn-lt"/>
              </a:rPr>
              <a:t>A</a:t>
            </a:r>
            <a:r>
              <a:rPr lang="ru-RU" sz="2000" u="sng">
                <a:solidFill>
                  <a:srgbClr val="002060"/>
                </a:solidFill>
                <a:latin typeface="+mn-lt"/>
              </a:rPr>
              <a:t>vailability (Базовая доступность) </a:t>
            </a:r>
            <a:r>
              <a:rPr lang="ru-RU" sz="2000">
                <a:solidFill>
                  <a:srgbClr val="002060"/>
                </a:solidFill>
                <a:latin typeface="+mn-lt"/>
              </a:rPr>
              <a:t>— допускается отказ в обслуживании для незначительной части сессий при сохранении доступности для большинства из них.</a:t>
            </a:r>
            <a:endParaRPr/>
          </a:p>
          <a:p>
            <a:pPr algn="just">
              <a:spcBef>
                <a:spcPts val="0"/>
              </a:spcBef>
              <a:spcAft>
                <a:spcPts val="600"/>
              </a:spcAft>
              <a:buFontTx/>
              <a:buNone/>
              <a:defRPr/>
            </a:pPr>
            <a:r>
              <a:rPr lang="ru-RU" sz="2000" b="1" u="sng">
                <a:solidFill>
                  <a:srgbClr val="002060"/>
                </a:solidFill>
                <a:latin typeface="+mn-lt"/>
              </a:rPr>
              <a:t>S</a:t>
            </a:r>
            <a:r>
              <a:rPr lang="ru-RU" sz="2000" u="sng">
                <a:solidFill>
                  <a:srgbClr val="002060"/>
                </a:solidFill>
                <a:latin typeface="+mn-lt"/>
              </a:rPr>
              <a:t>oft state (Неустойчивое состояние) </a:t>
            </a:r>
            <a:r>
              <a:rPr lang="ru-RU" sz="2000">
                <a:solidFill>
                  <a:srgbClr val="002060"/>
                </a:solidFill>
                <a:latin typeface="+mn-lt"/>
              </a:rPr>
              <a:t>— допускается жертвовать долговременным хранением состояния сессии (например, промежуточных результатов выборок) при обеспечении фиксации обновлений для критичных операций.</a:t>
            </a:r>
            <a:endParaRPr/>
          </a:p>
          <a:p>
            <a:pPr algn="just">
              <a:spcBef>
                <a:spcPts val="0"/>
              </a:spcBef>
              <a:spcAft>
                <a:spcPts val="600"/>
              </a:spcAft>
              <a:buFontTx/>
              <a:buNone/>
              <a:defRPr/>
            </a:pPr>
            <a:r>
              <a:rPr lang="ru-RU" sz="2000" b="1" u="sng">
                <a:solidFill>
                  <a:srgbClr val="002060"/>
                </a:solidFill>
                <a:latin typeface="+mn-lt"/>
              </a:rPr>
              <a:t>E</a:t>
            </a:r>
            <a:r>
              <a:rPr lang="ru-RU" sz="2000" u="sng">
                <a:solidFill>
                  <a:srgbClr val="002060"/>
                </a:solidFill>
                <a:latin typeface="+mn-lt"/>
              </a:rPr>
              <a:t>ventual consistency (Согласованность в конечном счете)</a:t>
            </a:r>
            <a:r>
              <a:rPr lang="ru-RU" sz="2000">
                <a:solidFill>
                  <a:srgbClr val="002060"/>
                </a:solidFill>
                <a:latin typeface="+mn-lt"/>
              </a:rPr>
              <a:t> — допускается обеспечивать согласованность только для отдельных частей БД (в основном, для конкретных записей), при условии последующей синхронизация всех узлов БД в фоновом режиме</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BASE </a:t>
            </a:r>
            <a:r>
              <a:rPr lang="ru-RU">
                <a:solidFill>
                  <a:srgbClr val="002060"/>
                </a:solidFill>
                <a:latin typeface="+mn-lt"/>
                <a:cs typeface="Times New Roman"/>
              </a:rPr>
              <a:t>вместо </a:t>
            </a:r>
            <a:r>
              <a:rPr lang="en-US">
                <a:solidFill>
                  <a:srgbClr val="002060"/>
                </a:solidFill>
                <a:latin typeface="+mn-lt"/>
                <a:cs typeface="Times New Roman"/>
              </a:rPr>
              <a:t>ACID</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sp>
        <p:nvSpPr>
          <p:cNvPr id="7" name="Text Box 10"/>
          <p:cNvSpPr txBox="1">
            <a:spLocks noChangeArrowheads="1"/>
          </p:cNvSpPr>
          <p:nvPr/>
        </p:nvSpPr>
        <p:spPr bwMode="auto">
          <a:xfrm>
            <a:off x="4110589" y="1369937"/>
            <a:ext cx="3960440" cy="1631216"/>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0"/>
              </a:spcAft>
              <a:buFontTx/>
              <a:buNone/>
              <a:defRPr/>
            </a:pPr>
            <a:r>
              <a:rPr lang="en-US" sz="2000" b="1">
                <a:solidFill>
                  <a:srgbClr val="002060"/>
                </a:solidFill>
                <a:latin typeface="+mn-lt"/>
              </a:rPr>
              <a:t>ACID</a:t>
            </a:r>
            <a:endParaRPr/>
          </a:p>
          <a:p>
            <a:pPr marL="342900" indent="-342900" algn="just">
              <a:spcBef>
                <a:spcPts val="0"/>
              </a:spcBef>
              <a:spcAft>
                <a:spcPts val="0"/>
              </a:spcAft>
              <a:defRPr/>
            </a:pPr>
            <a:r>
              <a:rPr lang="en-US" sz="2000">
                <a:solidFill>
                  <a:srgbClr val="002060"/>
                </a:solidFill>
                <a:latin typeface="+mn-lt"/>
              </a:rPr>
              <a:t>Atomicity (</a:t>
            </a:r>
            <a:r>
              <a:rPr lang="ru-RU" sz="2000">
                <a:solidFill>
                  <a:srgbClr val="002060"/>
                </a:solidFill>
                <a:latin typeface="+mn-lt"/>
              </a:rPr>
              <a:t>Атомарность</a:t>
            </a:r>
            <a:r>
              <a:rPr lang="en-US" sz="2000">
                <a:solidFill>
                  <a:srgbClr val="002060"/>
                </a:solidFill>
                <a:latin typeface="+mn-lt"/>
              </a:rPr>
              <a:t>)</a:t>
            </a:r>
            <a:endParaRPr/>
          </a:p>
          <a:p>
            <a:pPr marL="342900" indent="-342900" algn="just">
              <a:spcBef>
                <a:spcPts val="0"/>
              </a:spcBef>
              <a:spcAft>
                <a:spcPts val="0"/>
              </a:spcAft>
              <a:defRPr/>
            </a:pPr>
            <a:r>
              <a:rPr lang="en-US" sz="2000">
                <a:solidFill>
                  <a:srgbClr val="002060"/>
                </a:solidFill>
                <a:latin typeface="+mn-lt"/>
              </a:rPr>
              <a:t>Consistency (</a:t>
            </a:r>
            <a:r>
              <a:rPr lang="ru-RU" sz="2000">
                <a:solidFill>
                  <a:srgbClr val="002060"/>
                </a:solidFill>
                <a:latin typeface="+mn-lt"/>
              </a:rPr>
              <a:t>Согласованность</a:t>
            </a:r>
            <a:r>
              <a:rPr lang="en-US" sz="2000">
                <a:solidFill>
                  <a:srgbClr val="002060"/>
                </a:solidFill>
                <a:latin typeface="+mn-lt"/>
              </a:rPr>
              <a:t>)</a:t>
            </a:r>
            <a:endParaRPr/>
          </a:p>
          <a:p>
            <a:pPr marL="342900" indent="-342900" algn="just">
              <a:spcBef>
                <a:spcPts val="0"/>
              </a:spcBef>
              <a:spcAft>
                <a:spcPts val="0"/>
              </a:spcAft>
              <a:defRPr/>
            </a:pPr>
            <a:r>
              <a:rPr lang="en-US" sz="2000">
                <a:solidFill>
                  <a:srgbClr val="002060"/>
                </a:solidFill>
                <a:latin typeface="+mn-lt"/>
              </a:rPr>
              <a:t>Isolation </a:t>
            </a:r>
            <a:r>
              <a:rPr lang="ru-RU" sz="2000">
                <a:solidFill>
                  <a:srgbClr val="002060"/>
                </a:solidFill>
                <a:latin typeface="+mn-lt"/>
              </a:rPr>
              <a:t>(Изолированность</a:t>
            </a:r>
            <a:endParaRPr lang="en-US" sz="2000">
              <a:solidFill>
                <a:srgbClr val="002060"/>
              </a:solidFill>
              <a:latin typeface="+mn-lt"/>
            </a:endParaRPr>
          </a:p>
          <a:p>
            <a:pPr marL="342900" indent="-342900" algn="just">
              <a:spcBef>
                <a:spcPts val="0"/>
              </a:spcBef>
              <a:spcAft>
                <a:spcPts val="0"/>
              </a:spcAft>
              <a:defRPr/>
            </a:pPr>
            <a:r>
              <a:rPr lang="en-US" sz="2000">
                <a:solidFill>
                  <a:srgbClr val="002060"/>
                </a:solidFill>
                <a:latin typeface="+mn-lt"/>
              </a:rPr>
              <a:t>Durability </a:t>
            </a:r>
            <a:r>
              <a:rPr lang="ru-RU" sz="2000">
                <a:solidFill>
                  <a:srgbClr val="002060"/>
                </a:solidFill>
                <a:latin typeface="+mn-lt"/>
              </a:rPr>
              <a:t>(Долговечность</a:t>
            </a:r>
            <a:r>
              <a:rPr lang="en-US" sz="2000">
                <a:solidFill>
                  <a:srgbClr val="002060"/>
                </a:solidFill>
                <a:latin typeface="+mn-lt"/>
              </a:rPr>
              <a:t>)</a:t>
            </a:r>
            <a:endParaRPr/>
          </a:p>
        </p:txBody>
      </p:sp>
      <p:sp>
        <p:nvSpPr>
          <p:cNvPr id="8" name="Text Box 10"/>
          <p:cNvSpPr txBox="1">
            <a:spLocks noChangeArrowheads="1"/>
          </p:cNvSpPr>
          <p:nvPr/>
        </p:nvSpPr>
        <p:spPr bwMode="auto">
          <a:xfrm>
            <a:off x="2753209" y="4158874"/>
            <a:ext cx="6675200" cy="1323439"/>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0"/>
              </a:spcAft>
              <a:buFontTx/>
              <a:buNone/>
              <a:defRPr/>
            </a:pPr>
            <a:r>
              <a:rPr lang="en-US" sz="2000" b="1">
                <a:solidFill>
                  <a:srgbClr val="002060"/>
                </a:solidFill>
                <a:latin typeface="+mn-lt"/>
              </a:rPr>
              <a:t>BASE</a:t>
            </a:r>
            <a:endParaRPr/>
          </a:p>
          <a:p>
            <a:pPr marL="342900" indent="-342900" algn="just">
              <a:spcBef>
                <a:spcPts val="0"/>
              </a:spcBef>
              <a:spcAft>
                <a:spcPts val="0"/>
              </a:spcAft>
              <a:defRPr/>
            </a:pPr>
            <a:r>
              <a:rPr lang="en-US" sz="2000">
                <a:solidFill>
                  <a:srgbClr val="002060"/>
                </a:solidFill>
                <a:latin typeface="+mn-lt"/>
              </a:rPr>
              <a:t>Basic Availability (</a:t>
            </a:r>
            <a:r>
              <a:rPr lang="ru-RU" sz="2000">
                <a:solidFill>
                  <a:srgbClr val="002060"/>
                </a:solidFill>
                <a:latin typeface="+mn-lt"/>
              </a:rPr>
              <a:t>Базовая доступность</a:t>
            </a:r>
            <a:r>
              <a:rPr lang="en-US" sz="2000">
                <a:solidFill>
                  <a:srgbClr val="002060"/>
                </a:solidFill>
                <a:latin typeface="+mn-lt"/>
              </a:rPr>
              <a:t>)</a:t>
            </a:r>
            <a:endParaRPr lang="ru-RU" sz="2000">
              <a:solidFill>
                <a:srgbClr val="002060"/>
              </a:solidFill>
              <a:latin typeface="+mn-lt"/>
            </a:endParaRPr>
          </a:p>
          <a:p>
            <a:pPr marL="342900" indent="-342900" algn="just">
              <a:spcBef>
                <a:spcPts val="0"/>
              </a:spcBef>
              <a:spcAft>
                <a:spcPts val="0"/>
              </a:spcAft>
              <a:defRPr/>
            </a:pPr>
            <a:r>
              <a:rPr lang="en-US" sz="2000">
                <a:solidFill>
                  <a:srgbClr val="002060"/>
                </a:solidFill>
                <a:latin typeface="+mn-lt"/>
              </a:rPr>
              <a:t>Soft state (</a:t>
            </a:r>
            <a:r>
              <a:rPr lang="ru-RU" sz="2000">
                <a:solidFill>
                  <a:srgbClr val="002060"/>
                </a:solidFill>
                <a:latin typeface="+mn-lt"/>
              </a:rPr>
              <a:t>Неустойчивое состояние</a:t>
            </a:r>
            <a:r>
              <a:rPr lang="en-US" sz="2000">
                <a:solidFill>
                  <a:srgbClr val="002060"/>
                </a:solidFill>
                <a:latin typeface="+mn-lt"/>
              </a:rPr>
              <a:t>)</a:t>
            </a:r>
            <a:endParaRPr lang="ru-RU" sz="2000">
              <a:solidFill>
                <a:srgbClr val="002060"/>
              </a:solidFill>
              <a:latin typeface="+mn-lt"/>
            </a:endParaRPr>
          </a:p>
          <a:p>
            <a:pPr marL="342900" indent="-342900" algn="just">
              <a:spcBef>
                <a:spcPts val="0"/>
              </a:spcBef>
              <a:spcAft>
                <a:spcPts val="0"/>
              </a:spcAft>
              <a:defRPr/>
            </a:pPr>
            <a:r>
              <a:rPr lang="en-US" sz="2000">
                <a:solidFill>
                  <a:srgbClr val="002060"/>
                </a:solidFill>
                <a:latin typeface="+mn-lt"/>
              </a:rPr>
              <a:t>Eventual consistency</a:t>
            </a:r>
            <a:r>
              <a:rPr lang="ru-RU" sz="2000">
                <a:solidFill>
                  <a:srgbClr val="002060"/>
                </a:solidFill>
                <a:latin typeface="+mn-lt"/>
              </a:rPr>
              <a:t> (Согласованность в конечном счете)</a:t>
            </a:r>
            <a:endParaRPr lang="en-US" sz="2000">
              <a:solidFill>
                <a:srgbClr val="002060"/>
              </a:solidFill>
              <a:latin typeface="+mn-lt"/>
            </a:endParaRPr>
          </a:p>
        </p:txBody>
      </p:sp>
      <p:cxnSp>
        <p:nvCxnSpPr>
          <p:cNvPr id="3" name="Прямая со стрелкой 2"/>
          <p:cNvCxnSpPr>
            <a:cxnSpLocks/>
            <a:stCxn id="7" idx="2"/>
            <a:endCxn id="8" idx="0"/>
          </p:cNvCxnSpPr>
          <p:nvPr/>
        </p:nvCxnSpPr>
        <p:spPr bwMode="auto">
          <a:xfrm>
            <a:off x="6090809" y="3001154"/>
            <a:ext cx="0" cy="11577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Пример организации данных в </a:t>
            </a:r>
            <a:r>
              <a:rPr lang="en-US">
                <a:solidFill>
                  <a:srgbClr val="002060"/>
                </a:solidFill>
                <a:latin typeface="+mn-lt"/>
                <a:cs typeface="Times New Roman"/>
              </a:rPr>
              <a:t>NoSQL</a:t>
            </a:r>
            <a:r>
              <a:rPr lang="ru-RU">
                <a:solidFill>
                  <a:srgbClr val="002060"/>
                </a:solidFill>
                <a:latin typeface="+mn-lt"/>
                <a:cs typeface="Times New Roman"/>
              </a:rPr>
              <a:t> БД</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en-US" sz="2000">
                <a:solidFill>
                  <a:srgbClr val="002060"/>
                </a:solidFill>
                <a:latin typeface="+mn-lt"/>
              </a:rPr>
              <a:t>db.users.find({id: 1});   # </a:t>
            </a:r>
            <a:r>
              <a:rPr lang="ru-RU" sz="2000">
                <a:solidFill>
                  <a:srgbClr val="002060"/>
                </a:solidFill>
                <a:latin typeface="+mn-lt"/>
              </a:rPr>
              <a:t>выполняется очень быстро </a:t>
            </a:r>
            <a:endParaRPr/>
          </a:p>
          <a:p>
            <a:pPr algn="just">
              <a:spcBef>
                <a:spcPts val="0"/>
              </a:spcBef>
              <a:spcAft>
                <a:spcPts val="600"/>
              </a:spcAft>
              <a:buNone/>
              <a:defRPr/>
            </a:pPr>
            <a:r>
              <a:rPr lang="en-US" sz="2000">
                <a:solidFill>
                  <a:srgbClr val="002060"/>
                </a:solidFill>
                <a:latin typeface="+mn-lt"/>
              </a:rPr>
              <a:t>db.users.find({group_ids: 1});   # </a:t>
            </a:r>
            <a:r>
              <a:rPr lang="ru-RU" sz="2000">
                <a:solidFill>
                  <a:srgbClr val="002060"/>
                </a:solidFill>
                <a:latin typeface="+mn-lt"/>
              </a:rPr>
              <a:t>выполняется медленно</a:t>
            </a:r>
            <a:endParaRPr/>
          </a:p>
        </p:txBody>
      </p:sp>
      <p:grpSp>
        <p:nvGrpSpPr>
          <p:cNvPr id="2" name="Группа 1"/>
          <p:cNvGrpSpPr/>
          <p:nvPr/>
        </p:nvGrpSpPr>
        <p:grpSpPr bwMode="auto">
          <a:xfrm>
            <a:off x="1420836" y="2112410"/>
            <a:ext cx="9339946" cy="3447875"/>
            <a:chOff x="1082180" y="2281806"/>
            <a:chExt cx="9339946" cy="3447875"/>
          </a:xfrm>
        </p:grpSpPr>
        <p:sp>
          <p:nvSpPr>
            <p:cNvPr id="13" name="Rectangle 6"/>
            <p:cNvSpPr/>
            <p:nvPr/>
          </p:nvSpPr>
          <p:spPr bwMode="auto">
            <a:xfrm>
              <a:off x="1082180" y="2281806"/>
              <a:ext cx="9339946" cy="344787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 name="TextBox 13"/>
            <p:cNvSpPr txBox="1"/>
            <p:nvPr/>
          </p:nvSpPr>
          <p:spPr bwMode="auto">
            <a:xfrm>
              <a:off x="1082180" y="2289364"/>
              <a:ext cx="2002591"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en-US" sz="1600" b="1" i="0" u="none" strike="noStrike" cap="none" spc="0">
                  <a:ln>
                    <a:noFill/>
                  </a:ln>
                  <a:solidFill>
                    <a:srgbClr val="002060"/>
                  </a:solidFill>
                  <a:cs typeface="Times New Roman"/>
                </a:rPr>
                <a:t>users</a:t>
              </a:r>
              <a:endParaRPr lang="ru-RU" sz="1600" b="1" i="0" u="none" strike="noStrike" cap="none" spc="0">
                <a:ln>
                  <a:noFill/>
                </a:ln>
                <a:solidFill>
                  <a:srgbClr val="002060"/>
                </a:solidFill>
                <a:cs typeface="Times New Roman"/>
              </a:endParaRPr>
            </a:p>
          </p:txBody>
        </p:sp>
        <p:sp>
          <p:nvSpPr>
            <p:cNvPr id="15" name="TextBox 14"/>
            <p:cNvSpPr txBox="1"/>
            <p:nvPr/>
          </p:nvSpPr>
          <p:spPr bwMode="auto">
            <a:xfrm>
              <a:off x="1236559" y="2682829"/>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Иванов И.И.</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role: "</a:t>
              </a:r>
              <a:r>
                <a:rPr lang="ru-RU" sz="1600" b="0" i="0" u="none" strike="noStrike" cap="none" spc="0">
                  <a:ln>
                    <a:noFill/>
                  </a:ln>
                  <a:solidFill>
                    <a:srgbClr val="002060"/>
                  </a:solidFill>
                  <a:cs typeface="Times New Roman"/>
                </a:rPr>
                <a:t>участник</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rating: 300,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login: "ivanovi",</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password: "ivanov123",</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en-US" sz="1600" b="0" i="0" u="none" strike="noStrike" cap="none" spc="0">
                  <a:ln>
                    <a:noFill/>
                  </a:ln>
                  <a:solidFill>
                    <a:srgbClr val="FF0000"/>
                  </a:solidFill>
                  <a:cs typeface="Times New Roman"/>
                </a:rPr>
                <a:t>group_ids: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ru-RU" sz="1600" b="0" i="0" u="none" strike="noStrike" cap="none" spc="0">
                <a:ln>
                  <a:noFill/>
                </a:ln>
                <a:solidFill>
                  <a:srgbClr val="002060"/>
                </a:solidFill>
                <a:cs typeface="Times New Roman"/>
              </a:endParaRPr>
            </a:p>
          </p:txBody>
        </p:sp>
        <p:sp>
          <p:nvSpPr>
            <p:cNvPr id="16" name="TextBox 15"/>
            <p:cNvSpPr txBox="1"/>
            <p:nvPr/>
          </p:nvSpPr>
          <p:spPr bwMode="auto">
            <a:xfrm>
              <a:off x="4125573" y="2682826"/>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 2,</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Петров И.И.</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role: "</a:t>
              </a:r>
              <a:r>
                <a:rPr lang="ru-RU" sz="1600" b="0" i="0" u="none" strike="noStrike" cap="none" spc="0">
                  <a:ln>
                    <a:noFill/>
                  </a:ln>
                  <a:solidFill>
                    <a:srgbClr val="002060"/>
                  </a:solidFill>
                  <a:cs typeface="Times New Roman"/>
                </a:rPr>
                <a:t>участник</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rating: </a:t>
              </a:r>
              <a:r>
                <a:rPr lang="ru-RU" sz="1600" b="0" i="0" u="none" strike="noStrike" cap="none" spc="0">
                  <a:ln>
                    <a:noFill/>
                  </a:ln>
                  <a:solidFill>
                    <a:srgbClr val="002060"/>
                  </a:solidFill>
                  <a:cs typeface="Times New Roman"/>
                </a:rPr>
                <a:t>25</a:t>
              </a:r>
              <a:r>
                <a:rPr lang="en-US" sz="16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login: "petrovp",</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password: "p1e2t3",</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en-US" sz="1600" b="0" i="0" u="none" strike="noStrike" cap="none" spc="0">
                  <a:ln>
                    <a:noFill/>
                  </a:ln>
                  <a:solidFill>
                    <a:srgbClr val="FF0000"/>
                  </a:solidFill>
                  <a:cs typeface="Times New Roman"/>
                </a:rPr>
                <a:t>group_ids: [1, 2]</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ru-RU" sz="1600" b="0" i="0" u="none" strike="noStrike" cap="none" spc="0">
                <a:ln>
                  <a:noFill/>
                </a:ln>
                <a:solidFill>
                  <a:srgbClr val="002060"/>
                </a:solidFill>
                <a:cs typeface="Times New Roman"/>
              </a:endParaRPr>
            </a:p>
          </p:txBody>
        </p:sp>
        <p:sp>
          <p:nvSpPr>
            <p:cNvPr id="17" name="TextBox 16"/>
            <p:cNvSpPr txBox="1"/>
            <p:nvPr/>
          </p:nvSpPr>
          <p:spPr bwMode="auto">
            <a:xfrm>
              <a:off x="7566109" y="2682828"/>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 </a:t>
              </a:r>
              <a:r>
                <a:rPr lang="ru-RU" sz="1600" b="0" i="0" u="none" strike="noStrike" cap="none" spc="0">
                  <a:ln>
                    <a:noFill/>
                  </a:ln>
                  <a:solidFill>
                    <a:srgbClr val="002060"/>
                  </a:solidFill>
                  <a:cs typeface="Times New Roman"/>
                </a:rPr>
                <a:t>1000</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Юрьев Ю.Ю.</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role: "</a:t>
              </a:r>
              <a:r>
                <a:rPr lang="ru-RU" sz="1600" b="0" i="0" u="none" strike="noStrike" cap="none" spc="0">
                  <a:ln>
                    <a:noFill/>
                  </a:ln>
                  <a:solidFill>
                    <a:srgbClr val="002060"/>
                  </a:solidFill>
                  <a:cs typeface="Times New Roman"/>
                </a:rPr>
                <a:t>модератор</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rating: </a:t>
              </a:r>
              <a:r>
                <a:rPr lang="ru-RU" sz="1600" b="0" i="0" u="none" strike="noStrike" cap="none" spc="0">
                  <a:ln>
                    <a:noFill/>
                  </a:ln>
                  <a:solidFill>
                    <a:srgbClr val="002060"/>
                  </a:solidFill>
                  <a:cs typeface="Times New Roman"/>
                </a:rPr>
                <a:t>10</a:t>
              </a:r>
              <a:r>
                <a:rPr lang="en-US" sz="16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login: </a:t>
              </a:r>
              <a:r>
                <a:rPr lang="en-US" sz="1600">
                  <a:solidFill>
                    <a:srgbClr val="002060"/>
                  </a:solidFill>
                  <a:cs typeface="Times New Roman"/>
                </a:rPr>
                <a:t>"</a:t>
              </a:r>
              <a:r>
                <a:rPr lang="en-US" sz="1600" b="0" i="0" u="none" strike="noStrike" cap="none" spc="0">
                  <a:ln>
                    <a:noFill/>
                  </a:ln>
                  <a:solidFill>
                    <a:srgbClr val="002060"/>
                  </a:solidFill>
                  <a:cs typeface="Times New Roman"/>
                </a:rPr>
                <a:t>yourievy",</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password: "yoyo",</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FF0000"/>
                  </a:solidFill>
                  <a:cs typeface="Times New Roman"/>
                </a:rPr>
                <a:t>    avatar: "file1.jpg",</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FF0000"/>
                  </a:solidFill>
                  <a:cs typeface="Times New Roman"/>
                </a:rPr>
                <a:t>    status: "</a:t>
              </a:r>
              <a:r>
                <a:rPr lang="ru-RU" sz="1600" b="0" i="0" u="none" strike="noStrike" cap="none" spc="0">
                  <a:ln>
                    <a:noFill/>
                  </a:ln>
                  <a:solidFill>
                    <a:srgbClr val="FF0000"/>
                  </a:solidFill>
                  <a:cs typeface="Times New Roman"/>
                </a:rPr>
                <a:t>в сети</a:t>
              </a:r>
              <a:r>
                <a:rPr lang="en-US" sz="1600" b="0" i="0" u="none" strike="noStrike" cap="none" spc="0">
                  <a:ln>
                    <a:noFill/>
                  </a:ln>
                  <a:solidFill>
                    <a:srgbClr val="FF000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lang="ru-RU" sz="1600" b="0" i="0" u="none" strike="noStrike" cap="none" spc="0">
                <a:ln>
                  <a:noFill/>
                </a:ln>
                <a:solidFill>
                  <a:srgbClr val="002060"/>
                </a:solidFill>
                <a:cs typeface="Times New Roman"/>
              </a:endParaRPr>
            </a:p>
          </p:txBody>
        </p:sp>
        <p:sp>
          <p:nvSpPr>
            <p:cNvPr id="18" name="TextBox 17"/>
            <p:cNvSpPr txBox="1"/>
            <p:nvPr/>
          </p:nvSpPr>
          <p:spPr bwMode="auto">
            <a:xfrm>
              <a:off x="6882598" y="4142871"/>
              <a:ext cx="683511" cy="400110"/>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ru-RU" sz="2000" b="0" i="0" u="none" strike="noStrike" cap="none" spc="0">
                  <a:ln>
                    <a:noFill/>
                  </a:ln>
                  <a:solidFill>
                    <a:srgbClr val="002060"/>
                  </a:solidFill>
                  <a:cs typeface="Times New Roman"/>
                </a:rPr>
                <a:t>…</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a:t>
            </a:r>
            <a:r>
              <a:rPr lang="ru-RU">
                <a:solidFill>
                  <a:srgbClr val="002060"/>
                </a:solidFill>
                <a:latin typeface="+mn-lt"/>
                <a:cs typeface="Times New Roman"/>
              </a:rPr>
              <a:t>и </a:t>
            </a:r>
            <a:r>
              <a:rPr lang="en-US">
                <a:solidFill>
                  <a:srgbClr val="002060"/>
                </a:solidFill>
                <a:latin typeface="+mn-lt"/>
                <a:cs typeface="Times New Roman"/>
              </a:rPr>
              <a:t>NoSQL </a:t>
            </a:r>
            <a:r>
              <a:rPr lang="ru-RU">
                <a:solidFill>
                  <a:srgbClr val="002060"/>
                </a:solidFill>
                <a:latin typeface="+mn-lt"/>
                <a:cs typeface="Times New Roman"/>
              </a:rPr>
              <a:t>интерфейсы</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INSERT INTO Employees (Name, Position, Bonus, Login, Password)</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VALUES ('</a:t>
            </a:r>
            <a:r>
              <a:rPr lang="ru-RU" sz="1600" b="0" i="0" u="none" strike="noStrike" cap="none" spc="0">
                <a:ln>
                  <a:noFill/>
                </a:ln>
                <a:solidFill>
                  <a:prstClr val="black"/>
                </a:solidFill>
                <a:latin typeface="Courier New"/>
                <a:ea typeface="+mn-ea"/>
                <a:cs typeface="Courier New"/>
              </a:rPr>
              <a:t>Иванов И.И.', 'инженер', 30000, '</a:t>
            </a:r>
            <a:r>
              <a:rPr lang="en-US" sz="1600" b="0" i="0" u="none" strike="noStrike" cap="none" spc="0">
                <a:ln>
                  <a:noFill/>
                </a:ln>
                <a:solidFill>
                  <a:prstClr val="black"/>
                </a:solidFill>
                <a:latin typeface="Courier New"/>
                <a:ea typeface="+mn-ea"/>
                <a:cs typeface="Courier New"/>
              </a:rPr>
              <a:t>ivanovi', 'ivanov123');</a:t>
            </a:r>
            <a:endParaRPr lang="ru-RU" sz="16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db.users.insert({</a:t>
            </a:r>
            <a:r>
              <a:rPr lang="en-US" sz="1600" b="0" i="0" u="none" strike="noStrike" cap="none" spc="0">
                <a:ln>
                  <a:noFill/>
                </a:ln>
                <a:solidFill>
                  <a:srgbClr val="002060"/>
                </a:solidFill>
                <a:latin typeface="+mn-lt"/>
                <a:ea typeface="+mn-ea"/>
                <a:cs typeface="+mn-cs"/>
              </a:rPr>
              <a:t>id: 1, name: "</a:t>
            </a:r>
            <a:r>
              <a:rPr lang="ru-RU" sz="1600" b="0" i="0" u="none" strike="noStrike" cap="none" spc="0">
                <a:ln>
                  <a:noFill/>
                </a:ln>
                <a:solidFill>
                  <a:srgbClr val="002060"/>
                </a:solidFill>
                <a:latin typeface="+mn-lt"/>
                <a:ea typeface="+mn-ea"/>
                <a:cs typeface="+mn-cs"/>
              </a:rPr>
              <a:t>Иванов И.И.", </a:t>
            </a:r>
            <a:r>
              <a:rPr lang="en-US" sz="1600" b="0" i="0" u="none" strike="noStrike" cap="none" spc="0">
                <a:ln>
                  <a:noFill/>
                </a:ln>
                <a:solidFill>
                  <a:srgbClr val="002060"/>
                </a:solidFill>
                <a:latin typeface="+mn-lt"/>
                <a:ea typeface="+mn-ea"/>
                <a:cs typeface="+mn-cs"/>
              </a:rPr>
              <a:t>role: "</a:t>
            </a:r>
            <a:r>
              <a:rPr lang="ru-RU" sz="1600" b="0" i="0" u="none" strike="noStrike" cap="none" spc="0">
                <a:ln>
                  <a:noFill/>
                </a:ln>
                <a:solidFill>
                  <a:srgbClr val="002060"/>
                </a:solidFill>
                <a:latin typeface="+mn-lt"/>
                <a:ea typeface="+mn-ea"/>
                <a:cs typeface="+mn-cs"/>
              </a:rPr>
              <a:t>участник", </a:t>
            </a:r>
            <a:r>
              <a:rPr lang="en-US" sz="1600" b="0" i="0" u="none" strike="noStrike" cap="none" spc="0">
                <a:ln>
                  <a:noFill/>
                </a:ln>
                <a:solidFill>
                  <a:srgbClr val="002060"/>
                </a:solidFill>
                <a:latin typeface="+mn-lt"/>
                <a:ea typeface="+mn-ea"/>
                <a:cs typeface="+mn-cs"/>
              </a:rPr>
              <a:t>rating: 300, login: "ivanovi", password: "ivanov123", group_ids: [1]</a:t>
            </a:r>
            <a:r>
              <a:rPr lang="en-US" sz="1600" b="1" i="0" u="none" strike="noStrike" cap="none" spc="0">
                <a:ln>
                  <a:noFill/>
                </a:ln>
                <a:solidFill>
                  <a:srgbClr val="002060"/>
                </a:solidFill>
                <a:latin typeface="+mn-lt"/>
                <a:ea typeface="+mn-ea"/>
                <a:cs typeface="+mn-cs"/>
              </a:rPr>
              <a:t>});</a:t>
            </a: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SELECT * FROM Employees;</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SELECT Id, Name, Bonus FROM Employees WHERE Bonus &gt; 20000 ORDER BY Bonus DESC LIMIT 3;</a:t>
            </a:r>
            <a:endParaRPr lang="ru-RU" sz="16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600">
              <a:solidFill>
                <a:prstClr val="black"/>
              </a:solidFill>
              <a:latin typeface="+mn-lt"/>
              <a:cs typeface="Courier New"/>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db.users.find();</a:t>
            </a:r>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db.users.find({</a:t>
            </a:r>
            <a:r>
              <a:rPr lang="en-US" sz="1600" b="0" i="0" u="none" strike="noStrike" cap="none" spc="0">
                <a:ln>
                  <a:noFill/>
                </a:ln>
                <a:solidFill>
                  <a:srgbClr val="002060"/>
                </a:solidFill>
                <a:latin typeface="+mn-lt"/>
                <a:ea typeface="+mn-ea"/>
                <a:cs typeface="+mn-cs"/>
              </a:rPr>
              <a:t>rating: </a:t>
            </a:r>
            <a:r>
              <a:rPr lang="en-US" sz="1600" b="1" i="0" u="none" strike="noStrike" cap="none" spc="0">
                <a:ln>
                  <a:noFill/>
                </a:ln>
                <a:solidFill>
                  <a:srgbClr val="002060"/>
                </a:solidFill>
                <a:latin typeface="+mn-lt"/>
                <a:ea typeface="+mn-ea"/>
                <a:cs typeface="+mn-cs"/>
              </a:rPr>
              <a:t>{$gt</a:t>
            </a:r>
            <a:r>
              <a:rPr lang="en-US" sz="1600" b="0" i="0" u="none" strike="noStrike" cap="none" spc="0">
                <a:ln>
                  <a:noFill/>
                </a:ln>
                <a:solidFill>
                  <a:srgbClr val="002060"/>
                </a:solidFill>
                <a:latin typeface="+mn-lt"/>
                <a:ea typeface="+mn-ea"/>
                <a:cs typeface="+mn-cs"/>
              </a:rPr>
              <a:t>: 200</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 </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id: 1, name: 1, rating: 1</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a:t>
            </a:r>
            <a:r>
              <a:rPr lang="en-US" sz="1600" b="1" i="0" u="none" strike="noStrike" cap="none" spc="0">
                <a:ln>
                  <a:noFill/>
                </a:ln>
                <a:solidFill>
                  <a:srgbClr val="002060"/>
                </a:solidFill>
                <a:latin typeface="+mn-lt"/>
                <a:ea typeface="+mn-ea"/>
                <a:cs typeface="+mn-cs"/>
              </a:rPr>
              <a:t>sort({</a:t>
            </a:r>
            <a:r>
              <a:rPr lang="en-US" sz="1600" b="0" i="0" u="none" strike="noStrike" cap="none" spc="0">
                <a:ln>
                  <a:noFill/>
                </a:ln>
                <a:solidFill>
                  <a:srgbClr val="002060"/>
                </a:solidFill>
                <a:latin typeface="+mn-lt"/>
                <a:ea typeface="+mn-ea"/>
                <a:cs typeface="+mn-cs"/>
              </a:rPr>
              <a:t>rating : -1</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a:t>
            </a:r>
            <a:r>
              <a:rPr lang="en-US" sz="1600" b="1" i="0" u="none" strike="noStrike" cap="none" spc="0">
                <a:ln>
                  <a:noFill/>
                </a:ln>
                <a:solidFill>
                  <a:srgbClr val="002060"/>
                </a:solidFill>
                <a:latin typeface="+mn-lt"/>
                <a:ea typeface="+mn-ea"/>
                <a:cs typeface="+mn-cs"/>
              </a:rPr>
              <a:t>limit(</a:t>
            </a:r>
            <a:r>
              <a:rPr lang="en-US" sz="1600" b="0" i="0" u="none" strike="noStrike" cap="none" spc="0">
                <a:ln>
                  <a:noFill/>
                </a:ln>
                <a:solidFill>
                  <a:srgbClr val="002060"/>
                </a:solidFill>
                <a:latin typeface="+mn-lt"/>
                <a:ea typeface="+mn-ea"/>
                <a:cs typeface="+mn-cs"/>
              </a:rPr>
              <a:t>3</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 </a:t>
            </a:r>
            <a:endParaRPr lang="ru-RU" sz="16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1600">
              <a:solidFill>
                <a:srgbClr val="002060"/>
              </a:solidFill>
              <a:latin typeface="Times New Roman"/>
            </a:endParaRPr>
          </a:p>
          <a:p>
            <a:pPr marL="0" marR="0" lvl="0" indent="0" algn="just" defTabSz="914400">
              <a:lnSpc>
                <a:spcPct val="100000"/>
              </a:lnSpc>
              <a:spcBef>
                <a:spcPts val="0"/>
              </a:spcBef>
              <a:spcAft>
                <a:spcPts val="0"/>
              </a:spcAft>
              <a:buClrTx/>
              <a:buSzTx/>
              <a:buFontTx/>
              <a:buNone/>
              <a:defRPr/>
            </a:pPr>
            <a:endParaRPr lang="ru-RU" sz="1600">
              <a:solidFill>
                <a:srgbClr val="002060"/>
              </a:solidFill>
              <a:latin typeface="Times New Roman"/>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UPDATE Employees SET Bonus = 40000 WHERE Id = 1;</a:t>
            </a:r>
            <a:endParaRPr lang="ru-RU" sz="16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600">
              <a:solidFill>
                <a:prstClr val="black"/>
              </a:solidFill>
              <a:latin typeface="+mn-lt"/>
              <a:cs typeface="Courier New"/>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db.users.update({</a:t>
            </a:r>
            <a:r>
              <a:rPr lang="en-US" sz="1600" b="0" i="0" u="none" strike="noStrike" cap="none" spc="0">
                <a:ln>
                  <a:noFill/>
                </a:ln>
                <a:solidFill>
                  <a:srgbClr val="002060"/>
                </a:solidFill>
                <a:latin typeface="+mn-lt"/>
                <a:ea typeface="+mn-ea"/>
                <a:cs typeface="+mn-cs"/>
              </a:rPr>
              <a:t>id: 1</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 </a:t>
            </a:r>
            <a:r>
              <a:rPr lang="en-US" sz="1600" b="1" i="0" u="none" strike="noStrike" cap="none" spc="0">
                <a:ln>
                  <a:noFill/>
                </a:ln>
                <a:solidFill>
                  <a:srgbClr val="002060"/>
                </a:solidFill>
                <a:latin typeface="+mn-lt"/>
                <a:ea typeface="+mn-ea"/>
                <a:cs typeface="+mn-cs"/>
              </a:rPr>
              <a:t>{$set: {</a:t>
            </a:r>
            <a:r>
              <a:rPr lang="en-US" sz="1600" b="0" i="0" u="none" strike="noStrike" cap="none" spc="0">
                <a:ln>
                  <a:noFill/>
                </a:ln>
                <a:solidFill>
                  <a:srgbClr val="002060"/>
                </a:solidFill>
                <a:latin typeface="+mn-lt"/>
                <a:ea typeface="+mn-ea"/>
                <a:cs typeface="+mn-cs"/>
              </a:rPr>
              <a:t>rating: 400</a:t>
            </a:r>
            <a:r>
              <a:rPr lang="en-US" sz="1600" b="1" i="0" u="none" strike="noStrike" cap="none" spc="0">
                <a:ln>
                  <a:noFill/>
                </a:ln>
                <a:solidFill>
                  <a:srgbClr val="002060"/>
                </a:solidFill>
                <a:latin typeface="+mn-lt"/>
                <a:ea typeface="+mn-ea"/>
                <a:cs typeface="+mn-cs"/>
              </a:rPr>
              <a:t>}});</a:t>
            </a: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Times New Roman"/>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Times New Roman"/>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DELETE FROM Employees WHERE Id = 5;</a:t>
            </a:r>
            <a:endParaRPr lang="ru-RU" sz="16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600">
                <a:solidFill>
                  <a:prstClr val="black"/>
                </a:solidFill>
                <a:latin typeface="Courier New"/>
                <a:cs typeface="Courier New"/>
              </a:rPr>
              <a:t>DELETE FROM Employees;</a:t>
            </a:r>
            <a:endParaRPr/>
          </a:p>
          <a:p>
            <a:pPr marL="0" marR="0" lvl="0" indent="0" algn="just" defTabSz="914400">
              <a:lnSpc>
                <a:spcPct val="100000"/>
              </a:lnSpc>
              <a:spcBef>
                <a:spcPts val="0"/>
              </a:spcBef>
              <a:spcAft>
                <a:spcPts val="0"/>
              </a:spcAft>
              <a:buClrTx/>
              <a:buSzTx/>
              <a:buFontTx/>
              <a:buNone/>
              <a:defRPr/>
            </a:pP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db.users.remove({</a:t>
            </a:r>
            <a:r>
              <a:rPr lang="en-US" sz="1600" b="0" i="0" u="none" strike="noStrike" cap="none" spc="0">
                <a:ln>
                  <a:noFill/>
                </a:ln>
                <a:solidFill>
                  <a:srgbClr val="002060"/>
                </a:solidFill>
                <a:latin typeface="+mn-lt"/>
                <a:ea typeface="+mn-ea"/>
                <a:cs typeface="+mn-cs"/>
              </a:rPr>
              <a:t>id: 5</a:t>
            </a:r>
            <a:r>
              <a:rPr lang="en-US" sz="1600" b="1" i="0" u="none" strike="noStrike" cap="none" spc="0">
                <a:ln>
                  <a:noFill/>
                </a:ln>
                <a:solidFill>
                  <a:srgbClr val="002060"/>
                </a:solidFill>
                <a:latin typeface="+mn-lt"/>
                <a:ea typeface="+mn-ea"/>
                <a:cs typeface="+mn-cs"/>
              </a:rPr>
              <a:t>});</a:t>
            </a:r>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db.users.remove({});</a:t>
            </a:r>
            <a:endParaRPr/>
          </a:p>
          <a:p>
            <a:pPr marL="0" marR="0" lvl="0" indent="0" algn="just" defTabSz="914400">
              <a:lnSpc>
                <a:spcPct val="100000"/>
              </a:lnSpc>
              <a:spcBef>
                <a:spcPts val="0"/>
              </a:spcBef>
              <a:spcAft>
                <a:spcPts val="0"/>
              </a:spcAft>
              <a:buClrTx/>
              <a:buSzTx/>
              <a:buFontTx/>
              <a:buNone/>
              <a:defRPr/>
            </a:pPr>
            <a:endParaRPr lang="en-US" sz="1600" b="1"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1600" b="0"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2000" b="1" i="0" u="none" strike="noStrike" cap="none" spc="0">
              <a:ln>
                <a:noFill/>
              </a:ln>
              <a:solidFill>
                <a:srgbClr val="002060"/>
              </a:solidFill>
              <a:latin typeface="+mn-lt"/>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№1: реляционность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Пробуем применить </a:t>
            </a:r>
            <a:r>
              <a:rPr lang="en-US" sz="2000" b="0" i="0" u="none" strike="noStrike" cap="none" spc="0">
                <a:ln>
                  <a:noFill/>
                </a:ln>
                <a:solidFill>
                  <a:srgbClr val="002060"/>
                </a:solidFill>
                <a:latin typeface="+mn-lt"/>
                <a:ea typeface="+mn-ea"/>
                <a:cs typeface="+mn-cs"/>
              </a:rPr>
              <a:t>NoSQL</a:t>
            </a:r>
            <a:r>
              <a:rPr lang="ru-RU" sz="2000" b="0" i="0" u="none" strike="noStrike" cap="none" spc="0">
                <a:ln>
                  <a:noFill/>
                </a:ln>
                <a:solidFill>
                  <a:srgbClr val="002060"/>
                </a:solidFill>
                <a:latin typeface="+mn-lt"/>
                <a:ea typeface="+mn-ea"/>
                <a:cs typeface="+mn-cs"/>
              </a:rPr>
              <a:t>-решение для задачи проектирования БД некоторой организации:</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en-US" sz="1600" b="1"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1600" b="0"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2000" b="1" i="0" u="none" strike="noStrike" cap="none" spc="0">
              <a:ln>
                <a:noFill/>
              </a:ln>
              <a:solidFill>
                <a:srgbClr val="002060"/>
              </a:solidFill>
              <a:latin typeface="+mn-lt"/>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algn="just">
              <a:spcBef>
                <a:spcPts val="0"/>
              </a:spcBef>
              <a:buNone/>
              <a:defRPr/>
            </a:pPr>
            <a:r>
              <a:rPr lang="ru-RU" sz="2000">
                <a:solidFill>
                  <a:srgbClr val="002060"/>
                </a:solidFill>
                <a:latin typeface="+mn-lt"/>
              </a:rPr>
              <a:t>Если сотрудник участвует сразу в нескольких проектах, можно поменять тип </a:t>
            </a:r>
            <a:r>
              <a:rPr lang="en-US" sz="2000">
                <a:solidFill>
                  <a:srgbClr val="002060"/>
                </a:solidFill>
                <a:latin typeface="+mn-lt"/>
                <a:cs typeface="Times New Roman"/>
              </a:rPr>
              <a:t>id_</a:t>
            </a:r>
            <a:r>
              <a:rPr lang="ru-RU" sz="2000">
                <a:solidFill>
                  <a:srgbClr val="002060"/>
                </a:solidFill>
                <a:latin typeface="+mn-lt"/>
                <a:cs typeface="Times New Roman"/>
              </a:rPr>
              <a:t>проекта сотрудника на </a:t>
            </a:r>
            <a:r>
              <a:rPr lang="en-US" sz="2000">
                <a:solidFill>
                  <a:srgbClr val="002060"/>
                </a:solidFill>
                <a:latin typeface="+mn-lt"/>
                <a:cs typeface="Times New Roman"/>
              </a:rPr>
              <a:t>Array: id_</a:t>
            </a:r>
            <a:r>
              <a:rPr lang="ru-RU" sz="2000">
                <a:solidFill>
                  <a:srgbClr val="002060"/>
                </a:solidFill>
                <a:latin typeface="+mn-lt"/>
                <a:cs typeface="Times New Roman"/>
              </a:rPr>
              <a:t>проектов: </a:t>
            </a:r>
            <a:r>
              <a:rPr lang="en-US" sz="2000">
                <a:solidFill>
                  <a:srgbClr val="002060"/>
                </a:solidFill>
                <a:latin typeface="+mn-lt"/>
                <a:cs typeface="Times New Roman"/>
              </a:rPr>
              <a:t>[1]</a:t>
            </a:r>
            <a:r>
              <a:rPr lang="ru-RU" sz="2000">
                <a:solidFill>
                  <a:srgbClr val="002060"/>
                </a:solidFill>
                <a:latin typeface="+mn-lt"/>
              </a:rPr>
              <a:t> </a:t>
            </a:r>
            <a:endParaRPr/>
          </a:p>
          <a:p>
            <a:pPr algn="just">
              <a:spcBef>
                <a:spcPts val="0"/>
              </a:spcBef>
              <a:buNone/>
              <a:defRPr/>
            </a:pPr>
            <a:r>
              <a:rPr lang="ru-RU" sz="2000">
                <a:solidFill>
                  <a:srgbClr val="FF0000"/>
                </a:solidFill>
                <a:latin typeface="+mn-lt"/>
              </a:rPr>
              <a:t>Но что, если в разных проектах у сотрудника разные должности? </a:t>
            </a:r>
            <a:r>
              <a:rPr lang="ru-RU" sz="2000">
                <a:solidFill>
                  <a:srgbClr val="002060"/>
                </a:solidFill>
                <a:latin typeface="+mn-lt"/>
              </a:rPr>
              <a:t>Найти решение при нереляционном подходе можно, но это сложно.</a:t>
            </a:r>
            <a:endParaRPr lang="en-US" sz="2000">
              <a:solidFill>
                <a:srgbClr val="002060"/>
              </a:solidFill>
              <a:latin typeface="+mn-lt"/>
            </a:endParaRPr>
          </a:p>
        </p:txBody>
      </p:sp>
      <p:grpSp>
        <p:nvGrpSpPr>
          <p:cNvPr id="18" name="Group 32"/>
          <p:cNvGrpSpPr/>
          <p:nvPr/>
        </p:nvGrpSpPr>
        <p:grpSpPr bwMode="auto">
          <a:xfrm>
            <a:off x="1702506" y="1544941"/>
            <a:ext cx="2808312" cy="2808312"/>
            <a:chOff x="179512" y="2852936"/>
            <a:chExt cx="2808312" cy="2808312"/>
          </a:xfrm>
        </p:grpSpPr>
        <p:sp>
          <p:nvSpPr>
            <p:cNvPr id="19" name="TextBox 18"/>
            <p:cNvSpPr txBox="1"/>
            <p:nvPr/>
          </p:nvSpPr>
          <p:spPr bwMode="auto">
            <a:xfrm>
              <a:off x="179512" y="2869000"/>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сотрудники</a:t>
              </a:r>
              <a:endParaRPr/>
            </a:p>
          </p:txBody>
        </p:sp>
        <p:sp>
          <p:nvSpPr>
            <p:cNvPr id="20" name="Rectangle 10"/>
            <p:cNvSpPr/>
            <p:nvPr/>
          </p:nvSpPr>
          <p:spPr bwMode="auto">
            <a:xfrm>
              <a:off x="179512" y="2852936"/>
              <a:ext cx="2808312" cy="2808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1" name="TextBox 20"/>
            <p:cNvSpPr txBox="1"/>
            <p:nvPr/>
          </p:nvSpPr>
          <p:spPr bwMode="auto">
            <a:xfrm>
              <a:off x="323528" y="3414089"/>
              <a:ext cx="2561506" cy="2062103"/>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таб_номер</a:t>
              </a:r>
              <a:r>
                <a:rPr lang="en-US" sz="1600" b="0" i="0" u="none" strike="noStrike" cap="none" spc="0">
                  <a:ln>
                    <a:noFill/>
                  </a:ln>
                  <a:solidFill>
                    <a:srgbClr val="002060"/>
                  </a:solidFill>
                  <a:cs typeface="Times New Roman"/>
                </a:rPr>
                <a:t>: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фио</a:t>
              </a:r>
              <a:r>
                <a:rPr lang="en-US" sz="1600" b="0" i="0" u="none" strike="noStrike" cap="none" spc="0">
                  <a:ln>
                    <a:noFill/>
                  </a:ln>
                  <a:solidFill>
                    <a:srgbClr val="002060"/>
                  </a:solidFill>
                  <a:cs typeface="Times New Roman"/>
                </a:rPr>
                <a:t>: </a:t>
              </a:r>
              <a:r>
                <a:rPr lang="en-US" sz="1600">
                  <a:solidFill>
                    <a:srgbClr val="002060"/>
                  </a:solidFill>
                  <a:cs typeface="Times New Roman"/>
                </a:rPr>
                <a:t>"</a:t>
              </a:r>
              <a:r>
                <a:rPr lang="ru-RU" sz="1600" b="0" i="0" u="none" strike="noStrike" cap="none" spc="0">
                  <a:ln>
                    <a:noFill/>
                  </a:ln>
                  <a:solidFill>
                    <a:srgbClr val="002060"/>
                  </a:solidFill>
                  <a:cs typeface="Times New Roman"/>
                </a:rPr>
                <a:t>Иванов И.И.</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должность</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инженер</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бонус</a:t>
              </a:r>
              <a:r>
                <a:rPr lang="en-US" sz="1600" b="0" i="0" u="none" strike="noStrike" cap="none" spc="0">
                  <a:ln>
                    <a:noFill/>
                  </a:ln>
                  <a:solidFill>
                    <a:srgbClr val="002060"/>
                  </a:solidFill>
                  <a:cs typeface="Times New Roman"/>
                </a:rPr>
                <a:t>: 300</a:t>
              </a:r>
              <a:r>
                <a:rPr lang="ru-RU" sz="1600" b="0" i="0" u="none" strike="noStrike" cap="none" spc="0">
                  <a:ln>
                    <a:noFill/>
                  </a:ln>
                  <a:solidFill>
                    <a:srgbClr val="002060"/>
                  </a:solidFill>
                  <a:cs typeface="Times New Roman"/>
                </a:rPr>
                <a:t>00</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ru-RU" sz="1600" b="0" i="0" u="none" strike="noStrike" cap="none" spc="0">
                  <a:ln>
                    <a:noFill/>
                  </a:ln>
                  <a:solidFill>
                    <a:srgbClr val="FF0000"/>
                  </a:solidFill>
                  <a:cs typeface="Times New Roman"/>
                </a:rPr>
                <a:t>    </a:t>
              </a:r>
              <a:r>
                <a:rPr lang="en-US" sz="1600" b="0" i="0" u="none" strike="noStrike" cap="none" spc="0">
                  <a:ln>
                    <a:noFill/>
                  </a:ln>
                  <a:solidFill>
                    <a:srgbClr val="002060"/>
                  </a:solidFill>
                  <a:cs typeface="Times New Roman"/>
                </a:rPr>
                <a:t>id_</a:t>
              </a:r>
              <a:r>
                <a:rPr lang="ru-RU" sz="1600" b="0" i="0" u="none" strike="noStrike" cap="none" spc="0">
                  <a:ln>
                    <a:noFill/>
                  </a:ln>
                  <a:solidFill>
                    <a:srgbClr val="002060"/>
                  </a:solidFill>
                  <a:cs typeface="Times New Roman"/>
                </a:rPr>
                <a:t>проекта</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1</a:t>
              </a:r>
              <a:endParaRPr lang="en-US" sz="1600" b="0" i="0" u="none" strike="noStrike" cap="none" spc="0">
                <a:ln>
                  <a:noFill/>
                </a:ln>
                <a:solidFill>
                  <a:srgbClr val="002060"/>
                </a:solidFill>
                <a:cs typeface="Times New Roman"/>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p:txBody>
        </p:sp>
      </p:grpSp>
      <p:grpSp>
        <p:nvGrpSpPr>
          <p:cNvPr id="22" name="Group 33"/>
          <p:cNvGrpSpPr/>
          <p:nvPr/>
        </p:nvGrpSpPr>
        <p:grpSpPr bwMode="auto">
          <a:xfrm>
            <a:off x="4676378" y="1544940"/>
            <a:ext cx="2808312" cy="2808313"/>
            <a:chOff x="3153384" y="2852935"/>
            <a:chExt cx="2808312" cy="2808313"/>
          </a:xfrm>
        </p:grpSpPr>
        <p:sp>
          <p:nvSpPr>
            <p:cNvPr id="23" name="TextBox 22"/>
            <p:cNvSpPr txBox="1"/>
            <p:nvPr/>
          </p:nvSpPr>
          <p:spPr bwMode="auto">
            <a:xfrm>
              <a:off x="3153384" y="2868999"/>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должности</a:t>
              </a:r>
              <a:endParaRPr/>
            </a:p>
          </p:txBody>
        </p:sp>
        <p:sp>
          <p:nvSpPr>
            <p:cNvPr id="24" name="Rectangle 24"/>
            <p:cNvSpPr/>
            <p:nvPr/>
          </p:nvSpPr>
          <p:spPr bwMode="auto">
            <a:xfrm>
              <a:off x="3153384"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5" name="TextBox 24"/>
            <p:cNvSpPr txBox="1"/>
            <p:nvPr/>
          </p:nvSpPr>
          <p:spPr bwMode="auto">
            <a:xfrm>
              <a:off x="3297400"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должность</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инженер</a:t>
              </a:r>
              <a:r>
                <a:rPr lang="en-US" sz="1600" b="0" i="0" u="none" strike="noStrike" cap="none" spc="0">
                  <a:ln>
                    <a:noFill/>
                  </a:ln>
                  <a:solidFill>
                    <a:srgbClr val="002060"/>
                  </a:solidFill>
                  <a:cs typeface="Times New Roman"/>
                </a:rPr>
                <a:t>",</a:t>
              </a:r>
              <a:endParaRPr lang="ru-RU" sz="1600" b="0" i="0" u="none" strike="noStrike" cap="none" spc="0">
                <a:ln>
                  <a:noFill/>
                </a:ln>
                <a:solidFill>
                  <a:srgbClr val="002060"/>
                </a:solidFill>
                <a:cs typeface="Times New Roman"/>
              </a:endParaRPr>
            </a:p>
            <a:p>
              <a:pPr marL="0" marR="0" lvl="0" indent="0" defTabSz="914400">
                <a:lnSpc>
                  <a:spcPct val="100000"/>
                </a:lnSpc>
                <a:spcBef>
                  <a:spcPts val="0"/>
                </a:spcBef>
                <a:spcAft>
                  <a:spcPts val="0"/>
                </a:spcAft>
                <a:buClrTx/>
                <a:buSzTx/>
                <a:buFontTx/>
                <a:buNone/>
                <a:defRPr/>
              </a:pPr>
              <a:r>
                <a:rPr lang="ru-RU" sz="1600" b="0" i="0" u="none" strike="noStrike" cap="none" spc="0">
                  <a:ln>
                    <a:noFill/>
                  </a:ln>
                  <a:solidFill>
                    <a:srgbClr val="002060"/>
                  </a:solidFill>
                  <a:cs typeface="Times New Roman"/>
                </a:rPr>
                <a:t>    оклад</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500</a:t>
              </a:r>
              <a:r>
                <a:rPr lang="en-US" sz="1600" b="0" i="0" u="none" strike="noStrike" cap="none" spc="0">
                  <a:ln>
                    <a:noFill/>
                  </a:ln>
                  <a:solidFill>
                    <a:srgbClr val="002060"/>
                  </a:solidFill>
                  <a:cs typeface="Times New Roman"/>
                </a:rPr>
                <a:t>00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p:txBody>
        </p:sp>
      </p:grpSp>
      <p:grpSp>
        <p:nvGrpSpPr>
          <p:cNvPr id="26" name="Group 34"/>
          <p:cNvGrpSpPr/>
          <p:nvPr/>
        </p:nvGrpSpPr>
        <p:grpSpPr bwMode="auto">
          <a:xfrm>
            <a:off x="7679170" y="1544940"/>
            <a:ext cx="2808312" cy="2808313"/>
            <a:chOff x="6156176" y="2852935"/>
            <a:chExt cx="2808312" cy="2808313"/>
          </a:xfrm>
        </p:grpSpPr>
        <p:sp>
          <p:nvSpPr>
            <p:cNvPr id="27" name="Rectangle 28"/>
            <p:cNvSpPr/>
            <p:nvPr/>
          </p:nvSpPr>
          <p:spPr bwMode="auto">
            <a:xfrm>
              <a:off x="6156176"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9" name="TextBox 28"/>
            <p:cNvSpPr txBox="1"/>
            <p:nvPr/>
          </p:nvSpPr>
          <p:spPr bwMode="auto">
            <a:xfrm>
              <a:off x="6300192"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a:t>
              </a:r>
              <a:r>
                <a:rPr lang="ru-RU" sz="1600" b="0" i="0" u="none" strike="noStrike" cap="none" spc="0">
                  <a:ln>
                    <a:noFill/>
                  </a:ln>
                  <a:solidFill>
                    <a:srgbClr val="002060"/>
                  </a:solidFill>
                  <a:cs typeface="Times New Roman"/>
                </a:rPr>
                <a:t>_проекта</a:t>
              </a:r>
              <a:r>
                <a:rPr lang="en-US" sz="1600" b="0" i="0" u="none" strike="noStrike" cap="none" spc="0">
                  <a:ln>
                    <a:noFill/>
                  </a:ln>
                  <a:solidFill>
                    <a:srgbClr val="002060"/>
                  </a:solidFill>
                  <a:cs typeface="Times New Roman"/>
                </a:rPr>
                <a:t>: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Важный</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p:txBody>
        </p:sp>
        <p:sp>
          <p:nvSpPr>
            <p:cNvPr id="30" name="TextBox 29"/>
            <p:cNvSpPr txBox="1"/>
            <p:nvPr/>
          </p:nvSpPr>
          <p:spPr bwMode="auto">
            <a:xfrm>
              <a:off x="6156176" y="2874421"/>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проекты</a:t>
              </a:r>
              <a:endParaRPr/>
            </a:p>
          </p:txBody>
        </p:sp>
      </p:grpSp>
      <p:pic>
        <p:nvPicPr>
          <p:cNvPr id="31" name="Picture 2" descr="Картинки по запросу &quot;смайлики&quot;&quot;"/>
          <p:cNvPicPr>
            <a:picLocks noChangeAspect="1" noChangeArrowheads="1"/>
          </p:cNvPicPr>
          <p:nvPr/>
        </p:nvPicPr>
        <p:blipFill>
          <a:blip r:embed="rId2"/>
          <a:stretch/>
        </p:blipFill>
        <p:spPr bwMode="auto">
          <a:xfrm>
            <a:off x="9738026" y="3770193"/>
            <a:ext cx="1089601" cy="76272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№1: реляционность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При реляционном подходе задача решается элементарно: делаем должность атрибутом связи сотрудника и проекта. Данная предметная область реляционна, поэтому выбор в пользу SQL очевиден.</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103139" y="1944462"/>
          <a:ext cx="1782318" cy="1343389"/>
        </p:xfrm>
        <a:graphic>
          <a:graphicData uri="http://schemas.openxmlformats.org/presentationml/2006/ole">
            <p:oleObj name="oleObj" r:id="rId3" imgW="1275715" imgH="962025" progId="Excel.Sheet.12">
              <p:embed/>
              <p:pic>
                <p:nvPicPr>
                  <p:cNvPr id="6" name="Object 5"/>
                  <p:cNvPicPr/>
                  <p:nvPr/>
                </p:nvPicPr>
                <p:blipFill>
                  <a:blip r:embed="rId2"/>
                  <a:stretch/>
                </p:blipFill>
                <p:spPr bwMode="auto">
                  <a:xfrm>
                    <a:off x="8103139" y="1944462"/>
                    <a:ext cx="1782318" cy="1343389"/>
                  </a:xfrm>
                  <a:prstGeom prst="rect">
                    <a:avLst/>
                  </a:prstGeom>
                  <a:solidFill>
                    <a:schemeClr val="bg1"/>
                  </a:solidFill>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5955227" y="3926100"/>
          <a:ext cx="3948112" cy="1789113"/>
        </p:xfrm>
        <a:graphic>
          <a:graphicData uri="http://schemas.openxmlformats.org/presentationml/2006/ole">
            <p:oleObj name="oleObj" r:id="rId5" imgW="2962275" imgH="1342390" progId="Excel.Sheet.12">
              <p:embed/>
              <p:pic>
                <p:nvPicPr>
                  <p:cNvPr id="7" name="Object 6"/>
                  <p:cNvPicPr/>
                  <p:nvPr/>
                </p:nvPicPr>
                <p:blipFill>
                  <a:blip r:embed="rId4"/>
                  <a:stretch/>
                </p:blipFill>
                <p:spPr bwMode="auto">
                  <a:xfrm>
                    <a:off x="5955227" y="3926100"/>
                    <a:ext cx="3948112" cy="1789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969957" y="1944462"/>
          <a:ext cx="5835650" cy="1784350"/>
        </p:xfrm>
        <a:graphic>
          <a:graphicData uri="http://schemas.openxmlformats.org/presentationml/2006/ole">
            <p:oleObj name="oleObj" r:id="rId7" imgW="4390390" imgH="1342390" progId="Excel.Sheet.12">
              <p:embed/>
              <p:pic>
                <p:nvPicPr>
                  <p:cNvPr id="8" name="Object 7"/>
                  <p:cNvPicPr/>
                  <p:nvPr/>
                </p:nvPicPr>
                <p:blipFill>
                  <a:blip r:embed="rId6"/>
                  <a:stretch/>
                </p:blipFill>
                <p:spPr bwMode="auto">
                  <a:xfrm>
                    <a:off x="1969957" y="1944462"/>
                    <a:ext cx="5835650" cy="1784350"/>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647610" y="3938163"/>
          <a:ext cx="3079264" cy="1572113"/>
        </p:xfrm>
        <a:graphic>
          <a:graphicData uri="http://schemas.openxmlformats.org/presentationml/2006/ole">
            <p:oleObj name="oleObj" r:id="rId9" imgW="2257425" imgH="1151890" progId="Excel.Sheet.12">
              <p:embed/>
              <p:pic>
                <p:nvPicPr>
                  <p:cNvPr id="9" name="Object 8"/>
                  <p:cNvPicPr/>
                  <p:nvPr/>
                </p:nvPicPr>
                <p:blipFill>
                  <a:blip r:embed="rId8"/>
                  <a:stretch/>
                </p:blipFill>
                <p:spPr bwMode="auto">
                  <a:xfrm>
                    <a:off x="2647610" y="3938163"/>
                    <a:ext cx="3079264" cy="1572113"/>
                  </a:xfrm>
                  <a:prstGeom prst="rect">
                    <a:avLst/>
                  </a:prstGeom>
                </p:spPr>
              </p:pic>
            </p:oleObj>
          </a:graphicData>
        </a:graphic>
      </p:graphicFrame>
      <p:pic>
        <p:nvPicPr>
          <p:cNvPr id="38" name="Picture 71" descr="Картинки по запросу &quot;смайлики&quot;&quot;"/>
          <p:cNvPicPr>
            <a:picLocks noChangeAspect="1" noChangeArrowheads="1"/>
          </p:cNvPicPr>
          <p:nvPr/>
        </p:nvPicPr>
        <p:blipFill>
          <a:blip r:embed="rId10"/>
          <a:stretch/>
        </p:blipFill>
        <p:spPr bwMode="auto">
          <a:xfrm>
            <a:off x="9308488" y="5120213"/>
            <a:ext cx="984684" cy="94201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№2: потенциальные запросы)</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Снова пробуем применить </a:t>
            </a:r>
            <a:r>
              <a:rPr lang="en-US" sz="2000" b="0" i="0" u="none" strike="noStrike" cap="none" spc="0">
                <a:ln>
                  <a:noFill/>
                </a:ln>
                <a:solidFill>
                  <a:srgbClr val="002060"/>
                </a:solidFill>
                <a:latin typeface="+mn-lt"/>
                <a:ea typeface="+mn-ea"/>
                <a:cs typeface="+mn-cs"/>
              </a:rPr>
              <a:t>NoSQL</a:t>
            </a:r>
            <a:r>
              <a:rPr lang="ru-RU" sz="2000" b="0" i="0" u="none" strike="noStrike" cap="none" spc="0">
                <a:ln>
                  <a:noFill/>
                </a:ln>
                <a:solidFill>
                  <a:srgbClr val="002060"/>
                </a:solidFill>
                <a:latin typeface="+mn-lt"/>
                <a:ea typeface="+mn-ea"/>
                <a:cs typeface="+mn-cs"/>
              </a:rPr>
              <a:t>-решение под БД организации. Рассмотрим, какие могут быть запросы к БД, и как наше решение будет с ними справляться. </a:t>
            </a:r>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360000" indent="-360000" algn="just">
              <a:spcBef>
                <a:spcPts val="0"/>
              </a:spcBef>
              <a:spcAft>
                <a:spcPts val="0"/>
              </a:spcAft>
              <a:defRPr/>
            </a:pPr>
            <a:endParaRPr lang="ru-RU" sz="2000" b="0" i="0" u="none" strike="noStrike" cap="none" spc="0">
              <a:ln>
                <a:noFill/>
              </a:ln>
              <a:solidFill>
                <a:srgbClr val="002060"/>
              </a:solidFill>
              <a:latin typeface="+mn-lt"/>
              <a:ea typeface="+mn-ea"/>
              <a:cs typeface="+mn-cs"/>
            </a:endParaRPr>
          </a:p>
          <a:p>
            <a:pPr marL="360000" indent="-360000" algn="just">
              <a:spcBef>
                <a:spcPts val="0"/>
              </a:spcBef>
              <a:spcAft>
                <a:spcPts val="0"/>
              </a:spcAft>
              <a:defRPr/>
            </a:pPr>
            <a:r>
              <a:rPr lang="ru-RU" sz="2000" b="0" i="0" u="none" strike="noStrike" cap="none" spc="0">
                <a:ln>
                  <a:noFill/>
                </a:ln>
                <a:solidFill>
                  <a:srgbClr val="002060"/>
                </a:solidFill>
                <a:latin typeface="+mn-lt"/>
                <a:ea typeface="+mn-ea"/>
                <a:cs typeface="+mn-cs"/>
              </a:rPr>
              <a:t>поиск информации по указанному сотруднику </a:t>
            </a:r>
            <a:r>
              <a:rPr lang="en-US" sz="2000" b="0" i="0" u="none" strike="noStrike" cap="none" spc="0">
                <a:ln>
                  <a:noFill/>
                </a:ln>
                <a:solidFill>
                  <a:srgbClr val="002060"/>
                </a:solidFill>
                <a:latin typeface="+mn-lt"/>
                <a:ea typeface="+mn-ea"/>
                <a:cs typeface="+mn-cs"/>
              </a:rPr>
              <a:t>—</a:t>
            </a:r>
            <a:r>
              <a:rPr lang="ru-RU" sz="2000" b="0" i="0" u="none" strike="noStrike" cap="none" spc="0">
                <a:ln>
                  <a:noFill/>
                </a:ln>
                <a:solidFill>
                  <a:srgbClr val="002060"/>
                </a:solidFill>
                <a:latin typeface="+mn-lt"/>
                <a:ea typeface="+mn-ea"/>
                <a:cs typeface="+mn-cs"/>
              </a:rPr>
              <a:t> </a:t>
            </a:r>
            <a:r>
              <a:rPr lang="ru-RU" sz="2000" b="0" i="0" u="none" strike="noStrike" cap="none" spc="0">
                <a:ln>
                  <a:noFill/>
                </a:ln>
                <a:solidFill>
                  <a:srgbClr val="00B050"/>
                </a:solidFill>
                <a:latin typeface="+mn-lt"/>
                <a:ea typeface="+mn-ea"/>
                <a:cs typeface="+mn-cs"/>
              </a:rPr>
              <a:t>ОК</a:t>
            </a:r>
            <a:endParaRPr/>
          </a:p>
          <a:p>
            <a:pPr marL="360000" indent="-360000" algn="just">
              <a:spcBef>
                <a:spcPts val="0"/>
              </a:spcBef>
              <a:spcAft>
                <a:spcPts val="0"/>
              </a:spcAft>
              <a:defRPr/>
            </a:pPr>
            <a:r>
              <a:rPr lang="ru-RU" sz="2000" b="0" i="0" u="none" strike="noStrike" cap="none" spc="0">
                <a:ln>
                  <a:noFill/>
                </a:ln>
                <a:solidFill>
                  <a:srgbClr val="002060"/>
                </a:solidFill>
                <a:latin typeface="+mn-lt"/>
                <a:ea typeface="+mn-ea"/>
                <a:cs typeface="+mn-cs"/>
              </a:rPr>
              <a:t>сколько сотрудников в каждом из проектов </a:t>
            </a:r>
            <a:r>
              <a:rPr lang="en-US" sz="2000" b="0" i="0" u="none" strike="noStrike" cap="none" spc="0">
                <a:ln>
                  <a:noFill/>
                </a:ln>
                <a:solidFill>
                  <a:srgbClr val="002060"/>
                </a:solidFill>
                <a:latin typeface="+mn-lt"/>
                <a:ea typeface="+mn-ea"/>
                <a:cs typeface="+mn-cs"/>
              </a:rPr>
              <a:t>—</a:t>
            </a:r>
            <a:r>
              <a:rPr lang="ru-RU" sz="2000" b="0" i="0" u="none" strike="noStrike" cap="none" spc="0">
                <a:ln>
                  <a:noFill/>
                </a:ln>
                <a:solidFill>
                  <a:srgbClr val="002060"/>
                </a:solidFill>
                <a:latin typeface="+mn-lt"/>
                <a:ea typeface="+mn-ea"/>
                <a:cs typeface="+mn-cs"/>
              </a:rPr>
              <a:t> </a:t>
            </a:r>
            <a:r>
              <a:rPr lang="ru-RU" sz="2000" b="0" i="0" u="none" strike="noStrike" cap="none" spc="0">
                <a:ln>
                  <a:noFill/>
                </a:ln>
                <a:solidFill>
                  <a:srgbClr val="FF0000"/>
                </a:solidFill>
                <a:latin typeface="+mn-lt"/>
                <a:ea typeface="+mn-ea"/>
                <a:cs typeface="+mn-cs"/>
              </a:rPr>
              <a:t>???</a:t>
            </a:r>
            <a:r>
              <a:rPr lang="en-US" sz="2000" b="0" i="0" u="none" strike="noStrike" cap="none" spc="0">
                <a:ln>
                  <a:noFill/>
                </a:ln>
                <a:solidFill>
                  <a:srgbClr val="002060"/>
                </a:solidFill>
                <a:latin typeface="+mn-lt"/>
                <a:ea typeface="+mn-ea"/>
                <a:cs typeface="+mn-cs"/>
              </a:rPr>
              <a:t> </a:t>
            </a:r>
            <a:endParaRPr lang="ru-RU" sz="2000" b="0" i="0" u="none" strike="noStrike" cap="none" spc="0">
              <a:ln>
                <a:noFill/>
              </a:ln>
              <a:solidFill>
                <a:srgbClr val="002060"/>
              </a:solidFill>
              <a:latin typeface="+mn-lt"/>
              <a:ea typeface="+mn-ea"/>
              <a:cs typeface="+mn-cs"/>
            </a:endParaRPr>
          </a:p>
          <a:p>
            <a:pPr algn="just">
              <a:spcBef>
                <a:spcPts val="0"/>
              </a:spcBef>
              <a:spcAft>
                <a:spcPts val="0"/>
              </a:spcAft>
              <a:buNone/>
              <a:defRPr/>
            </a:pPr>
            <a:endParaRPr lang="ru-RU" sz="2000">
              <a:solidFill>
                <a:srgbClr val="002060"/>
              </a:solidFill>
              <a:latin typeface="+mn-lt"/>
            </a:endParaRPr>
          </a:p>
          <a:p>
            <a:pPr algn="just">
              <a:spcBef>
                <a:spcPts val="0"/>
              </a:spcBef>
              <a:buNone/>
              <a:defRPr/>
            </a:pPr>
            <a:r>
              <a:rPr lang="ru-RU" sz="2000">
                <a:solidFill>
                  <a:srgbClr val="002060"/>
                </a:solidFill>
                <a:latin typeface="+mn-lt"/>
              </a:rPr>
              <a:t>Решение в рамках реляционной модели данных: </a:t>
            </a:r>
            <a:endParaRPr lang="en-US" sz="2000">
              <a:solidFill>
                <a:srgbClr val="002060"/>
              </a:solidFill>
              <a:latin typeface="+mn-lt"/>
            </a:endParaRPr>
          </a:p>
          <a:p>
            <a:pPr algn="just">
              <a:spcBef>
                <a:spcPts val="0"/>
              </a:spcBef>
              <a:buNone/>
              <a:defRPr/>
            </a:pPr>
            <a:r>
              <a:rPr lang="en-US" sz="2000" b="1">
                <a:solidFill>
                  <a:srgbClr val="00B050"/>
                </a:solidFill>
                <a:latin typeface="+mn-lt"/>
              </a:rPr>
              <a:t>SELECT</a:t>
            </a:r>
            <a:r>
              <a:rPr lang="en-US" sz="2000">
                <a:solidFill>
                  <a:srgbClr val="00B050"/>
                </a:solidFill>
                <a:latin typeface="+mn-lt"/>
              </a:rPr>
              <a:t> </a:t>
            </a:r>
            <a:r>
              <a:rPr lang="en-US" sz="2000" b="1">
                <a:solidFill>
                  <a:srgbClr val="00B050"/>
                </a:solidFill>
                <a:latin typeface="+mn-lt"/>
              </a:rPr>
              <a:t>COUNT</a:t>
            </a:r>
            <a:r>
              <a:rPr lang="en-US" sz="2000">
                <a:solidFill>
                  <a:srgbClr val="00B050"/>
                </a:solidFill>
                <a:latin typeface="+mn-lt"/>
              </a:rPr>
              <a:t>(EmployeeID), ProjectId </a:t>
            </a:r>
            <a:r>
              <a:rPr lang="en-US" sz="2000" b="1">
                <a:solidFill>
                  <a:srgbClr val="00B050"/>
                </a:solidFill>
                <a:latin typeface="+mn-lt"/>
              </a:rPr>
              <a:t>FROM</a:t>
            </a:r>
            <a:r>
              <a:rPr lang="en-US" sz="2000">
                <a:solidFill>
                  <a:srgbClr val="00B050"/>
                </a:solidFill>
                <a:latin typeface="+mn-lt"/>
              </a:rPr>
              <a:t> EmployeeProject </a:t>
            </a:r>
            <a:r>
              <a:rPr lang="en-US" sz="2000" b="1">
                <a:solidFill>
                  <a:srgbClr val="00B050"/>
                </a:solidFill>
                <a:latin typeface="+mn-lt"/>
              </a:rPr>
              <a:t>GROUP BY </a:t>
            </a:r>
            <a:r>
              <a:rPr lang="en-US" sz="2000">
                <a:solidFill>
                  <a:srgbClr val="00B050"/>
                </a:solidFill>
                <a:latin typeface="+mn-lt"/>
              </a:rPr>
              <a:t>ProjectId</a:t>
            </a:r>
            <a:endParaRPr/>
          </a:p>
          <a:p>
            <a:pPr algn="just">
              <a:spcBef>
                <a:spcPts val="0"/>
              </a:spcBef>
              <a:spcAft>
                <a:spcPts val="0"/>
              </a:spcAft>
              <a:buNone/>
              <a:defRPr/>
            </a:pPr>
            <a:endParaRPr lang="ru-RU" sz="2000" b="0" i="0" u="none" strike="noStrike" cap="none" spc="0">
              <a:ln>
                <a:noFill/>
              </a:ln>
              <a:solidFill>
                <a:srgbClr val="002060"/>
              </a:solidFill>
              <a:latin typeface="+mn-lt"/>
              <a:ea typeface="+mn-ea"/>
              <a:cs typeface="+mn-cs"/>
            </a:endParaRPr>
          </a:p>
        </p:txBody>
      </p:sp>
      <p:grpSp>
        <p:nvGrpSpPr>
          <p:cNvPr id="39" name="Group 3"/>
          <p:cNvGrpSpPr/>
          <p:nvPr/>
        </p:nvGrpSpPr>
        <p:grpSpPr bwMode="auto">
          <a:xfrm>
            <a:off x="1770329" y="1785195"/>
            <a:ext cx="8640960" cy="2592288"/>
            <a:chOff x="179512" y="3356992"/>
            <a:chExt cx="8640960" cy="2592288"/>
          </a:xfrm>
        </p:grpSpPr>
        <p:sp>
          <p:nvSpPr>
            <p:cNvPr id="40" name="TextBox 39"/>
            <p:cNvSpPr txBox="1"/>
            <p:nvPr/>
          </p:nvSpPr>
          <p:spPr bwMode="auto">
            <a:xfrm>
              <a:off x="179512" y="3373056"/>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сотрудники</a:t>
              </a:r>
              <a:endParaRPr/>
            </a:p>
          </p:txBody>
        </p:sp>
        <p:sp>
          <p:nvSpPr>
            <p:cNvPr id="41" name="Rectangle 10"/>
            <p:cNvSpPr/>
            <p:nvPr/>
          </p:nvSpPr>
          <p:spPr bwMode="auto">
            <a:xfrm>
              <a:off x="179512" y="3356992"/>
              <a:ext cx="8640960" cy="259228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42" name="TextBox 41"/>
            <p:cNvSpPr txBox="1"/>
            <p:nvPr/>
          </p:nvSpPr>
          <p:spPr bwMode="auto">
            <a:xfrm>
              <a:off x="323528" y="3918146"/>
              <a:ext cx="2304256" cy="1815881"/>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таб_номер</a:t>
              </a:r>
              <a:r>
                <a:rPr lang="en-US" sz="1400" b="0" i="0" u="none" strike="noStrike" cap="none" spc="0">
                  <a:ln>
                    <a:noFill/>
                  </a:ln>
                  <a:solidFill>
                    <a:srgbClr val="002060"/>
                  </a:solidFill>
                  <a:cs typeface="Times New Roman"/>
                </a:rPr>
                <a:t>: 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фио</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Иванов И.И.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должность</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инженер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бонус</a:t>
              </a:r>
              <a:r>
                <a:rPr lang="en-US" sz="1400" b="0" i="0" u="none" strike="noStrike" cap="none" spc="0">
                  <a:ln>
                    <a:noFill/>
                  </a:ln>
                  <a:solidFill>
                    <a:srgbClr val="002060"/>
                  </a:solidFill>
                  <a:cs typeface="Times New Roman"/>
                </a:rPr>
                <a:t>: 30</a:t>
              </a:r>
              <a:r>
                <a:rPr lang="ru-RU" sz="1400" b="0" i="0" u="none" strike="noStrike" cap="none" spc="0">
                  <a:ln>
                    <a:noFill/>
                  </a:ln>
                  <a:solidFill>
                    <a:srgbClr val="002060"/>
                  </a:solidFill>
                  <a:cs typeface="Times New Roman"/>
                </a:rPr>
                <a:t>00</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ru-RU" sz="1400" b="0" i="0" u="none" strike="noStrike" cap="none" spc="0">
                  <a:ln>
                    <a:noFill/>
                  </a:ln>
                  <a:solidFill>
                    <a:srgbClr val="FF0000"/>
                  </a:solidFill>
                  <a:cs typeface="Times New Roman"/>
                </a:rPr>
                <a:t>    </a:t>
              </a:r>
              <a:r>
                <a:rPr lang="en-US" sz="1400" b="0" i="0" u="none" strike="noStrike" cap="none" spc="0">
                  <a:ln>
                    <a:noFill/>
                  </a:ln>
                  <a:solidFill>
                    <a:srgbClr val="002060"/>
                  </a:solidFill>
                  <a:cs typeface="Times New Roman"/>
                </a:rPr>
                <a:t>id_</a:t>
              </a:r>
              <a:r>
                <a:rPr lang="ru-RU" sz="1400" b="0" i="0" u="none" strike="noStrike" cap="none" spc="0">
                  <a:ln>
                    <a:noFill/>
                  </a:ln>
                  <a:solidFill>
                    <a:srgbClr val="002060"/>
                  </a:solidFill>
                  <a:cs typeface="Times New Roman"/>
                </a:rPr>
                <a:t>проектов: </a:t>
              </a:r>
              <a:r>
                <a:rPr lang="en-US" sz="1400" b="0" i="0" u="none" strike="noStrike" cap="none" spc="0">
                  <a:ln>
                    <a:noFill/>
                  </a:ln>
                  <a:solidFill>
                    <a:srgbClr val="002060"/>
                  </a:solidFill>
                  <a:cs typeface="Times New Roman"/>
                </a:rPr>
                <a:t>[1]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p:txBody>
        </p:sp>
        <p:sp>
          <p:nvSpPr>
            <p:cNvPr id="43" name="TextBox 42"/>
            <p:cNvSpPr txBox="1"/>
            <p:nvPr/>
          </p:nvSpPr>
          <p:spPr bwMode="auto">
            <a:xfrm>
              <a:off x="2771800" y="3918145"/>
              <a:ext cx="2877032"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таб_номер</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2</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фио</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Петров П.П.</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должность</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старший инженер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бонус</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500</a:t>
              </a:r>
              <a:r>
                <a:rPr lang="en-US" sz="1400" b="0" i="0" u="none" strike="noStrike" cap="none" spc="0">
                  <a:ln>
                    <a:noFill/>
                  </a:ln>
                  <a:solidFill>
                    <a:srgbClr val="002060"/>
                  </a:solidFill>
                  <a:cs typeface="Times New Roman"/>
                </a:rPr>
                <a:t>00,</a:t>
              </a:r>
              <a:endParaRPr/>
            </a:p>
            <a:p>
              <a:pPr marL="0" marR="0" lvl="0" indent="0" defTabSz="914400">
                <a:lnSpc>
                  <a:spcPct val="100000"/>
                </a:lnSpc>
                <a:spcBef>
                  <a:spcPts val="0"/>
                </a:spcBef>
                <a:spcAft>
                  <a:spcPts val="0"/>
                </a:spcAft>
                <a:buClrTx/>
                <a:buSzTx/>
                <a:buFontTx/>
                <a:buNone/>
                <a:defRPr/>
              </a:pPr>
              <a:r>
                <a:rPr lang="ru-RU" sz="1400" b="0" i="0" u="none" strike="noStrike" cap="none" spc="0">
                  <a:ln>
                    <a:noFill/>
                  </a:ln>
                  <a:solidFill>
                    <a:srgbClr val="FF0000"/>
                  </a:solidFill>
                  <a:cs typeface="Times New Roman"/>
                </a:rPr>
                <a:t>    </a:t>
              </a:r>
              <a:r>
                <a:rPr lang="en-US" sz="1400" b="0" i="0" u="none" strike="noStrike" cap="none" spc="0">
                  <a:ln>
                    <a:noFill/>
                  </a:ln>
                  <a:solidFill>
                    <a:srgbClr val="002060"/>
                  </a:solidFill>
                  <a:cs typeface="Times New Roman"/>
                </a:rPr>
                <a:t>id_</a:t>
              </a:r>
              <a:r>
                <a:rPr lang="ru-RU" sz="1400" b="0" i="0" u="none" strike="noStrike" cap="none" spc="0">
                  <a:ln>
                    <a:noFill/>
                  </a:ln>
                  <a:solidFill>
                    <a:srgbClr val="002060"/>
                  </a:solidFill>
                  <a:cs typeface="Times New Roman"/>
                </a:rPr>
                <a:t>проектов: </a:t>
              </a:r>
              <a:r>
                <a:rPr lang="en-US" sz="1400" b="0" i="0" u="none" strike="noStrike" cap="none" spc="0">
                  <a:ln>
                    <a:noFill/>
                  </a:ln>
                  <a:solidFill>
                    <a:srgbClr val="002060"/>
                  </a:solidFill>
                  <a:cs typeface="Times New Roman"/>
                </a:rPr>
                <a:t>[1</a:t>
              </a:r>
              <a:r>
                <a:rPr lang="ru-RU" sz="1400" b="0" i="0" u="none" strike="noStrike" cap="none" spc="0">
                  <a:ln>
                    <a:noFill/>
                  </a:ln>
                  <a:solidFill>
                    <a:srgbClr val="002060"/>
                  </a:solidFill>
                  <a:cs typeface="Times New Roman"/>
                </a:rPr>
                <a:t>, 2</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p:txBody>
        </p:sp>
        <p:sp>
          <p:nvSpPr>
            <p:cNvPr id="44" name="TextBox 43"/>
            <p:cNvSpPr txBox="1"/>
            <p:nvPr/>
          </p:nvSpPr>
          <p:spPr bwMode="auto">
            <a:xfrm>
              <a:off x="6186958" y="3918145"/>
              <a:ext cx="2561506"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таб_номер</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5</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фио</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Новый Н.Н.</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должность</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инженер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бонус</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2000</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ru-RU" sz="1400" b="0" i="0" u="none" strike="noStrike" cap="none" spc="0">
                  <a:ln>
                    <a:noFill/>
                  </a:ln>
                  <a:solidFill>
                    <a:srgbClr val="FF0000"/>
                  </a:solidFill>
                  <a:cs typeface="Times New Roman"/>
                </a:rPr>
                <a:t>    </a:t>
              </a:r>
              <a:r>
                <a:rPr lang="en-US" sz="1400" b="0" i="0" u="none" strike="noStrike" cap="none" spc="0">
                  <a:ln>
                    <a:noFill/>
                  </a:ln>
                  <a:solidFill>
                    <a:srgbClr val="002060"/>
                  </a:solidFill>
                  <a:cs typeface="Times New Roman"/>
                </a:rPr>
                <a:t>id_</a:t>
              </a:r>
              <a:r>
                <a:rPr lang="ru-RU" sz="1400" b="0" i="0" u="none" strike="noStrike" cap="none" spc="0">
                  <a:ln>
                    <a:noFill/>
                  </a:ln>
                  <a:solidFill>
                    <a:srgbClr val="002060"/>
                  </a:solidFill>
                  <a:cs typeface="Times New Roman"/>
                </a:rPr>
                <a:t>проектов: </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p:txBody>
        </p:sp>
        <p:sp>
          <p:nvSpPr>
            <p:cNvPr id="45" name="TextBox 44"/>
            <p:cNvSpPr txBox="1"/>
            <p:nvPr/>
          </p:nvSpPr>
          <p:spPr bwMode="auto">
            <a:xfrm>
              <a:off x="5648832" y="4609291"/>
              <a:ext cx="538126" cy="369332"/>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ru-RU" sz="1800" b="0" i="0" u="none" strike="noStrike" cap="none" spc="0">
                  <a:ln>
                    <a:noFill/>
                  </a:ln>
                  <a:solidFill>
                    <a:srgbClr val="002060"/>
                  </a:solidFill>
                  <a:cs typeface="Times New Roman"/>
                </a:rPr>
                <a:t>…</a:t>
              </a:r>
              <a:endParaRPr/>
            </a:p>
          </p:txBody>
        </p:sp>
      </p:grpSp>
      <p:pic>
        <p:nvPicPr>
          <p:cNvPr id="47" name="Picture 2" descr="Картинки по запросу &quot;смайлики&quot;&quot;"/>
          <p:cNvPicPr>
            <a:picLocks noChangeAspect="1" noChangeArrowheads="1"/>
          </p:cNvPicPr>
          <p:nvPr/>
        </p:nvPicPr>
        <p:blipFill>
          <a:blip r:embed="rId2"/>
          <a:stretch/>
        </p:blipFill>
        <p:spPr bwMode="auto">
          <a:xfrm>
            <a:off x="9673926" y="3888496"/>
            <a:ext cx="1089601" cy="762721"/>
          </a:xfrm>
          <a:prstGeom prst="rect">
            <a:avLst/>
          </a:prstGeom>
          <a:noFill/>
        </p:spPr>
      </p:pic>
      <p:pic>
        <p:nvPicPr>
          <p:cNvPr id="49" name="Picture 71" descr="Картинки по запросу &quot;смайлики&quot;&quot;"/>
          <p:cNvPicPr>
            <a:picLocks noChangeAspect="1" noChangeArrowheads="1"/>
          </p:cNvPicPr>
          <p:nvPr/>
        </p:nvPicPr>
        <p:blipFill>
          <a:blip r:embed="rId3"/>
          <a:stretch/>
        </p:blipFill>
        <p:spPr bwMode="auto">
          <a:xfrm>
            <a:off x="9181585" y="5704378"/>
            <a:ext cx="984684" cy="94201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№3: стабильность схемы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Рассмотрим применение </a:t>
            </a:r>
            <a:r>
              <a:rPr lang="en-US" sz="2000" b="0" i="0" u="none" strike="noStrike" cap="none" spc="0">
                <a:ln>
                  <a:noFill/>
                </a:ln>
                <a:solidFill>
                  <a:srgbClr val="002060"/>
                </a:solidFill>
                <a:latin typeface="+mn-lt"/>
                <a:ea typeface="+mn-ea"/>
                <a:cs typeface="+mn-cs"/>
              </a:rPr>
              <a:t>SQL </a:t>
            </a:r>
            <a:r>
              <a:rPr lang="ru-RU" sz="2000" b="0" i="0" u="none" strike="noStrike" cap="none" spc="0">
                <a:ln>
                  <a:noFill/>
                </a:ln>
                <a:solidFill>
                  <a:srgbClr val="002060"/>
                </a:solidFill>
                <a:latin typeface="+mn-lt"/>
                <a:ea typeface="+mn-ea"/>
                <a:cs typeface="+mn-cs"/>
              </a:rPr>
              <a:t>и </a:t>
            </a:r>
            <a:r>
              <a:rPr lang="en-US" sz="2000" b="0" i="0" u="none" strike="noStrike" cap="none" spc="0">
                <a:ln>
                  <a:noFill/>
                </a:ln>
                <a:solidFill>
                  <a:srgbClr val="002060"/>
                </a:solidFill>
                <a:latin typeface="+mn-lt"/>
                <a:ea typeface="+mn-ea"/>
                <a:cs typeface="+mn-cs"/>
              </a:rPr>
              <a:t>NoSQL </a:t>
            </a:r>
            <a:r>
              <a:rPr lang="ru-RU" sz="2000" b="0" i="0" u="none" strike="noStrike" cap="none" spc="0">
                <a:ln>
                  <a:noFill/>
                </a:ln>
                <a:solidFill>
                  <a:srgbClr val="002060"/>
                </a:solidFill>
                <a:latin typeface="+mn-lt"/>
                <a:ea typeface="+mn-ea"/>
                <a:cs typeface="+mn-cs"/>
              </a:rPr>
              <a:t>решений для</a:t>
            </a:r>
            <a:r>
              <a:rPr lang="ru-RU" sz="2000">
                <a:solidFill>
                  <a:srgbClr val="002060"/>
                </a:solidFill>
                <a:latin typeface="+mn-lt"/>
              </a:rPr>
              <a:t> предметной области, предполагающей частые изменения схемы данных под различные записи.</a:t>
            </a: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algn="just">
              <a:spcBef>
                <a:spcPts val="0"/>
              </a:spcBef>
              <a:spcAft>
                <a:spcPts val="0"/>
              </a:spcAft>
              <a:buNone/>
              <a:defRPr/>
            </a:pPr>
            <a:endParaRPr lang="ru-RU" sz="2000" b="0" i="0" u="none" strike="noStrike" cap="none" spc="0">
              <a:ln>
                <a:noFill/>
              </a:ln>
              <a:solidFill>
                <a:srgbClr val="002060"/>
              </a:solidFill>
              <a:latin typeface="+mn-lt"/>
              <a:ea typeface="+mn-ea"/>
              <a:cs typeface="+mn-cs"/>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974866" y="4968515"/>
          <a:ext cx="7064561" cy="1619532"/>
        </p:xfrm>
        <a:graphic>
          <a:graphicData uri="http://schemas.openxmlformats.org/presentationml/2006/ole">
            <p:oleObj name="oleObj" r:id="rId3" imgW="5857240" imgH="1342390" progId="Excel.Sheet.12">
              <p:embed/>
              <p:pic>
                <p:nvPicPr>
                  <p:cNvPr id="5" name="Object 4"/>
                  <p:cNvPicPr/>
                  <p:nvPr/>
                </p:nvPicPr>
                <p:blipFill>
                  <a:blip r:embed="rId2"/>
                  <a:stretch/>
                </p:blipFill>
                <p:spPr bwMode="auto">
                  <a:xfrm>
                    <a:off x="1974866" y="4968515"/>
                    <a:ext cx="7064561" cy="1619532"/>
                  </a:xfrm>
                  <a:prstGeom prst="rect">
                    <a:avLst/>
                  </a:prstGeom>
                </p:spPr>
              </p:pic>
            </p:oleObj>
          </a:graphicData>
        </a:graphic>
      </p:graphicFrame>
      <p:grpSp>
        <p:nvGrpSpPr>
          <p:cNvPr id="22" name="Group 1"/>
          <p:cNvGrpSpPr/>
          <p:nvPr/>
        </p:nvGrpSpPr>
        <p:grpSpPr bwMode="auto">
          <a:xfrm>
            <a:off x="1761938" y="1802423"/>
            <a:ext cx="7490416" cy="2952329"/>
            <a:chOff x="753992" y="4077071"/>
            <a:chExt cx="7490416" cy="2952329"/>
          </a:xfrm>
        </p:grpSpPr>
        <p:sp>
          <p:nvSpPr>
            <p:cNvPr id="23" name="Rectangle 9"/>
            <p:cNvSpPr/>
            <p:nvPr/>
          </p:nvSpPr>
          <p:spPr bwMode="auto">
            <a:xfrm>
              <a:off x="753992" y="4077071"/>
              <a:ext cx="7490416" cy="295232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4" name="TextBox 23"/>
            <p:cNvSpPr txBox="1"/>
            <p:nvPr/>
          </p:nvSpPr>
          <p:spPr bwMode="auto">
            <a:xfrm>
              <a:off x="759624" y="4098558"/>
              <a:ext cx="186816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en-US" sz="1600" b="1" i="0" u="none" strike="noStrike" cap="none" spc="0">
                  <a:ln>
                    <a:noFill/>
                  </a:ln>
                  <a:solidFill>
                    <a:srgbClr val="002060"/>
                  </a:solidFill>
                  <a:cs typeface="Times New Roman"/>
                </a:rPr>
                <a:t>users</a:t>
              </a:r>
              <a:endParaRPr lang="ru-RU" sz="1600" b="1" i="0" u="none" strike="noStrike" cap="none" spc="0">
                <a:ln>
                  <a:noFill/>
                </a:ln>
                <a:solidFill>
                  <a:srgbClr val="002060"/>
                </a:solidFill>
                <a:cs typeface="Times New Roman"/>
              </a:endParaRPr>
            </a:p>
          </p:txBody>
        </p:sp>
        <p:sp>
          <p:nvSpPr>
            <p:cNvPr id="25" name="TextBox 24"/>
            <p:cNvSpPr txBox="1"/>
            <p:nvPr/>
          </p:nvSpPr>
          <p:spPr bwMode="auto">
            <a:xfrm>
              <a:off x="898008" y="4413623"/>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id: 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name: </a:t>
              </a:r>
              <a:r>
                <a:rPr lang="en-US" sz="1400">
                  <a:solidFill>
                    <a:srgbClr val="002060"/>
                  </a:solidFill>
                  <a:cs typeface="Times New Roman"/>
                </a:rPr>
                <a:t>"</a:t>
              </a:r>
              <a:r>
                <a:rPr lang="ru-RU" sz="1400" b="0" i="0" u="none" strike="noStrike" cap="none" spc="0">
                  <a:ln>
                    <a:noFill/>
                  </a:ln>
                  <a:solidFill>
                    <a:srgbClr val="002060"/>
                  </a:solidFill>
                  <a:cs typeface="Times New Roman"/>
                </a:rPr>
                <a:t>Иванов И.И.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role: "</a:t>
              </a:r>
              <a:r>
                <a:rPr lang="ru-RU" sz="1400" b="0" i="0" u="none" strike="noStrike" cap="none" spc="0">
                  <a:ln>
                    <a:noFill/>
                  </a:ln>
                  <a:solidFill>
                    <a:srgbClr val="002060"/>
                  </a:solidFill>
                  <a:cs typeface="Times New Roman"/>
                </a:rPr>
                <a:t>участник</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rating: 300,</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login: "ivanovi",</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password: "ivanov123",</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group_ids: [1]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en-US" sz="1400" b="0" i="0" u="none" strike="noStrike" cap="none" spc="0">
                <a:ln>
                  <a:noFill/>
                </a:ln>
                <a:solidFill>
                  <a:srgbClr val="002060"/>
                </a:solidFill>
                <a:cs typeface="Times New Roman"/>
              </a:endParaRPr>
            </a:p>
          </p:txBody>
        </p:sp>
        <p:sp>
          <p:nvSpPr>
            <p:cNvPr id="26" name="TextBox 25"/>
            <p:cNvSpPr txBox="1"/>
            <p:nvPr/>
          </p:nvSpPr>
          <p:spPr bwMode="auto">
            <a:xfrm>
              <a:off x="3203848" y="4413622"/>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id: 2,</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name: "</a:t>
              </a:r>
              <a:r>
                <a:rPr lang="ru-RU" sz="1400" b="0" i="0" u="none" strike="noStrike" cap="none" spc="0">
                  <a:ln>
                    <a:noFill/>
                  </a:ln>
                  <a:solidFill>
                    <a:srgbClr val="002060"/>
                  </a:solidFill>
                  <a:cs typeface="Times New Roman"/>
                </a:rPr>
                <a:t>Петров И.И.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role: "</a:t>
              </a:r>
              <a:r>
                <a:rPr lang="ru-RU" sz="1400" b="0" i="0" u="none" strike="noStrike" cap="none" spc="0">
                  <a:ln>
                    <a:noFill/>
                  </a:ln>
                  <a:solidFill>
                    <a:srgbClr val="002060"/>
                  </a:solidFill>
                  <a:cs typeface="Times New Roman"/>
                </a:rPr>
                <a:t>участник</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rating: </a:t>
              </a:r>
              <a:r>
                <a:rPr lang="ru-RU" sz="1400" b="0" i="0" u="none" strike="noStrike" cap="none" spc="0">
                  <a:ln>
                    <a:noFill/>
                  </a:ln>
                  <a:solidFill>
                    <a:srgbClr val="002060"/>
                  </a:solidFill>
                  <a:cs typeface="Times New Roman"/>
                </a:rPr>
                <a:t>25</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login: "petrovp",</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password: "p1e2t3",</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group_ids: [1, 2]</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en-US" sz="1400" b="0" i="0" u="none" strike="noStrike" cap="none" spc="0">
                <a:ln>
                  <a:noFill/>
                </a:ln>
                <a:solidFill>
                  <a:srgbClr val="002060"/>
                </a:solidFill>
                <a:cs typeface="Times New Roman"/>
              </a:endParaRPr>
            </a:p>
          </p:txBody>
        </p:sp>
        <p:sp>
          <p:nvSpPr>
            <p:cNvPr id="27" name="TextBox 26"/>
            <p:cNvSpPr txBox="1"/>
            <p:nvPr/>
          </p:nvSpPr>
          <p:spPr bwMode="auto">
            <a:xfrm>
              <a:off x="6012159" y="4413622"/>
              <a:ext cx="2088232" cy="2492990"/>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id: </a:t>
              </a:r>
              <a:r>
                <a:rPr lang="ru-RU" sz="1400" b="0" i="0" u="none" strike="noStrike" cap="none" spc="0">
                  <a:ln>
                    <a:noFill/>
                  </a:ln>
                  <a:solidFill>
                    <a:srgbClr val="002060"/>
                  </a:solidFill>
                  <a:cs typeface="Times New Roman"/>
                </a:rPr>
                <a:t>1000</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name: "</a:t>
              </a:r>
              <a:r>
                <a:rPr lang="ru-RU" sz="1400" b="0" i="0" u="none" strike="noStrike" cap="none" spc="0">
                  <a:ln>
                    <a:noFill/>
                  </a:ln>
                  <a:solidFill>
                    <a:srgbClr val="002060"/>
                  </a:solidFill>
                  <a:cs typeface="Times New Roman"/>
                </a:rPr>
                <a:t>Юрьев Ю.Ю.</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role: "</a:t>
              </a:r>
              <a:r>
                <a:rPr lang="ru-RU" sz="1400" b="0" i="0" u="none" strike="noStrike" cap="none" spc="0">
                  <a:ln>
                    <a:noFill/>
                  </a:ln>
                  <a:solidFill>
                    <a:srgbClr val="002060"/>
                  </a:solidFill>
                  <a:cs typeface="Times New Roman"/>
                </a:rPr>
                <a:t>модератор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rating: </a:t>
              </a:r>
              <a:r>
                <a:rPr lang="ru-RU" sz="1400" b="0" i="0" u="none" strike="noStrike" cap="none" spc="0">
                  <a:ln>
                    <a:noFill/>
                  </a:ln>
                  <a:solidFill>
                    <a:srgbClr val="002060"/>
                  </a:solidFill>
                  <a:cs typeface="Times New Roman"/>
                </a:rPr>
                <a:t>10</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login: "yourievy",</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password: "yoyo",</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avatar: "file1.jpg",</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status: "</a:t>
              </a:r>
              <a:r>
                <a:rPr lang="ru-RU" sz="1400" b="0" i="0" u="none" strike="noStrike" cap="none" spc="0">
                  <a:ln>
                    <a:noFill/>
                  </a:ln>
                  <a:solidFill>
                    <a:srgbClr val="002060"/>
                  </a:solidFill>
                  <a:cs typeface="Times New Roman"/>
                </a:rPr>
                <a:t>в сети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lang="ru-RU" sz="1600" b="0" i="0" u="none" strike="noStrike" cap="none" spc="0">
                <a:ln>
                  <a:noFill/>
                </a:ln>
                <a:solidFill>
                  <a:srgbClr val="002060"/>
                </a:solidFill>
                <a:cs typeface="Times New Roman"/>
              </a:endParaRPr>
            </a:p>
          </p:txBody>
        </p:sp>
        <p:sp>
          <p:nvSpPr>
            <p:cNvPr id="29" name="TextBox 28"/>
            <p:cNvSpPr txBox="1"/>
            <p:nvPr/>
          </p:nvSpPr>
          <p:spPr bwMode="auto">
            <a:xfrm>
              <a:off x="5374532" y="5336951"/>
              <a:ext cx="637628" cy="400110"/>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ru-RU" sz="2000" b="0" i="0" u="none" strike="noStrike" cap="none" spc="0">
                  <a:ln>
                    <a:noFill/>
                  </a:ln>
                  <a:solidFill>
                    <a:srgbClr val="002060"/>
                  </a:solidFill>
                  <a:cs typeface="Times New Roman"/>
                </a:rPr>
                <a:t>…</a:t>
              </a:r>
              <a:endParaRPr/>
            </a:p>
          </p:txBody>
        </p:sp>
      </p:grpSp>
      <p:pic>
        <p:nvPicPr>
          <p:cNvPr id="30" name="Picture 71" descr="Картинки по запросу &quot;смайлики&quot;&quot;"/>
          <p:cNvPicPr>
            <a:picLocks noChangeAspect="1" noChangeArrowheads="1"/>
          </p:cNvPicPr>
          <p:nvPr/>
        </p:nvPicPr>
        <p:blipFill>
          <a:blip r:embed="rId4"/>
          <a:stretch/>
        </p:blipFill>
        <p:spPr bwMode="auto">
          <a:xfrm>
            <a:off x="9406501" y="2894334"/>
            <a:ext cx="984684" cy="942014"/>
          </a:xfrm>
          <a:prstGeom prst="rect">
            <a:avLst/>
          </a:prstGeom>
          <a:noFill/>
        </p:spPr>
      </p:pic>
      <p:pic>
        <p:nvPicPr>
          <p:cNvPr id="31" name="Picture 2" descr="Картинки по запросу &quot;смайлики&quot;&quot;"/>
          <p:cNvPicPr>
            <a:picLocks noChangeAspect="1" noChangeArrowheads="1"/>
          </p:cNvPicPr>
          <p:nvPr/>
        </p:nvPicPr>
        <p:blipFill>
          <a:blip r:embed="rId5"/>
          <a:stretch/>
        </p:blipFill>
        <p:spPr bwMode="auto">
          <a:xfrm>
            <a:off x="9354042" y="5361000"/>
            <a:ext cx="1089601" cy="76272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Предметная область</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Несмотря на то, что реляционные базы данных способны обеспечить стабильное функционирование построенных на их основе систем, они не являются универсальным оптимальным решением на все случаи жизни. Многое зависит от специфических условий предметной области и требований, предъявляемых к целевой системе. </a:t>
            </a:r>
            <a:endParaRPr/>
          </a:p>
          <a:p>
            <a:pPr algn="just">
              <a:spcBef>
                <a:spcPts val="0"/>
              </a:spcBef>
              <a:buFontTx/>
              <a:buNone/>
              <a:defRPr/>
            </a:pPr>
            <a:r>
              <a:rPr lang="ru-RU" sz="2000">
                <a:solidFill>
                  <a:srgbClr val="002060"/>
                </a:solidFill>
                <a:latin typeface="+mn-lt"/>
              </a:rPr>
              <a:t>Рассмотрим задачу проектирования социальной сети. Предметная область будет включать следующие сущности с атрибутами:</a:t>
            </a:r>
            <a:endParaRPr/>
          </a:p>
          <a:p>
            <a:pPr marL="360000" indent="-360000">
              <a:spcBef>
                <a:spcPts val="0"/>
              </a:spcBef>
              <a:defRPr/>
            </a:pPr>
            <a:r>
              <a:rPr lang="ru-RU" sz="2000">
                <a:solidFill>
                  <a:srgbClr val="002060"/>
                </a:solidFill>
                <a:latin typeface="+mn-lt"/>
              </a:rPr>
              <a:t>Пользователи (</a:t>
            </a:r>
            <a:r>
              <a:rPr lang="en-US" sz="2000">
                <a:solidFill>
                  <a:srgbClr val="002060"/>
                </a:solidFill>
                <a:latin typeface="+mn-lt"/>
              </a:rPr>
              <a:t>ID</a:t>
            </a:r>
            <a:r>
              <a:rPr lang="ru-RU" sz="2000">
                <a:solidFill>
                  <a:srgbClr val="002060"/>
                </a:solidFill>
                <a:latin typeface="+mn-lt"/>
              </a:rPr>
              <a:t>, ФИО, Роль, Рейтинг, Логин, Пароль</a:t>
            </a:r>
            <a:r>
              <a:rPr lang="ru-RU" sz="2000">
                <a:solidFill>
                  <a:srgbClr val="002060"/>
                </a:solidFill>
                <a:latin typeface="+mn-lt"/>
              </a:rPr>
              <a:t>)</a:t>
            </a:r>
            <a:endParaRPr/>
          </a:p>
          <a:p>
            <a:pPr marL="360000" indent="-360000">
              <a:spcBef>
                <a:spcPts val="0"/>
              </a:spcBef>
              <a:defRPr/>
            </a:pPr>
            <a:r>
              <a:rPr lang="ru-RU" sz="2000">
                <a:solidFill>
                  <a:srgbClr val="002060"/>
                </a:solidFill>
                <a:latin typeface="+mn-lt"/>
              </a:rPr>
              <a:t>Группы (</a:t>
            </a:r>
            <a:r>
              <a:rPr lang="en-US" sz="2000">
                <a:solidFill>
                  <a:srgbClr val="002060"/>
                </a:solidFill>
                <a:latin typeface="+mn-lt"/>
              </a:rPr>
              <a:t>ID</a:t>
            </a:r>
            <a:r>
              <a:rPr lang="ru-RU" sz="2000">
                <a:solidFill>
                  <a:srgbClr val="002060"/>
                </a:solidFill>
                <a:latin typeface="+mn-lt"/>
              </a:rPr>
              <a:t>, Название)</a:t>
            </a:r>
            <a:endParaRPr/>
          </a:p>
          <a:p>
            <a:pPr marL="360000" indent="-360000">
              <a:spcBef>
                <a:spcPts val="0"/>
              </a:spcBef>
              <a:defRPr/>
            </a:pPr>
            <a:r>
              <a:rPr lang="ru-RU" sz="2000">
                <a:solidFill>
                  <a:srgbClr val="002060"/>
                </a:solidFill>
                <a:latin typeface="+mn-lt"/>
              </a:rPr>
              <a:t>ПользователиГруппы (ID пользователя, ID группы)</a:t>
            </a:r>
            <a:endParaRPr/>
          </a:p>
          <a:p>
            <a:pPr>
              <a:spcBef>
                <a:spcPts val="0"/>
              </a:spcBef>
              <a:buNone/>
              <a:defRPr/>
            </a:pPr>
            <a:endParaRPr lang="ru-RU" sz="2000">
              <a:solidFill>
                <a:srgbClr val="002060"/>
              </a:solidFill>
              <a:latin typeface="+mn-lt"/>
            </a:endParaRPr>
          </a:p>
          <a:p>
            <a:pPr>
              <a:spcBef>
                <a:spcPts val="0"/>
              </a:spcBef>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Эволюция БД</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mn-lt"/>
            </a:endParaRPr>
          </a:p>
          <a:p>
            <a:pPr lvl="0" algn="just">
              <a:spcBef>
                <a:spcPts val="0"/>
              </a:spcBef>
              <a:spcAft>
                <a:spcPts val="0"/>
              </a:spcAft>
              <a:buNone/>
              <a:defRPr/>
            </a:pPr>
            <a:r>
              <a:rPr lang="ru-RU" sz="1600">
                <a:solidFill>
                  <a:srgbClr val="002060"/>
                </a:solidFill>
                <a:latin typeface="+mn-lt"/>
              </a:rPr>
              <a:t>Источник: </a:t>
            </a:r>
            <a:r>
              <a:rPr lang="ru-RU" sz="1600" u="sng">
                <a:solidFill>
                  <a:srgbClr val="002060"/>
                </a:solidFill>
                <a:latin typeface="+mn-lt"/>
                <a:hlinkClick r:id="rId2" tooltip="https://www.vertabelo.com/blog/why-sql-is-neither-legacy-nor-low-level-but-simply-awesome/"/>
              </a:rPr>
              <a:t>https://www.vertabelo.com/blog/why-sql-is-neither-legacy-nor-low-level-but-simply-awesome/</a:t>
            </a:r>
            <a:r>
              <a:rPr lang="ru-RU" sz="1600">
                <a:solidFill>
                  <a:srgbClr val="002060"/>
                </a:solidFill>
                <a:latin typeface="+mn-lt"/>
              </a:rPr>
              <a:t> </a:t>
            </a:r>
            <a:endParaRPr/>
          </a:p>
        </p:txBody>
      </p:sp>
      <p:pic>
        <p:nvPicPr>
          <p:cNvPr id="5" name="Picture 3" descr="Картинки по запросу &quot;a history of databases in no-tation&quot;&quot;"/>
          <p:cNvPicPr>
            <a:picLocks noChangeAspect="1" noChangeArrowheads="1"/>
          </p:cNvPicPr>
          <p:nvPr/>
        </p:nvPicPr>
        <p:blipFill>
          <a:blip r:embed="rId3"/>
          <a:stretch/>
        </p:blipFill>
        <p:spPr bwMode="auto">
          <a:xfrm>
            <a:off x="1641583" y="1108378"/>
            <a:ext cx="8898451" cy="4963762"/>
          </a:xfrm>
          <a:prstGeom prst="rect">
            <a:avLst/>
          </a:prstGeom>
          <a:noFill/>
          <a:ln>
            <a:solidFill>
              <a:srgbClr val="2572BB"/>
            </a:solid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Тенденции развития</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Реляционные системы</a:t>
            </a:r>
            <a:r>
              <a:rPr lang="en-US" sz="2000">
                <a:solidFill>
                  <a:srgbClr val="002060"/>
                </a:solidFill>
                <a:latin typeface="+mn-lt"/>
              </a:rPr>
              <a:t> </a:t>
            </a:r>
            <a:r>
              <a:rPr lang="ru-RU" sz="2000">
                <a:solidFill>
                  <a:srgbClr val="002060"/>
                </a:solidFill>
                <a:latin typeface="+mn-lt"/>
              </a:rPr>
              <a:t>(=</a:t>
            </a:r>
            <a:r>
              <a:rPr lang="en-US" sz="2000">
                <a:solidFill>
                  <a:srgbClr val="002060"/>
                </a:solidFill>
                <a:latin typeface="+mn-lt"/>
              </a:rPr>
              <a:t>&gt; </a:t>
            </a:r>
            <a:r>
              <a:rPr lang="ru-RU" sz="2000">
                <a:solidFill>
                  <a:srgbClr val="002060"/>
                </a:solidFill>
                <a:latin typeface="+mn-lt"/>
              </a:rPr>
              <a:t>увеличение доступности данных):</a:t>
            </a:r>
            <a:endParaRPr/>
          </a:p>
          <a:p>
            <a:pPr marL="360000" indent="-360000" algn="just">
              <a:spcBef>
                <a:spcPts val="0"/>
              </a:spcBef>
              <a:defRPr/>
            </a:pPr>
            <a:r>
              <a:rPr lang="ru-RU" sz="2000">
                <a:solidFill>
                  <a:srgbClr val="002060"/>
                </a:solidFill>
                <a:latin typeface="+mn-lt"/>
              </a:rPr>
              <a:t>активная поддержка шардирования</a:t>
            </a:r>
            <a:endParaRPr/>
          </a:p>
          <a:p>
            <a:pPr marL="360000" indent="-360000" algn="just">
              <a:spcBef>
                <a:spcPts val="0"/>
              </a:spcBef>
              <a:defRPr/>
            </a:pPr>
            <a:r>
              <a:rPr lang="ru-RU" sz="2000">
                <a:solidFill>
                  <a:srgbClr val="002060"/>
                </a:solidFill>
                <a:latin typeface="+mn-lt"/>
              </a:rPr>
              <a:t>совершенствование механизмов обработки данных</a:t>
            </a:r>
            <a:endParaRPr/>
          </a:p>
          <a:p>
            <a:pPr algn="just">
              <a:spcBef>
                <a:spcPts val="0"/>
              </a:spcBef>
              <a:buNone/>
              <a:defRPr/>
            </a:pPr>
            <a:endParaRPr lang="ru-RU" sz="2000">
              <a:solidFill>
                <a:srgbClr val="002060"/>
              </a:solidFill>
              <a:latin typeface="+mn-lt"/>
            </a:endParaRPr>
          </a:p>
          <a:p>
            <a:pPr algn="just">
              <a:spcBef>
                <a:spcPts val="0"/>
              </a:spcBef>
              <a:buNone/>
              <a:defRPr/>
            </a:pPr>
            <a:r>
              <a:rPr lang="en-US" sz="2000">
                <a:solidFill>
                  <a:srgbClr val="002060"/>
                </a:solidFill>
                <a:latin typeface="+mn-lt"/>
              </a:rPr>
              <a:t>NoSQL-</a:t>
            </a:r>
            <a:r>
              <a:rPr lang="ru-RU" sz="2000">
                <a:solidFill>
                  <a:srgbClr val="002060"/>
                </a:solidFill>
                <a:latin typeface="+mn-lt"/>
              </a:rPr>
              <a:t>системы (=</a:t>
            </a:r>
            <a:r>
              <a:rPr lang="en-US" sz="2000">
                <a:solidFill>
                  <a:srgbClr val="002060"/>
                </a:solidFill>
                <a:latin typeface="+mn-lt"/>
              </a:rPr>
              <a:t>&gt;</a:t>
            </a:r>
            <a:r>
              <a:rPr lang="ru-RU" sz="2000">
                <a:solidFill>
                  <a:srgbClr val="002060"/>
                </a:solidFill>
                <a:latin typeface="+mn-lt"/>
              </a:rPr>
              <a:t> контроль согласованности данных):</a:t>
            </a:r>
            <a:endParaRPr/>
          </a:p>
          <a:p>
            <a:pPr marL="360000" indent="-360000" algn="just">
              <a:spcBef>
                <a:spcPts val="0"/>
              </a:spcBef>
              <a:defRPr/>
            </a:pPr>
            <a:r>
              <a:rPr lang="ru-RU" sz="2000">
                <a:solidFill>
                  <a:srgbClr val="002060"/>
                </a:solidFill>
                <a:latin typeface="+mn-lt"/>
              </a:rPr>
              <a:t>выполнение требований ACID (в MongoDB с июня 2018 года добавлена поддержка транзакций, удовлетворяющих требованиям ACID)</a:t>
            </a:r>
            <a:endParaRPr/>
          </a:p>
          <a:p>
            <a:pPr marL="360000" indent="-360000" algn="just">
              <a:spcBef>
                <a:spcPts val="0"/>
              </a:spcBef>
              <a:defRPr/>
            </a:pPr>
            <a:r>
              <a:rPr lang="ru-RU" sz="2000">
                <a:solidFill>
                  <a:srgbClr val="002060"/>
                </a:solidFill>
                <a:latin typeface="+mn-lt"/>
              </a:rPr>
              <a:t>приведение синтаксиса в соответствие с универсальным SQL</a:t>
            </a:r>
            <a:endParaRPr/>
          </a:p>
          <a:p>
            <a:pPr marL="342900" indent="-342900" algn="just">
              <a:spcBef>
                <a:spcPts val="0"/>
              </a:spcBef>
              <a:defRPr/>
            </a:pPr>
            <a:endParaRPr lang="ru-RU" sz="2000">
              <a:solidFill>
                <a:srgbClr val="002060"/>
              </a:solidFill>
              <a:latin typeface="+mn-lt"/>
            </a:endParaRPr>
          </a:p>
          <a:p>
            <a:pPr algn="just">
              <a:spcBef>
                <a:spcPts val="0"/>
              </a:spcBef>
              <a:buNone/>
              <a:defRPr/>
            </a:pPr>
            <a:r>
              <a:rPr lang="en-US" sz="2000">
                <a:solidFill>
                  <a:srgbClr val="002060"/>
                </a:solidFill>
                <a:latin typeface="+mn-lt"/>
              </a:rPr>
              <a:t>=&gt; NewSQL?</a:t>
            </a: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MongoDB – кроссплатформенная документоориентированная база данных. Классифицирована как NoSQL.</a:t>
            </a:r>
            <a:endParaRPr/>
          </a:p>
          <a:p>
            <a:pPr algn="just">
              <a:spcBef>
                <a:spcPts val="0"/>
              </a:spcBef>
              <a:spcAft>
                <a:spcPts val="600"/>
              </a:spcAft>
              <a:buNone/>
              <a:defRPr/>
            </a:pPr>
            <a:r>
              <a:rPr lang="ru-RU" sz="2000">
                <a:solidFill>
                  <a:srgbClr val="002060"/>
                </a:solidFill>
                <a:latin typeface="+mn-lt"/>
              </a:rPr>
              <a:t>MongoDB не требует описания схемы таблиц, мы можем добавлять и удалять поля по мере необходимости. С одной стороны это упрощает разработку, когда мы имеем дело с часто меняющейся структурой данных, но с другой - добавление схемы документов  позволяет контролировать ошибки (такие как некорректные типы данных или пропущенные поля), а также определять методы для работы с документами по аналогии с тем, как это делается в ORM технологии.</a:t>
            </a:r>
            <a:endParaRPr/>
          </a:p>
          <a:p>
            <a:pPr algn="just">
              <a:spcBef>
                <a:spcPts val="0"/>
              </a:spcBef>
              <a:spcAft>
                <a:spcPts val="600"/>
              </a:spcAft>
              <a:buNone/>
              <a:defRPr/>
            </a:pPr>
            <a:r>
              <a:rPr lang="ru-RU" sz="2000">
                <a:solidFill>
                  <a:srgbClr val="002060"/>
                </a:solidFill>
                <a:latin typeface="+mn-lt"/>
              </a:rPr>
              <a:t>Основные сущности MongoDB:</a:t>
            </a:r>
            <a:endParaRPr/>
          </a:p>
          <a:p>
            <a:pPr marL="360000" indent="-360000" algn="just">
              <a:spcBef>
                <a:spcPts val="0"/>
              </a:spcBef>
              <a:spcAft>
                <a:spcPts val="600"/>
              </a:spcAft>
              <a:defRPr/>
            </a:pPr>
            <a:r>
              <a:rPr lang="ru-RU" sz="2000">
                <a:solidFill>
                  <a:srgbClr val="002060"/>
                </a:solidFill>
                <a:latin typeface="+mn-lt"/>
              </a:rPr>
              <a:t>Document – запись в коллекции MongoDB и основная единица данных.</a:t>
            </a:r>
            <a:endParaRPr/>
          </a:p>
          <a:p>
            <a:pPr marL="360000" indent="-360000" algn="just">
              <a:spcBef>
                <a:spcPts val="0"/>
              </a:spcBef>
              <a:spcAft>
                <a:spcPts val="600"/>
              </a:spcAft>
              <a:defRPr/>
            </a:pPr>
            <a:r>
              <a:rPr lang="ru-RU" sz="2000">
                <a:solidFill>
                  <a:srgbClr val="002060"/>
                </a:solidFill>
                <a:latin typeface="+mn-lt"/>
              </a:rPr>
              <a:t>Collection – группа документов в MongoDB. </a:t>
            </a:r>
            <a:endParaRPr/>
          </a:p>
          <a:p>
            <a:pPr algn="just">
              <a:spcBef>
                <a:spcPts val="0"/>
              </a:spcBef>
              <a:spcAft>
                <a:spcPts val="600"/>
              </a:spcAft>
              <a:buNone/>
              <a:defRPr/>
            </a:pPr>
            <a:r>
              <a:rPr lang="ru-RU" sz="2000">
                <a:solidFill>
                  <a:srgbClr val="002060"/>
                </a:solidFill>
                <a:latin typeface="+mn-lt"/>
              </a:rPr>
              <a:t>Для низкоуровневой работы с MongoDB можно использовать библиотеку pymongo.</a:t>
            </a:r>
            <a:endParaRPr/>
          </a:p>
          <a:p>
            <a:pPr algn="just">
              <a:spcBef>
                <a:spcPts val="0"/>
              </a:spcBef>
              <a:spcAft>
                <a:spcPts val="600"/>
              </a:spcAft>
              <a:buNone/>
              <a:defRPr/>
            </a:pPr>
            <a:r>
              <a:rPr lang="ru-RU" sz="2000">
                <a:solidFill>
                  <a:srgbClr val="002060"/>
                </a:solidFill>
                <a:latin typeface="+mn-lt"/>
              </a:rPr>
              <a:t>Для работы с MongoDB через объекты Python (</a:t>
            </a:r>
            <a:r>
              <a:rPr lang="en-US" sz="2000">
                <a:solidFill>
                  <a:srgbClr val="002060"/>
                </a:solidFill>
                <a:latin typeface="+mn-lt"/>
              </a:rPr>
              <a:t>ODM – </a:t>
            </a:r>
            <a:r>
              <a:rPr lang="ru-RU" sz="2000">
                <a:solidFill>
                  <a:srgbClr val="002060"/>
                </a:solidFill>
                <a:latin typeface="+mn-lt"/>
              </a:rPr>
              <a:t>по</a:t>
            </a:r>
            <a:r>
              <a:rPr lang="en-US" sz="2000">
                <a:solidFill>
                  <a:srgbClr val="002060"/>
                </a:solidFill>
                <a:latin typeface="+mn-lt"/>
              </a:rPr>
              <a:t> </a:t>
            </a:r>
            <a:r>
              <a:rPr lang="ru-RU" sz="2000">
                <a:solidFill>
                  <a:srgbClr val="002060"/>
                </a:solidFill>
                <a:latin typeface="+mn-lt"/>
              </a:rPr>
              <a:t>аналогии с ORM) применяется библиотека mongoengine (работает поверх pymongo)</a:t>
            </a:r>
            <a:r>
              <a:rPr lang="en-US" sz="2000">
                <a:solidFill>
                  <a:srgbClr val="002060"/>
                </a:solidFill>
                <a:latin typeface="+mn-lt"/>
              </a:rPr>
              <a:t>, </a:t>
            </a:r>
            <a:r>
              <a:rPr lang="ru-RU" sz="2000">
                <a:solidFill>
                  <a:srgbClr val="002060"/>
                </a:solidFill>
                <a:latin typeface="+mn-lt"/>
              </a:rPr>
              <a:t>также часто используются самописные </a:t>
            </a:r>
            <a:r>
              <a:rPr lang="en-US" sz="2000">
                <a:solidFill>
                  <a:srgbClr val="002060"/>
                </a:solidFill>
                <a:latin typeface="+mn-lt"/>
              </a:rPr>
              <a:t>ODM-</a:t>
            </a:r>
            <a:r>
              <a:rPr lang="ru-RU" sz="2000">
                <a:solidFill>
                  <a:srgbClr val="002060"/>
                </a:solidFill>
                <a:latin typeface="+mn-lt"/>
              </a:rPr>
              <a:t>библиотеки.</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Установка </a:t>
            </a:r>
            <a:r>
              <a:rPr lang="en-US">
                <a:solidFill>
                  <a:srgbClr val="002060"/>
                </a:solidFill>
                <a:latin typeface="+mn-lt"/>
                <a:cs typeface="Times New Roman"/>
              </a:rPr>
              <a:t>MongoDB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Для установки MongoDB в Windows надо использовать инсталлятор, который можно скачать здесь: </a:t>
            </a:r>
            <a:r>
              <a:rPr lang="ru-RU" sz="2000" u="sng">
                <a:solidFill>
                  <a:srgbClr val="002060"/>
                </a:solidFill>
                <a:latin typeface="+mn-lt"/>
                <a:hlinkClick r:id="rId2" tooltip="https://www.mongodb.com/download-center/community?jmp=docs"/>
              </a:rPr>
              <a:t>https://www.mongodb.com/download-center/community?jmp=docs</a:t>
            </a:r>
            <a:r>
              <a:rPr lang="ru-RU" sz="2000">
                <a:solidFill>
                  <a:srgbClr val="002060"/>
                </a:solidFill>
                <a:latin typeface="+mn-lt"/>
              </a:rPr>
              <a:t>. Можно установить программу как службу, либо как отдельное приложение.</a:t>
            </a:r>
            <a:endParaRPr/>
          </a:p>
          <a:p>
            <a:pPr algn="just">
              <a:spcBef>
                <a:spcPts val="0"/>
              </a:spcBef>
              <a:spcAft>
                <a:spcPts val="600"/>
              </a:spcAft>
              <a:buNone/>
              <a:defRPr/>
            </a:pPr>
            <a:r>
              <a:rPr lang="ru-RU" sz="2000">
                <a:solidFill>
                  <a:srgbClr val="002060"/>
                </a:solidFill>
                <a:latin typeface="+mn-lt"/>
              </a:rPr>
              <a:t>Для установки MongoDB в Linux (Ubuntu) можно воспользоваться инструкцией (</a:t>
            </a:r>
            <a:r>
              <a:rPr lang="ru-RU" sz="2000" u="sng">
                <a:solidFill>
                  <a:srgbClr val="002060"/>
                </a:solidFill>
                <a:latin typeface="+mn-lt"/>
                <a:hlinkClick r:id="rId3" tooltip="https://docs.mongodb.com/manual/tutorial/install-mongodb-on-ubuntu/"/>
              </a:rPr>
              <a:t>https://docs.mongodb.com/manual/tutorial/install-mongodb-on-ubuntu/</a:t>
            </a:r>
            <a:r>
              <a:rPr lang="ru-RU" sz="2000">
                <a:solidFill>
                  <a:srgbClr val="002060"/>
                </a:solidFill>
                <a:latin typeface="+mn-lt"/>
              </a:rPr>
              <a:t>), либо выполнить следующие команды: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apt-key adv --keyserver hkp://keyserver.ubuntu.com:80 --recv 9DA31620334BD75D9DCB49F368818C72E52529D4</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echo "deb [ arch=amd64 ] https://repo.mongodb.org/apt/ubuntu trusty/mongodb-org/4.0 multiverse" | sudo tee /etc/apt/sources.list.d/mongodb-org-4.0.list</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apt-get update</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apt-get install -y mongodb-org</a:t>
            </a:r>
            <a:endParaRPr lang="ru-RU" sz="16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Запуск </a:t>
            </a:r>
            <a:r>
              <a:rPr lang="en-US">
                <a:solidFill>
                  <a:srgbClr val="002060"/>
                </a:solidFill>
                <a:latin typeface="+mn-lt"/>
                <a:cs typeface="Times New Roman"/>
              </a:rPr>
              <a:t>MongoDB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Для запуска сервера MongoDB в Windows (если программа была установлена как отдельное приложение) надо создать структуру папок С:\data\db и запустить исполняемый файл сервера: C:\Program Files\MongoDB\Server\4.0\bin\mongod.exe</a:t>
            </a:r>
            <a:endParaRPr/>
          </a:p>
          <a:p>
            <a:pPr algn="just">
              <a:spcBef>
                <a:spcPts val="0"/>
              </a:spcBef>
              <a:spcAft>
                <a:spcPts val="600"/>
              </a:spcAft>
              <a:buNone/>
              <a:defRPr/>
            </a:pPr>
            <a:r>
              <a:rPr lang="ru-RU" sz="2000">
                <a:solidFill>
                  <a:srgbClr val="002060"/>
                </a:solidFill>
                <a:latin typeface="+mn-lt"/>
              </a:rPr>
              <a:t>Для запуска сервера MongoDB в Linux (Ubuntu) надо</a:t>
            </a:r>
            <a:r>
              <a:rPr lang="en-US" sz="2000">
                <a:solidFill>
                  <a:srgbClr val="002060"/>
                </a:solidFill>
                <a:latin typeface="+mn-lt"/>
              </a:rPr>
              <a:t>:</a:t>
            </a:r>
            <a:endParaRPr/>
          </a:p>
          <a:p>
            <a:pPr marL="360000" indent="-360000" algn="just">
              <a:spcBef>
                <a:spcPts val="0"/>
              </a:spcBef>
              <a:spcAft>
                <a:spcPts val="600"/>
              </a:spcAft>
              <a:defRPr/>
            </a:pPr>
            <a:r>
              <a:rPr lang="ru-RU" sz="2000">
                <a:solidFill>
                  <a:srgbClr val="002060"/>
                </a:solidFill>
                <a:latin typeface="+mn-lt"/>
              </a:rPr>
              <a:t>подготовить конфигурационный файл</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nano /etc/systemd/system/mongodb.service</a:t>
            </a:r>
            <a:endParaRPr lang="ru-RU" sz="1600" b="0" i="0" u="none" strike="noStrike" cap="none" spc="0">
              <a:ln>
                <a:noFill/>
              </a:ln>
              <a:solidFill>
                <a:srgbClr val="000000"/>
              </a:solidFill>
              <a:latin typeface="Courier New"/>
              <a:ea typeface="+mn-ea"/>
              <a:cs typeface="Courier New"/>
            </a:endParaRPr>
          </a:p>
          <a:p>
            <a:pPr marL="360000" indent="-360000" algn="just">
              <a:spcBef>
                <a:spcPts val="0"/>
              </a:spcBef>
              <a:spcAft>
                <a:spcPts val="600"/>
              </a:spcAft>
              <a:defRPr/>
            </a:pPr>
            <a:r>
              <a:rPr lang="ru-RU" sz="2000">
                <a:solidFill>
                  <a:srgbClr val="002060"/>
                </a:solidFill>
                <a:latin typeface="+mn-lt"/>
              </a:rPr>
              <a:t>записать в него настройки</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[Unit]</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Description=High-performance, schema-free document-oriented database</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After=network.target</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[Service]</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User=mongodb</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ExecStart=/usr/bin/mongod --quiet --config /etc/mongod.conf</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[Install]</a:t>
            </a:r>
            <a:endParaRPr/>
          </a:p>
          <a:p>
            <a:pPr marL="0" marR="0" lvl="0" indent="0" algn="l" defTabSz="914400">
              <a:lnSpc>
                <a:spcPct val="100000"/>
              </a:lnSpc>
              <a:spcBef>
                <a:spcPts val="0"/>
              </a:spcBef>
              <a:spcAft>
                <a:spcPts val="600"/>
              </a:spcAft>
              <a:buClrTx/>
              <a:buSzTx/>
              <a:buFontTx/>
              <a:buNone/>
              <a:defRPr/>
            </a:pPr>
            <a:r>
              <a:rPr lang="en-US" sz="1600" b="0" i="0" u="none" strike="noStrike" cap="none" spc="0">
                <a:ln>
                  <a:noFill/>
                </a:ln>
                <a:solidFill>
                  <a:srgbClr val="000000"/>
                </a:solidFill>
                <a:latin typeface="Courier New"/>
                <a:ea typeface="+mn-ea"/>
                <a:cs typeface="Courier New"/>
              </a:rPr>
              <a:t>WantedBy=multi-user.target</a:t>
            </a:r>
            <a:endParaRPr lang="ru-RU" sz="1600" b="0" i="0" u="none" strike="noStrike" cap="none" spc="0">
              <a:ln>
                <a:noFill/>
              </a:ln>
              <a:solidFill>
                <a:srgbClr val="000000"/>
              </a:solidFill>
              <a:latin typeface="Courier New"/>
              <a:ea typeface="+mn-ea"/>
              <a:cs typeface="Courier New"/>
            </a:endParaRPr>
          </a:p>
          <a:p>
            <a:pPr marL="360000" indent="-360000" algn="just">
              <a:spcBef>
                <a:spcPts val="0"/>
              </a:spcBef>
              <a:spcAft>
                <a:spcPts val="600"/>
              </a:spcAft>
              <a:defRPr/>
            </a:pPr>
            <a:r>
              <a:rPr lang="ru-RU" sz="2000">
                <a:solidFill>
                  <a:srgbClr val="002060"/>
                </a:solidFill>
                <a:latin typeface="+mn-lt"/>
              </a:rPr>
              <a:t>и запустить сервер</a:t>
            </a:r>
            <a:endParaRPr/>
          </a:p>
          <a:p>
            <a:pPr marL="0" marR="0" lvl="0" indent="0" algn="l" defTabSz="914400">
              <a:lnSpc>
                <a:spcPct val="100000"/>
              </a:lnSpc>
              <a:spcBef>
                <a:spcPts val="0"/>
              </a:spcBef>
              <a:spcAft>
                <a:spcPts val="600"/>
              </a:spcAft>
              <a:buClrTx/>
              <a:buSzTx/>
              <a:buFontTx/>
              <a:buNone/>
              <a:defRPr/>
            </a:pPr>
            <a:r>
              <a:rPr lang="en-US" sz="1600" b="0" i="0" u="none" strike="noStrike" cap="none" spc="0">
                <a:ln>
                  <a:noFill/>
                </a:ln>
                <a:solidFill>
                  <a:srgbClr val="000000"/>
                </a:solidFill>
                <a:latin typeface="Courier New"/>
                <a:ea typeface="+mn-ea"/>
                <a:cs typeface="Courier New"/>
              </a:rPr>
              <a:t>$ sudo service mongodb start</a:t>
            </a:r>
            <a:endParaRPr lang="ru-RU" sz="1600" b="0" i="0" u="none" strike="noStrike" cap="none" spc="0">
              <a:ln>
                <a:noFill/>
              </a:ln>
              <a:solidFill>
                <a:srgbClr val="000000"/>
              </a:solidFill>
              <a:latin typeface="Courier New"/>
              <a:ea typeface="+mn-ea"/>
              <a:cs typeface="Courier New"/>
            </a:endParaRPr>
          </a:p>
          <a:p>
            <a:pPr algn="just">
              <a:spcBef>
                <a:spcPts val="0"/>
              </a:spcBef>
              <a:spcAft>
                <a:spcPts val="600"/>
              </a:spcAft>
              <a:buNone/>
              <a:defRPr/>
            </a:pPr>
            <a:endParaRPr lang="ru-RU" sz="2000">
              <a:solidFill>
                <a:srgbClr val="002060"/>
              </a:solidFill>
              <a:latin typeface="+mn-lt"/>
            </a:endParaRPr>
          </a:p>
          <a:p>
            <a:pPr algn="just">
              <a:spcBef>
                <a:spcPts val="0"/>
              </a:spcBef>
              <a:spcAft>
                <a:spcPts val="600"/>
              </a:spcAft>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mongoengine: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mongoengine </a:t>
            </a:r>
            <a:r>
              <a:rPr lang="en-US" sz="1400" b="1" i="0" u="none" strike="noStrike" cap="none" spc="0">
                <a:ln>
                  <a:noFill/>
                </a:ln>
                <a:solidFill>
                  <a:srgbClr val="0000FF"/>
                </a:solidFill>
                <a:latin typeface="Courier New"/>
                <a:ea typeface="+mn-ea"/>
                <a:cs typeface="+mn-cs"/>
              </a:rPr>
              <a:t>as</a:t>
            </a:r>
            <a:r>
              <a:rPr lang="en-US" sz="1400" b="0" i="0" u="none" strike="noStrike" cap="none" spc="0">
                <a:ln>
                  <a:noFill/>
                </a:ln>
                <a:solidFill>
                  <a:srgbClr val="000000"/>
                </a:solidFill>
                <a:latin typeface="Courier New"/>
                <a:ea typeface="+mn-ea"/>
                <a:cs typeface="+mn-cs"/>
              </a:rPr>
              <a:t> me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Подключаемся к базе </a:t>
            </a:r>
            <a:r>
              <a:rPr lang="en-US" sz="1400" b="0" i="0" u="none" strike="noStrike" cap="none" spc="0">
                <a:ln>
                  <a:noFill/>
                </a:ln>
                <a:solidFill>
                  <a:srgbClr val="008000"/>
                </a:solidFill>
                <a:latin typeface="Courier New"/>
                <a:ea typeface="+mn-ea"/>
                <a:cs typeface="+mn-cs"/>
              </a:rPr>
              <a:t>MongoDB </a:t>
            </a:r>
            <a:r>
              <a:rPr lang="ru-RU" sz="1400" b="0" i="0" u="none" strike="noStrike" cap="none" spc="0">
                <a:ln>
                  <a:noFill/>
                </a:ln>
                <a:solidFill>
                  <a:srgbClr val="008000"/>
                </a:solidFill>
                <a:latin typeface="Courier New"/>
                <a:ea typeface="+mn-ea"/>
                <a:cs typeface="+mn-cs"/>
              </a:rPr>
              <a:t>на локальной машине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Объявляем коллекцию</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a:solidFill>
                  <a:srgbClr val="000000"/>
                </a:solidFill>
                <a:latin typeface="Courier New"/>
              </a:rPr>
              <a:t>U</a:t>
            </a:r>
            <a:r>
              <a:rPr lang="en-US" sz="1400" b="1" i="0" u="none" strike="noStrike" cap="none" spc="0">
                <a:ln>
                  <a:noFill/>
                </a:ln>
                <a:solidFill>
                  <a:srgbClr val="000000"/>
                </a:solidFill>
                <a:latin typeface="Courier New"/>
                <a:ea typeface="+mn-ea"/>
                <a:cs typeface="+mn-cs"/>
              </a:rPr>
              <a:t>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Document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email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StringField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required</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StringField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max_length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StringField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max_length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__repr__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"&lt;User(first_name='</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808080"/>
                </a:solidFill>
                <a:latin typeface="Courier New"/>
                <a:ea typeface="+mn-ea"/>
                <a:cs typeface="+mn-cs"/>
              </a:rPr>
              <a:t>                "last_name='</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"email='</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email</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')&gt;"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документ</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ross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email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'ross@example.com'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'Ross'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'Lawley'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ross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save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что получилось</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a:t>
            </a:r>
            <a:r>
              <a:rPr lang="ru-RU" sz="1400" b="0" i="0" u="none" strike="noStrike" cap="none" spc="0">
                <a:ln>
                  <a:noFill/>
                </a:ln>
                <a:solidFill>
                  <a:srgbClr val="808080"/>
                </a:solidFill>
                <a:latin typeface="Courier New"/>
                <a:ea typeface="+mn-ea"/>
                <a:cs typeface="+mn-cs"/>
              </a:rPr>
              <a:t>Документов в базе: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count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mongoengine: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Делаем запрос</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i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range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email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'test@example.com'</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'User</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i</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save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что получилось</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filter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'User3'</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Двойное нижнее подчеркивание используется для</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задания регулярного выражения</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filter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first_name__startswith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запись в базе данных</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first_name__startswith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delete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что получилось</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a:t>
            </a:r>
            <a:r>
              <a:rPr lang="ru-RU" sz="1400" b="0" i="0" u="none" strike="noStrike" cap="none" spc="0">
                <a:ln>
                  <a:noFill/>
                </a:ln>
                <a:solidFill>
                  <a:srgbClr val="808080"/>
                </a:solidFill>
                <a:latin typeface="Courier New"/>
                <a:ea typeface="+mn-ea"/>
                <a:cs typeface="+mn-cs"/>
              </a:rPr>
              <a:t>Документов в базе: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count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ru-RU"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все записи в базе данных</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delete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mongoengine: </a:t>
            </a:r>
            <a:r>
              <a:rPr lang="ru-RU">
                <a:solidFill>
                  <a:srgbClr val="002060"/>
                </a:solidFill>
                <a:latin typeface="+mn-lt"/>
                <a:cs typeface="Times New Roman"/>
              </a:rPr>
              <a:t>тестовый вывод</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MongoClient('localhost', 27017)</a:t>
            </a:r>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0000"/>
                </a:solidFill>
                <a:latin typeface="Courier New"/>
                <a:ea typeface="+mn-ea"/>
                <a:cs typeface="Courier New"/>
              </a:rPr>
              <a:t>Документов в базе: 1</a:t>
            </a:r>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0000"/>
                </a:solidFill>
                <a:latin typeface="Courier New"/>
                <a:ea typeface="+mn-ea"/>
                <a:cs typeface="Courier New"/>
              </a:rPr>
              <a:t>&lt;</a:t>
            </a:r>
            <a:r>
              <a:rPr lang="en-US" sz="1600" b="0" i="0" u="none" strike="noStrike" cap="none" spc="0">
                <a:ln>
                  <a:noFill/>
                </a:ln>
                <a:solidFill>
                  <a:srgbClr val="000000"/>
                </a:solidFill>
                <a:latin typeface="Courier New"/>
                <a:ea typeface="+mn-ea"/>
                <a:cs typeface="Courier New"/>
              </a:rPr>
              <a:t>User(first_name='User3', last_name='Test', email='test@example.com')&gt;</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[&lt;User(first_name='User0', last_name='Test', email='test@example.com')&gt;, &lt;User(first_name='User1', last_name='Test', email='test@example.com')&gt;, &lt;User(first_name='User2', last_name='Test', email='test@example.com')&gt;, &lt;User(first_name='User3', last_name='Test', email='test@example.com')&gt;, &lt;User(first_name='User4', last_name='Test', email='test@example.com')&gt;]</a:t>
            </a:r>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0000"/>
                </a:solidFill>
                <a:latin typeface="Courier New"/>
                <a:ea typeface="+mn-ea"/>
                <a:cs typeface="Courier New"/>
              </a:rPr>
              <a:t>Документов в базе: 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Redis (</a:t>
            </a:r>
            <a:r>
              <a:rPr lang="ru-RU" sz="2000" b="1">
                <a:solidFill>
                  <a:srgbClr val="002060"/>
                </a:solidFill>
                <a:latin typeface="+mn-lt"/>
              </a:rPr>
              <a:t>RE</a:t>
            </a:r>
            <a:r>
              <a:rPr lang="ru-RU" sz="2000">
                <a:solidFill>
                  <a:srgbClr val="002060"/>
                </a:solidFill>
                <a:latin typeface="+mn-lt"/>
              </a:rPr>
              <a:t>mote </a:t>
            </a:r>
            <a:r>
              <a:rPr lang="ru-RU" sz="2000" b="1">
                <a:solidFill>
                  <a:srgbClr val="002060"/>
                </a:solidFill>
                <a:latin typeface="+mn-lt"/>
              </a:rPr>
              <a:t>DI</a:t>
            </a:r>
            <a:r>
              <a:rPr lang="ru-RU" sz="2000">
                <a:solidFill>
                  <a:srgbClr val="002060"/>
                </a:solidFill>
                <a:latin typeface="+mn-lt"/>
              </a:rPr>
              <a:t>ctionary </a:t>
            </a:r>
            <a:r>
              <a:rPr lang="ru-RU" sz="2000" b="1">
                <a:solidFill>
                  <a:srgbClr val="002060"/>
                </a:solidFill>
                <a:latin typeface="+mn-lt"/>
              </a:rPr>
              <a:t>S</a:t>
            </a:r>
            <a:r>
              <a:rPr lang="ru-RU" sz="2000">
                <a:solidFill>
                  <a:srgbClr val="002060"/>
                </a:solidFill>
                <a:latin typeface="+mn-lt"/>
              </a:rPr>
              <a:t>erver) – хранилище элементов типа ключ-значение с поддержкой хэширования и кэширования. Часто определяется как сервер структур данных, т.к. по ключам могут содержаться различные типы данных. Redis обычно держит весь набор данных в оперативной памяти. Когда не требуется долговременное хранение данных, такая способность Redis обеспечивает ему очень высокое быстродействие в сравнении с СУБД, требующими подтверждения (коммита) транзакций.</a:t>
            </a:r>
            <a:endParaRPr/>
          </a:p>
          <a:p>
            <a:pPr algn="just">
              <a:spcBef>
                <a:spcPts val="600"/>
              </a:spcBef>
              <a:spcAft>
                <a:spcPts val="600"/>
              </a:spcAft>
              <a:buNone/>
              <a:defRPr/>
            </a:pPr>
            <a:r>
              <a:rPr lang="ru-RU" sz="2000">
                <a:solidFill>
                  <a:srgbClr val="002060"/>
                </a:solidFill>
                <a:latin typeface="+mn-lt"/>
              </a:rPr>
              <a:t>Для установки Redis в Linux (Ubuntu) можно использовать apt-get: </a:t>
            </a:r>
            <a:endParaRPr lang="en-US" sz="2000">
              <a:solidFill>
                <a:srgbClr val="002060"/>
              </a:solidFill>
              <a:latin typeface="+mn-lt"/>
            </a:endParaRPr>
          </a:p>
          <a:p>
            <a:pPr marL="0" marR="0" lvl="0" indent="0" algn="l" defTabSz="914400">
              <a:lnSpc>
                <a:spcPct val="100000"/>
              </a:lnSpc>
              <a:spcBef>
                <a:spcPts val="0"/>
              </a:spcBef>
              <a:buClrTx/>
              <a:buSzTx/>
              <a:buFontTx/>
              <a:buNone/>
              <a:defRPr/>
            </a:pPr>
            <a:r>
              <a:rPr lang="en-US" sz="1400" b="0" i="0" u="none" strike="noStrike" cap="none" spc="0">
                <a:ln>
                  <a:noFill/>
                </a:ln>
                <a:solidFill>
                  <a:srgbClr val="3A3A3A"/>
                </a:solidFill>
                <a:latin typeface="Courier New"/>
                <a:ea typeface="+mn-ea"/>
                <a:cs typeface="+mn-cs"/>
              </a:rPr>
              <a:t>sudo apt</a:t>
            </a:r>
            <a:r>
              <a:rPr lang="ru-RU" sz="1400" b="0" i="0" u="none" strike="noStrike" cap="none" spc="0">
                <a:ln>
                  <a:noFill/>
                </a:ln>
                <a:solidFill>
                  <a:srgbClr val="3A3A3A"/>
                </a:solidFill>
                <a:latin typeface="Courier New"/>
                <a:ea typeface="+mn-ea"/>
                <a:cs typeface="+mn-cs"/>
              </a:rPr>
              <a:t>-</a:t>
            </a:r>
            <a:r>
              <a:rPr lang="en-US" sz="1400" b="0" i="0" u="none" strike="noStrike" cap="none" spc="0">
                <a:ln>
                  <a:noFill/>
                </a:ln>
                <a:solidFill>
                  <a:srgbClr val="3A3A3A"/>
                </a:solidFill>
                <a:latin typeface="Courier New"/>
                <a:ea typeface="+mn-ea"/>
                <a:cs typeface="+mn-cs"/>
              </a:rPr>
              <a:t>get update </a:t>
            </a:r>
            <a:endParaRPr/>
          </a:p>
          <a:p>
            <a:pPr marL="0" marR="0" lvl="0" indent="0" algn="l" defTabSz="914400">
              <a:lnSpc>
                <a:spcPct val="100000"/>
              </a:lnSpc>
              <a:spcBef>
                <a:spcPts val="0"/>
              </a:spcBef>
              <a:buClrTx/>
              <a:buSzTx/>
              <a:buFontTx/>
              <a:buNone/>
              <a:defRPr/>
            </a:pPr>
            <a:r>
              <a:rPr lang="en-US" sz="1400" b="0" i="0" u="none" strike="noStrike" cap="none" spc="0">
                <a:ln>
                  <a:noFill/>
                </a:ln>
                <a:solidFill>
                  <a:srgbClr val="3A3A3A"/>
                </a:solidFill>
                <a:latin typeface="Courier New"/>
                <a:ea typeface="+mn-ea"/>
                <a:cs typeface="+mn-cs"/>
              </a:rPr>
              <a:t>sudo apt-get install redis-server</a:t>
            </a:r>
            <a:endParaRPr/>
          </a:p>
          <a:p>
            <a:pPr algn="just">
              <a:spcBef>
                <a:spcPts val="600"/>
              </a:spcBef>
              <a:spcAft>
                <a:spcPts val="600"/>
              </a:spcAft>
              <a:buNone/>
              <a:defRPr/>
            </a:pPr>
            <a:r>
              <a:rPr lang="ru-RU" sz="2000">
                <a:solidFill>
                  <a:srgbClr val="002060"/>
                </a:solidFill>
                <a:latin typeface="+mn-lt"/>
              </a:rPr>
              <a:t>После установки надо отредактировать файл /</a:t>
            </a:r>
            <a:r>
              <a:rPr lang="en-US" sz="2000">
                <a:solidFill>
                  <a:srgbClr val="002060"/>
                </a:solidFill>
                <a:latin typeface="+mn-lt"/>
              </a:rPr>
              <a:t>etc/redis/redis.conf, </a:t>
            </a:r>
            <a:r>
              <a:rPr lang="ru-RU" sz="2000">
                <a:solidFill>
                  <a:srgbClr val="002060"/>
                </a:solidFill>
                <a:latin typeface="+mn-lt"/>
              </a:rPr>
              <a:t>поменяв параметр </a:t>
            </a:r>
            <a:r>
              <a:rPr lang="en-US" sz="2000">
                <a:solidFill>
                  <a:srgbClr val="002060"/>
                </a:solidFill>
                <a:latin typeface="+mn-lt"/>
              </a:rPr>
              <a:t>supervised no </a:t>
            </a:r>
            <a:r>
              <a:rPr lang="ru-RU" sz="2000">
                <a:solidFill>
                  <a:srgbClr val="002060"/>
                </a:solidFill>
                <a:latin typeface="+mn-lt"/>
              </a:rPr>
              <a:t>на </a:t>
            </a:r>
            <a:r>
              <a:rPr lang="en-US" sz="2000">
                <a:solidFill>
                  <a:srgbClr val="002060"/>
                </a:solidFill>
                <a:latin typeface="+mn-lt"/>
              </a:rPr>
              <a:t>supervised systemd </a:t>
            </a:r>
            <a:r>
              <a:rPr lang="ru-RU" sz="2000">
                <a:solidFill>
                  <a:srgbClr val="002060"/>
                </a:solidFill>
                <a:latin typeface="+mn-lt"/>
              </a:rPr>
              <a:t>и перезапустив </a:t>
            </a:r>
            <a:r>
              <a:rPr lang="en-US" sz="2000">
                <a:solidFill>
                  <a:srgbClr val="002060"/>
                </a:solidFill>
                <a:latin typeface="+mn-lt"/>
              </a:rPr>
              <a:t>Redis.</a:t>
            </a:r>
            <a:endParaRPr/>
          </a:p>
          <a:p>
            <a:pPr marL="0" marR="0" lvl="0" indent="0" algn="l" defTabSz="914400">
              <a:lnSpc>
                <a:spcPct val="100000"/>
              </a:lnSpc>
              <a:spcBef>
                <a:spcPts val="600"/>
              </a:spcBef>
              <a:spcAft>
                <a:spcPts val="600"/>
              </a:spcAft>
              <a:buClrTx/>
              <a:buSzTx/>
              <a:buFontTx/>
              <a:buNone/>
              <a:defRPr/>
            </a:pPr>
            <a:r>
              <a:rPr lang="en-US" sz="1400" b="0" i="0" u="none" strike="noStrike" cap="none" spc="0">
                <a:ln>
                  <a:noFill/>
                </a:ln>
                <a:solidFill>
                  <a:srgbClr val="3A3A3A"/>
                </a:solidFill>
                <a:latin typeface="Courier New"/>
                <a:ea typeface="+mn-ea"/>
                <a:cs typeface="+mn-cs"/>
              </a:rPr>
              <a:t>sudo systemctl restart redis.service</a:t>
            </a:r>
            <a:endParaRPr lang="ru-RU" sz="1400" b="0" i="0" u="none" strike="noStrike" cap="none" spc="0">
              <a:ln>
                <a:noFill/>
              </a:ln>
              <a:solidFill>
                <a:srgbClr val="000000"/>
              </a:solidFill>
              <a:latin typeface="Verdana"/>
              <a:ea typeface="+mn-ea"/>
              <a:cs typeface="+mn-cs"/>
            </a:endParaRPr>
          </a:p>
          <a:p>
            <a:pPr algn="just">
              <a:spcBef>
                <a:spcPts val="600"/>
              </a:spcBef>
              <a:spcAft>
                <a:spcPts val="600"/>
              </a:spcAft>
              <a:buNone/>
              <a:defRPr/>
            </a:pPr>
            <a:r>
              <a:rPr lang="ru-RU" sz="2000">
                <a:solidFill>
                  <a:srgbClr val="002060"/>
                </a:solidFill>
                <a:latin typeface="+mn-lt"/>
              </a:rPr>
              <a:t>Для использования Redis в Windows можно скачать архив с исполняемым файлом серверного приложения отсюда: </a:t>
            </a:r>
            <a:r>
              <a:rPr lang="en-US" sz="2000">
                <a:solidFill>
                  <a:srgbClr val="002060"/>
                </a:solidFill>
                <a:latin typeface="+mn-lt"/>
              </a:rPr>
              <a:t>https://github.com/microsoftarchive/redis/releases </a:t>
            </a:r>
            <a:endParaRPr lang="ru-RU" sz="2000">
              <a:solidFill>
                <a:srgbClr val="002060"/>
              </a:solidFill>
              <a:latin typeface="+mn-lt"/>
            </a:endParaRPr>
          </a:p>
          <a:p>
            <a:pPr algn="just">
              <a:spcBef>
                <a:spcPts val="600"/>
              </a:spcBef>
              <a:spcAft>
                <a:spcPts val="600"/>
              </a:spcAft>
              <a:buNone/>
              <a:defRPr/>
            </a:pPr>
            <a:r>
              <a:rPr lang="ru-RU" sz="2000">
                <a:solidFill>
                  <a:srgbClr val="002060"/>
                </a:solidFill>
                <a:latin typeface="+mn-lt"/>
              </a:rPr>
              <a:t>Архив необходимо распаковать, после чего запустить файл redis-server.exe</a:t>
            </a:r>
            <a:endParaRPr/>
          </a:p>
          <a:p>
            <a:pPr algn="just">
              <a:spcBef>
                <a:spcPts val="600"/>
              </a:spcBef>
              <a:spcAft>
                <a:spcPts val="600"/>
              </a:spcAft>
              <a:buNone/>
              <a:defRPr/>
            </a:pPr>
            <a:r>
              <a:rPr lang="ru-RU" sz="2000">
                <a:solidFill>
                  <a:srgbClr val="002060"/>
                </a:solidFill>
                <a:latin typeface="+mn-lt"/>
              </a:rPr>
              <a:t>Для работы с Redis в Python используется библиотека redis.</a:t>
            </a:r>
            <a:endParaRPr/>
          </a:p>
          <a:p>
            <a:pPr algn="just">
              <a:spcBef>
                <a:spcPts val="0"/>
              </a:spcBef>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time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redis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подключение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redis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Redis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port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6379</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db</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Добавляем элемент - пару ключ-значение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'John'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Получаем значение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"r.get('name'):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Определяем тип значения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"r.type('name'):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type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элемент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delete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"r.get('name'):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set </a:t>
            </a:r>
            <a:r>
              <a:rPr lang="ru-RU" sz="1400" b="0" i="0" u="none" strike="noStrike" cap="none" spc="0">
                <a:ln>
                  <a:noFill/>
                </a:ln>
                <a:solidFill>
                  <a:srgbClr val="008000"/>
                </a:solidFill>
                <a:latin typeface="Courier New"/>
                <a:ea typeface="+mn-ea"/>
                <a:cs typeface="+mn-cs"/>
              </a:rPr>
              <a:t>всегда добавляет значение строкового типа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"r.get('my_int'):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"r.type('my_int'):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type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Инкрементируем значение по ключу, которое для данной</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операции интерпретируется как 64-битное знаковое целое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"r.incr('my_int'):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incr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существование значения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"r.exists('my_int'):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exists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Проектируем социальную сеть</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ru-RU" sz="2000">
                <a:solidFill>
                  <a:srgbClr val="002060"/>
                </a:solidFill>
                <a:latin typeface="+mn-lt"/>
              </a:rPr>
              <a:t>При выборе модели данных стоит учесть следующие факты:</a:t>
            </a:r>
            <a:endParaRPr/>
          </a:p>
          <a:p>
            <a:pPr marL="360000" indent="-360000">
              <a:spcBef>
                <a:spcPts val="0"/>
              </a:spcBef>
              <a:defRPr/>
            </a:pPr>
            <a:r>
              <a:rPr lang="ru-RU" sz="2000">
                <a:solidFill>
                  <a:srgbClr val="002060"/>
                </a:solidFill>
                <a:latin typeface="+mn-lt"/>
              </a:rPr>
              <a:t>данных будет много (vk.com – более 460 млн. пользователей)</a:t>
            </a:r>
            <a:endParaRPr/>
          </a:p>
          <a:p>
            <a:pPr marL="360000" indent="-360000">
              <a:spcBef>
                <a:spcPts val="0"/>
              </a:spcBef>
              <a:defRPr/>
            </a:pPr>
            <a:r>
              <a:rPr lang="ru-RU" sz="2000">
                <a:solidFill>
                  <a:srgbClr val="002060"/>
                </a:solidFill>
                <a:latin typeface="+mn-lt"/>
              </a:rPr>
              <a:t>окончательной схемы данных нет (сами сущности и их атрибуты еще будут неоднократно добавляться и удаляться)</a:t>
            </a:r>
            <a:endParaRPr/>
          </a:p>
          <a:p>
            <a:pPr>
              <a:spcBef>
                <a:spcPts val="0"/>
              </a:spcBef>
              <a:buNone/>
              <a:defRPr/>
            </a:pPr>
            <a:endParaRPr lang="ru-RU" sz="2000">
              <a:solidFill>
                <a:srgbClr val="002060"/>
              </a:solidFill>
              <a:latin typeface="+mn-lt"/>
            </a:endParaRPr>
          </a:p>
          <a:p>
            <a:pPr>
              <a:spcBef>
                <a:spcPts val="0"/>
              </a:spcBef>
              <a:buNone/>
              <a:defRPr/>
            </a:pPr>
            <a:endParaRPr lang="ru-RU" sz="2000">
              <a:solidFill>
                <a:srgbClr val="002060"/>
              </a:solidFill>
              <a:latin typeface="+mn-lt"/>
            </a:endParaRPr>
          </a:p>
          <a:p>
            <a:pPr>
              <a:spcBef>
                <a:spcPts val="0"/>
              </a:spcBef>
              <a:buNone/>
              <a:defRPr/>
            </a:pPr>
            <a:endParaRPr lang="ru-RU" sz="2000">
              <a:solidFill>
                <a:srgbClr val="002060"/>
              </a:solidFill>
              <a:latin typeface="+mn-lt"/>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143654" y="2536825"/>
          <a:ext cx="7783512" cy="1784350"/>
        </p:xfrm>
        <a:graphic>
          <a:graphicData uri="http://schemas.openxmlformats.org/presentationml/2006/ole">
            <p:oleObj name="oleObj" r:id="rId3" imgW="5857240" imgH="1342390" progId="Excel.Sheet.12">
              <p:embed/>
              <p:pic>
                <p:nvPicPr>
                  <p:cNvPr id="13" name="Object 4"/>
                  <p:cNvPicPr/>
                  <p:nvPr/>
                </p:nvPicPr>
                <p:blipFill>
                  <a:blip r:embed="rId2"/>
                  <a:stretch/>
                </p:blipFill>
                <p:spPr bwMode="auto">
                  <a:xfrm>
                    <a:off x="2143654" y="2536825"/>
                    <a:ext cx="7783512" cy="1784350"/>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143654" y="4692221"/>
          <a:ext cx="4751388" cy="1609724"/>
        </p:xfrm>
        <a:graphic>
          <a:graphicData uri="http://schemas.openxmlformats.org/presentationml/2006/ole">
            <p:oleObj name="oleObj" r:id="rId5" imgW="3400425" imgH="1151890" progId="Excel.Sheet.12">
              <p:embed/>
              <p:pic>
                <p:nvPicPr>
                  <p:cNvPr id="14" name="Object 5"/>
                  <p:cNvPicPr/>
                  <p:nvPr/>
                </p:nvPicPr>
                <p:blipFill>
                  <a:blip r:embed="rId4"/>
                  <a:stretch/>
                </p:blipFill>
                <p:spPr bwMode="auto">
                  <a:xfrm>
                    <a:off x="2143654" y="4692221"/>
                    <a:ext cx="4751388" cy="1609724"/>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488766" y="4692221"/>
          <a:ext cx="2438400" cy="1789112"/>
        </p:xfrm>
        <a:graphic>
          <a:graphicData uri="http://schemas.openxmlformats.org/presentationml/2006/ole">
            <p:oleObj name="oleObj" r:id="rId7" imgW="1828800" imgH="1342390" progId="Excel.Sheet.12">
              <p:embed/>
              <p:pic>
                <p:nvPicPr>
                  <p:cNvPr id="15" name="Object 7"/>
                  <p:cNvPicPr/>
                  <p:nvPr/>
                </p:nvPicPr>
                <p:blipFill>
                  <a:blip r:embed="rId6"/>
                  <a:stretch/>
                </p:blipFill>
                <p:spPr bwMode="auto">
                  <a:xfrm>
                    <a:off x="7488766" y="4692221"/>
                    <a:ext cx="2438400" cy="1789112"/>
                  </a:xfrm>
                  <a:prstGeom prst="rect">
                    <a:avLst/>
                  </a:prstGeom>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set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Задаем время жизни ключа (в секундах), по истечении</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8000"/>
                </a:solidFill>
                <a:latin typeface="Courier New"/>
                <a:ea typeface="+mn-ea"/>
                <a:cs typeface="+mn-cs"/>
              </a:rPr>
              <a:t># которого он будет автоматически удален с сервера</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expire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5</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Узнаем оставшееся время жизни ключа</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"r.ttl('temp_value'):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ttl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"r.get('temp_value'):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time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sleep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FF0000"/>
                </a:solidFill>
                <a:latin typeface="Courier New"/>
                <a:ea typeface="+mn-ea"/>
                <a:cs typeface="+mn-cs"/>
              </a:rPr>
              <a:t>5</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"After 5 seconds..."</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"r.ttl('temp_value'):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ttl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"r.get('temp_value'):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"r.exists('temp_value'):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exists</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hashset - </a:t>
            </a:r>
            <a:r>
              <a:rPr lang="ru-RU" sz="1600" b="0" i="0" u="none" strike="noStrike" cap="none" spc="0">
                <a:ln>
                  <a:noFill/>
                </a:ln>
                <a:solidFill>
                  <a:srgbClr val="008000"/>
                </a:solidFill>
                <a:latin typeface="Courier New"/>
                <a:ea typeface="+mn-ea"/>
                <a:cs typeface="+mn-cs"/>
              </a:rPr>
              <a:t>хэшсет</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8000"/>
                </a:solidFill>
                <a:latin typeface="Courier New"/>
                <a:ea typeface="+mn-ea"/>
                <a:cs typeface="+mn-cs"/>
              </a:rPr>
              <a:t># Добавляем пару ключ-значение в хэшсет </a:t>
            </a:r>
            <a:r>
              <a:rPr lang="en-US" sz="1600" b="0" i="0" u="none" strike="noStrike" cap="none" spc="0">
                <a:ln>
                  <a:noFill/>
                </a:ln>
                <a:solidFill>
                  <a:srgbClr val="008000"/>
                </a:solidFill>
                <a:latin typeface="Courier New"/>
                <a:ea typeface="+mn-ea"/>
                <a:cs typeface="+mn-cs"/>
              </a:rPr>
              <a:t>user:1</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hset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'name'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'John'</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Добавляем еще одну пару ключ-значение в хэшсет </a:t>
            </a:r>
            <a:r>
              <a:rPr lang="en-US" sz="1600" b="0" i="0" u="none" strike="noStrike" cap="none" spc="0">
                <a:ln>
                  <a:noFill/>
                </a:ln>
                <a:solidFill>
                  <a:srgbClr val="008000"/>
                </a:solidFill>
                <a:latin typeface="Courier New"/>
                <a:ea typeface="+mn-ea"/>
                <a:cs typeface="+mn-cs"/>
              </a:rPr>
              <a:t>user:1</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hset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'email'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'john@gmail.com'</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"r.hget('user:1', 'name'):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hget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'name'</a:t>
            </a:r>
            <a:r>
              <a:rPr lang="en-US" sz="16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"r.hkeys('user:1'):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hkeys</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"r.hgetall('user:1'):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hgetall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list - </a:t>
            </a:r>
            <a:r>
              <a:rPr lang="ru-RU" sz="1600" b="0" i="0" u="none" strike="noStrike" cap="none" spc="0">
                <a:ln>
                  <a:noFill/>
                </a:ln>
                <a:solidFill>
                  <a:srgbClr val="008000"/>
                </a:solidFill>
                <a:latin typeface="Courier New"/>
                <a:ea typeface="+mn-ea"/>
                <a:cs typeface="+mn-cs"/>
              </a:rPr>
              <a:t>список</a:t>
            </a:r>
            <a:r>
              <a:rPr lang="ru-RU" sz="1600" b="0" i="0" u="none" strike="noStrike" cap="none" spc="0">
                <a:ln>
                  <a:noFill/>
                </a:ln>
                <a:solidFill>
                  <a:srgbClr val="000000"/>
                </a:solidFill>
                <a:latin typeface="Courier New"/>
                <a:ea typeface="+mn-ea"/>
                <a:cs typeface="+mn-cs"/>
              </a:rPr>
              <a:t> </a:t>
            </a:r>
            <a:r>
              <a:rPr lang="ru-RU" sz="1600" b="0" i="0" u="none" strike="noStrike" cap="none" spc="0">
                <a:ln>
                  <a:noFill/>
                </a:ln>
                <a:solidFill>
                  <a:srgbClr val="008000"/>
                </a:solidFill>
                <a:latin typeface="Courier New"/>
                <a:ea typeface="+mn-ea"/>
                <a:cs typeface="+mn-cs"/>
              </a:rPr>
              <a:t># Добавляем элементы в список</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'elem2'</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'elem3'</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'elem4'</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"r.llen('my_list'):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llen</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"r.lindex('my_list', 0):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lindex</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0</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"r.lrange('my_list', 1, 3):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lrange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3</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Реализация паттерна издатель-подписчик</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p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pubsub</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ignore_subscribe_messages</a:t>
            </a:r>
            <a:r>
              <a:rPr lang="en-US" sz="1600" b="1" i="0" u="none" strike="noStrike" cap="none" spc="0">
                <a:ln>
                  <a:noFill/>
                </a:ln>
                <a:solidFill>
                  <a:srgbClr val="000080"/>
                </a:solidFill>
                <a:latin typeface="Courier New"/>
                <a:ea typeface="+mn-ea"/>
                <a:cs typeface="+mn-cs"/>
              </a:rPr>
              <a:t>=</a:t>
            </a:r>
            <a:r>
              <a:rPr lang="en-US" sz="1600" b="1" i="0" u="none" strike="noStrike" cap="none" spc="0">
                <a:ln>
                  <a:noFill/>
                </a:ln>
                <a:solidFill>
                  <a:srgbClr val="0000FF"/>
                </a:solidFill>
                <a:latin typeface="Courier New"/>
                <a:ea typeface="+mn-ea"/>
                <a:cs typeface="+mn-cs"/>
              </a:rPr>
              <a:t>True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subscribe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'my-chat'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"p.get_message():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get_message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publish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'my-chat'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'user: Hello!'</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while</a:t>
            </a:r>
            <a:r>
              <a:rPr lang="en-US" sz="1600" b="0"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True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    msg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get_message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if</a:t>
            </a:r>
            <a:r>
              <a:rPr lang="en-US" sz="1600" b="0" i="0" u="none" strike="noStrike" cap="none" spc="0">
                <a:ln>
                  <a:noFill/>
                </a:ln>
                <a:solidFill>
                  <a:srgbClr val="000000"/>
                </a:solidFill>
                <a:latin typeface="Courier New"/>
                <a:ea typeface="+mn-ea"/>
                <a:cs typeface="+mn-cs"/>
              </a:rPr>
              <a:t> msg</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"p.get_message():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msg</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break</a:t>
            </a:r>
            <a:endParaRPr lang="en-US" sz="16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тестовый вывод</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r.get('name'):  b'John'</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r.type('name'):  b'string'</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r.get('name'):  None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r.get('my_int'):  b'2'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r.type('my_int'):  b'string'</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r.incr('my_int'):  3</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r.exists('my_int'):  1</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r.ttl('temp_value'):  5</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r.get('temp_value'):  b'value'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After 5 seconds...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r.ttl('temp_value'):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r.get('temp_value'):  None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r.exists('temp_value'):  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r.hget('user:1', 'name'):  b'John'</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r.hkeys('user:1'):  [b'name', b'email']</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r.hgetall('user:1'):  {b'name': b'John', b'email': b'john@gmail.com'}</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r.llen('my_list'):  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r.lindex('my_list', 0):  b'elem1'</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r.lrange('my_list', 1, 3):  [b'elem2', b'elem3', b'elem4']</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p.get_message():  None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p.get_message():  {'type': 'message', 'pattern': None, 'channel': b'my-chat', 'data': b'user: Hello!'}</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en-US" sz="2000">
                <a:solidFill>
                  <a:srgbClr val="002060"/>
                </a:solidFill>
                <a:latin typeface="+mn-lt"/>
              </a:rPr>
              <a:t>Scylla – </a:t>
            </a:r>
            <a:r>
              <a:rPr lang="ru-RU" sz="2000">
                <a:solidFill>
                  <a:srgbClr val="002060"/>
                </a:solidFill>
                <a:latin typeface="+mn-lt"/>
              </a:rPr>
              <a:t>колоночная распределенная база данных с открытым исходным кодом, реализованная на </a:t>
            </a:r>
            <a:r>
              <a:rPr lang="en-US" sz="2000">
                <a:solidFill>
                  <a:srgbClr val="002060"/>
                </a:solidFill>
                <a:latin typeface="+mn-lt"/>
              </a:rPr>
              <a:t>C </a:t>
            </a:r>
            <a:r>
              <a:rPr lang="ru-RU" sz="2000">
                <a:solidFill>
                  <a:srgbClr val="002060"/>
                </a:solidFill>
                <a:latin typeface="+mn-lt"/>
              </a:rPr>
              <a:t>с использованием библиотеки асинхронного программирования </a:t>
            </a:r>
            <a:r>
              <a:rPr lang="en-US" sz="2000">
                <a:solidFill>
                  <a:srgbClr val="002060"/>
                </a:solidFill>
                <a:latin typeface="+mn-lt"/>
              </a:rPr>
              <a:t>Seastar</a:t>
            </a:r>
            <a:r>
              <a:rPr lang="ru-RU" sz="2000">
                <a:solidFill>
                  <a:srgbClr val="002060"/>
                </a:solidFill>
                <a:latin typeface="+mn-lt"/>
              </a:rPr>
              <a:t>. Дизайн, концепций, технологии унаследованы от</a:t>
            </a:r>
            <a:r>
              <a:rPr lang="en-US" sz="2000">
                <a:solidFill>
                  <a:srgbClr val="002060"/>
                </a:solidFill>
                <a:latin typeface="+mn-lt"/>
              </a:rPr>
              <a:t> </a:t>
            </a:r>
            <a:r>
              <a:rPr lang="ru-RU" sz="2000">
                <a:solidFill>
                  <a:srgbClr val="002060"/>
                </a:solidFill>
                <a:latin typeface="+mn-lt"/>
              </a:rPr>
              <a:t>популярной колоночной базы данных </a:t>
            </a:r>
            <a:r>
              <a:rPr lang="en-US" sz="2000">
                <a:solidFill>
                  <a:srgbClr val="002060"/>
                </a:solidFill>
                <a:latin typeface="+mn-lt"/>
              </a:rPr>
              <a:t>Cassandra, </a:t>
            </a:r>
            <a:r>
              <a:rPr lang="ru-RU" sz="2000">
                <a:solidFill>
                  <a:srgbClr val="002060"/>
                </a:solidFill>
                <a:latin typeface="+mn-lt"/>
              </a:rPr>
              <a:t>написанной на </a:t>
            </a:r>
            <a:r>
              <a:rPr lang="en-US" sz="2000">
                <a:solidFill>
                  <a:srgbClr val="002060"/>
                </a:solidFill>
                <a:latin typeface="+mn-lt"/>
              </a:rPr>
              <a:t>Java.</a:t>
            </a:r>
            <a:r>
              <a:rPr lang="ru-RU" sz="2000">
                <a:solidFill>
                  <a:srgbClr val="002060"/>
                </a:solidFill>
                <a:latin typeface="+mn-lt"/>
              </a:rPr>
              <a:t> </a:t>
            </a:r>
            <a:r>
              <a:rPr lang="en-US" sz="2000">
                <a:solidFill>
                  <a:srgbClr val="002060"/>
                </a:solidFill>
                <a:latin typeface="+mn-lt"/>
              </a:rPr>
              <a:t>Cassandra, </a:t>
            </a:r>
            <a:r>
              <a:rPr lang="ru-RU" sz="2000">
                <a:solidFill>
                  <a:srgbClr val="002060"/>
                </a:solidFill>
                <a:latin typeface="+mn-lt"/>
              </a:rPr>
              <a:t>в свою очередь, позаимствовала дизайн у</a:t>
            </a:r>
            <a:r>
              <a:rPr lang="en-US" sz="2000">
                <a:solidFill>
                  <a:srgbClr val="002060"/>
                </a:solidFill>
                <a:latin typeface="+mn-lt"/>
              </a:rPr>
              <a:t> Amazon Dynamo</a:t>
            </a:r>
            <a:r>
              <a:rPr lang="ru-RU" sz="2000">
                <a:solidFill>
                  <a:srgbClr val="002060"/>
                </a:solidFill>
                <a:latin typeface="+mn-lt"/>
              </a:rPr>
              <a:t>, а модели данных – у </a:t>
            </a:r>
            <a:r>
              <a:rPr lang="en-US" sz="2000">
                <a:solidFill>
                  <a:srgbClr val="002060"/>
                </a:solidFill>
                <a:latin typeface="+mn-lt"/>
              </a:rPr>
              <a:t>Google BigTable</a:t>
            </a:r>
            <a:r>
              <a:rPr lang="ru-RU" sz="2000">
                <a:solidFill>
                  <a:srgbClr val="002060"/>
                </a:solidFill>
                <a:latin typeface="+mn-lt"/>
              </a:rPr>
              <a:t>.</a:t>
            </a:r>
            <a:endParaRPr lang="en-US" sz="2000">
              <a:solidFill>
                <a:srgbClr val="002060"/>
              </a:solidFill>
              <a:latin typeface="+mn-lt"/>
            </a:endParaRPr>
          </a:p>
          <a:p>
            <a:pPr algn="just">
              <a:spcBef>
                <a:spcPts val="600"/>
              </a:spcBef>
              <a:spcAft>
                <a:spcPts val="600"/>
              </a:spcAft>
              <a:buNone/>
              <a:defRPr/>
            </a:pPr>
            <a:r>
              <a:rPr lang="ru-RU" sz="2000">
                <a:solidFill>
                  <a:srgbClr val="002060"/>
                </a:solidFill>
                <a:latin typeface="+mn-lt"/>
              </a:rPr>
              <a:t>Для установки сервера </a:t>
            </a:r>
            <a:r>
              <a:rPr lang="en-US" sz="2000">
                <a:solidFill>
                  <a:srgbClr val="002060"/>
                </a:solidFill>
                <a:latin typeface="+mn-lt"/>
              </a:rPr>
              <a:t>Scylla</a:t>
            </a:r>
            <a:r>
              <a:rPr lang="ru-RU" sz="2000">
                <a:solidFill>
                  <a:srgbClr val="002060"/>
                </a:solidFill>
                <a:latin typeface="+mn-lt"/>
              </a:rPr>
              <a:t> необходимо зайти на </a:t>
            </a:r>
            <a:r>
              <a:rPr lang="en-US" sz="2000" u="sng">
                <a:solidFill>
                  <a:srgbClr val="002060"/>
                </a:solidFill>
                <a:latin typeface="+mn-lt"/>
                <a:hlinkClick r:id="rId2" tooltip="https://www.scylladb.com/download/#server"/>
              </a:rPr>
              <a:t>https://www.scylladb.com/download/#server</a:t>
            </a:r>
            <a:r>
              <a:rPr lang="ru-RU" sz="2000">
                <a:solidFill>
                  <a:srgbClr val="002060"/>
                </a:solidFill>
                <a:latin typeface="+mn-lt"/>
              </a:rPr>
              <a:t>, выбрать ОС и версию </a:t>
            </a:r>
            <a:r>
              <a:rPr lang="en-US" sz="2000">
                <a:solidFill>
                  <a:srgbClr val="002060"/>
                </a:solidFill>
                <a:latin typeface="+mn-lt"/>
              </a:rPr>
              <a:t>Scylla</a:t>
            </a:r>
            <a:r>
              <a:rPr lang="ru-RU" sz="2000">
                <a:solidFill>
                  <a:srgbClr val="002060"/>
                </a:solidFill>
                <a:latin typeface="+mn-lt"/>
              </a:rPr>
              <a:t> и следовать инструкциям по установке.</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Данные в </a:t>
            </a:r>
            <a:r>
              <a:rPr lang="en-US" sz="2000">
                <a:solidFill>
                  <a:srgbClr val="002060"/>
                </a:solidFill>
                <a:latin typeface="+mn-lt"/>
              </a:rPr>
              <a:t>Scylla </a:t>
            </a:r>
            <a:r>
              <a:rPr lang="ru-RU" sz="2000">
                <a:solidFill>
                  <a:srgbClr val="002060"/>
                </a:solidFill>
                <a:latin typeface="+mn-lt"/>
              </a:rPr>
              <a:t>размещаются на нескольких вычислительных узлах, объединенных в кластер, который можно представить в виде кольца. </a:t>
            </a:r>
            <a:endParaRPr lang="en-US" sz="2000">
              <a:solidFill>
                <a:srgbClr val="002060"/>
              </a:solidFill>
              <a:latin typeface="+mn-lt"/>
            </a:endParaRPr>
          </a:p>
          <a:p>
            <a:pPr algn="just">
              <a:spcBef>
                <a:spcPts val="600"/>
              </a:spcBef>
              <a:spcAft>
                <a:spcPts val="600"/>
              </a:spcAft>
              <a:buNone/>
              <a:defRPr/>
            </a:pPr>
            <a:r>
              <a:rPr lang="ru-RU" sz="2000">
                <a:solidFill>
                  <a:srgbClr val="002060"/>
                </a:solidFill>
                <a:latin typeface="+mn-lt"/>
              </a:rPr>
              <a:t>Логически данные объединены в кейспейсы (</a:t>
            </a:r>
            <a:r>
              <a:rPr lang="en-US" sz="2000">
                <a:solidFill>
                  <a:srgbClr val="002060"/>
                </a:solidFill>
                <a:latin typeface="+mn-lt"/>
              </a:rPr>
              <a:t>keyspace, </a:t>
            </a:r>
            <a:r>
              <a:rPr lang="ru-RU" sz="2000">
                <a:solidFill>
                  <a:srgbClr val="002060"/>
                </a:solidFill>
                <a:latin typeface="+mn-lt"/>
              </a:rPr>
              <a:t>аналог базы данных в SQL) – наборы таблиц с атрибутами, определяющими, как таблицы физически распределяются по узлам.</a:t>
            </a:r>
            <a:endParaRPr/>
          </a:p>
          <a:p>
            <a:pPr algn="just">
              <a:spcBef>
                <a:spcPts val="600"/>
              </a:spcBef>
              <a:spcAft>
                <a:spcPts val="600"/>
              </a:spcAft>
              <a:buNone/>
              <a:defRPr/>
            </a:pPr>
            <a:r>
              <a:rPr lang="ru-RU" sz="2000">
                <a:solidFill>
                  <a:srgbClr val="002060"/>
                </a:solidFill>
                <a:latin typeface="+mn-lt"/>
              </a:rPr>
              <a:t>Таблица</a:t>
            </a:r>
            <a:r>
              <a:rPr lang="en-US" sz="2000">
                <a:solidFill>
                  <a:srgbClr val="002060"/>
                </a:solidFill>
                <a:latin typeface="+mn-lt"/>
              </a:rPr>
              <a:t> – </a:t>
            </a:r>
            <a:r>
              <a:rPr lang="ru-RU" sz="2000">
                <a:solidFill>
                  <a:srgbClr val="002060"/>
                </a:solidFill>
                <a:latin typeface="+mn-lt"/>
              </a:rPr>
              <a:t>стандартный набор столбцов и строк, определяемый схемой.</a:t>
            </a:r>
            <a:r>
              <a:rPr lang="en-US" sz="2000">
                <a:solidFill>
                  <a:srgbClr val="002060"/>
                </a:solidFill>
                <a:latin typeface="+mn-lt"/>
              </a:rPr>
              <a:t> </a:t>
            </a:r>
            <a:r>
              <a:rPr lang="ru-RU" sz="2000">
                <a:solidFill>
                  <a:srgbClr val="002060"/>
                </a:solidFill>
                <a:latin typeface="+mn-lt"/>
              </a:rPr>
              <a:t>Каждая строка в таблице должна иметь уникальный идентификатор – первичный ключ (</a:t>
            </a:r>
            <a:r>
              <a:rPr lang="en-US" sz="2000">
                <a:solidFill>
                  <a:srgbClr val="002060"/>
                </a:solidFill>
                <a:latin typeface="+mn-lt"/>
              </a:rPr>
              <a:t>primary key). </a:t>
            </a:r>
            <a:endParaRPr lang="ru-RU" sz="2000">
              <a:solidFill>
                <a:srgbClr val="002060"/>
              </a:solidFill>
              <a:latin typeface="+mn-lt"/>
            </a:endParaRPr>
          </a:p>
          <a:p>
            <a:pPr algn="just">
              <a:spcBef>
                <a:spcPts val="600"/>
              </a:spcBef>
              <a:spcAft>
                <a:spcPts val="600"/>
              </a:spcAft>
              <a:buNone/>
              <a:defRPr/>
            </a:pPr>
            <a:r>
              <a:rPr lang="ru-RU" sz="2000">
                <a:solidFill>
                  <a:srgbClr val="002060"/>
                </a:solidFill>
                <a:latin typeface="+mn-lt"/>
              </a:rPr>
              <a:t>Строки таблицы (записи) физически распределяются по узлам путем применения хэш-функции (по умолчанию используется алгоритм </a:t>
            </a:r>
            <a:r>
              <a:rPr lang="en-US" sz="2000">
                <a:solidFill>
                  <a:srgbClr val="002060"/>
                </a:solidFill>
                <a:latin typeface="+mn-lt"/>
              </a:rPr>
              <a:t>Murmur3</a:t>
            </a:r>
            <a:r>
              <a:rPr lang="ru-RU" sz="2000">
                <a:solidFill>
                  <a:srgbClr val="002060"/>
                </a:solidFill>
                <a:latin typeface="+mn-lt"/>
              </a:rPr>
              <a:t>) к первичному ключу. Функция возвращает ключ партиции </a:t>
            </a:r>
            <a:r>
              <a:rPr lang="en-US" sz="2000">
                <a:solidFill>
                  <a:srgbClr val="002060"/>
                </a:solidFill>
                <a:latin typeface="+mn-lt"/>
              </a:rPr>
              <a:t>(partition key)</a:t>
            </a:r>
            <a:r>
              <a:rPr lang="ru-RU" sz="2000">
                <a:solidFill>
                  <a:srgbClr val="002060"/>
                </a:solidFill>
                <a:latin typeface="+mn-lt"/>
              </a:rPr>
              <a:t> – идентификатор набора записей на узле. По ключу партиции, исходя из количества активных узлов, рассчитывается токен – т.е. идентификатор узла, на котором должна храниться запись.</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В целях дублирования данных во избежание их потери при выходе из строя отдельных узлов, используется механизм реплицирования. При создании нового кейспейса пользователь задает фактор репликации (replication factor), определяющий количество реплик записей. Например, в случае, если фактор репликации равен двум (</a:t>
            </a:r>
            <a:r>
              <a:rPr lang="en-US" sz="2000">
                <a:solidFill>
                  <a:srgbClr val="002060"/>
                </a:solidFill>
                <a:latin typeface="+mn-lt"/>
              </a:rPr>
              <a:t>rf = 2),</a:t>
            </a:r>
            <a:r>
              <a:rPr lang="ru-RU" sz="2000">
                <a:solidFill>
                  <a:srgbClr val="002060"/>
                </a:solidFill>
                <a:latin typeface="+mn-lt"/>
              </a:rPr>
              <a:t> помимо узла, определяемого токеном, запись скопируется также на следующий по кольцу узел.</a:t>
            </a:r>
            <a:endParaRPr/>
          </a:p>
          <a:p>
            <a:pPr algn="just">
              <a:spcBef>
                <a:spcPts val="600"/>
              </a:spcBef>
              <a:spcAft>
                <a:spcPts val="600"/>
              </a:spcAft>
              <a:buNone/>
              <a:defRPr/>
            </a:pPr>
            <a:r>
              <a:rPr lang="ru-RU" sz="2000">
                <a:solidFill>
                  <a:srgbClr val="002060"/>
                </a:solidFill>
                <a:latin typeface="+mn-lt"/>
              </a:rPr>
              <a:t>Для конфигурирования таблиц и манипулирования данными в </a:t>
            </a:r>
            <a:r>
              <a:rPr lang="en-US" sz="2000">
                <a:solidFill>
                  <a:srgbClr val="002060"/>
                </a:solidFill>
                <a:latin typeface="+mn-lt"/>
              </a:rPr>
              <a:t>Scylla </a:t>
            </a:r>
            <a:r>
              <a:rPr lang="ru-RU" sz="2000">
                <a:solidFill>
                  <a:srgbClr val="002060"/>
                </a:solidFill>
                <a:latin typeface="+mn-lt"/>
              </a:rPr>
              <a:t>используется </a:t>
            </a:r>
            <a:r>
              <a:rPr lang="en-US" sz="2000">
                <a:solidFill>
                  <a:srgbClr val="002060"/>
                </a:solidFill>
                <a:latin typeface="+mn-lt"/>
              </a:rPr>
              <a:t>CQL</a:t>
            </a:r>
            <a:r>
              <a:rPr lang="ru-RU" sz="2000">
                <a:solidFill>
                  <a:srgbClr val="002060"/>
                </a:solidFill>
                <a:latin typeface="+mn-lt"/>
              </a:rPr>
              <a:t> (</a:t>
            </a:r>
            <a:r>
              <a:rPr lang="en-US" sz="2000">
                <a:solidFill>
                  <a:srgbClr val="002060"/>
                </a:solidFill>
                <a:latin typeface="+mn-lt"/>
              </a:rPr>
              <a:t>Cassandra Query Language), </a:t>
            </a:r>
            <a:r>
              <a:rPr lang="ru-RU" sz="2000">
                <a:solidFill>
                  <a:srgbClr val="002060"/>
                </a:solidFill>
                <a:latin typeface="+mn-lt"/>
              </a:rPr>
              <a:t>синтаксис которого создан по образцу </a:t>
            </a:r>
            <a:r>
              <a:rPr lang="en-US" sz="2000">
                <a:solidFill>
                  <a:srgbClr val="002060"/>
                </a:solidFill>
                <a:latin typeface="+mn-lt"/>
              </a:rPr>
              <a:t>SQL. </a:t>
            </a:r>
            <a:r>
              <a:rPr lang="ru-RU" sz="2000">
                <a:solidFill>
                  <a:srgbClr val="002060"/>
                </a:solidFill>
                <a:latin typeface="+mn-lt"/>
              </a:rPr>
              <a:t>Однако</a:t>
            </a:r>
            <a:r>
              <a:rPr lang="en-US" sz="2000">
                <a:solidFill>
                  <a:srgbClr val="002060"/>
                </a:solidFill>
                <a:latin typeface="+mn-lt"/>
              </a:rPr>
              <a:t> </a:t>
            </a:r>
            <a:r>
              <a:rPr lang="ru-RU" sz="2000">
                <a:solidFill>
                  <a:srgbClr val="002060"/>
                </a:solidFill>
                <a:latin typeface="+mn-lt"/>
              </a:rPr>
              <a:t>сходство языков этим и ограничивается: в силу </a:t>
            </a:r>
            <a:r>
              <a:rPr lang="en-US" sz="2000">
                <a:solidFill>
                  <a:srgbClr val="002060"/>
                </a:solidFill>
                <a:latin typeface="+mn-lt"/>
              </a:rPr>
              <a:t>NoSQL </a:t>
            </a:r>
            <a:r>
              <a:rPr lang="ru-RU" sz="2000">
                <a:solidFill>
                  <a:srgbClr val="002060"/>
                </a:solidFill>
                <a:latin typeface="+mn-lt"/>
              </a:rPr>
              <a:t>архитектуры функционал </a:t>
            </a:r>
            <a:r>
              <a:rPr lang="en-US" sz="2000">
                <a:solidFill>
                  <a:srgbClr val="002060"/>
                </a:solidFill>
                <a:latin typeface="+mn-lt"/>
              </a:rPr>
              <a:t>CQL </a:t>
            </a:r>
            <a:r>
              <a:rPr lang="ru-RU" sz="2000">
                <a:solidFill>
                  <a:srgbClr val="002060"/>
                </a:solidFill>
                <a:latin typeface="+mn-lt"/>
              </a:rPr>
              <a:t>существенно урезан</a:t>
            </a:r>
            <a:r>
              <a:rPr lang="en-US" sz="2000">
                <a:solidFill>
                  <a:srgbClr val="002060"/>
                </a:solidFill>
                <a:latin typeface="+mn-lt"/>
              </a:rPr>
              <a:t>.</a:t>
            </a:r>
            <a:endParaRPr lang="ru-RU" sz="2000">
              <a:solidFill>
                <a:srgbClr val="002060"/>
              </a:solidFill>
              <a:latin typeface="+mn-lt"/>
            </a:endParaRPr>
          </a:p>
          <a:p>
            <a:pPr algn="just">
              <a:spcBef>
                <a:spcPts val="600"/>
              </a:spcBef>
              <a:spcAft>
                <a:spcPts val="600"/>
              </a:spcAft>
              <a:buNone/>
              <a:defRPr/>
            </a:pPr>
            <a:r>
              <a:rPr lang="ru-RU" sz="2000">
                <a:solidFill>
                  <a:srgbClr val="002060"/>
                </a:solidFill>
                <a:latin typeface="+mn-lt"/>
              </a:rPr>
              <a:t>Рассмотрим, распределение данных по узлам кластера на следующем примере:</a:t>
            </a:r>
            <a:endParaRPr/>
          </a:p>
          <a:p>
            <a:pPr algn="just">
              <a:spcBef>
                <a:spcPts val="600"/>
              </a:spcBef>
              <a:spcAft>
                <a:spcPts val="600"/>
              </a:spcAft>
              <a:buNone/>
              <a:defRPr/>
            </a:pPr>
            <a:endParaRPr lang="ru-RU" sz="2000">
              <a:solidFill>
                <a:srgbClr val="002060"/>
              </a:solidFill>
              <a:latin typeface="+mn-lt"/>
            </a:endParaRPr>
          </a:p>
          <a:p>
            <a:pPr algn="just">
              <a:spcBef>
                <a:spcPts val="600"/>
              </a:spcBef>
              <a:spcAft>
                <a:spcPts val="600"/>
              </a:spcAft>
              <a:buNone/>
              <a:defRPr/>
            </a:pPr>
            <a:endParaRPr lang="ru-RU" sz="2000">
              <a:solidFill>
                <a:srgbClr val="002060"/>
              </a:solidFill>
              <a:latin typeface="+mn-lt"/>
            </a:endParaRPr>
          </a:p>
          <a:p>
            <a:pPr algn="just">
              <a:spcBef>
                <a:spcPts val="600"/>
              </a:spcBef>
              <a:spcAft>
                <a:spcPts val="600"/>
              </a:spcAft>
              <a:buNone/>
              <a:defRPr/>
            </a:pPr>
            <a:endParaRPr lang="ru-RU" sz="2000">
              <a:solidFill>
                <a:srgbClr val="002060"/>
              </a:solidFill>
              <a:latin typeface="+mn-lt"/>
            </a:endParaRPr>
          </a:p>
          <a:p>
            <a:pPr algn="just">
              <a:spcBef>
                <a:spcPts val="600"/>
              </a:spcBef>
              <a:spcAft>
                <a:spcPts val="600"/>
              </a:spcAft>
              <a:buNone/>
              <a:defRPr/>
            </a:pPr>
            <a:endParaRPr lang="ru-RU" sz="2000">
              <a:solidFill>
                <a:srgbClr val="002060"/>
              </a:solidFill>
              <a:latin typeface="+mn-lt"/>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005822" y="4328795"/>
          <a:ext cx="6169972" cy="1848485"/>
        </p:xfrm>
        <a:graphic>
          <a:graphicData uri="http://schemas.openxmlformats.org/presentationml/2006/ole">
            <p:oleObj name="oleObj" r:id="rId3" imgW="4297680" imgH="1287145" progId="Excel.Sheet.12">
              <p:embed/>
              <p:pic>
                <p:nvPicPr>
                  <p:cNvPr id="3" name="Объект 2"/>
                  <p:cNvPicPr/>
                  <p:nvPr/>
                </p:nvPicPr>
                <p:blipFill>
                  <a:blip r:embed="rId2"/>
                  <a:stretch/>
                </p:blipFill>
                <p:spPr bwMode="auto">
                  <a:xfrm>
                    <a:off x="3005822" y="4328795"/>
                    <a:ext cx="6169972" cy="1848485"/>
                  </a:xfrm>
                  <a:prstGeom prst="rect">
                    <a:avLst/>
                  </a:prstGeom>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Для конфигурирования базы данных необходимо зайти в </a:t>
            </a:r>
            <a:r>
              <a:rPr lang="en-US" sz="2000">
                <a:solidFill>
                  <a:srgbClr val="002060"/>
                </a:solidFill>
                <a:latin typeface="+mn-lt"/>
              </a:rPr>
              <a:t>CQL-</a:t>
            </a:r>
            <a:r>
              <a:rPr lang="ru-RU" sz="2000">
                <a:solidFill>
                  <a:srgbClr val="002060"/>
                </a:solidFill>
                <a:latin typeface="+mn-lt"/>
              </a:rPr>
              <a:t>консоль (</a:t>
            </a:r>
            <a:r>
              <a:rPr lang="en-US" sz="2000">
                <a:solidFill>
                  <a:srgbClr val="002060"/>
                </a:solidFill>
                <a:latin typeface="+mn-lt"/>
              </a:rPr>
              <a:t>CQLSH</a:t>
            </a:r>
            <a:r>
              <a:rPr lang="ru-RU" sz="2000">
                <a:solidFill>
                  <a:srgbClr val="002060"/>
                </a:solidFill>
                <a:latin typeface="+mn-lt"/>
              </a:rPr>
              <a:t>)</a:t>
            </a:r>
            <a:r>
              <a:rPr lang="en-US" sz="2000">
                <a:solidFill>
                  <a:srgbClr val="002060"/>
                </a:solidFill>
                <a:latin typeface="+mn-lt"/>
              </a:rPr>
              <a:t> </a:t>
            </a:r>
            <a:r>
              <a:rPr lang="ru-RU" sz="2000">
                <a:solidFill>
                  <a:srgbClr val="002060"/>
                </a:solidFill>
                <a:latin typeface="+mn-lt"/>
              </a:rPr>
              <a:t>при помощи команды </a:t>
            </a:r>
            <a:r>
              <a:rPr lang="en-US" sz="2000" b="1">
                <a:solidFill>
                  <a:srgbClr val="002060"/>
                </a:solidFill>
                <a:latin typeface="+mn-lt"/>
              </a:rPr>
              <a:t>cqlsh [IP</a:t>
            </a:r>
            <a:r>
              <a:rPr lang="ru-RU" sz="2000" b="1">
                <a:solidFill>
                  <a:srgbClr val="002060"/>
                </a:solidFill>
                <a:latin typeface="+mn-lt"/>
              </a:rPr>
              <a:t>_адрес_сервера</a:t>
            </a:r>
            <a:r>
              <a:rPr lang="en-US" sz="2000" b="1">
                <a:solidFill>
                  <a:srgbClr val="002060"/>
                </a:solidFill>
                <a:latin typeface="+mn-lt"/>
              </a:rPr>
              <a:t>] [--request-timeout </a:t>
            </a:r>
            <a:r>
              <a:rPr lang="ru-RU" sz="2000" b="1">
                <a:solidFill>
                  <a:srgbClr val="002060"/>
                </a:solidFill>
                <a:latin typeface="+mn-lt"/>
              </a:rPr>
              <a:t>время_на_выполнение_запроса_в_секундах</a:t>
            </a:r>
            <a:r>
              <a:rPr lang="en-US" sz="2000" b="1">
                <a:solidFill>
                  <a:srgbClr val="002060"/>
                </a:solidFill>
                <a:latin typeface="+mn-lt"/>
              </a:rPr>
              <a:t>]</a:t>
            </a:r>
            <a:r>
              <a:rPr lang="ru-RU" sz="2000">
                <a:solidFill>
                  <a:srgbClr val="002060"/>
                </a:solidFill>
                <a:latin typeface="+mn-lt"/>
              </a:rPr>
              <a:t> (если </a:t>
            </a:r>
            <a:r>
              <a:rPr lang="en-US" sz="2000">
                <a:solidFill>
                  <a:srgbClr val="002060"/>
                </a:solidFill>
                <a:latin typeface="+mn-lt"/>
              </a:rPr>
              <a:t>Scylla </a:t>
            </a:r>
            <a:r>
              <a:rPr lang="ru-RU" sz="2000">
                <a:solidFill>
                  <a:srgbClr val="002060"/>
                </a:solidFill>
                <a:latin typeface="+mn-lt"/>
              </a:rPr>
              <a:t>установлена локально, </a:t>
            </a:r>
            <a:r>
              <a:rPr lang="en-US" sz="2000">
                <a:solidFill>
                  <a:srgbClr val="002060"/>
                </a:solidFill>
                <a:latin typeface="+mn-lt"/>
              </a:rPr>
              <a:t>IP-</a:t>
            </a:r>
            <a:r>
              <a:rPr lang="ru-RU" sz="2000">
                <a:solidFill>
                  <a:srgbClr val="002060"/>
                </a:solidFill>
                <a:latin typeface="+mn-lt"/>
              </a:rPr>
              <a:t>адрес указывать необязательно, </a:t>
            </a:r>
            <a:r>
              <a:rPr lang="en-US" sz="2000">
                <a:solidFill>
                  <a:srgbClr val="002060"/>
                </a:solidFill>
                <a:latin typeface="+mn-lt"/>
              </a:rPr>
              <a:t>request</a:t>
            </a:r>
            <a:r>
              <a:rPr lang="ru-RU" sz="2000">
                <a:solidFill>
                  <a:srgbClr val="002060"/>
                </a:solidFill>
                <a:latin typeface="+mn-lt"/>
              </a:rPr>
              <a:t> </a:t>
            </a:r>
            <a:r>
              <a:rPr lang="en-US" sz="2000">
                <a:solidFill>
                  <a:srgbClr val="002060"/>
                </a:solidFill>
                <a:latin typeface="+mn-lt"/>
              </a:rPr>
              <a:t>timeout</a:t>
            </a:r>
            <a:r>
              <a:rPr lang="ru-RU" sz="2000">
                <a:solidFill>
                  <a:srgbClr val="002060"/>
                </a:solidFill>
                <a:latin typeface="+mn-lt"/>
              </a:rPr>
              <a:t> – по умолчанию, 10 секунд)</a:t>
            </a:r>
            <a:r>
              <a:rPr lang="en-US" sz="2000">
                <a:solidFill>
                  <a:srgbClr val="002060"/>
                </a:solidFill>
                <a:latin typeface="+mn-lt"/>
              </a:rPr>
              <a:t>: </a:t>
            </a:r>
            <a:endParaRPr lang="ru-RU" sz="2000">
              <a:solidFill>
                <a:srgbClr val="002060"/>
              </a:solidFill>
              <a:latin typeface="+mn-lt"/>
            </a:endParaRPr>
          </a:p>
          <a:p>
            <a:pPr algn="just">
              <a:spcBef>
                <a:spcPts val="0"/>
              </a:spcBef>
              <a:buNone/>
              <a:defRPr/>
            </a:pPr>
            <a:r>
              <a:rPr lang="en-US" sz="2000" b="1">
                <a:solidFill>
                  <a:srgbClr val="002060"/>
                </a:solidFill>
                <a:latin typeface="+mn-lt"/>
              </a:rPr>
              <a:t>cqlsh 192.168.1.1 --request-timeout 60000</a:t>
            </a:r>
            <a:endParaRPr/>
          </a:p>
          <a:p>
            <a:pPr algn="just">
              <a:spcBef>
                <a:spcPts val="0"/>
              </a:spcBef>
              <a:buNone/>
              <a:defRPr/>
            </a:pPr>
            <a:endParaRPr lang="ru-RU" sz="2000">
              <a:solidFill>
                <a:srgbClr val="002060"/>
              </a:solidFill>
              <a:latin typeface="+mn-lt"/>
            </a:endParaRPr>
          </a:p>
          <a:p>
            <a:pPr algn="just">
              <a:spcBef>
                <a:spcPts val="0"/>
              </a:spcBef>
              <a:spcAft>
                <a:spcPts val="600"/>
              </a:spcAft>
              <a:buNone/>
              <a:defRPr/>
            </a:pPr>
            <a:r>
              <a:rPr lang="ru-RU" sz="2000">
                <a:solidFill>
                  <a:srgbClr val="002060"/>
                </a:solidFill>
                <a:latin typeface="+mn-lt"/>
              </a:rPr>
              <a:t>Создание кейспейса с фактором репликации 2 будет выглядеть следующим образом:</a:t>
            </a:r>
            <a:endParaRPr/>
          </a:p>
          <a:p>
            <a:pPr algn="just">
              <a:spcBef>
                <a:spcPts val="0"/>
              </a:spcBef>
              <a:buNone/>
              <a:defRPr/>
            </a:pPr>
            <a:r>
              <a:rPr lang="en-US" sz="2000" b="1">
                <a:solidFill>
                  <a:srgbClr val="002060"/>
                </a:solidFill>
                <a:latin typeface="+mn-lt"/>
              </a:rPr>
              <a:t>CREATE KEYSPACE example WITH replication = {'class': 'SimpleStrategy', 'replication_factor': '</a:t>
            </a:r>
            <a:r>
              <a:rPr lang="ru-RU" sz="2000" b="1">
                <a:solidFill>
                  <a:srgbClr val="002060"/>
                </a:solidFill>
                <a:latin typeface="+mn-lt"/>
              </a:rPr>
              <a:t>2</a:t>
            </a:r>
            <a:r>
              <a:rPr lang="en-US" sz="2000" b="1">
                <a:solidFill>
                  <a:srgbClr val="002060"/>
                </a:solidFill>
                <a:latin typeface="+mn-lt"/>
              </a:rPr>
              <a:t>'};</a:t>
            </a:r>
            <a:endParaRPr lang="ru-RU" sz="2000" b="1">
              <a:solidFill>
                <a:srgbClr val="002060"/>
              </a:solidFill>
              <a:latin typeface="+mn-lt"/>
            </a:endParaRPr>
          </a:p>
          <a:p>
            <a:pPr algn="just">
              <a:spcBef>
                <a:spcPts val="0"/>
              </a:spcBef>
              <a:buNone/>
              <a:defRPr/>
            </a:pPr>
            <a:endParaRPr lang="en-US" sz="2000">
              <a:solidFill>
                <a:srgbClr val="002060"/>
              </a:solidFill>
              <a:latin typeface="+mn-lt"/>
            </a:endParaRPr>
          </a:p>
          <a:p>
            <a:pPr algn="just">
              <a:spcBef>
                <a:spcPts val="0"/>
              </a:spcBef>
              <a:spcAft>
                <a:spcPts val="600"/>
              </a:spcAft>
              <a:buNone/>
              <a:defRPr/>
            </a:pPr>
            <a:r>
              <a:rPr lang="ru-RU" sz="2000">
                <a:solidFill>
                  <a:srgbClr val="002060"/>
                </a:solidFill>
                <a:latin typeface="+mn-lt"/>
              </a:rPr>
              <a:t>Для работы в определенном кейспейсе нужно его выбрать при помощи команды: </a:t>
            </a:r>
            <a:endParaRPr lang="en-US" sz="2000">
              <a:solidFill>
                <a:srgbClr val="002060"/>
              </a:solidFill>
              <a:latin typeface="+mn-lt"/>
            </a:endParaRPr>
          </a:p>
          <a:p>
            <a:pPr algn="just">
              <a:spcBef>
                <a:spcPts val="0"/>
              </a:spcBef>
              <a:buNone/>
              <a:defRPr/>
            </a:pPr>
            <a:r>
              <a:rPr lang="en-US" sz="2000" b="1">
                <a:solidFill>
                  <a:srgbClr val="002060"/>
                </a:solidFill>
                <a:latin typeface="+mn-lt"/>
              </a:rPr>
              <a:t>use example;</a:t>
            </a:r>
            <a:endParaRPr lang="ru-RU" sz="2000" b="1">
              <a:solidFill>
                <a:srgbClr val="002060"/>
              </a:solidFill>
              <a:latin typeface="+mn-lt"/>
            </a:endParaRPr>
          </a:p>
          <a:p>
            <a:pPr algn="just">
              <a:spcBef>
                <a:spcPts val="0"/>
              </a:spcBef>
              <a:buNone/>
              <a:defRPr/>
            </a:pPr>
            <a:endParaRPr lang="en-US" sz="2000">
              <a:solidFill>
                <a:srgbClr val="002060"/>
              </a:solidFill>
              <a:latin typeface="+mn-lt"/>
            </a:endParaRPr>
          </a:p>
          <a:p>
            <a:pPr algn="just">
              <a:spcBef>
                <a:spcPts val="0"/>
              </a:spcBef>
              <a:spcAft>
                <a:spcPts val="600"/>
              </a:spcAft>
              <a:buNone/>
              <a:defRPr/>
            </a:pPr>
            <a:r>
              <a:rPr lang="ru-RU" sz="2000">
                <a:solidFill>
                  <a:srgbClr val="002060"/>
                </a:solidFill>
                <a:latin typeface="+mn-lt"/>
              </a:rPr>
              <a:t>Таблица создается следующим запросом:</a:t>
            </a:r>
            <a:endParaRPr/>
          </a:p>
          <a:p>
            <a:pPr algn="just">
              <a:spcBef>
                <a:spcPts val="0"/>
              </a:spcBef>
              <a:buNone/>
              <a:defRPr/>
            </a:pPr>
            <a:r>
              <a:rPr lang="en-US" sz="2000" b="1">
                <a:solidFill>
                  <a:srgbClr val="002060"/>
                </a:solidFill>
                <a:latin typeface="+mn-lt"/>
              </a:rPr>
              <a:t>CREATE TABLE users (</a:t>
            </a:r>
            <a:endParaRPr/>
          </a:p>
          <a:p>
            <a:pPr algn="just">
              <a:spcBef>
                <a:spcPts val="0"/>
              </a:spcBef>
              <a:buNone/>
              <a:defRPr/>
            </a:pPr>
            <a:r>
              <a:rPr lang="en-US" sz="2000" b="1">
                <a:solidFill>
                  <a:srgbClr val="002060"/>
                </a:solidFill>
                <a:latin typeface="+mn-lt"/>
              </a:rPr>
              <a:t>    ID int, USERNAME text, FULLNAME text, REGDATE date, STATUS text, PRIMARY KEY (ID)</a:t>
            </a:r>
            <a:endParaRPr/>
          </a:p>
          <a:p>
            <a:pPr algn="just">
              <a:spcBef>
                <a:spcPts val="0"/>
              </a:spcBef>
              <a:buNone/>
              <a:defRPr/>
            </a:pPr>
            <a:r>
              <a:rPr lang="en-US" sz="2000" b="1">
                <a:solidFill>
                  <a:srgbClr val="002060"/>
                </a:solidFill>
                <a:latin typeface="+mn-lt"/>
              </a:rPr>
              <a:t>);</a:t>
            </a:r>
            <a:endParaRPr lang="ru-RU" sz="2000" b="1">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Если у нас имеется 3 узла, и для упрощения представления мы будем распределять данные по ним, исходя из остатка от деления </a:t>
            </a:r>
            <a:r>
              <a:rPr lang="en-US" sz="2000">
                <a:solidFill>
                  <a:srgbClr val="002060"/>
                </a:solidFill>
                <a:latin typeface="+mn-lt"/>
              </a:rPr>
              <a:t>ID </a:t>
            </a:r>
            <a:r>
              <a:rPr lang="ru-RU" sz="2000">
                <a:solidFill>
                  <a:srgbClr val="002060"/>
                </a:solidFill>
                <a:latin typeface="+mn-lt"/>
              </a:rPr>
              <a:t>на количество узлов, то получим такой результат</a:t>
            </a:r>
            <a:r>
              <a:rPr lang="en-US" sz="2000">
                <a:solidFill>
                  <a:srgbClr val="002060"/>
                </a:solidFill>
                <a:latin typeface="+mn-lt"/>
              </a:rPr>
              <a:t> (</a:t>
            </a:r>
            <a:r>
              <a:rPr lang="ru-RU" sz="2000">
                <a:solidFill>
                  <a:srgbClr val="002060"/>
                </a:solidFill>
                <a:latin typeface="+mn-lt"/>
              </a:rPr>
              <a:t>серым цветом выделены реплики</a:t>
            </a:r>
            <a:r>
              <a:rPr lang="en-US" sz="2000">
                <a:solidFill>
                  <a:srgbClr val="002060"/>
                </a:solidFill>
                <a:latin typeface="+mn-lt"/>
              </a:rPr>
              <a:t>)</a:t>
            </a:r>
            <a:r>
              <a:rPr lang="ru-RU" sz="2000">
                <a:solidFill>
                  <a:srgbClr val="002060"/>
                </a:solidFill>
                <a:latin typeface="+mn-lt"/>
              </a:rPr>
              <a:t>.</a:t>
            </a:r>
            <a:endParaRPr/>
          </a:p>
          <a:p>
            <a:pPr algn="just">
              <a:spcBef>
                <a:spcPts val="0"/>
              </a:spcBef>
              <a:buNone/>
              <a:defRPr/>
            </a:pPr>
            <a:endParaRPr lang="ru-RU" sz="2000">
              <a:solidFill>
                <a:srgbClr val="002060"/>
              </a:solidFill>
              <a:latin typeface="+mn-lt"/>
            </a:endParaRPr>
          </a:p>
        </p:txBody>
      </p:sp>
      <p:sp>
        <p:nvSpPr>
          <p:cNvPr id="14" name="TextBox 13"/>
          <p:cNvSpPr txBox="1"/>
          <p:nvPr/>
        </p:nvSpPr>
        <p:spPr bwMode="auto">
          <a:xfrm>
            <a:off x="381966" y="2781197"/>
            <a:ext cx="1725601" cy="1015663"/>
          </a:xfrm>
          <a:prstGeom prst="rect">
            <a:avLst/>
          </a:prstGeom>
          <a:noFill/>
        </p:spPr>
        <p:txBody>
          <a:bodyPr wrap="none" rtlCol="0">
            <a:spAutoFit/>
          </a:bodyPr>
          <a:lstStyle/>
          <a:p>
            <a:pPr>
              <a:defRPr/>
            </a:pPr>
            <a:r>
              <a:rPr lang="en-US" sz="2000">
                <a:solidFill>
                  <a:srgbClr val="002060"/>
                </a:solidFill>
              </a:rPr>
              <a:t>rf = 2</a:t>
            </a:r>
            <a:endParaRPr/>
          </a:p>
          <a:p>
            <a:pPr>
              <a:defRPr/>
            </a:pPr>
            <a:r>
              <a:rPr lang="en-US" sz="2000">
                <a:solidFill>
                  <a:srgbClr val="002060"/>
                </a:solidFill>
              </a:rPr>
              <a:t>token = ID % 3 </a:t>
            </a:r>
            <a:endParaRPr/>
          </a:p>
          <a:p>
            <a:pPr>
              <a:defRPr/>
            </a:pPr>
            <a:r>
              <a:rPr lang="en-US" sz="2000">
                <a:solidFill>
                  <a:srgbClr val="002060"/>
                </a:solidFill>
              </a:rPr>
              <a:t> </a:t>
            </a:r>
            <a:endParaRPr lang="ru-RU" sz="2000">
              <a:solidFill>
                <a:srgbClr val="002060"/>
              </a:solidFill>
            </a:endParaRPr>
          </a:p>
        </p:txBody>
      </p:sp>
      <p:grpSp>
        <p:nvGrpSpPr>
          <p:cNvPr id="171" name="Группа 170"/>
          <p:cNvGrpSpPr/>
          <p:nvPr/>
        </p:nvGrpSpPr>
        <p:grpSpPr bwMode="auto">
          <a:xfrm>
            <a:off x="2980958" y="1974749"/>
            <a:ext cx="4217449" cy="4217449"/>
            <a:chOff x="4178824" y="2548206"/>
            <a:chExt cx="4217449" cy="4217449"/>
          </a:xfrm>
        </p:grpSpPr>
        <p:pic>
          <p:nvPicPr>
            <p:cNvPr id="168" name="Рисунок 167" descr="Мишень со сплошной заливкой"/>
            <p:cNvPicPr>
              <a:picLocks noChangeAspect="1"/>
            </p:cNvPicPr>
            <p:nvPr/>
          </p:nvPicPr>
          <p:blipFill>
            <a:blip r:embed="rId2"/>
            <a:stretch/>
          </p:blipFill>
          <p:spPr bwMode="auto">
            <a:xfrm rot="17102608">
              <a:off x="4178824" y="2548206"/>
              <a:ext cx="4217449" cy="4217449"/>
            </a:xfrm>
            <a:prstGeom prst="rect">
              <a:avLst/>
            </a:prstGeom>
          </p:spPr>
        </p:pic>
        <p:grpSp>
          <p:nvGrpSpPr>
            <p:cNvPr id="170" name="Группа 169"/>
            <p:cNvGrpSpPr/>
            <p:nvPr/>
          </p:nvGrpSpPr>
          <p:grpSpPr bwMode="auto">
            <a:xfrm>
              <a:off x="4270551" y="2743492"/>
              <a:ext cx="3886841" cy="3404677"/>
              <a:chOff x="4270551" y="2743492"/>
              <a:chExt cx="3886841" cy="3404677"/>
            </a:xfrm>
          </p:grpSpPr>
          <p:sp>
            <p:nvSpPr>
              <p:cNvPr id="74" name="Oval 1"/>
              <p:cNvSpPr/>
              <p:nvPr/>
            </p:nvSpPr>
            <p:spPr bwMode="auto">
              <a:xfrm>
                <a:off x="5833746" y="2743492"/>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a:solidFill>
                      <a:srgbClr val="002060"/>
                    </a:solidFill>
                  </a:rPr>
                  <a:t>node 0</a:t>
                </a:r>
                <a:endParaRPr lang="ru-RU" sz="2000">
                  <a:solidFill>
                    <a:srgbClr val="002060"/>
                  </a:solidFill>
                </a:endParaRPr>
              </a:p>
            </p:txBody>
          </p:sp>
          <p:sp>
            <p:nvSpPr>
              <p:cNvPr id="75" name="Oval 1"/>
              <p:cNvSpPr/>
              <p:nvPr/>
            </p:nvSpPr>
            <p:spPr bwMode="auto">
              <a:xfrm>
                <a:off x="4270551" y="440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2060"/>
                    </a:solidFill>
                    <a:latin typeface="Calibri"/>
                    <a:ea typeface="+mn-ea"/>
                    <a:cs typeface="+mn-cs"/>
                  </a:rPr>
                  <a:t>node 2</a:t>
                </a:r>
                <a:endParaRPr lang="ru-RU" sz="2000" b="0" i="0" u="none" strike="noStrike" cap="none" spc="0">
                  <a:ln>
                    <a:noFill/>
                  </a:ln>
                  <a:solidFill>
                    <a:srgbClr val="002060"/>
                  </a:solidFill>
                  <a:latin typeface="Calibri"/>
                  <a:ea typeface="+mn-ea"/>
                  <a:cs typeface="+mn-cs"/>
                </a:endParaRPr>
              </a:p>
            </p:txBody>
          </p:sp>
          <p:sp>
            <p:nvSpPr>
              <p:cNvPr id="76" name="Oval 1"/>
              <p:cNvSpPr/>
              <p:nvPr/>
            </p:nvSpPr>
            <p:spPr bwMode="auto">
              <a:xfrm>
                <a:off x="6808607" y="479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2060"/>
                    </a:solidFill>
                    <a:latin typeface="Calibri"/>
                    <a:ea typeface="+mn-ea"/>
                    <a:cs typeface="+mn-cs"/>
                  </a:rPr>
                  <a:t>node 1</a:t>
                </a:r>
                <a:endParaRPr lang="ru-RU" sz="2000" b="0" i="0" u="none" strike="noStrike" cap="none" spc="0">
                  <a:ln>
                    <a:noFill/>
                  </a:ln>
                  <a:solidFill>
                    <a:srgbClr val="002060"/>
                  </a:solidFill>
                  <a:latin typeface="Calibri"/>
                  <a:ea typeface="+mn-ea"/>
                  <a:cs typeface="+mn-cs"/>
                </a:endParaRPr>
              </a:p>
            </p:txBody>
          </p:sp>
        </p:grpSp>
      </p:gr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5524781" y="5673660"/>
          <a:ext cx="4297363" cy="922337"/>
        </p:xfrm>
        <a:graphic>
          <a:graphicData uri="http://schemas.openxmlformats.org/presentationml/2006/ole">
            <p:oleObj name="oleObj" r:id="rId4" imgW="4297680" imgH="922020" progId="Excel.Sheet.12">
              <p:embed/>
              <p:pic>
                <p:nvPicPr>
                  <p:cNvPr id="177" name="Объект 176"/>
                  <p:cNvPicPr/>
                  <p:nvPr/>
                </p:nvPicPr>
                <p:blipFill>
                  <a:blip r:embed="rId3"/>
                  <a:stretch/>
                </p:blipFill>
                <p:spPr bwMode="auto">
                  <a:xfrm>
                    <a:off x="5524781" y="5673660"/>
                    <a:ext cx="4297363" cy="9223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755155" y="2480903"/>
          <a:ext cx="4297363" cy="922337"/>
        </p:xfrm>
        <a:graphic>
          <a:graphicData uri="http://schemas.openxmlformats.org/presentationml/2006/ole">
            <p:oleObj name="oleObj" r:id="rId6" imgW="4297680" imgH="922020" progId="Excel.Sheet.12">
              <p:embed/>
              <p:pic>
                <p:nvPicPr>
                  <p:cNvPr id="179" name="Объект 178"/>
                  <p:cNvPicPr/>
                  <p:nvPr/>
                </p:nvPicPr>
                <p:blipFill>
                  <a:blip r:embed="rId5"/>
                  <a:stretch/>
                </p:blipFill>
                <p:spPr bwMode="auto">
                  <a:xfrm>
                    <a:off x="6755155" y="2480903"/>
                    <a:ext cx="4297363" cy="9223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86551" y="5673660"/>
          <a:ext cx="4297363" cy="922337"/>
        </p:xfrm>
        <a:graphic>
          <a:graphicData uri="http://schemas.openxmlformats.org/presentationml/2006/ole">
            <p:oleObj name="oleObj" r:id="rId8" imgW="4297680" imgH="922020" progId="Excel.Sheet.12">
              <p:embed/>
              <p:pic>
                <p:nvPicPr>
                  <p:cNvPr id="181" name="Объект 180"/>
                  <p:cNvPicPr/>
                  <p:nvPr/>
                </p:nvPicPr>
                <p:blipFill>
                  <a:blip r:embed="rId7"/>
                  <a:stretch/>
                </p:blipFill>
                <p:spPr bwMode="auto">
                  <a:xfrm>
                    <a:off x="386551" y="5673660"/>
                    <a:ext cx="4297363" cy="922337"/>
                  </a:xfrm>
                  <a:prstGeom prst="rect">
                    <a:avLst/>
                  </a:prstGeom>
                </p:spPr>
              </p:pic>
            </p:oleObj>
          </a:graphicData>
        </a:graphic>
      </p:graphicFrame>
      <p:cxnSp>
        <p:nvCxnSpPr>
          <p:cNvPr id="183" name="Прямая соединительная линия 182"/>
          <p:cNvCxnSpPr>
            <a:cxnSpLocks/>
            <a:stCxn id="74" idx="6"/>
            <a:endCxn id="179" idx="1"/>
          </p:cNvCxnSpPr>
          <p:nvPr/>
        </p:nvCxnSpPr>
        <p:spPr bwMode="auto">
          <a:xfrm>
            <a:off x="5984666" y="2844428"/>
            <a:ext cx="770489" cy="976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a:cxnSpLocks/>
            <a:stCxn id="181" idx="0"/>
            <a:endCxn id="75" idx="3"/>
          </p:cNvCxnSpPr>
          <p:nvPr/>
        </p:nvCxnSpPr>
        <p:spPr bwMode="auto">
          <a:xfrm flipV="1">
            <a:off x="2535232" y="4987187"/>
            <a:ext cx="734978" cy="68647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p:cNvCxnSpPr>
            <a:cxnSpLocks/>
            <a:stCxn id="177" idx="0"/>
            <a:endCxn id="76" idx="6"/>
          </p:cNvCxnSpPr>
          <p:nvPr/>
        </p:nvCxnSpPr>
        <p:spPr bwMode="auto">
          <a:xfrm flipH="1" flipV="1">
            <a:off x="6959526" y="4900320"/>
            <a:ext cx="713936" cy="773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Операторы манипулирования данными</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После создания кейспейса и необходимых таблиц, мы можем вносить в них данные. Для этого можно использовать операторы языка </a:t>
            </a:r>
            <a:r>
              <a:rPr lang="en-US" sz="2000">
                <a:solidFill>
                  <a:srgbClr val="002060"/>
                </a:solidFill>
                <a:latin typeface="+mn-lt"/>
              </a:rPr>
              <a:t>CQL:</a:t>
            </a:r>
            <a:endParaRPr lang="ru-RU" sz="2000">
              <a:solidFill>
                <a:srgbClr val="002060"/>
              </a:solidFill>
              <a:latin typeface="+mn-lt"/>
            </a:endParaRPr>
          </a:p>
          <a:p>
            <a:pPr marL="342900" indent="-342900" algn="just">
              <a:spcBef>
                <a:spcPts val="0"/>
              </a:spcBef>
              <a:spcAft>
                <a:spcPts val="600"/>
              </a:spcAft>
              <a:defRPr/>
            </a:pPr>
            <a:r>
              <a:rPr lang="ru-RU" sz="2000">
                <a:solidFill>
                  <a:srgbClr val="002060"/>
                </a:solidFill>
                <a:latin typeface="+mn-lt"/>
              </a:rPr>
              <a:t>INSERT - оператор языка СQL, который позволяет добавить строку со значениями в таблицу</a:t>
            </a:r>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INSERT INTO users (username, fullname, regdate, status) </a:t>
            </a:r>
            <a:endParaRPr lang="ru-RU" sz="1400" b="0" i="0" u="none" strike="noStrike" cap="none" spc="0">
              <a:ln>
                <a:noFill/>
              </a:ln>
              <a:solidFill>
                <a:srgbClr val="000000"/>
              </a:solidFill>
              <a:latin typeface="Courier New"/>
              <a:ea typeface="+mn-ea"/>
              <a:cs typeface="Courier New"/>
            </a:endParaRPr>
          </a:p>
          <a:p>
            <a:pPr>
              <a:spcBef>
                <a:spcPts val="0"/>
              </a:spcBef>
              <a:spcAft>
                <a:spcPts val="0"/>
              </a:spcAft>
              <a:buNone/>
              <a:defRPr/>
            </a:pPr>
            <a:r>
              <a:rPr lang="ru-RU" sz="1400">
                <a:solidFill>
                  <a:srgbClr val="000000"/>
                </a:solidFill>
                <a:latin typeface="Courier New"/>
                <a:cs typeface="Courier New"/>
              </a:rPr>
              <a:t>                         </a:t>
            </a:r>
            <a:r>
              <a:rPr lang="en-US" sz="1400" b="0" i="0" u="none" strike="noStrike" cap="none" spc="0">
                <a:ln>
                  <a:noFill/>
                </a:ln>
                <a:solidFill>
                  <a:srgbClr val="000000"/>
                </a:solidFill>
                <a:latin typeface="Courier New"/>
                <a:ea typeface="+mn-ea"/>
                <a:cs typeface="Courier New"/>
              </a:rPr>
              <a:t>VALUES ("ivanovi", "</a:t>
            </a:r>
            <a:r>
              <a:rPr lang="ru-RU" sz="1400" b="0" i="0" u="none" strike="noStrike" cap="none" spc="0">
                <a:ln>
                  <a:noFill/>
                </a:ln>
                <a:solidFill>
                  <a:srgbClr val="000000"/>
                </a:solidFill>
                <a:latin typeface="Courier New"/>
                <a:ea typeface="+mn-ea"/>
                <a:cs typeface="Courier New"/>
              </a:rPr>
              <a:t>Иван Иванов", 01.01.2020, "</a:t>
            </a:r>
            <a:r>
              <a:rPr lang="en-US" sz="1400" b="0" i="0" u="none" strike="noStrike" cap="none" spc="0">
                <a:ln>
                  <a:noFill/>
                </a:ln>
                <a:solidFill>
                  <a:srgbClr val="000000"/>
                </a:solidFill>
                <a:latin typeface="Courier New"/>
                <a:ea typeface="+mn-ea"/>
                <a:cs typeface="Courier New"/>
              </a:rPr>
              <a:t>Available");</a:t>
            </a:r>
            <a:endParaRPr lang="ru-RU" sz="1400" b="0" i="0" u="none" strike="noStrike" cap="none" spc="0">
              <a:ln>
                <a:noFill/>
              </a:ln>
              <a:solidFill>
                <a:srgbClr val="000000"/>
              </a:solidFill>
              <a:latin typeface="Courier New"/>
              <a:ea typeface="+mn-ea"/>
              <a:cs typeface="Courier New"/>
            </a:endParaRPr>
          </a:p>
          <a:p>
            <a:pPr marL="342900" indent="-342900" algn="just">
              <a:spcBef>
                <a:spcPts val="600"/>
              </a:spcBef>
              <a:spcAft>
                <a:spcPts val="600"/>
              </a:spcAft>
              <a:defRPr/>
            </a:pPr>
            <a:r>
              <a:rPr lang="ru-RU" sz="2000">
                <a:solidFill>
                  <a:srgbClr val="002060"/>
                </a:solidFill>
                <a:latin typeface="+mn-lt"/>
              </a:rPr>
              <a:t>SELECT - оператор запроса в языке СQL, возвращающий набор данных (выборку) из базы данных.</a:t>
            </a:r>
            <a:endParaRPr/>
          </a:p>
          <a:p>
            <a:pPr algn="just">
              <a:spcBef>
                <a:spcPts val="0"/>
              </a:spcBef>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SELECT username FROM users WHERE id = 1; </a:t>
            </a:r>
            <a:endParaRPr lang="ru-RU" sz="1400" b="0" i="0" u="none" strike="noStrike" cap="none" spc="0">
              <a:ln>
                <a:noFill/>
              </a:ln>
              <a:solidFill>
                <a:srgbClr val="000000"/>
              </a:solidFill>
              <a:latin typeface="Courier New"/>
              <a:ea typeface="+mn-ea"/>
              <a:cs typeface="Courier New"/>
            </a:endParaRPr>
          </a:p>
          <a:p>
            <a:pPr algn="just">
              <a:spcBef>
                <a:spcPts val="0"/>
              </a:spcBef>
              <a:buNone/>
              <a:defRPr/>
            </a:pPr>
            <a:r>
              <a:rPr lang="ru-RU" sz="1400">
                <a:solidFill>
                  <a:srgbClr val="000000"/>
                </a:solidFill>
                <a:latin typeface="Courier New"/>
                <a:cs typeface="Courier New"/>
              </a:rPr>
              <a:t>   </a:t>
            </a:r>
            <a:r>
              <a:rPr lang="en-US" sz="1400">
                <a:solidFill>
                  <a:srgbClr val="000000"/>
                </a:solidFill>
                <a:latin typeface="Courier New"/>
                <a:cs typeface="Courier New"/>
              </a:rPr>
              <a:t># </a:t>
            </a:r>
            <a:r>
              <a:rPr lang="ru-RU" sz="1400">
                <a:solidFill>
                  <a:srgbClr val="000000"/>
                </a:solidFill>
                <a:latin typeface="Courier New"/>
                <a:cs typeface="Courier New"/>
              </a:rPr>
              <a:t>или</a:t>
            </a:r>
            <a:endParaRPr/>
          </a:p>
          <a:p>
            <a:pPr algn="just">
              <a:spcBef>
                <a:spcPts val="0"/>
              </a:spcBef>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SELECT * FROM users WHERE id = 1;</a:t>
            </a:r>
            <a:r>
              <a:rPr lang="ru-RU" sz="1400" b="0" i="0" u="none" strike="noStrike" cap="none" spc="0">
                <a:ln>
                  <a:noFill/>
                </a:ln>
                <a:solidFill>
                  <a:srgbClr val="000000"/>
                </a:solidFill>
                <a:latin typeface="Courier New"/>
                <a:ea typeface="+mn-ea"/>
                <a:cs typeface="Courier New"/>
              </a:rPr>
              <a:t> </a:t>
            </a:r>
            <a:endParaRPr/>
          </a:p>
          <a:p>
            <a:pPr marL="360000" indent="-360000" algn="just">
              <a:spcBef>
                <a:spcPts val="600"/>
              </a:spcBef>
              <a:spcAft>
                <a:spcPts val="600"/>
              </a:spcAft>
              <a:defRPr/>
            </a:pPr>
            <a:r>
              <a:rPr lang="ru-RU" sz="2000">
                <a:solidFill>
                  <a:srgbClr val="002060"/>
                </a:solidFill>
                <a:latin typeface="+mn-lt"/>
              </a:rPr>
              <a:t>UPDATE — оператор языка СQL, позволяющий обновить значения в заданных столбцах таблицы.</a:t>
            </a:r>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UPDATE users SET status = 'Busy' WHERE id = 1;</a:t>
            </a:r>
            <a:endParaRPr/>
          </a:p>
          <a:p>
            <a:pPr marL="342900" indent="-342900" algn="just">
              <a:spcBef>
                <a:spcPts val="600"/>
              </a:spcBef>
              <a:spcAft>
                <a:spcPts val="600"/>
              </a:spcAft>
              <a:defRPr/>
            </a:pPr>
            <a:r>
              <a:rPr lang="ru-RU" sz="2000">
                <a:solidFill>
                  <a:srgbClr val="002060"/>
                </a:solidFill>
                <a:latin typeface="+mn-lt"/>
              </a:rPr>
              <a:t>DELETE — оператор удаления записей из таблицы. Критерий отбора записей для удаления определяется выражением </a:t>
            </a:r>
            <a:r>
              <a:rPr lang="ru-RU" sz="2000" b="1">
                <a:solidFill>
                  <a:srgbClr val="002060"/>
                </a:solidFill>
                <a:latin typeface="+mn-lt"/>
              </a:rPr>
              <a:t>where</a:t>
            </a:r>
            <a:r>
              <a:rPr lang="ru-RU" sz="2000">
                <a:solidFill>
                  <a:srgbClr val="002060"/>
                </a:solidFill>
                <a:latin typeface="+mn-lt"/>
              </a:rPr>
              <a:t>. В случае, если критерий отбора не определён, выполняется удаление всех записей:</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DELETE FROM users WHERE id = 3;</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 или</a:t>
            </a:r>
            <a:r>
              <a:rPr lang="ru-RU" sz="1400" b="0" i="0" u="none" strike="noStrike" cap="none" spc="0">
                <a:ln>
                  <a:noFill/>
                </a:ln>
                <a:solidFill>
                  <a:srgbClr val="000000"/>
                </a:solidFill>
                <a:latin typeface="Courier New"/>
                <a:ea typeface="+mn-ea"/>
                <a:cs typeface="Courier New"/>
              </a:rPr>
              <a: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DELETE FROM users;</a:t>
            </a:r>
            <a:endParaRPr lang="ru-RU" sz="1400" b="0" i="0" u="none" strike="noStrike" cap="none" spc="0">
              <a:ln>
                <a:noFill/>
              </a:ln>
              <a:solidFill>
                <a:srgbClr val="000000"/>
              </a:solidFill>
              <a:latin typeface="Courier New"/>
              <a:ea typeface="+mn-ea"/>
              <a:cs typeface="Courier New"/>
            </a:endParaRPr>
          </a:p>
          <a:p>
            <a:pPr algn="just">
              <a:spcBef>
                <a:spcPts val="600"/>
              </a:spcBef>
              <a:buFontTx/>
              <a:buNone/>
              <a:defRPr/>
            </a:pPr>
            <a:r>
              <a:rPr lang="ru-RU" sz="2000">
                <a:solidFill>
                  <a:srgbClr val="002060"/>
                </a:solidFill>
                <a:latin typeface="+mn-lt"/>
              </a:rPr>
              <a:t>Больше информации по операторам </a:t>
            </a:r>
            <a:r>
              <a:rPr lang="en-US" sz="2000">
                <a:solidFill>
                  <a:srgbClr val="002060"/>
                </a:solidFill>
                <a:latin typeface="+mn-lt"/>
              </a:rPr>
              <a:t>CQL</a:t>
            </a:r>
            <a:r>
              <a:rPr lang="ru-RU" sz="2000">
                <a:solidFill>
                  <a:srgbClr val="002060"/>
                </a:solidFill>
                <a:latin typeface="+mn-lt"/>
              </a:rPr>
              <a:t> (</a:t>
            </a:r>
            <a:r>
              <a:rPr lang="en-US" sz="2000">
                <a:solidFill>
                  <a:srgbClr val="002060"/>
                </a:solidFill>
                <a:latin typeface="+mn-lt"/>
              </a:rPr>
              <a:t>DML</a:t>
            </a:r>
            <a:r>
              <a:rPr lang="ru-RU" sz="2000">
                <a:solidFill>
                  <a:srgbClr val="002060"/>
                </a:solidFill>
                <a:latin typeface="+mn-lt"/>
              </a:rPr>
              <a:t>): </a:t>
            </a:r>
            <a:r>
              <a:rPr lang="en-US" sz="2000" u="sng">
                <a:solidFill>
                  <a:srgbClr val="002060"/>
                </a:solidFill>
                <a:latin typeface="+mn-lt"/>
                <a:hlinkClick r:id="rId2" tooltip="https://docs.scylladb.com/getting-started/dml/"/>
              </a:rPr>
              <a:t>https://docs.scylladb.com/getting-started/dml/#</a:t>
            </a:r>
            <a:r>
              <a:rPr lang="ru-RU" sz="2000">
                <a:solidFill>
                  <a:srgbClr val="002060"/>
                </a:solidFill>
                <a:latin typeface="+mn-lt"/>
              </a:rPr>
              <a:t> </a:t>
            </a:r>
            <a:endParaRPr/>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Работа со </a:t>
            </a:r>
            <a:r>
              <a:rPr lang="en-US">
                <a:solidFill>
                  <a:srgbClr val="002060"/>
                </a:solidFill>
                <a:latin typeface="+mn-lt"/>
                <a:cs typeface="Times New Roman"/>
              </a:rPr>
              <a:t>ScyllaDB </a:t>
            </a:r>
            <a:r>
              <a:rPr lang="ru-RU">
                <a:solidFill>
                  <a:srgbClr val="002060"/>
                </a:solidFill>
                <a:latin typeface="+mn-lt"/>
                <a:cs typeface="Times New Roman"/>
              </a:rPr>
              <a:t>из </a:t>
            </a:r>
            <a:r>
              <a:rPr lang="en-US">
                <a:solidFill>
                  <a:srgbClr val="002060"/>
                </a:solidFill>
                <a:latin typeface="+mn-lt"/>
                <a:cs typeface="Times New Roman"/>
              </a:rPr>
              <a:t>Python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Для работы со </a:t>
            </a:r>
            <a:r>
              <a:rPr lang="en-US" sz="2000">
                <a:solidFill>
                  <a:srgbClr val="002060"/>
                </a:solidFill>
                <a:latin typeface="+mn-lt"/>
              </a:rPr>
              <a:t>Scylla </a:t>
            </a:r>
            <a:r>
              <a:rPr lang="ru-RU" sz="2000">
                <a:solidFill>
                  <a:srgbClr val="002060"/>
                </a:solidFill>
                <a:latin typeface="+mn-lt"/>
              </a:rPr>
              <a:t>из </a:t>
            </a:r>
            <a:r>
              <a:rPr lang="en-US" sz="2000">
                <a:solidFill>
                  <a:srgbClr val="002060"/>
                </a:solidFill>
                <a:latin typeface="+mn-lt"/>
              </a:rPr>
              <a:t>Python </a:t>
            </a:r>
            <a:r>
              <a:rPr lang="ru-RU" sz="2000">
                <a:solidFill>
                  <a:srgbClr val="002060"/>
                </a:solidFill>
                <a:latin typeface="+mn-lt"/>
              </a:rPr>
              <a:t>необходимо установить библиотеку </a:t>
            </a:r>
            <a:r>
              <a:rPr lang="en-US" sz="2000">
                <a:solidFill>
                  <a:srgbClr val="002060"/>
                </a:solidFill>
                <a:latin typeface="+mn-lt"/>
              </a:rPr>
              <a:t>cassandra-driver.</a:t>
            </a:r>
            <a:endParaRPr/>
          </a:p>
          <a:p>
            <a:pPr>
              <a:spcBef>
                <a:spcPts val="0"/>
              </a:spcBef>
              <a:buNone/>
              <a:defRPr/>
            </a:pPr>
            <a:r>
              <a:rPr lang="en-US" sz="1400" b="1">
                <a:solidFill>
                  <a:srgbClr val="0000FF"/>
                </a:solidFill>
                <a:latin typeface="Courier New"/>
              </a:rPr>
              <a:t>from</a:t>
            </a:r>
            <a:r>
              <a:rPr lang="en-US" sz="1400">
                <a:solidFill>
                  <a:srgbClr val="000000"/>
                </a:solidFill>
                <a:latin typeface="Courier New"/>
              </a:rPr>
              <a:t> cassandra</a:t>
            </a:r>
            <a:r>
              <a:rPr lang="en-US" sz="1400" b="1">
                <a:solidFill>
                  <a:srgbClr val="000080"/>
                </a:solidFill>
                <a:latin typeface="Courier New"/>
              </a:rPr>
              <a:t>.</a:t>
            </a:r>
            <a:r>
              <a:rPr lang="en-US" sz="1400">
                <a:solidFill>
                  <a:srgbClr val="000000"/>
                </a:solidFill>
                <a:latin typeface="Courier New"/>
              </a:rPr>
              <a:t>cluster </a:t>
            </a:r>
            <a:r>
              <a:rPr lang="en-US" sz="1400" b="1">
                <a:solidFill>
                  <a:srgbClr val="0000FF"/>
                </a:solidFill>
                <a:latin typeface="Courier New"/>
              </a:rPr>
              <a:t>import</a:t>
            </a:r>
            <a:r>
              <a:rPr lang="en-US" sz="1400">
                <a:solidFill>
                  <a:srgbClr val="000000"/>
                </a:solidFill>
                <a:latin typeface="Courier New"/>
              </a:rPr>
              <a:t> Cluster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insert_users</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username</a:t>
            </a:r>
            <a:r>
              <a:rPr lang="en-US" sz="1400" b="1">
                <a:solidFill>
                  <a:srgbClr val="000080"/>
                </a:solidFill>
                <a:latin typeface="Courier New"/>
              </a:rPr>
              <a:t>,</a:t>
            </a:r>
            <a:r>
              <a:rPr lang="en-US" sz="1400">
                <a:solidFill>
                  <a:srgbClr val="000000"/>
                </a:solidFill>
                <a:latin typeface="Courier New"/>
              </a:rPr>
              <a:t> fullname</a:t>
            </a:r>
            <a:r>
              <a:rPr lang="en-US" sz="1400" b="1">
                <a:solidFill>
                  <a:srgbClr val="000080"/>
                </a:solidFill>
                <a:latin typeface="Courier New"/>
              </a:rPr>
              <a:t>,</a:t>
            </a:r>
            <a:r>
              <a:rPr lang="en-US" sz="1400">
                <a:solidFill>
                  <a:srgbClr val="000000"/>
                </a:solidFill>
                <a:latin typeface="Courier New"/>
              </a:rPr>
              <a:t> regdate</a:t>
            </a:r>
            <a:r>
              <a:rPr lang="en-US" sz="1400" b="1">
                <a:solidFill>
                  <a:srgbClr val="000080"/>
                </a:solidFill>
                <a:latin typeface="Courier New"/>
              </a:rPr>
              <a:t>,</a:t>
            </a:r>
            <a:r>
              <a:rPr lang="en-US" sz="1400">
                <a:solidFill>
                  <a:srgbClr val="000000"/>
                </a:solidFill>
                <a:latin typeface="Courier New"/>
              </a:rPr>
              <a:t> status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endParaRPr/>
          </a:p>
          <a:p>
            <a:pPr>
              <a:spcBef>
                <a:spcPts val="0"/>
              </a:spcBef>
              <a:buNone/>
              <a:defRPr/>
            </a:pPr>
            <a:r>
              <a:rPr lang="en-US" sz="1400" b="1">
                <a:solidFill>
                  <a:srgbClr val="000080"/>
                </a:solidFill>
                <a:latin typeface="Courier New"/>
              </a:rPr>
              <a:t>        </a:t>
            </a:r>
            <a:r>
              <a:rPr lang="en-US" sz="1400">
                <a:solidFill>
                  <a:srgbClr val="808080"/>
                </a:solidFill>
                <a:latin typeface="Courier New"/>
              </a:rPr>
              <a:t>"INSERT INTO users (id, username, fullname, regdate, status) VALUES (%s, %s, %s, %s, %s)"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username</a:t>
            </a:r>
            <a:r>
              <a:rPr lang="en-US" sz="1400" b="1">
                <a:solidFill>
                  <a:srgbClr val="000080"/>
                </a:solidFill>
                <a:latin typeface="Courier New"/>
              </a:rPr>
              <a:t>,</a:t>
            </a:r>
            <a:r>
              <a:rPr lang="en-US" sz="1400">
                <a:solidFill>
                  <a:srgbClr val="000000"/>
                </a:solidFill>
                <a:latin typeface="Courier New"/>
              </a:rPr>
              <a:t> fullname</a:t>
            </a:r>
            <a:r>
              <a:rPr lang="en-US" sz="1400" b="1">
                <a:solidFill>
                  <a:srgbClr val="000080"/>
                </a:solidFill>
                <a:latin typeface="Courier New"/>
              </a:rPr>
              <a:t>,</a:t>
            </a:r>
            <a:r>
              <a:rPr lang="en-US" sz="1400">
                <a:solidFill>
                  <a:srgbClr val="000000"/>
                </a:solidFill>
                <a:latin typeface="Courier New"/>
              </a:rPr>
              <a:t> regdate</a:t>
            </a:r>
            <a:r>
              <a:rPr lang="en-US" sz="1400" b="1">
                <a:solidFill>
                  <a:srgbClr val="000080"/>
                </a:solidFill>
                <a:latin typeface="Courier New"/>
              </a:rPr>
              <a:t>,</a:t>
            </a:r>
            <a:r>
              <a:rPr lang="en-US" sz="1400">
                <a:solidFill>
                  <a:srgbClr val="000000"/>
                </a:solidFill>
                <a:latin typeface="Courier New"/>
              </a:rPr>
              <a:t> status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select_users</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id </a:t>
            </a:r>
            <a:r>
              <a:rPr lang="en-US" sz="1400" b="1">
                <a:solidFill>
                  <a:srgbClr val="0000FF"/>
                </a:solidFill>
                <a:latin typeface="Courier New"/>
              </a:rPr>
              <a:t>is</a:t>
            </a:r>
            <a:r>
              <a:rPr lang="en-US" sz="1400">
                <a:solidFill>
                  <a:srgbClr val="000000"/>
                </a:solidFill>
                <a:latin typeface="Courier New"/>
              </a:rPr>
              <a:t> </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"SELECT * FROM users"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"SELECT * FROM users WHERE id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res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item </a:t>
            </a:r>
            <a:r>
              <a:rPr lang="en-US" sz="1400" b="1">
                <a:solidFill>
                  <a:srgbClr val="0000FF"/>
                </a:solidFill>
                <a:latin typeface="Courier New"/>
              </a:rPr>
              <a:t>for</a:t>
            </a:r>
            <a:r>
              <a:rPr lang="en-US" sz="1400">
                <a:solidFill>
                  <a:srgbClr val="000000"/>
                </a:solidFill>
                <a:latin typeface="Courier New"/>
              </a:rPr>
              <a:t> item </a:t>
            </a:r>
            <a:r>
              <a:rPr lang="en-US" sz="1400" b="1">
                <a:solidFill>
                  <a:srgbClr val="0000FF"/>
                </a:solidFill>
                <a:latin typeface="Courier New"/>
              </a:rPr>
              <a:t>in</a:t>
            </a:r>
            <a:r>
              <a:rPr lang="en-US" sz="1400">
                <a:solidFill>
                  <a:srgbClr val="000000"/>
                </a:solidFill>
                <a:latin typeface="Courier New"/>
              </a:rPr>
              <a:t> res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return</a:t>
            </a:r>
            <a:r>
              <a:rPr lang="en-US" sz="1400">
                <a:solidFill>
                  <a:srgbClr val="000000"/>
                </a:solidFill>
                <a:latin typeface="Courier New"/>
              </a:rPr>
              <a:t> res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update_user_status</a:t>
            </a:r>
            <a:r>
              <a:rPr lang="en-US" sz="1400" b="1">
                <a:solidFill>
                  <a:srgbClr val="000080"/>
                </a:solidFill>
                <a:latin typeface="Courier New"/>
              </a:rPr>
              <a:t>(</a:t>
            </a:r>
            <a:r>
              <a:rPr lang="en-US" sz="1400">
                <a:solidFill>
                  <a:srgbClr val="000000"/>
                </a:solidFill>
                <a:latin typeface="Courier New"/>
              </a:rPr>
              <a:t>new_status</a:t>
            </a:r>
            <a:r>
              <a:rPr lang="en-US" sz="1400" b="1">
                <a:solidFill>
                  <a:srgbClr val="000080"/>
                </a:solidFill>
                <a:latin typeface="Courier New"/>
              </a:rPr>
              <a:t>,</a:t>
            </a:r>
            <a:r>
              <a:rPr lang="en-US" sz="1400">
                <a:solidFill>
                  <a:srgbClr val="000000"/>
                </a:solidFill>
                <a:latin typeface="Courier New"/>
              </a:rPr>
              <a:t> id</a:t>
            </a:r>
            <a:r>
              <a:rPr lang="en-US" sz="1400" b="1">
                <a:solidFill>
                  <a:srgbClr val="000080"/>
                </a:solidFill>
                <a:latin typeface="Courier New"/>
              </a:rPr>
              <a:t>=</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id </a:t>
            </a:r>
            <a:r>
              <a:rPr lang="en-US" sz="1400" b="1">
                <a:solidFill>
                  <a:srgbClr val="0000FF"/>
                </a:solidFill>
                <a:latin typeface="Courier New"/>
              </a:rPr>
              <a:t>is</a:t>
            </a:r>
            <a:r>
              <a:rPr lang="en-US" sz="1400">
                <a:solidFill>
                  <a:srgbClr val="000000"/>
                </a:solidFill>
                <a:latin typeface="Courier New"/>
              </a:rPr>
              <a:t> </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"UPDATE users SET status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new_status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"UPDATE users SET status = %s WHERE id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new_status</a:t>
            </a:r>
            <a:r>
              <a:rPr lang="en-US" sz="1400" b="1">
                <a:solidFill>
                  <a:srgbClr val="000080"/>
                </a:solidFill>
                <a:latin typeface="Courier New"/>
              </a:rPr>
              <a:t>,</a:t>
            </a:r>
            <a:r>
              <a:rPr lang="en-US" sz="1400">
                <a:solidFill>
                  <a:srgbClr val="000000"/>
                </a:solidFill>
                <a:latin typeface="Courier New"/>
              </a:rPr>
              <a:t> id</a:t>
            </a:r>
            <a:r>
              <a:rPr lang="en-US" sz="1400" b="1">
                <a:solidFill>
                  <a:srgbClr val="000080"/>
                </a:solidFill>
                <a:latin typeface="Courier New"/>
              </a:rPr>
              <a:t>))</a:t>
            </a:r>
            <a:endParaRPr lang="en-US" sz="1400">
              <a:solidFill>
                <a:srgbClr val="000000"/>
              </a:solidFill>
              <a:latin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No!</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Если скорость обработки запроса </a:t>
            </a:r>
            <a:r>
              <a:rPr lang="en-US" sz="2000">
                <a:solidFill>
                  <a:srgbClr val="002060"/>
                </a:solidFill>
                <a:latin typeface="+mn-lt"/>
              </a:rPr>
              <a:t>&gt; 1 </a:t>
            </a:r>
            <a:r>
              <a:rPr lang="ru-RU" sz="2000">
                <a:solidFill>
                  <a:srgbClr val="002060"/>
                </a:solidFill>
                <a:latin typeface="+mn-lt"/>
              </a:rPr>
              <a:t>сек.</a:t>
            </a:r>
            <a:r>
              <a:rPr lang="en-US" sz="2000">
                <a:solidFill>
                  <a:srgbClr val="002060"/>
                </a:solidFill>
                <a:latin typeface="+mn-lt"/>
              </a:rPr>
              <a:t>, </a:t>
            </a:r>
            <a:r>
              <a:rPr lang="ru-RU" sz="2000">
                <a:solidFill>
                  <a:srgbClr val="002060"/>
                </a:solidFill>
                <a:latin typeface="+mn-lt"/>
              </a:rPr>
              <a:t>то время ожидания тысяча первого запроса </a:t>
            </a:r>
            <a:r>
              <a:rPr lang="en-US" sz="2000">
                <a:solidFill>
                  <a:srgbClr val="002060"/>
                </a:solidFill>
                <a:latin typeface="+mn-lt"/>
              </a:rPr>
              <a:t>&gt; 100</a:t>
            </a:r>
            <a:r>
              <a:rPr lang="ru-RU" sz="2000">
                <a:solidFill>
                  <a:srgbClr val="002060"/>
                </a:solidFill>
                <a:latin typeface="+mn-lt"/>
              </a:rPr>
              <a:t>0</a:t>
            </a:r>
            <a:r>
              <a:rPr lang="en-US" sz="2000">
                <a:solidFill>
                  <a:srgbClr val="002060"/>
                </a:solidFill>
                <a:latin typeface="+mn-lt"/>
              </a:rPr>
              <a:t> </a:t>
            </a:r>
            <a:r>
              <a:rPr lang="ru-RU" sz="2000">
                <a:solidFill>
                  <a:srgbClr val="002060"/>
                </a:solidFill>
                <a:latin typeface="+mn-lt"/>
              </a:rPr>
              <a:t>сек. (</a:t>
            </a:r>
            <a:r>
              <a:rPr lang="en-US" sz="2000">
                <a:solidFill>
                  <a:srgbClr val="002060"/>
                </a:solidFill>
                <a:latin typeface="+mn-lt"/>
              </a:rPr>
              <a:t>~17 </a:t>
            </a:r>
            <a:r>
              <a:rPr lang="ru-RU" sz="2000">
                <a:solidFill>
                  <a:srgbClr val="002060"/>
                </a:solidFill>
                <a:latin typeface="+mn-lt"/>
              </a:rPr>
              <a:t>минут).</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505672" y="1715641"/>
          <a:ext cx="2438400" cy="1789112"/>
        </p:xfrm>
        <a:graphic>
          <a:graphicData uri="http://schemas.openxmlformats.org/presentationml/2006/ole">
            <p:oleObj name="oleObj" r:id="rId3" imgW="1828800" imgH="1342390" progId="Excel.Sheet.12">
              <p:embed/>
              <p:pic>
                <p:nvPicPr>
                  <p:cNvPr id="8" name="Object 7"/>
                  <p:cNvPicPr/>
                  <p:nvPr/>
                </p:nvPicPr>
                <p:blipFill>
                  <a:blip r:embed="rId2"/>
                  <a:stretch/>
                </p:blipFill>
                <p:spPr bwMode="auto">
                  <a:xfrm>
                    <a:off x="7505672" y="1715641"/>
                    <a:ext cx="2438400" cy="1789112"/>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784024" y="1741139"/>
          <a:ext cx="4113213" cy="1784350"/>
        </p:xfrm>
        <a:graphic>
          <a:graphicData uri="http://schemas.openxmlformats.org/presentationml/2006/ole">
            <p:oleObj name="oleObj" r:id="rId5" imgW="3094990" imgH="1342390" progId="Excel.Sheet.12">
              <p:embed/>
              <p:pic>
                <p:nvPicPr>
                  <p:cNvPr id="5" name="Object 4"/>
                  <p:cNvPicPr/>
                  <p:nvPr/>
                </p:nvPicPr>
                <p:blipFill>
                  <a:blip r:embed="rId4"/>
                  <a:stretch/>
                </p:blipFill>
                <p:spPr bwMode="auto">
                  <a:xfrm>
                    <a:off x="1784024" y="1741139"/>
                    <a:ext cx="4113213" cy="1784350"/>
                  </a:xfrm>
                  <a:prstGeom prst="rect">
                    <a:avLst/>
                  </a:prstGeom>
                </p:spPr>
              </p:pic>
            </p:oleObj>
          </a:graphicData>
        </a:graphic>
      </p:graphicFrame>
      <p:grpSp>
        <p:nvGrpSpPr>
          <p:cNvPr id="97" name="Group 86"/>
          <p:cNvGrpSpPr/>
          <p:nvPr/>
        </p:nvGrpSpPr>
        <p:grpSpPr bwMode="auto">
          <a:xfrm>
            <a:off x="6047909" y="3937953"/>
            <a:ext cx="3259167" cy="2160240"/>
            <a:chOff x="3907953" y="4459424"/>
            <a:chExt cx="3259167" cy="2160240"/>
          </a:xfrm>
        </p:grpSpPr>
        <p:pic>
          <p:nvPicPr>
            <p:cNvPr id="98" name="Picture 8"/>
            <p:cNvPicPr>
              <a:picLocks noChangeAspect="1"/>
            </p:cNvPicPr>
            <p:nvPr/>
          </p:nvPicPr>
          <p:blipFill>
            <a:blip r:embed="rId6"/>
            <a:stretch/>
          </p:blipFill>
          <p:spPr bwMode="auto">
            <a:xfrm rot="21111108">
              <a:off x="4994603" y="4926679"/>
              <a:ext cx="700034" cy="466005"/>
            </a:xfrm>
            <a:prstGeom prst="rect">
              <a:avLst/>
            </a:prstGeom>
          </p:spPr>
        </p:pic>
        <p:pic>
          <p:nvPicPr>
            <p:cNvPr id="99" name="Picture 15"/>
            <p:cNvPicPr>
              <a:picLocks noChangeAspect="1"/>
            </p:cNvPicPr>
            <p:nvPr/>
          </p:nvPicPr>
          <p:blipFill>
            <a:blip r:embed="rId7"/>
            <a:stretch/>
          </p:blipFill>
          <p:spPr bwMode="auto">
            <a:xfrm>
              <a:off x="5046759" y="5971592"/>
              <a:ext cx="934023" cy="389853"/>
            </a:xfrm>
            <a:prstGeom prst="rect">
              <a:avLst/>
            </a:prstGeom>
          </p:spPr>
        </p:pic>
        <p:pic>
          <p:nvPicPr>
            <p:cNvPr id="100" name="Picture 22"/>
            <p:cNvPicPr>
              <a:picLocks noChangeAspect="1"/>
            </p:cNvPicPr>
            <p:nvPr/>
          </p:nvPicPr>
          <p:blipFill>
            <a:blip r:embed="rId8"/>
            <a:srcRect l="0" t="0" r="6516" b="0"/>
            <a:stretch/>
          </p:blipFill>
          <p:spPr bwMode="auto">
            <a:xfrm>
              <a:off x="3907953" y="4907648"/>
              <a:ext cx="1008112" cy="970072"/>
            </a:xfrm>
            <a:prstGeom prst="rect">
              <a:avLst/>
            </a:prstGeom>
          </p:spPr>
        </p:pic>
        <p:pic>
          <p:nvPicPr>
            <p:cNvPr id="101" name="Picture 23"/>
            <p:cNvPicPr>
              <a:picLocks noChangeAspect="1"/>
            </p:cNvPicPr>
            <p:nvPr/>
          </p:nvPicPr>
          <p:blipFill>
            <a:blip r:embed="rId8"/>
            <a:srcRect l="0" t="0" r="6516" b="0"/>
            <a:stretch/>
          </p:blipFill>
          <p:spPr bwMode="auto">
            <a:xfrm flipH="1">
              <a:off x="6231016" y="4858540"/>
              <a:ext cx="936104" cy="970072"/>
            </a:xfrm>
            <a:prstGeom prst="rect">
              <a:avLst/>
            </a:prstGeom>
          </p:spPr>
        </p:pic>
        <p:grpSp>
          <p:nvGrpSpPr>
            <p:cNvPr id="102" name="Group 26"/>
            <p:cNvGrpSpPr/>
            <p:nvPr/>
          </p:nvGrpSpPr>
          <p:grpSpPr bwMode="auto">
            <a:xfrm>
              <a:off x="4916065" y="4459424"/>
              <a:ext cx="1512168" cy="2160240"/>
              <a:chOff x="2411760" y="4581128"/>
              <a:chExt cx="1512168" cy="2160240"/>
            </a:xfrm>
          </p:grpSpPr>
          <p:sp>
            <p:nvSpPr>
              <p:cNvPr id="104" name="Cube 1"/>
              <p:cNvSpPr/>
              <p:nvPr/>
            </p:nvSpPr>
            <p:spPr bwMode="auto">
              <a:xfrm>
                <a:off x="2411760" y="4581128"/>
                <a:ext cx="1512168" cy="2160240"/>
              </a:xfrm>
              <a:prstGeom prst="cube">
                <a:avLst>
                  <a:gd name="adj" fmla="val 25000"/>
                </a:avLst>
              </a:prstGeom>
              <a:noFill/>
              <a:ln w="28575" cap="flat" cmpd="sng" algn="ctr">
                <a:solidFill>
                  <a:sysClr val="windowText" lastClr="000000"/>
                </a:solidFill>
                <a:prstDash val="solid"/>
                <a:miter lim="800000"/>
              </a:ln>
              <a:effectLst>
                <a:softEdge rad="0"/>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black"/>
                  </a:solidFill>
                  <a:latin typeface="Calibri"/>
                  <a:ea typeface="+mn-ea"/>
                  <a:cs typeface="+mn-cs"/>
                </a:endParaRPr>
              </a:p>
            </p:txBody>
          </p:sp>
          <p:cxnSp>
            <p:nvCxnSpPr>
              <p:cNvPr id="105" name="Straight Connector 25"/>
              <p:cNvCxnSpPr>
                <a:cxnSpLocks/>
              </p:cNvCxnSpPr>
              <p:nvPr/>
            </p:nvCxnSpPr>
            <p:spPr bwMode="auto">
              <a:xfrm>
                <a:off x="3923928" y="4581128"/>
                <a:ext cx="0" cy="1152128"/>
              </a:xfrm>
              <a:prstGeom prst="line">
                <a:avLst/>
              </a:prstGeom>
              <a:noFill/>
              <a:ln w="28575" cap="flat" cmpd="sng" algn="ctr">
                <a:solidFill>
                  <a:sysClr val="windowText" lastClr="000000"/>
                </a:solidFill>
                <a:prstDash val="solid"/>
                <a:miter lim="800000"/>
              </a:ln>
              <a:effectLst/>
            </p:spPr>
          </p:cxnSp>
        </p:grpSp>
        <p:sp>
          <p:nvSpPr>
            <p:cNvPr id="103" name="TextBox 102"/>
            <p:cNvSpPr txBox="1"/>
            <p:nvPr/>
          </p:nvSpPr>
          <p:spPr bwMode="auto">
            <a:xfrm>
              <a:off x="5045824" y="5515878"/>
              <a:ext cx="855867" cy="369332"/>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ru-RU" sz="1800" b="0" i="0" u="none" strike="noStrike" cap="none" spc="0">
                  <a:ln>
                    <a:noFill/>
                  </a:ln>
                  <a:solidFill>
                    <a:prstClr val="black"/>
                  </a:solidFill>
                  <a:latin typeface="Verdana"/>
                </a:rPr>
                <a:t>СУБД</a:t>
              </a:r>
              <a:endParaRPr/>
            </a:p>
          </p:txBody>
        </p:sp>
      </p:grpSp>
      <p:cxnSp>
        <p:nvCxnSpPr>
          <p:cNvPr id="106" name="Straight Arrow Connector 30"/>
          <p:cNvCxnSpPr>
            <a:cxnSpLocks/>
          </p:cNvCxnSpPr>
          <p:nvPr/>
        </p:nvCxnSpPr>
        <p:spPr bwMode="auto">
          <a:xfrm>
            <a:off x="5956238" y="2333847"/>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7" name="Straight Arrow Connector 31"/>
          <p:cNvCxnSpPr>
            <a:cxnSpLocks/>
          </p:cNvCxnSpPr>
          <p:nvPr/>
        </p:nvCxnSpPr>
        <p:spPr bwMode="auto">
          <a:xfrm flipV="1">
            <a:off x="5956238" y="2384550"/>
            <a:ext cx="1492393" cy="30933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8" name="Straight Arrow Connector 33"/>
          <p:cNvCxnSpPr>
            <a:cxnSpLocks/>
          </p:cNvCxnSpPr>
          <p:nvPr/>
        </p:nvCxnSpPr>
        <p:spPr bwMode="auto">
          <a:xfrm flipV="1">
            <a:off x="5945011" y="2378064"/>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9" name="Straight Arrow Connector 37"/>
          <p:cNvCxnSpPr>
            <a:cxnSpLocks/>
          </p:cNvCxnSpPr>
          <p:nvPr/>
        </p:nvCxnSpPr>
        <p:spPr bwMode="auto">
          <a:xfrm flipV="1">
            <a:off x="5957826" y="2432089"/>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0" name="Straight Arrow Connector 38"/>
          <p:cNvCxnSpPr>
            <a:cxnSpLocks/>
          </p:cNvCxnSpPr>
          <p:nvPr/>
        </p:nvCxnSpPr>
        <p:spPr bwMode="auto">
          <a:xfrm flipV="1">
            <a:off x="5957826" y="24768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1" name="Straight Arrow Connector 39"/>
          <p:cNvCxnSpPr>
            <a:cxnSpLocks/>
          </p:cNvCxnSpPr>
          <p:nvPr/>
        </p:nvCxnSpPr>
        <p:spPr bwMode="auto">
          <a:xfrm flipV="1">
            <a:off x="5957826" y="2504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2" name="Straight Arrow Connector 40"/>
          <p:cNvCxnSpPr>
            <a:cxnSpLocks/>
          </p:cNvCxnSpPr>
          <p:nvPr/>
        </p:nvCxnSpPr>
        <p:spPr bwMode="auto">
          <a:xfrm flipV="1">
            <a:off x="5983632" y="25325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3" name="Straight Arrow Connector 41"/>
          <p:cNvCxnSpPr>
            <a:cxnSpLocks/>
          </p:cNvCxnSpPr>
          <p:nvPr/>
        </p:nvCxnSpPr>
        <p:spPr bwMode="auto">
          <a:xfrm flipV="1">
            <a:off x="5956238" y="2405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grpSp>
        <p:nvGrpSpPr>
          <p:cNvPr id="114" name="Group 96"/>
          <p:cNvGrpSpPr/>
          <p:nvPr/>
        </p:nvGrpSpPr>
        <p:grpSpPr bwMode="auto">
          <a:xfrm>
            <a:off x="2707504" y="3942849"/>
            <a:ext cx="3196389" cy="1752956"/>
            <a:chOff x="179512" y="4700380"/>
            <a:chExt cx="3196389" cy="1752956"/>
          </a:xfrm>
        </p:grpSpPr>
        <p:grpSp>
          <p:nvGrpSpPr>
            <p:cNvPr id="115" name="Group 62"/>
            <p:cNvGrpSpPr/>
            <p:nvPr/>
          </p:nvGrpSpPr>
          <p:grpSpPr bwMode="auto">
            <a:xfrm>
              <a:off x="179512" y="4700380"/>
              <a:ext cx="2935558" cy="1502542"/>
              <a:chOff x="466699" y="4676265"/>
              <a:chExt cx="2935558" cy="1502542"/>
            </a:xfrm>
          </p:grpSpPr>
          <p:sp>
            <p:nvSpPr>
              <p:cNvPr id="125" name="Down Arrow 43"/>
              <p:cNvSpPr/>
              <p:nvPr/>
            </p:nvSpPr>
            <p:spPr bwMode="auto">
              <a:xfrm rot="16199999">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6" name="TextBox 125"/>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7" name="Down Arrow 64"/>
              <p:cNvSpPr/>
              <p:nvPr/>
            </p:nvSpPr>
            <p:spPr bwMode="auto">
              <a:xfrm rot="16199999">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8" name="TextBox 127"/>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9" name="Down Arrow 66"/>
              <p:cNvSpPr/>
              <p:nvPr/>
            </p:nvSpPr>
            <p:spPr bwMode="auto">
              <a:xfrm rot="16199999">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0" name="TextBox 129"/>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31" name="Down Arrow 68"/>
              <p:cNvSpPr/>
              <p:nvPr/>
            </p:nvSpPr>
            <p:spPr bwMode="auto">
              <a:xfrm rot="16199999">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2" name="TextBox 131"/>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grpSp>
        <p:grpSp>
          <p:nvGrpSpPr>
            <p:cNvPr id="116" name="Group 76"/>
            <p:cNvGrpSpPr/>
            <p:nvPr/>
          </p:nvGrpSpPr>
          <p:grpSpPr bwMode="auto">
            <a:xfrm>
              <a:off x="440343" y="4950794"/>
              <a:ext cx="2935558" cy="1502542"/>
              <a:chOff x="466699" y="4676265"/>
              <a:chExt cx="2935558" cy="1502542"/>
            </a:xfrm>
          </p:grpSpPr>
          <p:sp>
            <p:nvSpPr>
              <p:cNvPr id="117" name="Down Arrow 77"/>
              <p:cNvSpPr/>
              <p:nvPr/>
            </p:nvSpPr>
            <p:spPr bwMode="auto">
              <a:xfrm rot="16199999">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18" name="TextBox 117"/>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19" name="Down Arrow 79"/>
              <p:cNvSpPr/>
              <p:nvPr/>
            </p:nvSpPr>
            <p:spPr bwMode="auto">
              <a:xfrm rot="16199999">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0" name="TextBox 119"/>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1" name="Down Arrow 81"/>
              <p:cNvSpPr/>
              <p:nvPr/>
            </p:nvSpPr>
            <p:spPr bwMode="auto">
              <a:xfrm rot="16199999">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2" name="TextBox 121"/>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3" name="Down Arrow 83"/>
              <p:cNvSpPr/>
              <p:nvPr/>
            </p:nvSpPr>
            <p:spPr bwMode="auto">
              <a:xfrm rot="16199999">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4" name="TextBox 123"/>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10000</a:t>
                </a:r>
                <a:endParaRPr lang="ru-RU" sz="1000" b="0" i="0" u="none" strike="noStrike" cap="none" spc="0">
                  <a:ln>
                    <a:noFill/>
                  </a:ln>
                  <a:solidFill>
                    <a:prstClr val="black"/>
                  </a:solidFill>
                </a:endParaRPr>
              </a:p>
            </p:txBody>
          </p:sp>
        </p:grpSp>
      </p:grpSp>
      <p:grpSp>
        <p:nvGrpSpPr>
          <p:cNvPr id="133" name="Group 97"/>
          <p:cNvGrpSpPr/>
          <p:nvPr/>
        </p:nvGrpSpPr>
        <p:grpSpPr bwMode="auto">
          <a:xfrm>
            <a:off x="2697858" y="4734937"/>
            <a:ext cx="3196390" cy="1752956"/>
            <a:chOff x="179512" y="4700380"/>
            <a:chExt cx="3196390" cy="1752956"/>
          </a:xfrm>
        </p:grpSpPr>
        <p:grpSp>
          <p:nvGrpSpPr>
            <p:cNvPr id="134" name="Group 98"/>
            <p:cNvGrpSpPr/>
            <p:nvPr/>
          </p:nvGrpSpPr>
          <p:grpSpPr bwMode="auto">
            <a:xfrm>
              <a:off x="179512" y="4700380"/>
              <a:ext cx="2935558" cy="1502542"/>
              <a:chOff x="466699" y="4676265"/>
              <a:chExt cx="2935558" cy="1502542"/>
            </a:xfrm>
          </p:grpSpPr>
          <p:sp>
            <p:nvSpPr>
              <p:cNvPr id="144" name="Down Arrow 108"/>
              <p:cNvSpPr/>
              <p:nvPr/>
            </p:nvSpPr>
            <p:spPr bwMode="auto">
              <a:xfrm rot="16199999">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5" name="TextBox 144"/>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6" name="Down Arrow 110"/>
              <p:cNvSpPr/>
              <p:nvPr/>
            </p:nvSpPr>
            <p:spPr bwMode="auto">
              <a:xfrm rot="16199999">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7" name="TextBox 146"/>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8" name="Down Arrow 112"/>
              <p:cNvSpPr/>
              <p:nvPr/>
            </p:nvSpPr>
            <p:spPr bwMode="auto">
              <a:xfrm rot="16199999">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9" name="TextBox 148"/>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50" name="Down Arrow 114"/>
              <p:cNvSpPr/>
              <p:nvPr/>
            </p:nvSpPr>
            <p:spPr bwMode="auto">
              <a:xfrm rot="16199999">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51" name="TextBox 150"/>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grpSp>
        <p:grpSp>
          <p:nvGrpSpPr>
            <p:cNvPr id="135" name="Group 99"/>
            <p:cNvGrpSpPr/>
            <p:nvPr/>
          </p:nvGrpSpPr>
          <p:grpSpPr bwMode="auto">
            <a:xfrm>
              <a:off x="440343" y="4950794"/>
              <a:ext cx="2935559" cy="1502542"/>
              <a:chOff x="466699" y="4676265"/>
              <a:chExt cx="2935559" cy="1502542"/>
            </a:xfrm>
          </p:grpSpPr>
          <p:sp>
            <p:nvSpPr>
              <p:cNvPr id="136" name="Down Arrow 100"/>
              <p:cNvSpPr/>
              <p:nvPr/>
            </p:nvSpPr>
            <p:spPr bwMode="auto">
              <a:xfrm rot="16199999">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7" name="TextBox 136"/>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38" name="Down Arrow 102"/>
              <p:cNvSpPr/>
              <p:nvPr/>
            </p:nvSpPr>
            <p:spPr bwMode="auto">
              <a:xfrm rot="16199999">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9" name="TextBox 138"/>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0" name="Down Arrow 104"/>
              <p:cNvSpPr/>
              <p:nvPr/>
            </p:nvSpPr>
            <p:spPr bwMode="auto">
              <a:xfrm rot="16199999">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1" name="TextBox 140"/>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2" name="Down Arrow 106"/>
              <p:cNvSpPr/>
              <p:nvPr/>
            </p:nvSpPr>
            <p:spPr bwMode="auto">
              <a:xfrm rot="16199999">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3" name="TextBox 142"/>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UPDATE Users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SET Rating = 574</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ID = 11245</a:t>
                </a:r>
                <a:endParaRPr lang="ru-RU" sz="1000" b="0" i="0" u="none" strike="noStrike" cap="none" spc="0">
                  <a:ln>
                    <a:noFill/>
                  </a:ln>
                  <a:solidFill>
                    <a:prstClr val="black"/>
                  </a:solidFill>
                </a:endParaRPr>
              </a:p>
            </p:txBody>
          </p:sp>
        </p:grpSp>
      </p:grpSp>
      <p:sp>
        <p:nvSpPr>
          <p:cNvPr id="152" name="Text Box 10"/>
          <p:cNvSpPr txBox="1">
            <a:spLocks noChangeArrowheads="1"/>
          </p:cNvSpPr>
          <p:nvPr/>
        </p:nvSpPr>
        <p:spPr bwMode="auto">
          <a:xfrm>
            <a:off x="2220080" y="6103089"/>
            <a:ext cx="3260405" cy="584775"/>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spcAft>
                <a:spcPts val="0"/>
              </a:spcAft>
              <a:buFontTx/>
              <a:buNone/>
              <a:defRPr/>
            </a:pPr>
            <a:r>
              <a:rPr lang="ru-RU" sz="1600">
                <a:solidFill>
                  <a:srgbClr val="002060"/>
                </a:solidFill>
                <a:latin typeface="+mn-lt"/>
              </a:rPr>
              <a:t>Рейтинг пользователей по </a:t>
            </a:r>
            <a:r>
              <a:rPr lang="en-US" sz="1600">
                <a:solidFill>
                  <a:srgbClr val="002060"/>
                </a:solidFill>
                <a:latin typeface="+mn-lt"/>
              </a:rPr>
              <a:t>"</a:t>
            </a:r>
            <a:r>
              <a:rPr lang="ru-RU" sz="1600">
                <a:solidFill>
                  <a:srgbClr val="002060"/>
                </a:solidFill>
                <a:latin typeface="+mn-lt"/>
              </a:rPr>
              <a:t>лайкам</a:t>
            </a:r>
            <a:r>
              <a:rPr lang="en-US" sz="1600">
                <a:solidFill>
                  <a:srgbClr val="002060"/>
                </a:solidFill>
                <a:latin typeface="+mn-lt"/>
              </a:rPr>
              <a:t>"</a:t>
            </a:r>
            <a:r>
              <a:rPr lang="ru-RU" sz="1600">
                <a:solidFill>
                  <a:srgbClr val="002060"/>
                </a:solidFill>
                <a:latin typeface="+mn-lt"/>
              </a:rPr>
              <a:t> (</a:t>
            </a:r>
            <a:r>
              <a:rPr lang="en-US" sz="1600">
                <a:solidFill>
                  <a:srgbClr val="002060"/>
                </a:solidFill>
                <a:latin typeface="+mn-lt"/>
              </a:rPr>
              <a:t>&gt;1</a:t>
            </a:r>
            <a:r>
              <a:rPr lang="ru-RU" sz="1600">
                <a:solidFill>
                  <a:srgbClr val="002060"/>
                </a:solidFill>
                <a:latin typeface="+mn-lt"/>
              </a:rPr>
              <a:t>0 тыс. </a:t>
            </a:r>
            <a:r>
              <a:rPr lang="en-US" sz="1600">
                <a:solidFill>
                  <a:srgbClr val="002060"/>
                </a:solidFill>
                <a:latin typeface="+mn-lt"/>
              </a:rPr>
              <a:t>"</a:t>
            </a:r>
            <a:r>
              <a:rPr lang="ru-RU" sz="1600">
                <a:solidFill>
                  <a:srgbClr val="002060"/>
                </a:solidFill>
                <a:latin typeface="+mn-lt"/>
              </a:rPr>
              <a:t>лайков</a:t>
            </a:r>
            <a:r>
              <a:rPr lang="en-US" sz="1600">
                <a:solidFill>
                  <a:srgbClr val="002060"/>
                </a:solidFill>
                <a:latin typeface="+mn-lt"/>
              </a:rPr>
              <a:t>"</a:t>
            </a:r>
            <a:r>
              <a:rPr lang="ru-RU" sz="1600">
                <a:solidFill>
                  <a:srgbClr val="002060"/>
                </a:solidFill>
                <a:latin typeface="+mn-lt"/>
              </a:rPr>
              <a:t>/сек.)</a:t>
            </a:r>
            <a:endParaRPr/>
          </a:p>
        </p:txBody>
      </p:sp>
      <p:sp>
        <p:nvSpPr>
          <p:cNvPr id="153" name="Text Box 10"/>
          <p:cNvSpPr txBox="1">
            <a:spLocks noChangeArrowheads="1"/>
          </p:cNvSpPr>
          <p:nvPr/>
        </p:nvSpPr>
        <p:spPr bwMode="auto">
          <a:xfrm>
            <a:off x="2224848" y="3684880"/>
            <a:ext cx="2526917" cy="584775"/>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spcAft>
                <a:spcPts val="0"/>
              </a:spcAft>
              <a:buFontTx/>
              <a:buNone/>
              <a:defRPr/>
            </a:pPr>
            <a:r>
              <a:rPr lang="ru-RU" sz="1600">
                <a:solidFill>
                  <a:srgbClr val="002060"/>
                </a:solidFill>
                <a:latin typeface="+mn-lt"/>
              </a:rPr>
              <a:t>Поиск участников групп (</a:t>
            </a:r>
            <a:r>
              <a:rPr lang="en-US" sz="1600">
                <a:solidFill>
                  <a:srgbClr val="002060"/>
                </a:solidFill>
                <a:latin typeface="+mn-lt"/>
              </a:rPr>
              <a:t>&gt;1000</a:t>
            </a:r>
            <a:r>
              <a:rPr lang="ru-RU" sz="1600">
                <a:solidFill>
                  <a:srgbClr val="002060"/>
                </a:solidFill>
                <a:latin typeface="+mn-lt"/>
              </a:rPr>
              <a:t> запросов/сек.)</a:t>
            </a:r>
            <a:endParaRPr/>
          </a:p>
        </p:txBody>
      </p:sp>
      <p:cxnSp>
        <p:nvCxnSpPr>
          <p:cNvPr id="154" name="Straight Arrow Connector 126"/>
          <p:cNvCxnSpPr>
            <a:cxnSpLocks/>
          </p:cNvCxnSpPr>
          <p:nvPr/>
        </p:nvCxnSpPr>
        <p:spPr bwMode="auto">
          <a:xfrm>
            <a:off x="5945011" y="31914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5" name="Straight Arrow Connector 137"/>
          <p:cNvCxnSpPr>
            <a:cxnSpLocks/>
          </p:cNvCxnSpPr>
          <p:nvPr/>
        </p:nvCxnSpPr>
        <p:spPr bwMode="auto">
          <a:xfrm>
            <a:off x="5936463" y="3142125"/>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6" name="Straight Arrow Connector 138"/>
          <p:cNvCxnSpPr>
            <a:cxnSpLocks/>
          </p:cNvCxnSpPr>
          <p:nvPr/>
        </p:nvCxnSpPr>
        <p:spPr bwMode="auto">
          <a:xfrm>
            <a:off x="5936463" y="3092706"/>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7" name="Straight Arrow Connector 144"/>
          <p:cNvCxnSpPr>
            <a:cxnSpLocks/>
          </p:cNvCxnSpPr>
          <p:nvPr/>
        </p:nvCxnSpPr>
        <p:spPr bwMode="auto">
          <a:xfrm>
            <a:off x="5936463" y="32471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8" name="Straight Arrow Connector 145"/>
          <p:cNvCxnSpPr>
            <a:cxnSpLocks/>
          </p:cNvCxnSpPr>
          <p:nvPr/>
        </p:nvCxnSpPr>
        <p:spPr bwMode="auto">
          <a:xfrm>
            <a:off x="5911624" y="3227809"/>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9" name="Straight Arrow Connector 146"/>
          <p:cNvCxnSpPr>
            <a:cxnSpLocks/>
          </p:cNvCxnSpPr>
          <p:nvPr/>
        </p:nvCxnSpPr>
        <p:spPr bwMode="auto">
          <a:xfrm>
            <a:off x="5897237"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0" name="Straight Arrow Connector 147"/>
          <p:cNvCxnSpPr>
            <a:cxnSpLocks/>
          </p:cNvCxnSpPr>
          <p:nvPr/>
        </p:nvCxnSpPr>
        <p:spPr bwMode="auto">
          <a:xfrm>
            <a:off x="5936463" y="3083793"/>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1" name="Straight Arrow Connector 148"/>
          <p:cNvCxnSpPr>
            <a:cxnSpLocks/>
          </p:cNvCxnSpPr>
          <p:nvPr/>
        </p:nvCxnSpPr>
        <p:spPr bwMode="auto">
          <a:xfrm>
            <a:off x="5945011"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2" name="Straight Arrow Connector 150"/>
          <p:cNvCxnSpPr>
            <a:cxnSpLocks/>
          </p:cNvCxnSpPr>
          <p:nvPr/>
        </p:nvCxnSpPr>
        <p:spPr bwMode="auto">
          <a:xfrm>
            <a:off x="5953130" y="270037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3" name="Straight Arrow Connector 154"/>
          <p:cNvCxnSpPr>
            <a:cxnSpLocks/>
          </p:cNvCxnSpPr>
          <p:nvPr/>
        </p:nvCxnSpPr>
        <p:spPr bwMode="auto">
          <a:xfrm>
            <a:off x="5966982" y="276982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4" name="Straight Arrow Connector 155"/>
          <p:cNvCxnSpPr>
            <a:cxnSpLocks/>
          </p:cNvCxnSpPr>
          <p:nvPr/>
        </p:nvCxnSpPr>
        <p:spPr bwMode="auto">
          <a:xfrm>
            <a:off x="5953129" y="2700372"/>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5" name="Straight Arrow Connector 156"/>
          <p:cNvCxnSpPr>
            <a:cxnSpLocks/>
          </p:cNvCxnSpPr>
          <p:nvPr/>
        </p:nvCxnSpPr>
        <p:spPr bwMode="auto">
          <a:xfrm>
            <a:off x="5939570" y="2825574"/>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Работа со </a:t>
            </a:r>
            <a:r>
              <a:rPr lang="en-US">
                <a:solidFill>
                  <a:srgbClr val="002060"/>
                </a:solidFill>
                <a:latin typeface="+mn-lt"/>
                <a:cs typeface="Times New Roman"/>
              </a:rPr>
              <a:t>ScyllaDB </a:t>
            </a:r>
            <a:r>
              <a:rPr lang="ru-RU">
                <a:solidFill>
                  <a:srgbClr val="002060"/>
                </a:solidFill>
                <a:latin typeface="+mn-lt"/>
                <a:cs typeface="Times New Roman"/>
              </a:rPr>
              <a:t>из </a:t>
            </a:r>
            <a:r>
              <a:rPr lang="en-US">
                <a:solidFill>
                  <a:srgbClr val="002060"/>
                </a:solidFill>
                <a:latin typeface="+mn-lt"/>
                <a:cs typeface="Times New Roman"/>
              </a:rPr>
              <a:t>Python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delete_users</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id </a:t>
            </a:r>
            <a:r>
              <a:rPr lang="en-US" sz="1400" b="1">
                <a:solidFill>
                  <a:srgbClr val="0000FF"/>
                </a:solidFill>
                <a:latin typeface="Courier New"/>
              </a:rPr>
              <a:t>is</a:t>
            </a:r>
            <a:r>
              <a:rPr lang="en-US" sz="1400">
                <a:solidFill>
                  <a:srgbClr val="000000"/>
                </a:solidFill>
                <a:latin typeface="Courier New"/>
              </a:rPr>
              <a:t> </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"DELETE FROM users"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"DELETE FROM users WHERE id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if</a:t>
            </a:r>
            <a:r>
              <a:rPr lang="en-US" sz="1400">
                <a:solidFill>
                  <a:srgbClr val="000000"/>
                </a:solidFill>
                <a:latin typeface="Courier New"/>
              </a:rPr>
              <a:t> __name__ </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"__main__"</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Подключение к кластеру</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cluster </a:t>
            </a:r>
            <a:r>
              <a:rPr lang="en-US" sz="1400" b="1">
                <a:solidFill>
                  <a:srgbClr val="000080"/>
                </a:solidFill>
                <a:latin typeface="Courier New"/>
              </a:rPr>
              <a:t>=</a:t>
            </a:r>
            <a:r>
              <a:rPr lang="en-US" sz="1400">
                <a:solidFill>
                  <a:srgbClr val="000000"/>
                </a:solidFill>
                <a:latin typeface="Courier New"/>
              </a:rPr>
              <a:t> Cluster</a:t>
            </a:r>
            <a:r>
              <a:rPr lang="en-US" sz="1400" b="1">
                <a:solidFill>
                  <a:srgbClr val="000080"/>
                </a:solidFill>
                <a:latin typeface="Courier New"/>
              </a:rPr>
              <a:t>([</a:t>
            </a:r>
            <a:r>
              <a:rPr lang="en-US" sz="1400">
                <a:solidFill>
                  <a:srgbClr val="808080"/>
                </a:solidFill>
                <a:latin typeface="Courier New"/>
              </a:rPr>
              <a:t>'127.0.0.1'</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Выбор кейспейса</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 </a:t>
            </a:r>
            <a:r>
              <a:rPr lang="en-US" sz="1400" b="1">
                <a:solidFill>
                  <a:srgbClr val="000080"/>
                </a:solidFill>
                <a:latin typeface="Courier New"/>
              </a:rPr>
              <a:t>=</a:t>
            </a:r>
            <a:r>
              <a:rPr lang="en-US" sz="1400">
                <a:solidFill>
                  <a:srgbClr val="000000"/>
                </a:solidFill>
                <a:latin typeface="Courier New"/>
              </a:rPr>
              <a:t> cluster</a:t>
            </a:r>
            <a:r>
              <a:rPr lang="en-US" sz="1400" b="1">
                <a:solidFill>
                  <a:srgbClr val="000080"/>
                </a:solidFill>
                <a:latin typeface="Courier New"/>
              </a:rPr>
              <a:t>.</a:t>
            </a:r>
            <a:r>
              <a:rPr lang="en-US" sz="1400">
                <a:solidFill>
                  <a:srgbClr val="000000"/>
                </a:solidFill>
                <a:latin typeface="Courier New"/>
              </a:rPr>
              <a:t>connect</a:t>
            </a:r>
            <a:r>
              <a:rPr lang="en-US" sz="1400" b="1">
                <a:solidFill>
                  <a:srgbClr val="000080"/>
                </a:solidFill>
                <a:latin typeface="Courier New"/>
              </a:rPr>
              <a:t>(</a:t>
            </a:r>
            <a:r>
              <a:rPr lang="en-US" sz="1400">
                <a:solidFill>
                  <a:srgbClr val="808080"/>
                </a:solidFill>
                <a:latin typeface="Courier New"/>
              </a:rPr>
              <a:t>'example'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Добавление записей</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insert_users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'ivanovi'</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a:t>
            </a:r>
            <a:r>
              <a:rPr lang="ru-RU" sz="1400">
                <a:solidFill>
                  <a:srgbClr val="808080"/>
                </a:solidFill>
                <a:latin typeface="Courier New"/>
              </a:rPr>
              <a:t>Иван Иванов'</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'2020-01-01'</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a:t>
            </a:r>
            <a:r>
              <a:rPr lang="en-US" sz="1400">
                <a:solidFill>
                  <a:srgbClr val="808080"/>
                </a:solidFill>
                <a:latin typeface="Courier New"/>
              </a:rPr>
              <a:t>Available'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insert_users</a:t>
            </a:r>
            <a:r>
              <a:rPr lang="en-US" sz="1400" b="1">
                <a:solidFill>
                  <a:srgbClr val="000080"/>
                </a:solidFill>
                <a:latin typeface="Courier New"/>
              </a:rPr>
              <a:t>(</a:t>
            </a:r>
            <a:r>
              <a:rPr lang="en-US" sz="1400">
                <a:solidFill>
                  <a:srgbClr val="FF0000"/>
                </a:solidFill>
                <a:latin typeface="Courier New"/>
              </a:rPr>
              <a:t>2</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'petrovp'</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a:t>
            </a:r>
            <a:r>
              <a:rPr lang="ru-RU" sz="1400">
                <a:solidFill>
                  <a:srgbClr val="808080"/>
                </a:solidFill>
                <a:latin typeface="Courier New"/>
              </a:rPr>
              <a:t>Петр Петров'</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'2020-02-02'</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a:t>
            </a:r>
            <a:r>
              <a:rPr lang="en-US" sz="1400">
                <a:solidFill>
                  <a:srgbClr val="808080"/>
                </a:solidFill>
                <a:latin typeface="Courier New"/>
              </a:rPr>
              <a:t>Busy'</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insert_users</a:t>
            </a:r>
            <a:r>
              <a:rPr lang="en-US" sz="1400" b="1">
                <a:solidFill>
                  <a:srgbClr val="000080"/>
                </a:solidFill>
                <a:latin typeface="Courier New"/>
              </a:rPr>
              <a:t>(</a:t>
            </a:r>
            <a:r>
              <a:rPr lang="en-US" sz="1400">
                <a:solidFill>
                  <a:srgbClr val="FF0000"/>
                </a:solidFill>
                <a:latin typeface="Courier New"/>
              </a:rPr>
              <a:t>3</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'orlovi'</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a:t>
            </a:r>
            <a:r>
              <a:rPr lang="ru-RU" sz="1400">
                <a:solidFill>
                  <a:srgbClr val="808080"/>
                </a:solidFill>
                <a:latin typeface="Courier New"/>
              </a:rPr>
              <a:t>Илья Орлов'</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'2020-03-03'</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a:t>
            </a:r>
            <a:r>
              <a:rPr lang="en-US" sz="1400">
                <a:solidFill>
                  <a:srgbClr val="808080"/>
                </a:solidFill>
                <a:latin typeface="Courier New"/>
              </a:rPr>
              <a:t>Available'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Чтение всех записей</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Чтение записи по </a:t>
            </a:r>
            <a:r>
              <a:rPr lang="en-US" sz="1400">
                <a:solidFill>
                  <a:srgbClr val="008000"/>
                </a:solidFill>
                <a:latin typeface="Courier New"/>
              </a:rPr>
              <a:t>id</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Изменение записи (колонки </a:t>
            </a:r>
            <a:r>
              <a:rPr lang="en-US" sz="1400">
                <a:solidFill>
                  <a:srgbClr val="008000"/>
                </a:solidFill>
                <a:latin typeface="Courier New"/>
              </a:rPr>
              <a:t>Status)</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update_user_status</a:t>
            </a:r>
            <a:r>
              <a:rPr lang="en-US" sz="1400" b="1">
                <a:solidFill>
                  <a:srgbClr val="000080"/>
                </a:solidFill>
                <a:latin typeface="Courier New"/>
              </a:rPr>
              <a:t>(</a:t>
            </a:r>
            <a:r>
              <a:rPr lang="en-US" sz="1400">
                <a:solidFill>
                  <a:srgbClr val="808080"/>
                </a:solidFill>
                <a:latin typeface="Courier New"/>
              </a:rPr>
              <a:t>'Busy'</a:t>
            </a:r>
            <a:r>
              <a:rPr lang="en-US" sz="1400" b="1">
                <a:solidFill>
                  <a:srgbClr val="000080"/>
                </a:solidFill>
                <a:latin typeface="Courier New"/>
              </a:rPr>
              <a:t>,</a:t>
            </a:r>
            <a:r>
              <a:rPr lang="en-US" sz="1400">
                <a:solidFill>
                  <a:srgbClr val="000000"/>
                </a:solidFill>
                <a:latin typeface="Courier New"/>
              </a:rPr>
              <a:t> </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FF"/>
                </a:solidFill>
                <a:latin typeface="Courier New"/>
              </a:rPr>
              <a:t>    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Проверяем, что изменения применились</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Удаление записи по </a:t>
            </a:r>
            <a:r>
              <a:rPr lang="en-US" sz="1400">
                <a:solidFill>
                  <a:srgbClr val="008000"/>
                </a:solidFill>
                <a:latin typeface="Courier New"/>
              </a:rPr>
              <a:t>id</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delete_users</a:t>
            </a:r>
            <a:r>
              <a:rPr lang="en-US" sz="1400" b="1">
                <a:solidFill>
                  <a:srgbClr val="000080"/>
                </a:solidFill>
                <a:latin typeface="Courier New"/>
              </a:rPr>
              <a:t>(</a:t>
            </a:r>
            <a:r>
              <a:rPr lang="en-US" sz="1400">
                <a:solidFill>
                  <a:srgbClr val="FF0000"/>
                </a:solidFill>
                <a:latin typeface="Courier New"/>
              </a:rPr>
              <a:t>3</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FF"/>
                </a:solidFill>
                <a:latin typeface="Courier New"/>
              </a:rPr>
              <a:t>    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Проверяем, что запись удалилась</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endParaRPr lang="en-US" sz="1400"/>
          </a:p>
          <a:p>
            <a:pPr algn="just">
              <a:spcBef>
                <a:spcPts val="600"/>
              </a:spcBef>
              <a:spcAft>
                <a:spcPts val="600"/>
              </a:spcAft>
              <a:buNone/>
              <a:defRPr/>
            </a:pPr>
            <a:endParaRPr lang="ru-RU" sz="1400" b="1">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8" y="1035948"/>
            <a:ext cx="11496878" cy="1708160"/>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457200" indent="-457200" algn="just">
              <a:spcBef>
                <a:spcPts val="600"/>
              </a:spcBef>
              <a:buAutoNum type="arabicPeriod"/>
              <a:defRPr/>
            </a:pPr>
            <a:r>
              <a:rPr lang="ru-RU" sz="2000">
                <a:solidFill>
                  <a:srgbClr val="002060"/>
                </a:solidFill>
                <a:latin typeface="+mn-lt"/>
              </a:rPr>
              <a:t>Привести два примера предметной области, для представления которых лучше использовать </a:t>
            </a:r>
            <a:r>
              <a:rPr lang="en-US" sz="2000">
                <a:solidFill>
                  <a:srgbClr val="002060"/>
                </a:solidFill>
                <a:latin typeface="+mn-lt"/>
              </a:rPr>
              <a:t>NoSQL-</a:t>
            </a:r>
            <a:r>
              <a:rPr lang="ru-RU" sz="2000">
                <a:solidFill>
                  <a:srgbClr val="002060"/>
                </a:solidFill>
                <a:latin typeface="+mn-lt"/>
              </a:rPr>
              <a:t>подход. Аргументировать ответ, используя критерии выбора между </a:t>
            </a:r>
            <a:r>
              <a:rPr lang="en-US" sz="2000">
                <a:solidFill>
                  <a:srgbClr val="002060"/>
                </a:solidFill>
                <a:latin typeface="+mn-lt"/>
              </a:rPr>
              <a:t>SQL </a:t>
            </a:r>
            <a:r>
              <a:rPr lang="ru-RU" sz="2000">
                <a:solidFill>
                  <a:srgbClr val="002060"/>
                </a:solidFill>
                <a:latin typeface="+mn-lt"/>
              </a:rPr>
              <a:t>и </a:t>
            </a:r>
            <a:r>
              <a:rPr lang="en-US" sz="2000">
                <a:solidFill>
                  <a:srgbClr val="002060"/>
                </a:solidFill>
                <a:latin typeface="+mn-lt"/>
              </a:rPr>
              <a:t>NoSQL</a:t>
            </a:r>
            <a:r>
              <a:rPr lang="ru-RU" sz="2000">
                <a:solidFill>
                  <a:srgbClr val="002060"/>
                </a:solidFill>
                <a:latin typeface="+mn-lt"/>
              </a:rPr>
              <a:t>.</a:t>
            </a:r>
            <a:endParaRPr lang="en-US" sz="2000">
              <a:solidFill>
                <a:srgbClr val="002060"/>
              </a:solidFill>
              <a:latin typeface="+mn-lt"/>
            </a:endParaRPr>
          </a:p>
          <a:p>
            <a:pPr marL="457200" indent="-457200" algn="just">
              <a:spcBef>
                <a:spcPts val="600"/>
              </a:spcBef>
              <a:buAutoNum type="arabicPeriod"/>
              <a:defRPr/>
            </a:pPr>
            <a:r>
              <a:rPr lang="ru-RU" sz="2000">
                <a:solidFill>
                  <a:srgbClr val="002060"/>
                </a:solidFill>
                <a:latin typeface="+mn-lt"/>
              </a:rPr>
              <a:t>* Реализовать </a:t>
            </a:r>
            <a:r>
              <a:rPr lang="en-US" sz="2000">
                <a:solidFill>
                  <a:srgbClr val="002060"/>
                </a:solidFill>
                <a:latin typeface="+mn-lt"/>
              </a:rPr>
              <a:t>NoSQL </a:t>
            </a:r>
            <a:r>
              <a:rPr lang="ru-RU" sz="2000">
                <a:solidFill>
                  <a:srgbClr val="002060"/>
                </a:solidFill>
                <a:latin typeface="+mn-lt"/>
              </a:rPr>
              <a:t>базу данных для хранения реестра юридических лиц, содержащей ИНН, название организации, форму собственности, ФИО владельца, адрес. Написать приложение, позволяющее искать данные в базе по ИНН.</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 </a:t>
            </a:r>
            <a:r>
              <a:rPr lang="ru-RU">
                <a:solidFill>
                  <a:srgbClr val="002060"/>
                </a:solidFill>
                <a:latin typeface="+mn-lt"/>
                <a:cs typeface="Times New Roman"/>
              </a:rPr>
              <a:t>Шардирование</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ru-RU" sz="2000">
                <a:solidFill>
                  <a:srgbClr val="002060"/>
                </a:solidFill>
                <a:latin typeface="+mn-lt"/>
              </a:rPr>
              <a:t>Разбиваем таблицы по серверам по простейшей хэш-функции f(x) = x%3:</a:t>
            </a:r>
            <a:r>
              <a:rPr lang="en-US" sz="2000">
                <a:solidFill>
                  <a:srgbClr val="002060"/>
                </a:solidFill>
                <a:latin typeface="+mn-lt"/>
              </a:rPr>
              <a:t> </a:t>
            </a:r>
            <a:r>
              <a:rPr lang="ru-RU" sz="2000">
                <a:solidFill>
                  <a:srgbClr val="002060"/>
                </a:solidFill>
                <a:latin typeface="+mn-lt"/>
              </a:rPr>
              <a:t>на каждом из N серверов в N раз меньше записей пользователей. </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32304" y="1827359"/>
          <a:ext cx="2438400" cy="1281112"/>
        </p:xfrm>
        <a:graphic>
          <a:graphicData uri="http://schemas.openxmlformats.org/presentationml/2006/ole">
            <p:oleObj name="oleObj" r:id="rId3" imgW="1828800" imgH="962025" progId="Excel.Sheet.12">
              <p:embed/>
              <p:pic>
                <p:nvPicPr>
                  <p:cNvPr id="8" name="Object 7"/>
                  <p:cNvPicPr/>
                  <p:nvPr/>
                </p:nvPicPr>
                <p:blipFill>
                  <a:blip r:embed="rId2"/>
                  <a:stretch/>
                </p:blipFill>
                <p:spPr bwMode="auto">
                  <a:xfrm>
                    <a:off x="8032304" y="1827359"/>
                    <a:ext cx="2438400" cy="1281112"/>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97308" y="3332554"/>
          <a:ext cx="4113212" cy="1279525"/>
        </p:xfrm>
        <a:graphic>
          <a:graphicData uri="http://schemas.openxmlformats.org/presentationml/2006/ole">
            <p:oleObj name="oleObj" r:id="rId5" imgW="3094990" imgH="962025" progId="Excel.Sheet.12">
              <p:embed/>
              <p:pic>
                <p:nvPicPr>
                  <p:cNvPr id="5" name="Object 4"/>
                  <p:cNvPicPr/>
                  <p:nvPr/>
                </p:nvPicPr>
                <p:blipFill>
                  <a:blip r:embed="rId4"/>
                  <a:stretch/>
                </p:blipFill>
                <p:spPr bwMode="auto">
                  <a:xfrm>
                    <a:off x="3497308" y="3332554"/>
                    <a:ext cx="4113212" cy="1279525"/>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73514" y="1823576"/>
          <a:ext cx="4113213" cy="1277937"/>
        </p:xfrm>
        <a:graphic>
          <a:graphicData uri="http://schemas.openxmlformats.org/presentationml/2006/ole">
            <p:oleObj name="oleObj" r:id="rId7" imgW="3094990" imgH="962025" progId="Excel.Sheet.12">
              <p:embed/>
              <p:pic>
                <p:nvPicPr>
                  <p:cNvPr id="76" name="Object 75"/>
                  <p:cNvPicPr/>
                  <p:nvPr/>
                </p:nvPicPr>
                <p:blipFill>
                  <a:blip r:embed="rId6"/>
                  <a:stretch/>
                </p:blipFill>
                <p:spPr bwMode="auto">
                  <a:xfrm>
                    <a:off x="3473514" y="1823576"/>
                    <a:ext cx="4113213" cy="12779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531022" y="4859629"/>
          <a:ext cx="4113212" cy="1277938"/>
        </p:xfrm>
        <a:graphic>
          <a:graphicData uri="http://schemas.openxmlformats.org/presentationml/2006/ole">
            <p:oleObj name="oleObj" r:id="rId9" imgW="3094990" imgH="962025" progId="Excel.Sheet.12">
              <p:embed/>
              <p:pic>
                <p:nvPicPr>
                  <p:cNvPr id="86" name="Object 85"/>
                  <p:cNvPicPr/>
                  <p:nvPr/>
                </p:nvPicPr>
                <p:blipFill>
                  <a:blip r:embed="rId8"/>
                  <a:stretch/>
                </p:blipFill>
                <p:spPr bwMode="auto">
                  <a:xfrm>
                    <a:off x="3531022" y="4859629"/>
                    <a:ext cx="4113212" cy="1277938"/>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31894" y="3330966"/>
          <a:ext cx="2438400" cy="1281113"/>
        </p:xfrm>
        <a:graphic>
          <a:graphicData uri="http://schemas.openxmlformats.org/presentationml/2006/ole">
            <p:oleObj name="oleObj" r:id="rId11" imgW="1828800" imgH="962025" progId="Excel.Sheet.12">
              <p:embed/>
              <p:pic>
                <p:nvPicPr>
                  <p:cNvPr id="88" name="Object 87"/>
                  <p:cNvPicPr/>
                  <p:nvPr/>
                </p:nvPicPr>
                <p:blipFill>
                  <a:blip r:embed="rId10"/>
                  <a:stretch/>
                </p:blipFill>
                <p:spPr bwMode="auto">
                  <a:xfrm>
                    <a:off x="8031894" y="3330966"/>
                    <a:ext cx="2438400" cy="1281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31894" y="4893297"/>
          <a:ext cx="2438400" cy="1281113"/>
        </p:xfrm>
        <a:graphic>
          <a:graphicData uri="http://schemas.openxmlformats.org/presentationml/2006/ole">
            <p:oleObj name="oleObj" r:id="rId13" imgW="1828800" imgH="962025" progId="Excel.Sheet.12">
              <p:embed/>
              <p:pic>
                <p:nvPicPr>
                  <p:cNvPr id="89" name="Object 88"/>
                  <p:cNvPicPr/>
                  <p:nvPr/>
                </p:nvPicPr>
                <p:blipFill>
                  <a:blip r:embed="rId12"/>
                  <a:stretch/>
                </p:blipFill>
                <p:spPr bwMode="auto">
                  <a:xfrm>
                    <a:off x="8031894" y="4893297"/>
                    <a:ext cx="2438400" cy="1281113"/>
                  </a:xfrm>
                  <a:prstGeom prst="rect">
                    <a:avLst/>
                  </a:prstGeom>
                </p:spPr>
              </p:pic>
            </p:oleObj>
          </a:graphicData>
        </a:graphic>
      </p:graphicFrame>
      <p:cxnSp>
        <p:nvCxnSpPr>
          <p:cNvPr id="17" name="Straight Arrow Connector 90"/>
          <p:cNvCxnSpPr>
            <a:cxnSpLocks/>
          </p:cNvCxnSpPr>
          <p:nvPr/>
        </p:nvCxnSpPr>
        <p:spPr bwMode="auto">
          <a:xfrm>
            <a:off x="7644234" y="5498598"/>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91"/>
          <p:cNvCxnSpPr>
            <a:cxnSpLocks/>
          </p:cNvCxnSpPr>
          <p:nvPr/>
        </p:nvCxnSpPr>
        <p:spPr bwMode="auto">
          <a:xfrm>
            <a:off x="7644234" y="3982290"/>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92"/>
          <p:cNvCxnSpPr>
            <a:cxnSpLocks/>
          </p:cNvCxnSpPr>
          <p:nvPr/>
        </p:nvCxnSpPr>
        <p:spPr bwMode="auto">
          <a:xfrm>
            <a:off x="7644234" y="2462544"/>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a:off x="1779378" y="1823576"/>
            <a:ext cx="1622127" cy="1323439"/>
          </a:xfrm>
          <a:prstGeom prst="rect">
            <a:avLst/>
          </a:prstGeom>
          <a:noFill/>
        </p:spPr>
        <p:txBody>
          <a:bodyPr wrap="square" rtlCol="0">
            <a:spAutoFit/>
          </a:bodyPr>
          <a:lstStyle/>
          <a:p>
            <a:pPr algn="ctr">
              <a:defRPr/>
            </a:pPr>
            <a:r>
              <a:rPr lang="ru-RU" sz="1600" u="sng">
                <a:solidFill>
                  <a:srgbClr val="002060"/>
                </a:solidFill>
              </a:rPr>
              <a:t>Сервер 1</a:t>
            </a:r>
            <a:endParaRPr/>
          </a:p>
          <a:p>
            <a:pPr>
              <a:defRPr/>
            </a:pPr>
            <a:r>
              <a:rPr lang="en-US" sz="1600">
                <a:solidFill>
                  <a:srgbClr val="002060"/>
                </a:solidFill>
              </a:rPr>
              <a:t>Users:</a:t>
            </a:r>
            <a:endParaRPr/>
          </a:p>
          <a:p>
            <a:pPr>
              <a:defRPr/>
            </a:pPr>
            <a:r>
              <a:rPr lang="en-US" sz="1600">
                <a:solidFill>
                  <a:srgbClr val="002060"/>
                </a:solidFill>
              </a:rPr>
              <a:t>ID % 3 == 1</a:t>
            </a:r>
            <a:endParaRPr/>
          </a:p>
          <a:p>
            <a:pPr>
              <a:defRPr/>
            </a:pPr>
            <a:r>
              <a:rPr lang="en-US" sz="1600">
                <a:solidFill>
                  <a:srgbClr val="002060"/>
                </a:solidFill>
              </a:rPr>
              <a:t>UserGroup:</a:t>
            </a:r>
            <a:endParaRPr/>
          </a:p>
          <a:p>
            <a:pPr>
              <a:defRPr/>
            </a:pPr>
            <a:r>
              <a:rPr lang="en-US" sz="1600">
                <a:solidFill>
                  <a:srgbClr val="002060"/>
                </a:solidFill>
              </a:rPr>
              <a:t>UserID % 3 == 1</a:t>
            </a:r>
            <a:endParaRPr lang="ru-RU" sz="1600">
              <a:solidFill>
                <a:srgbClr val="002060"/>
              </a:solidFill>
            </a:endParaRPr>
          </a:p>
        </p:txBody>
      </p:sp>
      <p:sp>
        <p:nvSpPr>
          <p:cNvPr id="21" name="TextBox 20"/>
          <p:cNvSpPr txBox="1"/>
          <p:nvPr/>
        </p:nvSpPr>
        <p:spPr bwMode="auto">
          <a:xfrm>
            <a:off x="1778603" y="3345918"/>
            <a:ext cx="1622127" cy="1323439"/>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2</a:t>
            </a:r>
            <a:endParaRPr lang="ru-RU" sz="1600" u="sng">
              <a:solidFill>
                <a:srgbClr val="002060"/>
              </a:solidFill>
            </a:endParaRPr>
          </a:p>
          <a:p>
            <a:pPr>
              <a:defRPr/>
            </a:pPr>
            <a:r>
              <a:rPr lang="en-US" sz="1600">
                <a:solidFill>
                  <a:srgbClr val="002060"/>
                </a:solidFill>
              </a:rPr>
              <a:t>Users:</a:t>
            </a:r>
            <a:endParaRPr/>
          </a:p>
          <a:p>
            <a:pPr>
              <a:defRPr/>
            </a:pPr>
            <a:r>
              <a:rPr lang="en-US" sz="1600">
                <a:solidFill>
                  <a:srgbClr val="002060"/>
                </a:solidFill>
              </a:rPr>
              <a:t>ID % 3 == 2</a:t>
            </a:r>
            <a:endParaRPr/>
          </a:p>
          <a:p>
            <a:pPr>
              <a:defRPr/>
            </a:pPr>
            <a:r>
              <a:rPr lang="en-US" sz="1600">
                <a:solidFill>
                  <a:srgbClr val="002060"/>
                </a:solidFill>
              </a:rPr>
              <a:t>UserGroup:</a:t>
            </a:r>
            <a:endParaRPr/>
          </a:p>
          <a:p>
            <a:pPr>
              <a:defRPr/>
            </a:pPr>
            <a:r>
              <a:rPr lang="en-US" sz="1600">
                <a:solidFill>
                  <a:srgbClr val="002060"/>
                </a:solidFill>
              </a:rPr>
              <a:t>UserID % 3 == 2</a:t>
            </a:r>
            <a:endParaRPr lang="ru-RU" sz="1600">
              <a:solidFill>
                <a:srgbClr val="002060"/>
              </a:solidFill>
            </a:endParaRPr>
          </a:p>
        </p:txBody>
      </p:sp>
      <p:sp>
        <p:nvSpPr>
          <p:cNvPr id="22" name="TextBox 21"/>
          <p:cNvSpPr txBox="1"/>
          <p:nvPr/>
        </p:nvSpPr>
        <p:spPr bwMode="auto">
          <a:xfrm>
            <a:off x="1779378" y="4836878"/>
            <a:ext cx="1622127" cy="1323439"/>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3</a:t>
            </a:r>
            <a:endParaRPr lang="ru-RU" sz="1600" u="sng">
              <a:solidFill>
                <a:srgbClr val="002060"/>
              </a:solidFill>
            </a:endParaRPr>
          </a:p>
          <a:p>
            <a:pPr>
              <a:defRPr/>
            </a:pPr>
            <a:r>
              <a:rPr lang="en-US" sz="1600">
                <a:solidFill>
                  <a:srgbClr val="002060"/>
                </a:solidFill>
              </a:rPr>
              <a:t>Users:</a:t>
            </a:r>
            <a:endParaRPr/>
          </a:p>
          <a:p>
            <a:pPr>
              <a:defRPr/>
            </a:pPr>
            <a:r>
              <a:rPr lang="en-US" sz="1600">
                <a:solidFill>
                  <a:srgbClr val="002060"/>
                </a:solidFill>
              </a:rPr>
              <a:t>ID % 3 == 0</a:t>
            </a:r>
            <a:endParaRPr/>
          </a:p>
          <a:p>
            <a:pPr>
              <a:defRPr/>
            </a:pPr>
            <a:r>
              <a:rPr lang="en-US" sz="1600">
                <a:solidFill>
                  <a:srgbClr val="002060"/>
                </a:solidFill>
              </a:rPr>
              <a:t>UserGroup:</a:t>
            </a:r>
            <a:endParaRPr/>
          </a:p>
          <a:p>
            <a:pPr>
              <a:defRPr/>
            </a:pPr>
            <a:r>
              <a:rPr lang="en-US" sz="1600">
                <a:solidFill>
                  <a:srgbClr val="002060"/>
                </a:solidFill>
              </a:rPr>
              <a:t>UserID % 3 == 0</a:t>
            </a:r>
            <a:endParaRPr lang="ru-RU" sz="160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 </a:t>
            </a:r>
            <a:r>
              <a:rPr lang="ru-RU">
                <a:solidFill>
                  <a:srgbClr val="002060"/>
                </a:solidFill>
                <a:latin typeface="+mn-lt"/>
                <a:cs typeface="Times New Roman"/>
              </a:rPr>
              <a:t>Шардирование</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ru-RU" sz="2000">
                <a:solidFill>
                  <a:srgbClr val="002060"/>
                </a:solidFill>
                <a:latin typeface="+mn-lt"/>
              </a:rPr>
              <a:t>Добавляем новый атрибут Статус в таблицу Пользователи: т.к. должны обновиться все записи во всех таблицах – блокировка затронет все сервера. </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9534" y="2258872"/>
          <a:ext cx="1435100" cy="1027113"/>
        </p:xfrm>
        <a:graphic>
          <a:graphicData uri="http://schemas.openxmlformats.org/presentationml/2006/ole">
            <p:oleObj name="oleObj" r:id="rId3" imgW="1076325" imgH="771525" progId="Excel.Sheet.12">
              <p:embed/>
              <p:pic>
                <p:nvPicPr>
                  <p:cNvPr id="8" name="Object 7"/>
                  <p:cNvPicPr/>
                  <p:nvPr/>
                </p:nvPicPr>
                <p:blipFill>
                  <a:blip r:embed="rId2"/>
                  <a:stretch/>
                </p:blipFill>
                <p:spPr bwMode="auto">
                  <a:xfrm>
                    <a:off x="8309534" y="2258872"/>
                    <a:ext cx="1435100" cy="1027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31724" y="3527188"/>
          <a:ext cx="4113212" cy="1279525"/>
        </p:xfrm>
        <a:graphic>
          <a:graphicData uri="http://schemas.openxmlformats.org/presentationml/2006/ole">
            <p:oleObj name="oleObj" r:id="rId5" imgW="3094990" imgH="962025" progId="Excel.Sheet.12">
              <p:embed/>
              <p:pic>
                <p:nvPicPr>
                  <p:cNvPr id="5" name="Object 4"/>
                  <p:cNvPicPr/>
                  <p:nvPr/>
                </p:nvPicPr>
                <p:blipFill>
                  <a:blip r:embed="rId4"/>
                  <a:stretch/>
                </p:blipFill>
                <p:spPr bwMode="auto">
                  <a:xfrm>
                    <a:off x="3431724" y="3527188"/>
                    <a:ext cx="4113212" cy="1279525"/>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07930" y="2018210"/>
          <a:ext cx="4113213" cy="1277937"/>
        </p:xfrm>
        <a:graphic>
          <a:graphicData uri="http://schemas.openxmlformats.org/presentationml/2006/ole">
            <p:oleObj name="oleObj" r:id="rId7" imgW="3094990" imgH="962025" progId="Excel.Sheet.12">
              <p:embed/>
              <p:pic>
                <p:nvPicPr>
                  <p:cNvPr id="76" name="Object 75"/>
                  <p:cNvPicPr/>
                  <p:nvPr/>
                </p:nvPicPr>
                <p:blipFill>
                  <a:blip r:embed="rId6"/>
                  <a:stretch/>
                </p:blipFill>
                <p:spPr bwMode="auto">
                  <a:xfrm>
                    <a:off x="3407930" y="2018210"/>
                    <a:ext cx="4113213" cy="12779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65438" y="4995539"/>
          <a:ext cx="4113212" cy="1277938"/>
        </p:xfrm>
        <a:graphic>
          <a:graphicData uri="http://schemas.openxmlformats.org/presentationml/2006/ole">
            <p:oleObj name="oleObj" r:id="rId9" imgW="3094990" imgH="962025" progId="Excel.Sheet.12">
              <p:embed/>
              <p:pic>
                <p:nvPicPr>
                  <p:cNvPr id="86" name="Object 85"/>
                  <p:cNvPicPr/>
                  <p:nvPr/>
                </p:nvPicPr>
                <p:blipFill>
                  <a:blip r:embed="rId8"/>
                  <a:stretch/>
                </p:blipFill>
                <p:spPr bwMode="auto">
                  <a:xfrm>
                    <a:off x="3465438" y="4995539"/>
                    <a:ext cx="4113212" cy="1277938"/>
                  </a:xfrm>
                  <a:prstGeom prst="rect">
                    <a:avLst/>
                  </a:prstGeom>
                </p:spPr>
              </p:pic>
            </p:oleObj>
          </a:graphicData>
        </a:graphic>
      </p:graphicFrame>
      <p:sp>
        <p:nvSpPr>
          <p:cNvPr id="43" name="TextBox 42"/>
          <p:cNvSpPr txBox="1"/>
          <p:nvPr/>
        </p:nvSpPr>
        <p:spPr bwMode="auto">
          <a:xfrm>
            <a:off x="1713794" y="2018210"/>
            <a:ext cx="1622127" cy="338554"/>
          </a:xfrm>
          <a:prstGeom prst="rect">
            <a:avLst/>
          </a:prstGeom>
          <a:noFill/>
        </p:spPr>
        <p:txBody>
          <a:bodyPr wrap="square" rtlCol="0">
            <a:spAutoFit/>
          </a:bodyPr>
          <a:lstStyle/>
          <a:p>
            <a:pPr algn="ctr">
              <a:defRPr/>
            </a:pPr>
            <a:r>
              <a:rPr lang="ru-RU" sz="1600" u="sng">
                <a:solidFill>
                  <a:srgbClr val="002060"/>
                </a:solidFill>
              </a:rPr>
              <a:t>Сервер 1</a:t>
            </a:r>
            <a:endParaRPr/>
          </a:p>
        </p:txBody>
      </p:sp>
      <p:sp>
        <p:nvSpPr>
          <p:cNvPr id="44" name="TextBox 43"/>
          <p:cNvSpPr txBox="1"/>
          <p:nvPr/>
        </p:nvSpPr>
        <p:spPr bwMode="auto">
          <a:xfrm>
            <a:off x="1713019" y="3540552"/>
            <a:ext cx="1622127" cy="338554"/>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2</a:t>
            </a:r>
            <a:endParaRPr lang="ru-RU" sz="1600" u="sng">
              <a:solidFill>
                <a:srgbClr val="002060"/>
              </a:solidFill>
            </a:endParaRPr>
          </a:p>
        </p:txBody>
      </p:sp>
      <p:sp>
        <p:nvSpPr>
          <p:cNvPr id="45" name="TextBox 44"/>
          <p:cNvSpPr txBox="1"/>
          <p:nvPr/>
        </p:nvSpPr>
        <p:spPr bwMode="auto">
          <a:xfrm>
            <a:off x="1713794" y="4972789"/>
            <a:ext cx="1622127" cy="338554"/>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3</a:t>
            </a:r>
            <a:endParaRPr lang="ru-RU" sz="1600" u="sng">
              <a:solidFill>
                <a:srgbClr val="002060"/>
              </a:solidFill>
            </a:endParaRPr>
          </a:p>
        </p:txBody>
      </p:sp>
      <p:sp>
        <p:nvSpPr>
          <p:cNvPr id="46" name="Left Arrow 3"/>
          <p:cNvSpPr/>
          <p:nvPr/>
        </p:nvSpPr>
        <p:spPr bwMode="auto">
          <a:xfrm>
            <a:off x="7668479" y="2544608"/>
            <a:ext cx="516060" cy="455639"/>
          </a:xfrm>
          <a:prstGeom prst="lef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9534" y="3663367"/>
          <a:ext cx="1435100" cy="1027113"/>
        </p:xfrm>
        <a:graphic>
          <a:graphicData uri="http://schemas.openxmlformats.org/presentationml/2006/ole">
            <p:oleObj name="oleObj" r:id="rId11" imgW="1076325" imgH="771525" progId="Excel.Sheet.12">
              <p:embed/>
              <p:pic>
                <p:nvPicPr>
                  <p:cNvPr id="21" name="Object 20"/>
                  <p:cNvPicPr/>
                  <p:nvPr/>
                </p:nvPicPr>
                <p:blipFill>
                  <a:blip r:embed="rId10"/>
                  <a:stretch/>
                </p:blipFill>
                <p:spPr bwMode="auto">
                  <a:xfrm>
                    <a:off x="8309534" y="3663367"/>
                    <a:ext cx="1435100" cy="1027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9534" y="5246365"/>
          <a:ext cx="1435100" cy="1027113"/>
        </p:xfrm>
        <a:graphic>
          <a:graphicData uri="http://schemas.openxmlformats.org/presentationml/2006/ole">
            <p:oleObj name="oleObj" r:id="rId13" imgW="1076325" imgH="771525" progId="Excel.Sheet.12">
              <p:embed/>
              <p:pic>
                <p:nvPicPr>
                  <p:cNvPr id="22" name="Object 21"/>
                  <p:cNvPicPr/>
                  <p:nvPr/>
                </p:nvPicPr>
                <p:blipFill>
                  <a:blip r:embed="rId12"/>
                  <a:stretch/>
                </p:blipFill>
                <p:spPr bwMode="auto">
                  <a:xfrm>
                    <a:off x="8309534" y="5246365"/>
                    <a:ext cx="1435100" cy="1027113"/>
                  </a:xfrm>
                  <a:prstGeom prst="rect">
                    <a:avLst/>
                  </a:prstGeom>
                </p:spPr>
              </p:pic>
            </p:oleObj>
          </a:graphicData>
        </a:graphic>
      </p:graphicFrame>
      <p:sp>
        <p:nvSpPr>
          <p:cNvPr id="49" name="Left Arrow 22"/>
          <p:cNvSpPr/>
          <p:nvPr/>
        </p:nvSpPr>
        <p:spPr bwMode="auto">
          <a:xfrm>
            <a:off x="7668479" y="3974451"/>
            <a:ext cx="516060" cy="455639"/>
          </a:xfrm>
          <a:prstGeom prst="lef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50" name="Left Arrow 23"/>
          <p:cNvSpPr/>
          <p:nvPr/>
        </p:nvSpPr>
        <p:spPr bwMode="auto">
          <a:xfrm>
            <a:off x="7668479" y="5532101"/>
            <a:ext cx="516060" cy="455639"/>
          </a:xfrm>
          <a:prstGeom prst="lef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51" name="Picture 25"/>
          <p:cNvPicPr>
            <a:picLocks noChangeAspect="1"/>
          </p:cNvPicPr>
          <p:nvPr/>
        </p:nvPicPr>
        <p:blipFill>
          <a:blip r:embed="rId14"/>
          <a:stretch/>
        </p:blipFill>
        <p:spPr bwMode="auto">
          <a:xfrm>
            <a:off x="2331932" y="2450324"/>
            <a:ext cx="406860" cy="651297"/>
          </a:xfrm>
          <a:prstGeom prst="rect">
            <a:avLst/>
          </a:prstGeom>
        </p:spPr>
      </p:pic>
      <p:pic>
        <p:nvPicPr>
          <p:cNvPr id="52" name="Picture 16"/>
          <p:cNvPicPr>
            <a:picLocks noChangeAspect="1"/>
          </p:cNvPicPr>
          <p:nvPr/>
        </p:nvPicPr>
        <p:blipFill>
          <a:blip r:embed="rId15"/>
          <a:stretch/>
        </p:blipFill>
        <p:spPr bwMode="auto">
          <a:xfrm>
            <a:off x="3153850" y="2018210"/>
            <a:ext cx="614134" cy="1086545"/>
          </a:xfrm>
          <a:prstGeom prst="rect">
            <a:avLst/>
          </a:prstGeom>
        </p:spPr>
      </p:pic>
      <p:pic>
        <p:nvPicPr>
          <p:cNvPr id="53" name="Picture 37"/>
          <p:cNvPicPr>
            <a:picLocks noChangeAspect="1"/>
          </p:cNvPicPr>
          <p:nvPr/>
        </p:nvPicPr>
        <p:blipFill>
          <a:blip r:embed="rId15"/>
          <a:stretch/>
        </p:blipFill>
        <p:spPr bwMode="auto">
          <a:xfrm>
            <a:off x="3149737" y="3502009"/>
            <a:ext cx="614134" cy="1086545"/>
          </a:xfrm>
          <a:prstGeom prst="rect">
            <a:avLst/>
          </a:prstGeom>
        </p:spPr>
      </p:pic>
      <p:pic>
        <p:nvPicPr>
          <p:cNvPr id="54" name="Picture 38"/>
          <p:cNvPicPr>
            <a:picLocks noChangeAspect="1"/>
          </p:cNvPicPr>
          <p:nvPr/>
        </p:nvPicPr>
        <p:blipFill>
          <a:blip r:embed="rId15"/>
          <a:stretch/>
        </p:blipFill>
        <p:spPr bwMode="auto">
          <a:xfrm>
            <a:off x="3149737" y="4988828"/>
            <a:ext cx="614134" cy="1086545"/>
          </a:xfrm>
          <a:prstGeom prst="rect">
            <a:avLst/>
          </a:prstGeom>
        </p:spPr>
      </p:pic>
      <p:pic>
        <p:nvPicPr>
          <p:cNvPr id="55" name="Picture 39"/>
          <p:cNvPicPr>
            <a:picLocks noChangeAspect="1"/>
          </p:cNvPicPr>
          <p:nvPr/>
        </p:nvPicPr>
        <p:blipFill>
          <a:blip r:embed="rId14"/>
          <a:stretch/>
        </p:blipFill>
        <p:spPr bwMode="auto">
          <a:xfrm>
            <a:off x="2331932" y="3959760"/>
            <a:ext cx="406860" cy="651297"/>
          </a:xfrm>
          <a:prstGeom prst="rect">
            <a:avLst/>
          </a:prstGeom>
        </p:spPr>
      </p:pic>
      <p:pic>
        <p:nvPicPr>
          <p:cNvPr id="56" name="Picture 40"/>
          <p:cNvPicPr>
            <a:picLocks noChangeAspect="1"/>
          </p:cNvPicPr>
          <p:nvPr/>
        </p:nvPicPr>
        <p:blipFill>
          <a:blip r:embed="rId14"/>
          <a:stretch/>
        </p:blipFill>
        <p:spPr bwMode="auto">
          <a:xfrm>
            <a:off x="2308130" y="5424076"/>
            <a:ext cx="406860" cy="6512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Теорема </a:t>
            </a:r>
            <a:r>
              <a:rPr lang="en-US">
                <a:solidFill>
                  <a:srgbClr val="002060"/>
                </a:solidFill>
                <a:latin typeface="+mn-lt"/>
                <a:cs typeface="Times New Roman"/>
              </a:rPr>
              <a:t>CAP</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В любой реализации распределенной базы данных возможно одновременно обеспечить не более двух из трех следующих свойств (Wiki):</a:t>
            </a:r>
            <a:endParaRPr/>
          </a:p>
          <a:p>
            <a:pPr marL="360000" indent="-360000" algn="just">
              <a:spcBef>
                <a:spcPts val="0"/>
              </a:spcBef>
              <a:spcAft>
                <a:spcPts val="600"/>
              </a:spcAft>
              <a:defRPr/>
            </a:pPr>
            <a:r>
              <a:rPr lang="ru-RU" sz="2000" b="1">
                <a:solidFill>
                  <a:srgbClr val="002060"/>
                </a:solidFill>
                <a:latin typeface="+mn-lt"/>
              </a:rPr>
              <a:t>согласованность данных (Сonsistency)</a:t>
            </a:r>
            <a:r>
              <a:rPr lang="ru-RU" sz="2000">
                <a:solidFill>
                  <a:srgbClr val="002060"/>
                </a:solidFill>
                <a:latin typeface="+mn-lt"/>
              </a:rPr>
              <a:t> — во всех вычислительных узлах в один момент времени данные не противоречат друг другу</a:t>
            </a:r>
            <a:endParaRPr/>
          </a:p>
          <a:p>
            <a:pPr marL="360000" indent="-360000" algn="just">
              <a:spcBef>
                <a:spcPts val="0"/>
              </a:spcBef>
              <a:spcAft>
                <a:spcPts val="600"/>
              </a:spcAft>
              <a:defRPr/>
            </a:pPr>
            <a:r>
              <a:rPr lang="ru-RU" sz="2000" b="1">
                <a:solidFill>
                  <a:srgbClr val="002060"/>
                </a:solidFill>
                <a:latin typeface="+mn-lt"/>
              </a:rPr>
              <a:t>доступность (Availability)</a:t>
            </a:r>
            <a:r>
              <a:rPr lang="ru-RU" sz="2000">
                <a:solidFill>
                  <a:srgbClr val="002060"/>
                </a:solidFill>
                <a:latin typeface="+mn-lt"/>
              </a:rPr>
              <a:t> — любой запрос к распределенной системе завершается корректным откликом, однако без гарантии, что ответы всех узлов системы совпадают;</a:t>
            </a:r>
            <a:endParaRPr/>
          </a:p>
          <a:p>
            <a:pPr marL="360000" indent="-360000" algn="just">
              <a:spcBef>
                <a:spcPts val="0"/>
              </a:spcBef>
              <a:spcAft>
                <a:spcPts val="600"/>
              </a:spcAft>
              <a:defRPr/>
            </a:pPr>
            <a:r>
              <a:rPr lang="ru-RU" sz="2000" b="1">
                <a:solidFill>
                  <a:srgbClr val="002060"/>
                </a:solidFill>
                <a:latin typeface="+mn-lt"/>
              </a:rPr>
              <a:t>устойчивость к разделению (Partition tolerance)</a:t>
            </a:r>
            <a:r>
              <a:rPr lang="ru-RU" sz="2000">
                <a:solidFill>
                  <a:srgbClr val="002060"/>
                </a:solidFill>
                <a:latin typeface="+mn-lt"/>
              </a:rPr>
              <a:t> — расщепление распределенной системы на несколько изолированных секций не приводит к некорректности отклика от каждой из секций.</a:t>
            </a:r>
            <a:endParaRPr/>
          </a:p>
          <a:p>
            <a:pPr algn="just">
              <a:spcBef>
                <a:spcPts val="0"/>
              </a:spcBef>
              <a:spcAft>
                <a:spcPts val="600"/>
              </a:spcAft>
              <a:buFontTx/>
              <a:buNone/>
              <a:defRPr/>
            </a:pPr>
            <a:r>
              <a:rPr lang="ru-RU" sz="2000">
                <a:solidFill>
                  <a:srgbClr val="002060"/>
                </a:solidFill>
                <a:latin typeface="+mn-lt"/>
              </a:rPr>
              <a:t>Очевидно, если мы правильно проектируем распределенную систему, то 3-е свойство будет выполнено всегда. А вот между первыми двумя часто приходится делать выбор.</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a:t>
            </a:r>
            <a:r>
              <a:rPr lang="en-US">
                <a:solidFill>
                  <a:srgbClr val="002060"/>
                </a:solidFill>
                <a:latin typeface="+mn-lt"/>
                <a:cs typeface="Times New Roman"/>
              </a:rPr>
              <a:t>CAP</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00" indent="-360000" algn="just">
              <a:spcBef>
                <a:spcPts val="0"/>
              </a:spcBef>
              <a:spcAft>
                <a:spcPts val="600"/>
              </a:spcAft>
              <a:defRPr/>
            </a:pPr>
            <a:r>
              <a:rPr lang="ru-RU" sz="2000">
                <a:solidFill>
                  <a:srgbClr val="002060"/>
                </a:solidFill>
                <a:latin typeface="+mn-lt"/>
              </a:rPr>
              <a:t>Реляционные системы (RDBMS) условно ближе к CP-классу (в приоритете — согласованность). </a:t>
            </a:r>
            <a:endParaRPr/>
          </a:p>
          <a:p>
            <a:pPr marL="360000" indent="-360000" algn="just">
              <a:spcBef>
                <a:spcPts val="0"/>
              </a:spcBef>
              <a:spcAft>
                <a:spcPts val="600"/>
              </a:spcAft>
              <a:defRPr/>
            </a:pPr>
            <a:r>
              <a:rPr lang="ru-RU" sz="2000">
                <a:solidFill>
                  <a:srgbClr val="002060"/>
                </a:solidFill>
                <a:latin typeface="+mn-lt"/>
              </a:rPr>
              <a:t>NoSQL-решения условно ближе к AP-классу (в приоритете — доступность и масштабируемость). </a:t>
            </a:r>
            <a:endParaRPr/>
          </a:p>
        </p:txBody>
      </p:sp>
      <p:sp>
        <p:nvSpPr>
          <p:cNvPr id="5" name="Oval 1"/>
          <p:cNvSpPr/>
          <p:nvPr/>
        </p:nvSpPr>
        <p:spPr bwMode="auto">
          <a:xfrm>
            <a:off x="4030148" y="2357299"/>
            <a:ext cx="1872208" cy="1872208"/>
          </a:xfrm>
          <a:prstGeom prst="ellipse">
            <a:avLst/>
          </a:prstGeom>
          <a:solidFill>
            <a:srgbClr val="FF3300">
              <a:alpha val="5899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5400">
                <a:solidFill>
                  <a:srgbClr val="002060"/>
                </a:solidFill>
              </a:rPr>
              <a:t>C</a:t>
            </a:r>
            <a:endParaRPr lang="ru-RU" sz="5400">
              <a:solidFill>
                <a:srgbClr val="002060"/>
              </a:solidFill>
            </a:endParaRPr>
          </a:p>
        </p:txBody>
      </p:sp>
      <p:sp>
        <p:nvSpPr>
          <p:cNvPr id="6" name="Oval 5"/>
          <p:cNvSpPr/>
          <p:nvPr/>
        </p:nvSpPr>
        <p:spPr bwMode="auto">
          <a:xfrm>
            <a:off x="5686332" y="2357299"/>
            <a:ext cx="1872208" cy="1872208"/>
          </a:xfrm>
          <a:prstGeom prst="ellipse">
            <a:avLst/>
          </a:prstGeom>
          <a:solidFill>
            <a:srgbClr val="00B050">
              <a:alpha val="5899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5400">
                <a:solidFill>
                  <a:srgbClr val="002060"/>
                </a:solidFill>
              </a:rPr>
              <a:t>A</a:t>
            </a:r>
            <a:endParaRPr lang="ru-RU" sz="5400">
              <a:solidFill>
                <a:srgbClr val="002060"/>
              </a:solidFill>
            </a:endParaRPr>
          </a:p>
        </p:txBody>
      </p:sp>
      <p:sp>
        <p:nvSpPr>
          <p:cNvPr id="7" name="Oval 6"/>
          <p:cNvSpPr/>
          <p:nvPr/>
        </p:nvSpPr>
        <p:spPr bwMode="auto">
          <a:xfrm>
            <a:off x="4858240" y="3797459"/>
            <a:ext cx="1872208" cy="1872208"/>
          </a:xfrm>
          <a:prstGeom prst="ellipse">
            <a:avLst/>
          </a:prstGeom>
          <a:solidFill>
            <a:schemeClr val="accent5">
              <a:alpha val="58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5400">
                <a:solidFill>
                  <a:srgbClr val="002060"/>
                </a:solidFill>
              </a:rPr>
              <a:t>P</a:t>
            </a:r>
            <a:endParaRPr lang="ru-RU" sz="5400">
              <a:solidFill>
                <a:srgbClr val="002060"/>
              </a:solidFill>
            </a:endParaRPr>
          </a:p>
        </p:txBody>
      </p:sp>
      <p:sp>
        <p:nvSpPr>
          <p:cNvPr id="8" name="TextBox 7"/>
          <p:cNvSpPr txBox="1"/>
          <p:nvPr/>
        </p:nvSpPr>
        <p:spPr bwMode="auto">
          <a:xfrm>
            <a:off x="1869908" y="4517539"/>
            <a:ext cx="1122680" cy="707886"/>
          </a:xfrm>
          <a:prstGeom prst="rect">
            <a:avLst/>
          </a:prstGeom>
          <a:noFill/>
        </p:spPr>
        <p:txBody>
          <a:bodyPr wrap="none" rtlCol="0">
            <a:spAutoFit/>
          </a:bodyPr>
          <a:lstStyle/>
          <a:p>
            <a:pPr>
              <a:defRPr/>
            </a:pPr>
            <a:r>
              <a:rPr lang="en-US" sz="2000">
                <a:solidFill>
                  <a:srgbClr val="002060"/>
                </a:solidFill>
              </a:rPr>
              <a:t>CP-</a:t>
            </a:r>
            <a:r>
              <a:rPr lang="ru-RU" sz="2000">
                <a:solidFill>
                  <a:srgbClr val="002060"/>
                </a:solidFill>
              </a:rPr>
              <a:t>класс</a:t>
            </a:r>
            <a:endParaRPr lang="en-US" sz="2000">
              <a:solidFill>
                <a:srgbClr val="002060"/>
              </a:solidFill>
            </a:endParaRPr>
          </a:p>
          <a:p>
            <a:pPr>
              <a:defRPr/>
            </a:pPr>
            <a:r>
              <a:rPr lang="en-US" sz="2000">
                <a:solidFill>
                  <a:srgbClr val="002060"/>
                </a:solidFill>
              </a:rPr>
              <a:t>(RDBMS)</a:t>
            </a:r>
            <a:endParaRPr lang="ru-RU" sz="2000">
              <a:solidFill>
                <a:srgbClr val="002060"/>
              </a:solidFill>
            </a:endParaRPr>
          </a:p>
        </p:txBody>
      </p:sp>
      <p:cxnSp>
        <p:nvCxnSpPr>
          <p:cNvPr id="9" name="Straight Arrow Connector 8"/>
          <p:cNvCxnSpPr>
            <a:cxnSpLocks/>
            <a:stCxn id="8" idx="3"/>
          </p:cNvCxnSpPr>
          <p:nvPr/>
        </p:nvCxnSpPr>
        <p:spPr bwMode="auto">
          <a:xfrm flipV="1">
            <a:off x="2992588" y="4085492"/>
            <a:ext cx="2333703"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8830965" y="4517539"/>
            <a:ext cx="1135504" cy="707886"/>
          </a:xfrm>
          <a:prstGeom prst="rect">
            <a:avLst/>
          </a:prstGeom>
          <a:noFill/>
        </p:spPr>
        <p:txBody>
          <a:bodyPr wrap="none" rtlCol="0">
            <a:spAutoFit/>
          </a:bodyPr>
          <a:lstStyle/>
          <a:p>
            <a:pPr>
              <a:defRPr/>
            </a:pPr>
            <a:r>
              <a:rPr lang="en-US" sz="2000">
                <a:solidFill>
                  <a:srgbClr val="002060"/>
                </a:solidFill>
              </a:rPr>
              <a:t>AP</a:t>
            </a:r>
            <a:r>
              <a:rPr lang="ru-RU" sz="2000">
                <a:solidFill>
                  <a:srgbClr val="002060"/>
                </a:solidFill>
              </a:rPr>
              <a:t>-класс</a:t>
            </a:r>
            <a:endParaRPr lang="en-US" sz="2000">
              <a:solidFill>
                <a:srgbClr val="002060"/>
              </a:solidFill>
            </a:endParaRPr>
          </a:p>
          <a:p>
            <a:pPr>
              <a:defRPr/>
            </a:pPr>
            <a:r>
              <a:rPr lang="en-US" sz="2000">
                <a:solidFill>
                  <a:srgbClr val="002060"/>
                </a:solidFill>
              </a:rPr>
              <a:t>(NoSQL)</a:t>
            </a:r>
            <a:endParaRPr lang="ru-RU" sz="2000">
              <a:solidFill>
                <a:srgbClr val="002060"/>
              </a:solidFill>
            </a:endParaRPr>
          </a:p>
        </p:txBody>
      </p:sp>
      <p:cxnSp>
        <p:nvCxnSpPr>
          <p:cNvPr id="11" name="Straight Arrow Connector 15"/>
          <p:cNvCxnSpPr>
            <a:cxnSpLocks/>
            <a:stCxn id="10" idx="1"/>
          </p:cNvCxnSpPr>
          <p:nvPr/>
        </p:nvCxnSpPr>
        <p:spPr bwMode="auto">
          <a:xfrm flipH="1" flipV="1">
            <a:off x="6245923" y="4085492"/>
            <a:ext cx="2585042"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NoSQL </a:t>
            </a:r>
            <a:r>
              <a:rPr lang="ru-RU">
                <a:solidFill>
                  <a:srgbClr val="002060"/>
                </a:solidFill>
                <a:latin typeface="+mn-lt"/>
                <a:cs typeface="Times New Roman"/>
              </a:rPr>
              <a:t>базы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sp>
        <p:nvSpPr>
          <p:cNvPr id="51" name="TextBox 50"/>
          <p:cNvSpPr txBox="1"/>
          <p:nvPr/>
        </p:nvSpPr>
        <p:spPr bwMode="auto">
          <a:xfrm>
            <a:off x="790432" y="1498056"/>
            <a:ext cx="1190967" cy="400110"/>
          </a:xfrm>
          <a:prstGeom prst="rect">
            <a:avLst/>
          </a:prstGeom>
          <a:noFill/>
        </p:spPr>
        <p:txBody>
          <a:bodyPr wrap="none" rtlCol="0">
            <a:spAutoFit/>
          </a:bodyPr>
          <a:lstStyle/>
          <a:p>
            <a:pPr>
              <a:defRPr/>
            </a:pPr>
            <a:r>
              <a:rPr lang="en-US" sz="2000" u="sng">
                <a:solidFill>
                  <a:srgbClr val="002060"/>
                </a:solidFill>
              </a:rPr>
              <a:t>Key-value</a:t>
            </a:r>
            <a:endParaRPr lang="ru-RU" sz="2000" u="sng">
              <a:solidFill>
                <a:srgbClr val="002060"/>
              </a:solidFill>
            </a:endParaRPr>
          </a:p>
        </p:txBody>
      </p:sp>
      <p:pic>
        <p:nvPicPr>
          <p:cNvPr id="52" name="Picture 3"/>
          <p:cNvPicPr>
            <a:picLocks noChangeAspect="1"/>
          </p:cNvPicPr>
          <p:nvPr/>
        </p:nvPicPr>
        <p:blipFill>
          <a:blip r:embed="rId2"/>
          <a:stretch/>
        </p:blipFill>
        <p:spPr bwMode="auto">
          <a:xfrm>
            <a:off x="7559972" y="1520521"/>
            <a:ext cx="1440160" cy="620869"/>
          </a:xfrm>
          <a:prstGeom prst="rect">
            <a:avLst/>
          </a:prstGeom>
        </p:spPr>
      </p:pic>
      <p:grpSp>
        <p:nvGrpSpPr>
          <p:cNvPr id="53" name="Group 30"/>
          <p:cNvGrpSpPr/>
          <p:nvPr/>
        </p:nvGrpSpPr>
        <p:grpSpPr bwMode="auto">
          <a:xfrm>
            <a:off x="2519412" y="1426046"/>
            <a:ext cx="2892676" cy="715343"/>
            <a:chOff x="2287862" y="1846511"/>
            <a:chExt cx="2892676" cy="715343"/>
          </a:xfrm>
        </p:grpSpPr>
        <p:sp>
          <p:nvSpPr>
            <p:cNvPr id="54" name="Rectangle 5"/>
            <p:cNvSpPr/>
            <p:nvPr/>
          </p:nvSpPr>
          <p:spPr bwMode="auto">
            <a:xfrm>
              <a:off x="2741379"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key</a:t>
              </a:r>
              <a:endParaRPr lang="ru-RU" sz="1600">
                <a:solidFill>
                  <a:srgbClr val="002060"/>
                </a:solidFill>
                <a:cs typeface="Times New Roman"/>
              </a:endParaRPr>
            </a:p>
          </p:txBody>
        </p:sp>
        <p:sp>
          <p:nvSpPr>
            <p:cNvPr id="55" name="Rectangle 8"/>
            <p:cNvSpPr/>
            <p:nvPr/>
          </p:nvSpPr>
          <p:spPr bwMode="auto">
            <a:xfrm>
              <a:off x="2741379" y="2325949"/>
              <a:ext cx="634008" cy="235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value</a:t>
              </a:r>
              <a:endParaRPr lang="ru-RU" sz="1600">
                <a:solidFill>
                  <a:srgbClr val="002060"/>
                </a:solidFill>
                <a:cs typeface="Times New Roman"/>
              </a:endParaRPr>
            </a:p>
          </p:txBody>
        </p:sp>
        <p:cxnSp>
          <p:nvCxnSpPr>
            <p:cNvPr id="56" name="Straight Arrow Connector 7"/>
            <p:cNvCxnSpPr>
              <a:cxnSpLocks/>
              <a:stCxn id="54" idx="2"/>
              <a:endCxn id="55" idx="0"/>
            </p:cNvCxnSpPr>
            <p:nvPr/>
          </p:nvCxnSpPr>
          <p:spPr bwMode="auto">
            <a:xfrm>
              <a:off x="3058383"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57" name="Rectangle 14"/>
            <p:cNvSpPr/>
            <p:nvPr/>
          </p:nvSpPr>
          <p:spPr bwMode="auto">
            <a:xfrm>
              <a:off x="3535098"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rPr>
                <a:t>key</a:t>
              </a:r>
              <a:endParaRPr lang="ru-RU" sz="1600">
                <a:solidFill>
                  <a:srgbClr val="002060"/>
                </a:solidFill>
              </a:endParaRPr>
            </a:p>
          </p:txBody>
        </p:sp>
        <p:sp>
          <p:nvSpPr>
            <p:cNvPr id="58" name="Rectangle 15"/>
            <p:cNvSpPr/>
            <p:nvPr/>
          </p:nvSpPr>
          <p:spPr bwMode="auto">
            <a:xfrm>
              <a:off x="3535098" y="2325949"/>
              <a:ext cx="634008" cy="235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value</a:t>
              </a:r>
              <a:endParaRPr lang="ru-RU" sz="1600">
                <a:solidFill>
                  <a:srgbClr val="002060"/>
                </a:solidFill>
                <a:cs typeface="Times New Roman"/>
              </a:endParaRPr>
            </a:p>
          </p:txBody>
        </p:sp>
        <p:cxnSp>
          <p:nvCxnSpPr>
            <p:cNvPr id="59" name="Straight Arrow Connector 16"/>
            <p:cNvCxnSpPr>
              <a:cxnSpLocks/>
              <a:stCxn id="57" idx="2"/>
              <a:endCxn id="58" idx="0"/>
            </p:cNvCxnSpPr>
            <p:nvPr/>
          </p:nvCxnSpPr>
          <p:spPr bwMode="auto">
            <a:xfrm>
              <a:off x="3852102"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0" name="Rectangle 17"/>
            <p:cNvSpPr/>
            <p:nvPr/>
          </p:nvSpPr>
          <p:spPr bwMode="auto">
            <a:xfrm>
              <a:off x="4546530" y="1846511"/>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rPr>
                <a:t>key</a:t>
              </a:r>
              <a:endParaRPr lang="ru-RU" sz="1600">
                <a:solidFill>
                  <a:srgbClr val="002060"/>
                </a:solidFill>
              </a:endParaRPr>
            </a:p>
          </p:txBody>
        </p:sp>
        <p:sp>
          <p:nvSpPr>
            <p:cNvPr id="61" name="Rectangle 18"/>
            <p:cNvSpPr/>
            <p:nvPr/>
          </p:nvSpPr>
          <p:spPr bwMode="auto">
            <a:xfrm>
              <a:off x="4546530" y="2313357"/>
              <a:ext cx="634008" cy="235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value</a:t>
              </a:r>
              <a:endParaRPr lang="ru-RU" sz="1600">
                <a:solidFill>
                  <a:srgbClr val="002060"/>
                </a:solidFill>
                <a:cs typeface="Times New Roman"/>
              </a:endParaRPr>
            </a:p>
          </p:txBody>
        </p:sp>
        <p:cxnSp>
          <p:nvCxnSpPr>
            <p:cNvPr id="62" name="Straight Arrow Connector 19"/>
            <p:cNvCxnSpPr>
              <a:cxnSpLocks/>
              <a:stCxn id="60" idx="2"/>
              <a:endCxn id="61" idx="0"/>
            </p:cNvCxnSpPr>
            <p:nvPr/>
          </p:nvCxnSpPr>
          <p:spPr bwMode="auto">
            <a:xfrm>
              <a:off x="4863534" y="2105984"/>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bwMode="auto">
            <a:xfrm>
              <a:off x="4169105" y="1846511"/>
              <a:ext cx="325730" cy="338554"/>
            </a:xfrm>
            <a:prstGeom prst="rect">
              <a:avLst/>
            </a:prstGeom>
            <a:noFill/>
          </p:spPr>
          <p:txBody>
            <a:bodyPr wrap="none" rtlCol="0">
              <a:spAutoFit/>
            </a:bodyPr>
            <a:lstStyle/>
            <a:p>
              <a:pPr>
                <a:defRPr/>
              </a:pPr>
              <a:r>
                <a:rPr lang="en-US" sz="1600">
                  <a:cs typeface="Times New Roman"/>
                </a:rPr>
                <a:t>…</a:t>
              </a:r>
              <a:endParaRPr lang="ru-RU" sz="1600">
                <a:cs typeface="Times New Roman"/>
              </a:endParaRPr>
            </a:p>
          </p:txBody>
        </p:sp>
        <p:cxnSp>
          <p:nvCxnSpPr>
            <p:cNvPr id="64" name="Straight Arrow Connector 25"/>
            <p:cNvCxnSpPr>
              <a:cxnSpLocks/>
              <a:endCxn id="54" idx="1"/>
            </p:cNvCxnSpPr>
            <p:nvPr/>
          </p:nvCxnSpPr>
          <p:spPr bwMode="auto">
            <a:xfrm>
              <a:off x="2287862" y="1988839"/>
              <a:ext cx="453517" cy="1"/>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grpSp>
      <p:grpSp>
        <p:nvGrpSpPr>
          <p:cNvPr id="65" name="Group 68"/>
          <p:cNvGrpSpPr/>
          <p:nvPr/>
        </p:nvGrpSpPr>
        <p:grpSpPr bwMode="auto">
          <a:xfrm>
            <a:off x="790432" y="3205383"/>
            <a:ext cx="6480720" cy="2664295"/>
            <a:chOff x="1115616" y="3068960"/>
            <a:chExt cx="6480720" cy="2664295"/>
          </a:xfrm>
        </p:grpSpPr>
        <p:grpSp>
          <p:nvGrpSpPr>
            <p:cNvPr id="66" name="Group 66"/>
            <p:cNvGrpSpPr/>
            <p:nvPr/>
          </p:nvGrpSpPr>
          <p:grpSpPr bwMode="auto">
            <a:xfrm>
              <a:off x="2721261" y="3068960"/>
              <a:ext cx="2287605" cy="2664295"/>
              <a:chOff x="2721261" y="3068960"/>
              <a:chExt cx="2287605" cy="2664295"/>
            </a:xfrm>
          </p:grpSpPr>
          <p:sp>
            <p:nvSpPr>
              <p:cNvPr id="84" name="Rectangle 32"/>
              <p:cNvSpPr/>
              <p:nvPr/>
            </p:nvSpPr>
            <p:spPr bwMode="auto">
              <a:xfrm>
                <a:off x="2721261" y="3068960"/>
                <a:ext cx="2287605" cy="266429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85" name="Rectangle 34"/>
              <p:cNvSpPr/>
              <p:nvPr/>
            </p:nvSpPr>
            <p:spPr bwMode="auto">
              <a:xfrm>
                <a:off x="2843807"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A:a</a:t>
                </a:r>
                <a:endParaRPr lang="ru-RU" sz="1600">
                  <a:solidFill>
                    <a:srgbClr val="002060"/>
                  </a:solidFill>
                  <a:cs typeface="Times New Roman"/>
                </a:endParaRPr>
              </a:p>
            </p:txBody>
          </p:sp>
          <p:sp>
            <p:nvSpPr>
              <p:cNvPr id="86" name="TextBox 85"/>
              <p:cNvSpPr txBox="1"/>
              <p:nvPr/>
            </p:nvSpPr>
            <p:spPr bwMode="auto">
              <a:xfrm>
                <a:off x="2721261" y="3090446"/>
                <a:ext cx="2287605" cy="338554"/>
              </a:xfrm>
              <a:prstGeom prst="rect">
                <a:avLst/>
              </a:prstGeom>
              <a:noFill/>
            </p:spPr>
            <p:txBody>
              <a:bodyPr wrap="square" rtlCol="0">
                <a:spAutoFit/>
              </a:bodyPr>
              <a:lstStyle/>
              <a:p>
                <a:pPr algn="ctr">
                  <a:defRPr/>
                </a:pPr>
                <a:r>
                  <a:rPr lang="en-US" sz="1600">
                    <a:solidFill>
                      <a:srgbClr val="002060"/>
                    </a:solidFill>
                    <a:cs typeface="Times New Roman"/>
                  </a:rPr>
                  <a:t>Column Family A</a:t>
                </a:r>
                <a:endParaRPr lang="ru-RU" sz="1600">
                  <a:solidFill>
                    <a:srgbClr val="002060"/>
                  </a:solidFill>
                  <a:cs typeface="Times New Roman"/>
                </a:endParaRPr>
              </a:p>
            </p:txBody>
          </p:sp>
          <p:sp>
            <p:nvSpPr>
              <p:cNvPr id="87" name="Rectangle 39"/>
              <p:cNvSpPr/>
              <p:nvPr/>
            </p:nvSpPr>
            <p:spPr bwMode="auto">
              <a:xfrm>
                <a:off x="3869971"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A:b</a:t>
                </a:r>
                <a:endParaRPr lang="ru-RU" sz="1600">
                  <a:solidFill>
                    <a:srgbClr val="002060"/>
                  </a:solidFill>
                  <a:cs typeface="Times New Roman"/>
                </a:endParaRPr>
              </a:p>
            </p:txBody>
          </p:sp>
          <p:sp>
            <p:nvSpPr>
              <p:cNvPr id="88" name="TextBox 87"/>
              <p:cNvSpPr txBox="1"/>
              <p:nvPr/>
            </p:nvSpPr>
            <p:spPr bwMode="auto">
              <a:xfrm>
                <a:off x="2843807"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89" name="TextBox 88"/>
              <p:cNvSpPr txBox="1"/>
              <p:nvPr/>
            </p:nvSpPr>
            <p:spPr bwMode="auto">
              <a:xfrm>
                <a:off x="3869971"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90" name="Rectangle 44"/>
              <p:cNvSpPr/>
              <p:nvPr/>
            </p:nvSpPr>
            <p:spPr bwMode="auto">
              <a:xfrm>
                <a:off x="2852238"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A:a</a:t>
                </a:r>
                <a:endParaRPr lang="ru-RU" sz="1600">
                  <a:solidFill>
                    <a:srgbClr val="002060"/>
                  </a:solidFill>
                  <a:cs typeface="Times New Roman"/>
                </a:endParaRPr>
              </a:p>
            </p:txBody>
          </p:sp>
          <p:sp>
            <p:nvSpPr>
              <p:cNvPr id="91" name="Rectangle 45"/>
              <p:cNvSpPr/>
              <p:nvPr/>
            </p:nvSpPr>
            <p:spPr bwMode="auto">
              <a:xfrm>
                <a:off x="3878401"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A:b</a:t>
                </a:r>
                <a:endParaRPr lang="ru-RU" sz="1600">
                  <a:solidFill>
                    <a:srgbClr val="002060"/>
                  </a:solidFill>
                  <a:cs typeface="Times New Roman"/>
                </a:endParaRPr>
              </a:p>
            </p:txBody>
          </p:sp>
          <p:sp>
            <p:nvSpPr>
              <p:cNvPr id="92" name="TextBox 91"/>
              <p:cNvSpPr txBox="1"/>
              <p:nvPr/>
            </p:nvSpPr>
            <p:spPr bwMode="auto">
              <a:xfrm>
                <a:off x="2852238"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93" name="TextBox 92"/>
              <p:cNvSpPr txBox="1"/>
              <p:nvPr/>
            </p:nvSpPr>
            <p:spPr bwMode="auto">
              <a:xfrm>
                <a:off x="3878401"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grpSp>
        <p:grpSp>
          <p:nvGrpSpPr>
            <p:cNvPr id="67" name="Group 67"/>
            <p:cNvGrpSpPr/>
            <p:nvPr/>
          </p:nvGrpSpPr>
          <p:grpSpPr bwMode="auto">
            <a:xfrm>
              <a:off x="5101857" y="3068960"/>
              <a:ext cx="2249750" cy="2664295"/>
              <a:chOff x="5101857" y="3068960"/>
              <a:chExt cx="2249750" cy="2664295"/>
            </a:xfrm>
          </p:grpSpPr>
          <p:sp>
            <p:nvSpPr>
              <p:cNvPr id="74" name="Rectangle 48"/>
              <p:cNvSpPr/>
              <p:nvPr/>
            </p:nvSpPr>
            <p:spPr bwMode="auto">
              <a:xfrm>
                <a:off x="5101857" y="3068960"/>
                <a:ext cx="2249750" cy="266429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75" name="Rectangle 49"/>
              <p:cNvSpPr/>
              <p:nvPr/>
            </p:nvSpPr>
            <p:spPr bwMode="auto">
              <a:xfrm>
                <a:off x="5224404"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B:a</a:t>
                </a:r>
                <a:endParaRPr lang="ru-RU" sz="1600">
                  <a:solidFill>
                    <a:srgbClr val="002060"/>
                  </a:solidFill>
                  <a:cs typeface="Times New Roman"/>
                </a:endParaRPr>
              </a:p>
            </p:txBody>
          </p:sp>
          <p:sp>
            <p:nvSpPr>
              <p:cNvPr id="76" name="TextBox 75"/>
              <p:cNvSpPr txBox="1"/>
              <p:nvPr/>
            </p:nvSpPr>
            <p:spPr bwMode="auto">
              <a:xfrm>
                <a:off x="5101857" y="3090446"/>
                <a:ext cx="2035465" cy="338554"/>
              </a:xfrm>
              <a:prstGeom prst="rect">
                <a:avLst/>
              </a:prstGeom>
              <a:noFill/>
            </p:spPr>
            <p:txBody>
              <a:bodyPr wrap="square" rtlCol="0">
                <a:spAutoFit/>
              </a:bodyPr>
              <a:lstStyle/>
              <a:p>
                <a:pPr algn="ctr">
                  <a:defRPr/>
                </a:pPr>
                <a:r>
                  <a:rPr lang="en-US" sz="1600">
                    <a:solidFill>
                      <a:srgbClr val="002060"/>
                    </a:solidFill>
                    <a:cs typeface="Times New Roman"/>
                  </a:rPr>
                  <a:t>Column Family B</a:t>
                </a:r>
                <a:endParaRPr lang="ru-RU" sz="1600">
                  <a:solidFill>
                    <a:srgbClr val="002060"/>
                  </a:solidFill>
                  <a:cs typeface="Times New Roman"/>
                </a:endParaRPr>
              </a:p>
            </p:txBody>
          </p:sp>
          <p:sp>
            <p:nvSpPr>
              <p:cNvPr id="77" name="Rectangle 51"/>
              <p:cNvSpPr/>
              <p:nvPr/>
            </p:nvSpPr>
            <p:spPr bwMode="auto">
              <a:xfrm>
                <a:off x="6250568"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B:b</a:t>
                </a:r>
                <a:endParaRPr lang="ru-RU" sz="1600">
                  <a:solidFill>
                    <a:srgbClr val="002060"/>
                  </a:solidFill>
                  <a:cs typeface="Times New Roman"/>
                </a:endParaRPr>
              </a:p>
            </p:txBody>
          </p:sp>
          <p:sp>
            <p:nvSpPr>
              <p:cNvPr id="78" name="TextBox 77"/>
              <p:cNvSpPr txBox="1"/>
              <p:nvPr/>
            </p:nvSpPr>
            <p:spPr bwMode="auto">
              <a:xfrm>
                <a:off x="5224404"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79" name="TextBox 78"/>
              <p:cNvSpPr txBox="1"/>
              <p:nvPr/>
            </p:nvSpPr>
            <p:spPr bwMode="auto">
              <a:xfrm>
                <a:off x="6250568"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80" name="Rectangle 54"/>
              <p:cNvSpPr/>
              <p:nvPr/>
            </p:nvSpPr>
            <p:spPr bwMode="auto">
              <a:xfrm>
                <a:off x="5232834"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B:a</a:t>
                </a:r>
                <a:endParaRPr lang="ru-RU" sz="1600">
                  <a:solidFill>
                    <a:srgbClr val="002060"/>
                  </a:solidFill>
                  <a:cs typeface="Times New Roman"/>
                </a:endParaRPr>
              </a:p>
            </p:txBody>
          </p:sp>
          <p:sp>
            <p:nvSpPr>
              <p:cNvPr id="81" name="Rectangle 55"/>
              <p:cNvSpPr/>
              <p:nvPr/>
            </p:nvSpPr>
            <p:spPr bwMode="auto">
              <a:xfrm>
                <a:off x="6258998"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B:b</a:t>
                </a:r>
                <a:endParaRPr lang="ru-RU" sz="1600">
                  <a:solidFill>
                    <a:srgbClr val="002060"/>
                  </a:solidFill>
                  <a:cs typeface="Times New Roman"/>
                </a:endParaRPr>
              </a:p>
            </p:txBody>
          </p:sp>
          <p:sp>
            <p:nvSpPr>
              <p:cNvPr id="82" name="TextBox 81"/>
              <p:cNvSpPr txBox="1"/>
              <p:nvPr/>
            </p:nvSpPr>
            <p:spPr bwMode="auto">
              <a:xfrm>
                <a:off x="5232834"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83" name="TextBox 82"/>
              <p:cNvSpPr txBox="1"/>
              <p:nvPr/>
            </p:nvSpPr>
            <p:spPr bwMode="auto">
              <a:xfrm>
                <a:off x="6258998"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grpSp>
        <p:sp>
          <p:nvSpPr>
            <p:cNvPr id="68" name="Rectangle 60"/>
            <p:cNvSpPr/>
            <p:nvPr/>
          </p:nvSpPr>
          <p:spPr bwMode="auto">
            <a:xfrm>
              <a:off x="1955818" y="3571076"/>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69" name="TextBox 68"/>
            <p:cNvSpPr txBox="1"/>
            <p:nvPr/>
          </p:nvSpPr>
          <p:spPr bwMode="auto">
            <a:xfrm>
              <a:off x="1955818" y="3717032"/>
              <a:ext cx="765442" cy="584775"/>
            </a:xfrm>
            <a:prstGeom prst="rect">
              <a:avLst/>
            </a:prstGeom>
            <a:noFill/>
          </p:spPr>
          <p:txBody>
            <a:bodyPr wrap="square" rtlCol="0">
              <a:spAutoFit/>
            </a:bodyPr>
            <a:lstStyle/>
            <a:p>
              <a:pPr algn="ctr">
                <a:defRPr/>
              </a:pPr>
              <a:r>
                <a:rPr lang="en-US" sz="1600">
                  <a:solidFill>
                    <a:srgbClr val="002060"/>
                  </a:solidFill>
                  <a:cs typeface="Times New Roman"/>
                </a:rPr>
                <a:t>Row</a:t>
              </a:r>
              <a:endParaRPr/>
            </a:p>
            <a:p>
              <a:pPr>
                <a:defRPr/>
              </a:pPr>
              <a:r>
                <a:rPr lang="en-US" sz="1600">
                  <a:solidFill>
                    <a:srgbClr val="002060"/>
                  </a:solidFill>
                  <a:cs typeface="Times New Roman"/>
                </a:rPr>
                <a:t>Key 1</a:t>
              </a:r>
              <a:endParaRPr lang="ru-RU" sz="1600">
                <a:solidFill>
                  <a:srgbClr val="002060"/>
                </a:solidFill>
                <a:cs typeface="Times New Roman"/>
              </a:endParaRPr>
            </a:p>
          </p:txBody>
        </p:sp>
        <p:sp>
          <p:nvSpPr>
            <p:cNvPr id="70" name="Rectangle 62"/>
            <p:cNvSpPr/>
            <p:nvPr/>
          </p:nvSpPr>
          <p:spPr bwMode="auto">
            <a:xfrm>
              <a:off x="1955818" y="4579188"/>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71" name="TextBox 70"/>
            <p:cNvSpPr txBox="1"/>
            <p:nvPr/>
          </p:nvSpPr>
          <p:spPr bwMode="auto">
            <a:xfrm>
              <a:off x="1955818" y="4725144"/>
              <a:ext cx="765443" cy="584775"/>
            </a:xfrm>
            <a:prstGeom prst="rect">
              <a:avLst/>
            </a:prstGeom>
            <a:noFill/>
          </p:spPr>
          <p:txBody>
            <a:bodyPr wrap="square" rtlCol="0">
              <a:spAutoFit/>
            </a:bodyPr>
            <a:lstStyle/>
            <a:p>
              <a:pPr>
                <a:defRPr/>
              </a:pPr>
              <a:r>
                <a:rPr lang="en-US" sz="1600">
                  <a:solidFill>
                    <a:srgbClr val="002060"/>
                  </a:solidFill>
                  <a:cs typeface="Times New Roman"/>
                </a:rPr>
                <a:t>Row</a:t>
              </a:r>
              <a:endParaRPr/>
            </a:p>
            <a:p>
              <a:pPr algn="ctr">
                <a:defRPr/>
              </a:pPr>
              <a:r>
                <a:rPr lang="en-US" sz="1600">
                  <a:solidFill>
                    <a:srgbClr val="002060"/>
                  </a:solidFill>
                  <a:cs typeface="Times New Roman"/>
                </a:rPr>
                <a:t>Key 2</a:t>
              </a:r>
              <a:endParaRPr lang="ru-RU" sz="1600">
                <a:solidFill>
                  <a:srgbClr val="002060"/>
                </a:solidFill>
                <a:cs typeface="Times New Roman"/>
              </a:endParaRPr>
            </a:p>
          </p:txBody>
        </p:sp>
        <p:sp>
          <p:nvSpPr>
            <p:cNvPr id="72" name="Rectangle 64"/>
            <p:cNvSpPr/>
            <p:nvPr/>
          </p:nvSpPr>
          <p:spPr bwMode="auto">
            <a:xfrm>
              <a:off x="1115616" y="3478339"/>
              <a:ext cx="6480720" cy="21109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73" name="TextBox 72"/>
            <p:cNvSpPr txBox="1"/>
            <p:nvPr/>
          </p:nvSpPr>
          <p:spPr bwMode="auto">
            <a:xfrm>
              <a:off x="1115616" y="4182039"/>
              <a:ext cx="796899" cy="584775"/>
            </a:xfrm>
            <a:prstGeom prst="rect">
              <a:avLst/>
            </a:prstGeom>
            <a:noFill/>
          </p:spPr>
          <p:txBody>
            <a:bodyPr wrap="square" rtlCol="0">
              <a:spAutoFit/>
            </a:bodyPr>
            <a:lstStyle/>
            <a:p>
              <a:pPr algn="ctr">
                <a:defRPr/>
              </a:pPr>
              <a:r>
                <a:rPr lang="en-US" sz="1600">
                  <a:solidFill>
                    <a:srgbClr val="002060"/>
                  </a:solidFill>
                  <a:cs typeface="Times New Roman"/>
                </a:rPr>
                <a:t>Region 1</a:t>
              </a:r>
              <a:endParaRPr lang="ru-RU" sz="1600">
                <a:solidFill>
                  <a:srgbClr val="002060"/>
                </a:solidFill>
                <a:cs typeface="Times New Roman"/>
              </a:endParaRPr>
            </a:p>
          </p:txBody>
        </p:sp>
      </p:grpSp>
      <p:pic>
        <p:nvPicPr>
          <p:cNvPr id="94" name="Picture 71"/>
          <p:cNvPicPr>
            <a:picLocks noChangeAspect="1"/>
          </p:cNvPicPr>
          <p:nvPr/>
        </p:nvPicPr>
        <p:blipFill>
          <a:blip r:embed="rId3"/>
          <a:stretch/>
        </p:blipFill>
        <p:spPr bwMode="auto">
          <a:xfrm>
            <a:off x="7506210" y="3150261"/>
            <a:ext cx="1624553" cy="1282214"/>
          </a:xfrm>
          <a:prstGeom prst="rect">
            <a:avLst/>
          </a:prstGeom>
        </p:spPr>
      </p:pic>
      <p:pic>
        <p:nvPicPr>
          <p:cNvPr id="95" name="Picture 72"/>
          <p:cNvPicPr>
            <a:picLocks noChangeAspect="1"/>
          </p:cNvPicPr>
          <p:nvPr/>
        </p:nvPicPr>
        <p:blipFill>
          <a:blip r:embed="rId4"/>
          <a:stretch/>
        </p:blipFill>
        <p:spPr bwMode="auto">
          <a:xfrm>
            <a:off x="9548578" y="3088979"/>
            <a:ext cx="1759732" cy="1237038"/>
          </a:xfrm>
          <a:prstGeom prst="rect">
            <a:avLst/>
          </a:prstGeom>
        </p:spPr>
      </p:pic>
      <p:sp>
        <p:nvSpPr>
          <p:cNvPr id="96" name="TextBox 95"/>
          <p:cNvSpPr txBox="1"/>
          <p:nvPr/>
        </p:nvSpPr>
        <p:spPr bwMode="auto">
          <a:xfrm>
            <a:off x="790432" y="2753241"/>
            <a:ext cx="1581843" cy="400110"/>
          </a:xfrm>
          <a:prstGeom prst="rect">
            <a:avLst/>
          </a:prstGeom>
          <a:noFill/>
        </p:spPr>
        <p:txBody>
          <a:bodyPr wrap="none" rtlCol="0">
            <a:spAutoFit/>
          </a:bodyPr>
          <a:lstStyle/>
          <a:p>
            <a:pPr>
              <a:defRPr/>
            </a:pPr>
            <a:r>
              <a:rPr lang="en-US" sz="2000" u="sng">
                <a:solidFill>
                  <a:srgbClr val="002060"/>
                </a:solidFill>
              </a:rPr>
              <a:t>Wide-column</a:t>
            </a:r>
            <a:endParaRPr lang="ru-RU" sz="2000" u="sng">
              <a:solidFill>
                <a:srgbClr val="002060"/>
              </a:solidFill>
            </a:endParaRPr>
          </a:p>
        </p:txBody>
      </p:sp>
      <p:pic>
        <p:nvPicPr>
          <p:cNvPr id="1026" name="Picture 2" descr="ScyllaDB | The Real-Time Big Data Database"/>
          <p:cNvPicPr>
            <a:picLocks noChangeAspect="1" noChangeArrowheads="1"/>
          </p:cNvPicPr>
          <p:nvPr/>
        </p:nvPicPr>
        <p:blipFill>
          <a:blip r:embed="rId5"/>
          <a:stretch/>
        </p:blipFill>
        <p:spPr bwMode="auto">
          <a:xfrm>
            <a:off x="8166180" y="4879037"/>
            <a:ext cx="2835422" cy="655729"/>
          </a:xfrm>
          <a:prstGeom prst="rect">
            <a:avLst/>
          </a:prstGeom>
          <a:noFill/>
        </p:spPr>
      </p:pic>
      <p:pic>
        <p:nvPicPr>
          <p:cNvPr id="97" name="Picture 1"/>
          <p:cNvPicPr>
            <a:picLocks noChangeAspect="1"/>
          </p:cNvPicPr>
          <p:nvPr/>
        </p:nvPicPr>
        <p:blipFill>
          <a:blip r:embed="rId6"/>
          <a:stretch/>
        </p:blipFill>
        <p:spPr bwMode="auto">
          <a:xfrm>
            <a:off x="6195668" y="1381081"/>
            <a:ext cx="1066667" cy="9714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Широкоэкранный</PresentationFormat>
  <Paragraphs>0</Paragraphs>
  <Slides>41</Slides>
  <Notes>41</Notes>
  <HiddenSlides>0</HiddenSlides>
  <MMClips>2</MMClips>
  <ScaleCrop>0</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803</cp:revision>
  <dcterms:created xsi:type="dcterms:W3CDTF">2021-04-07T09:08:54Z</dcterms:created>
  <dcterms:modified xsi:type="dcterms:W3CDTF">2023-06-30T11:34:12Z</dcterms:modified>
  <cp:category/>
  <cp:contentStatus/>
  <cp:version/>
</cp:coreProperties>
</file>