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emf" ContentType="image/x-emf"/>
  <Default Extension="rels" ContentType="application/vnd.openxmlformats-package.relationships+xml"/>
  <Default Extension="bin" ContentType="application/vnd.openxmlformats-officedocument.oleObject"/>
  <Override PartName="/ppt/slides/slide48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6.xml" ContentType="application/vnd.openxmlformats-officedocument.presentationml.slide+xml"/>
  <Override PartName="/ppt/slides/slide34.xml" ContentType="application/vnd.openxmlformats-officedocument.presentationml.slide+xml"/>
  <Override PartName="/ppt/slides/slide32.xml" ContentType="application/vnd.openxmlformats-officedocument.presentationml.slide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3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33.xml" ContentType="application/vnd.openxmlformats-officedocument.presentationml.slide+xml"/>
  <Override PartName="/ppt/slides/slide20.xml" ContentType="application/vnd.openxmlformats-officedocument.presentationml.slide+xml"/>
  <Override PartName="/ppt/slides/slide42.xml" ContentType="application/vnd.openxmlformats-officedocument.presentationml.slide+xml"/>
  <Override PartName="/ppt/slides/slide9.xml" ContentType="application/vnd.openxmlformats-officedocument.presentationml.slide+xml"/>
  <Override PartName="/ppt/slides/slide35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2.xml" ContentType="application/vnd.openxmlformats-officedocument.presentationml.slide+xml"/>
  <Override PartName="/ppt/slides/slide40.xml" ContentType="application/vnd.openxmlformats-officedocument.presentationml.slide+xml"/>
  <Override PartName="/ppt/slideLayouts/slideLayout16.xml" ContentType="application/vnd.openxmlformats-officedocument.presentationml.slideLayout+xml"/>
  <Override PartName="/ppt/slides/slide46.xml" ContentType="application/vnd.openxmlformats-officedocument.presentationml.slide+xml"/>
  <Override PartName="/ppt/slides/slide4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3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docProps/app.xml" ContentType="application/vnd.openxmlformats-officedocument.extended-properties+xml"/>
  <Override PartName="/ppt/slides/slide29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docProps/core.xml" ContentType="application/vnd.openxmlformats-package.core-properties+xml"/>
  <Override PartName="/ppt/slideLayouts/slideLayout23.xml" ContentType="application/vnd.openxmlformats-officedocument.presentationml.slideLayout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slides/slide31.xml" ContentType="application/vnd.openxmlformats-officedocument.presentationml.slide+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slides/slide25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slideLayouts/slideLayout25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93" d="100"/>
          <a:sy n="93" d="100"/>
        </p:scale>
        <p:origin x="312" y="72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presProps" Target="presProps.xml" /><Relationship Id="rId52" Type="http://schemas.openxmlformats.org/officeDocument/2006/relationships/tableStyles" Target="tableStyles.xml" /><Relationship Id="rId5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emf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emf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0982767" y="5687567"/>
            <a:ext cx="1117672" cy="1076239"/>
          </a:xfrm>
          <a:prstGeom prst="rect">
            <a:avLst/>
          </a:prstGeom>
          <a:ln>
            <a:noFill/>
          </a:ln>
        </p:spPr>
      </p:pic>
      <p:sp>
        <p:nvSpPr>
          <p:cNvPr id="8" name="TextBox 6"/>
          <p:cNvSpPr txBox="1"/>
          <p:nvPr userDrawn="1"/>
        </p:nvSpPr>
        <p:spPr bwMode="auto">
          <a:xfrm>
            <a:off x="11032771" y="5918773"/>
            <a:ext cx="1040235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  <a:cs typeface="Calibri"/>
              </a:rPr>
              <a:t>Python </a:t>
            </a:r>
            <a:endParaRPr lang="ru-RU" sz="1400">
              <a:solidFill>
                <a:schemeClr val="bg1">
                  <a:lumMod val="50000"/>
                </a:schemeClr>
              </a:solidFill>
              <a:latin typeface="+mn-lt"/>
              <a:cs typeface="Calibri"/>
            </a:endParaRPr>
          </a:p>
          <a:p>
            <a:pPr algn="r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  <a:cs typeface="Calibri"/>
              </a:rPr>
              <a:t>Course</a:t>
            </a:r>
            <a:endParaRPr/>
          </a:p>
        </p:txBody>
      </p:sp>
      <p:sp>
        <p:nvSpPr>
          <p:cNvPr id="5" name="Текст 1"/>
          <p:cNvSpPr txBox="1"/>
          <p:nvPr userDrawn="1"/>
        </p:nvSpPr>
        <p:spPr bwMode="auto">
          <a:xfrm>
            <a:off x="11032772" y="5671530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200">
                <a:solidFill>
                  <a:schemeClr val="tx1"/>
                </a:solidFill>
                <a:latin typeface="Verdana"/>
                <a:ea typeface="Verdan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6395320F-BA3B-42CB-9DF4-77B0337CE910}" type="slidenum">
              <a:rPr lang="ru-RU" sz="1600">
                <a:solidFill>
                  <a:schemeClr val="bg1">
                    <a:lumMod val="50000"/>
                  </a:schemeClr>
                </a:solidFill>
                <a:latin typeface="+mn-lt"/>
                <a:cs typeface="Times New Roman"/>
              </a:rPr>
              <a:t/>
            </a:fld>
            <a:endParaRPr lang="ru-RU" sz="1600">
              <a:solidFill>
                <a:schemeClr val="bg1">
                  <a:lumMod val="50000"/>
                </a:schemeClr>
              </a:solidFill>
              <a:latin typeface="+mn-lt"/>
              <a:cs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екст_3">
    <p:bg>
      <p:bgPr shadeToTitle="0">
        <a:blipFill>
          <a:blip r:embed="rId2">
            <a:lum/>
          </a:blip>
          <a:srcRect l="-36708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Наши проекты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>
              <a:defRPr/>
            </a:pPr>
            <a:r>
              <a:rPr lang="ru-RU"/>
              <a:t>Самозанятые</a:t>
            </a:r>
            <a:endParaRPr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  <a:defRPr/>
            </a:pPr>
            <a:r>
              <a:rPr lang="ru-RU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/>
              <a:t>спецрежиме</a:t>
            </a:r>
            <a:r>
              <a:rPr lang="ru-RU"/>
              <a:t>, который еще называют налогом </a:t>
            </a:r>
            <a:r>
              <a:rPr lang="en-US"/>
              <a:t> </a:t>
            </a:r>
            <a:r>
              <a:rPr lang="ru-RU"/>
              <a:t>для самозанятых. 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оголовок и список">
    <p:bg>
      <p:bgPr shadeToTitle="0">
        <a:blipFill>
          <a:blip r:embed="rId2">
            <a:lum/>
          </a:blip>
          <a:srcRect l="-41176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Преимущества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/>
              <a:buChar char="•"/>
              <a:defRPr sz="1500"/>
            </a:lvl1pPr>
          </a:lstStyle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 с большими данными.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1_Заоголовок и список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Преимущества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1"/>
          </p:nvPr>
        </p:nvSpPr>
        <p:spPr bwMode="auto"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диаграммы</a:t>
            </a: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2_Заоголовок и список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Преимущества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1"/>
          </p:nvPr>
        </p:nvSpPr>
        <p:spPr bwMode="auto"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 SmartArt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, текст и логотипы_1">
    <p:bg>
      <p:bgPr shadeToTitle="0">
        <a:blipFill>
          <a:blip r:embed="rId2">
            <a:lum/>
          </a:blip>
          <a:srcRect l="-37888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 bwMode="auto"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2"/>
          </p:nvPr>
        </p:nvSpPr>
        <p:spPr bwMode="auto"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3"/>
          </p:nvPr>
        </p:nvSpPr>
        <p:spPr bwMode="auto"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4"/>
          </p:nvPr>
        </p:nvSpPr>
        <p:spPr bwMode="auto"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1" name="Picture Placeholder 12"/>
          <p:cNvSpPr>
            <a:spLocks noGrp="1"/>
          </p:cNvSpPr>
          <p:nvPr>
            <p:ph type="pic" sz="quarter" idx="15"/>
          </p:nvPr>
        </p:nvSpPr>
        <p:spPr bwMode="auto"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C</a:t>
            </a: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амозанятые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/>
              <a:buChar char="•"/>
              <a:defRPr b="1"/>
            </a:lvl1pPr>
          </a:lstStyle>
          <a:p>
            <a:pPr lvl="0">
              <a:defRPr/>
            </a:pPr>
            <a:r>
              <a:rPr lang="ru-RU"/>
              <a:t>Совместная работа со смежными командами</a:t>
            </a:r>
            <a:endParaRPr/>
          </a:p>
          <a:p>
            <a:pPr lvl="0">
              <a:defRPr/>
            </a:pPr>
            <a:endParaRPr lang="ru-RU"/>
          </a:p>
          <a:p>
            <a:pPr lvl="0">
              <a:defRPr/>
            </a:pPr>
            <a:r>
              <a:rPr lang="ru-RU"/>
              <a:t>Angular</a:t>
            </a:r>
            <a:r>
              <a:rPr lang="ru-RU"/>
              <a:t> под капотом</a:t>
            </a:r>
            <a:endParaRPr/>
          </a:p>
          <a:p>
            <a:pPr lvl="0">
              <a:defRPr/>
            </a:pPr>
            <a:endParaRPr lang="ru-RU"/>
          </a:p>
          <a:p>
            <a:pPr lvl="0">
              <a:defRPr/>
            </a:pPr>
            <a:r>
              <a:rPr lang="ru-RU"/>
              <a:t>Typescript</a:t>
            </a:r>
            <a:r>
              <a:rPr lang="ru-RU"/>
              <a:t> — строгость и организованность кода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, текст и логотипы_2">
    <p:bg>
      <p:bgPr shadeToTitle="0">
        <a:blipFill>
          <a:blip r:embed="rId2">
            <a:lum/>
          </a:blip>
          <a:srcRect l="0" t="-39759" r="-28056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en-US"/>
              <a:t>www.flexify.io</a:t>
            </a:r>
            <a:endParaRPr lang="ru-R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ru-RU"/>
              <a:t>Виртуализация облачных</a:t>
            </a:r>
            <a:endParaRPr/>
          </a:p>
          <a:p>
            <a:pPr lvl="0">
              <a:defRPr/>
            </a:pPr>
            <a:r>
              <a:rPr lang="ru-RU"/>
              <a:t>хранилищ.</a:t>
            </a:r>
            <a:endParaRPr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 bwMode="auto"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Собственные разработки</a:t>
            </a:r>
            <a:endParaRPr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en-US"/>
              <a:t>www.netmechanica.com</a:t>
            </a:r>
            <a:endParaRPr lang="ru-RU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ru-RU"/>
              <a:t>Продуктовая линейка средств </a:t>
            </a:r>
            <a:endParaRPr/>
          </a:p>
          <a:p>
            <a:pPr lvl="0">
              <a:defRPr/>
            </a:pPr>
            <a:r>
              <a:rPr lang="ru-RU"/>
              <a:t>мониторинга и сетевого управления.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аблица">
    <p:bg>
      <p:bgPr shadeToTitle="0">
        <a:blipFill>
          <a:blip r:embed="rId2">
            <a:lum/>
          </a:blip>
          <a:srcRect l="0" t="-14529" r="-35896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Референции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0"/>
          </p:nvPr>
        </p:nvSpPr>
        <p:spPr bwMode="auto"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таблицы</a:t>
            </a:r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Факты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 bwMode="auto"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Разработка</a:t>
            </a:r>
            <a:endParaRPr/>
          </a:p>
          <a:p>
            <a:pPr lvl="0">
              <a:defRPr/>
            </a:pPr>
            <a:r>
              <a:rPr lang="ru-RU"/>
              <a:t>и интеграция ПО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defRPr/>
            </a:pPr>
            <a:r>
              <a:rPr lang="ru-RU"/>
              <a:t>Факты о компании</a:t>
            </a:r>
            <a:endParaRPr/>
          </a:p>
        </p:txBody>
      </p:sp>
      <p:sp>
        <p:nvSpPr>
          <p:cNvPr id="23" name="Oval 22"/>
          <p:cNvSpPr/>
          <p:nvPr/>
        </p:nvSpPr>
        <p:spPr bwMode="auto"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Иностранные</a:t>
            </a:r>
            <a:endParaRPr/>
          </a:p>
          <a:p>
            <a:pPr lvl="0">
              <a:defRPr/>
            </a:pPr>
            <a:r>
              <a:rPr lang="ru-RU"/>
              <a:t>и российские</a:t>
            </a:r>
            <a:endParaRPr/>
          </a:p>
          <a:p>
            <a:pPr lvl="0">
              <a:defRPr/>
            </a:pPr>
            <a:r>
              <a:rPr lang="ru-RU"/>
              <a:t>клиенты</a:t>
            </a:r>
            <a:endParaRPr lang="en-US"/>
          </a:p>
        </p:txBody>
      </p:sp>
      <p:sp>
        <p:nvSpPr>
          <p:cNvPr id="33" name="Oval 32"/>
          <p:cNvSpPr/>
          <p:nvPr/>
        </p:nvSpPr>
        <p:spPr bwMode="auto"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Более 100</a:t>
            </a:r>
            <a:endParaRPr/>
          </a:p>
          <a:p>
            <a:pPr lvl="0">
              <a:defRPr/>
            </a:pPr>
            <a:r>
              <a:rPr lang="ru-RU"/>
              <a:t>сотрудников</a:t>
            </a:r>
            <a:endParaRPr lang="en-US"/>
          </a:p>
        </p:txBody>
      </p:sp>
      <p:sp>
        <p:nvSpPr>
          <p:cNvPr id="37" name="Oval 36"/>
          <p:cNvSpPr/>
          <p:nvPr/>
        </p:nvSpPr>
        <p:spPr bwMode="auto"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Работаем с 2011 года</a:t>
            </a:r>
            <a:endParaRPr lang="en-US"/>
          </a:p>
        </p:txBody>
      </p:sp>
      <p:sp>
        <p:nvSpPr>
          <p:cNvPr id="39" name="Oval 38"/>
          <p:cNvSpPr/>
          <p:nvPr/>
        </p:nvSpPr>
        <p:spPr bwMode="auto"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Принцип </a:t>
            </a:r>
            <a:endParaRPr/>
          </a:p>
          <a:p>
            <a:pPr lvl="0">
              <a:defRPr/>
            </a:pPr>
            <a:r>
              <a:rPr lang="en-US"/>
              <a:t>OTOBOS</a:t>
            </a:r>
            <a:endParaRPr/>
          </a:p>
        </p:txBody>
      </p:sp>
      <p:sp>
        <p:nvSpPr>
          <p:cNvPr id="16" name="Oval 15"/>
          <p:cNvSpPr/>
          <p:nvPr/>
        </p:nvSpPr>
        <p:spPr bwMode="auto"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chemeClr val="bg1"/>
              </a:solidFill>
            </a:endParaRP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Офисы </a:t>
            </a:r>
            <a:endParaRPr/>
          </a:p>
          <a:p>
            <a:pPr lvl="0">
              <a:defRPr/>
            </a:pPr>
            <a:r>
              <a:rPr lang="ru-RU"/>
              <a:t>в Москве</a:t>
            </a:r>
            <a:endParaRPr/>
          </a:p>
          <a:p>
            <a:pPr lvl="0">
              <a:defRPr/>
            </a:pPr>
            <a:r>
              <a:rPr lang="ru-RU"/>
              <a:t>и Нижнем</a:t>
            </a:r>
            <a:endParaRPr/>
          </a:p>
          <a:p>
            <a:pPr lvl="0">
              <a:defRPr/>
            </a:pPr>
            <a:r>
              <a:rPr lang="ru-RU"/>
              <a:t> Новгороде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Сотрудники_1">
    <p:bg>
      <p:bgPr shadeToTitle="0">
        <a:blipFill>
          <a:blip r:embed="rId2">
            <a:lum/>
          </a:blip>
          <a:srcRect l="0" t="0" r="-27007" b="-37888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" name="Text Placeholder 5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Отвечает за проектирование и разработку систем управления OSS/NMS промышленного класса</a:t>
            </a:r>
            <a:endParaRPr/>
          </a:p>
          <a:p>
            <a:pPr lvl="0">
              <a:defRPr/>
            </a:pPr>
            <a:r>
              <a:rPr lang="ru-RU"/>
              <a:t>и </a:t>
            </a:r>
            <a:r>
              <a:rPr lang="ru-RU"/>
              <a:t>биллинговых</a:t>
            </a:r>
            <a:r>
              <a:rPr lang="ru-RU"/>
              <a:t> платформ.</a:t>
            </a:r>
            <a:endParaRPr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Технический</a:t>
            </a:r>
            <a:endParaRPr/>
          </a:p>
          <a:p>
            <a:pPr lvl="0">
              <a:defRPr/>
            </a:pPr>
            <a:r>
              <a:rPr lang="ru-RU"/>
              <a:t>директор</a:t>
            </a:r>
            <a:endParaRPr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20"/>
          </p:nvPr>
        </p:nvSpPr>
        <p:spPr bwMode="auto"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Андрей</a:t>
            </a:r>
            <a:endParaRPr/>
          </a:p>
          <a:p>
            <a:pPr lvl="0">
              <a:defRPr/>
            </a:pPr>
            <a:r>
              <a:rPr lang="ru-RU"/>
              <a:t>Комягин</a:t>
            </a:r>
            <a:endParaRPr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Отвечает за развитие бизнеса, управление продажами, работу с ключевыми российскими и зарубежными заказчиками.</a:t>
            </a:r>
            <a:endParaRPr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Финансовый</a:t>
            </a:r>
            <a:endParaRPr/>
          </a:p>
          <a:p>
            <a:pPr lvl="0">
              <a:defRPr/>
            </a:pPr>
            <a:r>
              <a:rPr lang="ru-RU"/>
              <a:t>директор</a:t>
            </a:r>
            <a:endParaRPr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Сергей</a:t>
            </a:r>
            <a:endParaRPr/>
          </a:p>
          <a:p>
            <a:pPr lvl="0">
              <a:defRPr/>
            </a:pPr>
            <a:r>
              <a:rPr lang="ru-RU"/>
              <a:t>Смирнов</a:t>
            </a:r>
            <a:endParaRPr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Возглавляет компанию </a:t>
            </a:r>
            <a:endParaRPr/>
          </a:p>
          <a:p>
            <a:pPr lvl="0">
              <a:defRPr/>
            </a:pPr>
            <a:r>
              <a:rPr lang="ru-RU"/>
              <a:t>«СТМ» с 2011 года.</a:t>
            </a:r>
            <a:endParaRPr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Генеральный</a:t>
            </a:r>
            <a:endParaRPr/>
          </a:p>
          <a:p>
            <a:pPr lvl="0">
              <a:defRPr/>
            </a:pPr>
            <a:r>
              <a:rPr lang="ru-RU"/>
              <a:t>директор</a:t>
            </a:r>
            <a:endParaRPr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202944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pPr>
              <a:defRPr/>
            </a:pPr>
            <a:r>
              <a:rPr lang="ru-RU"/>
              <a:t>Руководство</a:t>
            </a:r>
            <a:endParaRPr/>
          </a:p>
        </p:txBody>
      </p:sp>
      <p:sp>
        <p:nvSpPr>
          <p:cNvPr id="35" name="TextBox 34"/>
          <p:cNvSpPr txBox="1"/>
          <p:nvPr/>
        </p:nvSpPr>
        <p:spPr bwMode="auto"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Алексей</a:t>
            </a:r>
            <a:endParaRPr/>
          </a:p>
          <a:p>
            <a:pPr lvl="0">
              <a:defRPr/>
            </a:pPr>
            <a:r>
              <a:rPr lang="ru-RU"/>
              <a:t>Щепетков</a:t>
            </a:r>
            <a:endParaRPr lang="ru-RU"/>
          </a:p>
        </p:txBody>
      </p:sp>
      <p:sp>
        <p:nvSpPr>
          <p:cNvPr id="16" name="TextBox 15"/>
          <p:cNvSpPr txBox="1"/>
          <p:nvPr/>
        </p:nvSpPr>
        <p:spPr bwMode="auto"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Сотрудники_2">
    <p:bg>
      <p:bgPr shadeToTitle="0">
        <a:blipFill>
          <a:blip r:embed="rId2">
            <a:lum/>
          </a:blip>
          <a:srcRect l="-33774" t="0" r="0" b="-2248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Picture Placeholder 3"/>
          <p:cNvSpPr>
            <a:spLocks noGrp="1"/>
          </p:cNvSpPr>
          <p:nvPr>
            <p:ph type="pic" sz="quarter" idx="19"/>
          </p:nvPr>
        </p:nvSpPr>
        <p:spPr bwMode="auto"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0"/>
          </p:nvPr>
        </p:nvSpPr>
        <p:spPr bwMode="auto"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7"/>
          </p:nvPr>
        </p:nvSpPr>
        <p:spPr bwMode="auto">
          <a:xfrm>
            <a:off x="5764376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8"/>
          </p:nvPr>
        </p:nvSpPr>
        <p:spPr bwMode="auto"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 bwMode="auto"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Партнеры:</a:t>
            </a:r>
            <a:endParaRPr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Опыт работы в отрасли — более 10 лет. </a:t>
            </a:r>
            <a:endParaRPr lang="en-US"/>
          </a:p>
          <a:p>
            <a:pPr lvl="0">
              <a:defRPr/>
            </a:pPr>
            <a:r>
              <a:rPr lang="ru-RU"/>
              <a:t>Магистр Нижегородского Государственного Технического Университета.</a:t>
            </a:r>
            <a:endParaRPr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Руководитель направления</a:t>
            </a:r>
            <a:endParaRPr/>
          </a:p>
          <a:p>
            <a:pPr lvl="0">
              <a:defRPr/>
            </a:pPr>
            <a:r>
              <a:rPr lang="ru-RU"/>
              <a:t>«Разработка ПО»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Разработка ПО</a:t>
            </a:r>
            <a:endParaRPr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Александр Бондин</a:t>
            </a:r>
            <a:endParaRPr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4158690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1_Титульный_1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аловок и картинка_1">
    <p:bg>
      <p:bgPr shadeToTitle="0">
        <a:blipFill>
          <a:blip r:embed="rId2">
            <a:lum/>
          </a:blip>
          <a:srcRect l="0" t="-18032" r="-39024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>
              <a:defRPr/>
            </a:pPr>
            <a:r>
              <a:rPr lang="ru-RU"/>
              <a:t>Личный кабинет</a:t>
            </a:r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</a:t>
            </a:r>
            <a:r>
              <a:rPr lang="ru-RU"/>
              <a:t>амозанятые</a:t>
            </a:r>
            <a:endParaRPr lang="ru-RU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картинка_2">
    <p:bg>
      <p:bgPr shadeToTitle="0">
        <a:blipFill>
          <a:blip r:embed="rId2">
            <a:lum/>
          </a:blip>
          <a:srcRect l="-29577" t="0" r="0" b="-2424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>
              <a:defRPr/>
            </a:pPr>
            <a:r>
              <a:rPr lang="ru-RU"/>
              <a:t>Личный кабинет</a:t>
            </a:r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</a:t>
            </a:r>
            <a:r>
              <a:rPr lang="ru-RU"/>
              <a:t>амозанятые</a:t>
            </a:r>
            <a:endParaRPr lang="ru-RU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картинка_3">
    <p:bg>
      <p:bgPr shadeToTitle="0">
        <a:blipFill>
          <a:blip r:embed="rId2">
            <a:lum/>
          </a:blip>
          <a:srcRect l="0" t="-20634" r="-37888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>
              <a:defRPr/>
            </a:pPr>
            <a:r>
              <a:rPr lang="ru-RU"/>
              <a:t>Личный кабинет</a:t>
            </a:r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</a:t>
            </a:r>
            <a:r>
              <a:rPr lang="ru-RU"/>
              <a:t>амозанятые</a:t>
            </a:r>
            <a:endParaRPr lang="ru-RU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картинки_1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Picture Placeholder 3"/>
          <p:cNvSpPr>
            <a:spLocks noGrp="1"/>
          </p:cNvSpPr>
          <p:nvPr>
            <p:ph type="pic" sz="quarter" idx="34"/>
          </p:nvPr>
        </p:nvSpPr>
        <p:spPr bwMode="auto"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27"/>
          </p:nvPr>
        </p:nvSpPr>
        <p:spPr bwMode="auto"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22"/>
          </p:nvPr>
        </p:nvSpPr>
        <p:spPr bwMode="auto"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23"/>
          </p:nvPr>
        </p:nvSpPr>
        <p:spPr bwMode="auto"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24"/>
          </p:nvPr>
        </p:nvSpPr>
        <p:spPr bwMode="auto"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25"/>
          </p:nvPr>
        </p:nvSpPr>
        <p:spPr bwMode="auto"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26"/>
          </p:nvPr>
        </p:nvSpPr>
        <p:spPr bwMode="auto"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1"/>
          </p:nvPr>
        </p:nvSpPr>
        <p:spPr bwMode="auto"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Технологии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56" name="Picture Placeholder 3"/>
          <p:cNvSpPr>
            <a:spLocks noGrp="1"/>
          </p:cNvSpPr>
          <p:nvPr>
            <p:ph type="pic" sz="quarter" idx="28"/>
          </p:nvPr>
        </p:nvSpPr>
        <p:spPr bwMode="auto"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7" name="Picture Placeholder 3"/>
          <p:cNvSpPr>
            <a:spLocks noGrp="1"/>
          </p:cNvSpPr>
          <p:nvPr>
            <p:ph type="pic" sz="quarter" idx="29"/>
          </p:nvPr>
        </p:nvSpPr>
        <p:spPr bwMode="auto"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8" name="Picture Placeholder 3"/>
          <p:cNvSpPr>
            <a:spLocks noGrp="1"/>
          </p:cNvSpPr>
          <p:nvPr>
            <p:ph type="pic" sz="quarter" idx="30"/>
          </p:nvPr>
        </p:nvSpPr>
        <p:spPr bwMode="auto"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9" name="Picture Placeholder 3"/>
          <p:cNvSpPr>
            <a:spLocks noGrp="1"/>
          </p:cNvSpPr>
          <p:nvPr>
            <p:ph type="pic" sz="quarter" idx="31"/>
          </p:nvPr>
        </p:nvSpPr>
        <p:spPr bwMode="auto"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0" name="Picture Placeholder 3"/>
          <p:cNvSpPr>
            <a:spLocks noGrp="1"/>
          </p:cNvSpPr>
          <p:nvPr>
            <p:ph type="pic" sz="quarter" idx="32"/>
          </p:nvPr>
        </p:nvSpPr>
        <p:spPr bwMode="auto"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1" name="Picture Placeholder 3"/>
          <p:cNvSpPr>
            <a:spLocks noGrp="1"/>
          </p:cNvSpPr>
          <p:nvPr>
            <p:ph type="pic" sz="quarter" idx="33"/>
          </p:nvPr>
        </p:nvSpPr>
        <p:spPr bwMode="auto"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3" name="Picture Placeholder 3"/>
          <p:cNvSpPr>
            <a:spLocks noGrp="1"/>
          </p:cNvSpPr>
          <p:nvPr>
            <p:ph type="pic" sz="quarter" idx="35"/>
          </p:nvPr>
        </p:nvSpPr>
        <p:spPr bwMode="auto"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4" name="Picture Placeholder 3"/>
          <p:cNvSpPr>
            <a:spLocks noGrp="1"/>
          </p:cNvSpPr>
          <p:nvPr>
            <p:ph type="pic" sz="quarter" idx="36"/>
          </p:nvPr>
        </p:nvSpPr>
        <p:spPr bwMode="auto"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5" name="Picture Placeholder 3"/>
          <p:cNvSpPr>
            <a:spLocks noGrp="1"/>
          </p:cNvSpPr>
          <p:nvPr>
            <p:ph type="pic" sz="quarter" idx="37"/>
          </p:nvPr>
        </p:nvSpPr>
        <p:spPr bwMode="auto"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6" name="Picture Placeholder 3"/>
          <p:cNvSpPr>
            <a:spLocks noGrp="1"/>
          </p:cNvSpPr>
          <p:nvPr>
            <p:ph type="pic" sz="quarter" idx="38"/>
          </p:nvPr>
        </p:nvSpPr>
        <p:spPr bwMode="auto"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7" name="Picture Placeholder 3"/>
          <p:cNvSpPr>
            <a:spLocks noGrp="1"/>
          </p:cNvSpPr>
          <p:nvPr>
            <p:ph type="pic" sz="quarter" idx="39"/>
          </p:nvPr>
        </p:nvSpPr>
        <p:spPr bwMode="auto"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8" name="Picture Placeholder 3"/>
          <p:cNvSpPr>
            <a:spLocks noGrp="1"/>
          </p:cNvSpPr>
          <p:nvPr>
            <p:ph type="pic" sz="quarter" idx="40"/>
          </p:nvPr>
        </p:nvSpPr>
        <p:spPr bwMode="auto"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Сертификаты">
    <p:bg>
      <p:bgPr shadeToTitle="0">
        <a:blipFill>
          <a:blip r:embed="rId2">
            <a:lum/>
          </a:blip>
          <a:srcRect l="0" t="-20000" r="-35483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4"/>
          </p:nvPr>
        </p:nvSpPr>
        <p:spPr bwMode="auto"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5"/>
          </p:nvPr>
        </p:nvSpPr>
        <p:spPr bwMode="auto"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6"/>
          </p:nvPr>
        </p:nvSpPr>
        <p:spPr bwMode="auto"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Сертификаты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Контакты">
    <p:bg>
      <p:bgPr shadeToTitle="0">
        <a:blipFill>
          <a:blip r:embed="rId2">
            <a:lum/>
          </a:blip>
          <a:srcRect l="-30555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Text Placeholder 10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www.stm-labs.ru</a:t>
            </a:r>
            <a:endParaRPr lang="ru-RU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info@stm-labs</a:t>
            </a:r>
            <a:endParaRPr lang="ru-RU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+ 7 (831) 217-15-90</a:t>
            </a:r>
            <a:endParaRPr/>
          </a:p>
          <a:p>
            <a:pPr lvl="0">
              <a:defRPr/>
            </a:pPr>
            <a:r>
              <a:rPr lang="ru-RU"/>
              <a:t>+ 7 (831) 217-15-91</a:t>
            </a:r>
            <a:endParaRPr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603090, ул. Родионова, 23а, корп. Б</a:t>
            </a:r>
            <a:endParaRPr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+ 7 910 390-14-89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115280, ул. Ленинская Слобода, 26с28, </a:t>
            </a:r>
            <a:endParaRPr/>
          </a:p>
          <a:p>
            <a:pPr lvl="0">
              <a:defRPr/>
            </a:pPr>
            <a:r>
              <a:rPr lang="ru-RU"/>
              <a:t>бизнес-центр «Слободской»</a:t>
            </a: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Контакты</a:t>
            </a:r>
            <a:endParaRPr/>
          </a:p>
        </p:txBody>
      </p:sp>
      <p:sp>
        <p:nvSpPr>
          <p:cNvPr id="8" name="TextBox 7"/>
          <p:cNvSpPr txBox="1"/>
          <p:nvPr/>
        </p:nvSpPr>
        <p:spPr bwMode="auto"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  <a:defRPr/>
            </a:pPr>
            <a:r>
              <a:rPr lang="ru-RU" sz="2200" b="1">
                <a:latin typeface="Verdana"/>
                <a:ea typeface="Verdana"/>
                <a:cs typeface="Verdana"/>
              </a:rPr>
              <a:t>Офис в Москве</a:t>
            </a:r>
            <a:endParaRPr lang="en-US" sz="2200" b="1">
              <a:latin typeface="Verdana"/>
              <a:ea typeface="Verdana"/>
              <a:cs typeface="Verdan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/>
                <a:ea typeface="Verdana"/>
              </a:defRPr>
            </a:lvl1pPr>
            <a:lvl2pPr>
              <a:defRPr sz="2200">
                <a:latin typeface="Verdana"/>
                <a:ea typeface="Verdana"/>
              </a:defRPr>
            </a:lvl2pPr>
            <a:lvl3pPr>
              <a:defRPr sz="2200">
                <a:latin typeface="Verdana"/>
                <a:ea typeface="Verdana"/>
              </a:defRPr>
            </a:lvl3pPr>
            <a:lvl4pPr>
              <a:defRPr sz="2200">
                <a:latin typeface="Verdana"/>
                <a:ea typeface="Verdana"/>
              </a:defRPr>
            </a:lvl4pPr>
            <a:lvl5pPr>
              <a:defRPr sz="2200">
                <a:latin typeface="Verdana"/>
                <a:ea typeface="Verdana"/>
              </a:defRPr>
            </a:lvl5pPr>
          </a:lstStyle>
          <a:p>
            <a:pPr lvl="0">
              <a:defRPr/>
            </a:pPr>
            <a:r>
              <a:rPr lang="ru-RU"/>
              <a:t>Офис в Москве</a:t>
            </a:r>
            <a:endParaRPr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/>
                <a:ea typeface="Verdana"/>
              </a:defRPr>
            </a:lvl1pPr>
            <a:lvl2pPr>
              <a:defRPr sz="2200">
                <a:latin typeface="Verdana"/>
                <a:ea typeface="Verdana"/>
              </a:defRPr>
            </a:lvl2pPr>
            <a:lvl3pPr>
              <a:defRPr sz="2200">
                <a:latin typeface="Verdana"/>
                <a:ea typeface="Verdana"/>
              </a:defRPr>
            </a:lvl3pPr>
            <a:lvl4pPr>
              <a:defRPr sz="2200">
                <a:latin typeface="Verdana"/>
                <a:ea typeface="Verdana"/>
              </a:defRPr>
            </a:lvl4pPr>
            <a:lvl5pPr>
              <a:defRPr sz="2200">
                <a:latin typeface="Verdana"/>
                <a:ea typeface="Verdana"/>
              </a:defRPr>
            </a:lvl5pPr>
          </a:lstStyle>
          <a:p>
            <a:pPr lvl="0">
              <a:defRPr/>
            </a:pPr>
            <a:r>
              <a:rPr lang="ru-RU"/>
              <a:t>Офис в Нижнем Новгороде</a:t>
            </a:r>
            <a:endParaRPr/>
          </a:p>
        </p:txBody>
      </p:sp>
      <p:sp>
        <p:nvSpPr>
          <p:cNvPr id="19" name="TextBox 18"/>
          <p:cNvSpPr txBox="1"/>
          <p:nvPr/>
        </p:nvSpPr>
        <p:spPr bwMode="auto"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  <a:defRPr/>
            </a:pPr>
            <a:r>
              <a:rPr lang="ru-RU" sz="2200" b="1">
                <a:latin typeface="Verdana"/>
                <a:ea typeface="Verdana"/>
                <a:cs typeface="Verdana"/>
              </a:rPr>
              <a:t>Офис в Москве</a:t>
            </a:r>
            <a:endParaRPr lang="en-US" sz="2200" b="1">
              <a:latin typeface="Verdana"/>
              <a:ea typeface="Verdana"/>
              <a:cs typeface="Verdana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475542" y="4285155"/>
            <a:ext cx="158626" cy="1917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Титульный слайд">
    <p:bg>
      <p:bgPr shadeToTitle="0">
        <a:blipFill>
          <a:blip r:embed="rId2">
            <a:lum/>
          </a:blip>
          <a:srcRect l="0" t="0" r="-14528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1(английский)">
    <p:bg>
      <p:bgPr shadeToTitle="0">
        <a:blipFill>
          <a:blip r:embed="rId2">
            <a:lum/>
          </a:blip>
          <a:srcRect l="0" t="0" r="-14528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/>
                <a:ea typeface="Verdana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Title</a:t>
            </a:r>
            <a:endParaRPr/>
          </a:p>
          <a:p>
            <a:pPr>
              <a:lnSpc>
                <a:spcPct val="120000"/>
              </a:lnSpc>
              <a:defRPr/>
            </a:pPr>
            <a:r>
              <a:rPr lang="en-US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in English</a:t>
            </a:r>
            <a:endParaRPr sz="4800" b="1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487481" y="5890019"/>
            <a:ext cx="1530894" cy="7943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2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  <a:defRPr/>
            </a:pPr>
            <a: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Современные </a:t>
            </a:r>
            <a:b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</a:br>
            <a: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технологии</a:t>
            </a:r>
            <a:b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</a:br>
            <a: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мониторинга</a:t>
            </a:r>
            <a:endParaRPr sz="4800" b="1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443575" y="5879195"/>
            <a:ext cx="1574800" cy="805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2(английский)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en-US"/>
              <a:t>Title</a:t>
            </a:r>
            <a:endParaRPr/>
          </a:p>
          <a:p>
            <a:pPr lvl="0">
              <a:defRPr/>
            </a:pPr>
            <a:r>
              <a:rPr lang="en-US"/>
              <a:t>in English</a:t>
            </a:r>
            <a:endParaRPr/>
          </a:p>
        </p:txBody>
      </p:sp>
      <p:pic>
        <p:nvPicPr>
          <p:cNvPr id="24" name="Рисунок 1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117144" y="5578356"/>
            <a:ext cx="1557240" cy="78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3">
    <p:bg>
      <p:bgPr shadeToTitle="0">
        <a:blipFill>
          <a:blip r:embed="rId2">
            <a:lum/>
          </a:blip>
          <a:srcRect l="-41860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>
              <a:defRPr/>
            </a:pPr>
            <a:r>
              <a:rPr lang="ru-RU"/>
              <a:t>Современные </a:t>
            </a:r>
            <a:endParaRPr/>
          </a:p>
          <a:p>
            <a:pPr lvl="0">
              <a:defRPr/>
            </a:pPr>
            <a:r>
              <a:rPr lang="ru-RU"/>
              <a:t>технологии</a:t>
            </a:r>
            <a:endParaRPr/>
          </a:p>
          <a:p>
            <a:pPr lvl="0">
              <a:defRPr/>
            </a:pPr>
            <a:r>
              <a:rPr lang="ru-RU"/>
              <a:t>мониторинга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73625" y="5890019"/>
            <a:ext cx="1530894" cy="7943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3(английский)">
    <p:bg>
      <p:bgPr shadeToTitle="0">
        <a:blipFill>
          <a:blip r:embed="rId2">
            <a:lum/>
          </a:blip>
          <a:srcRect l="-41860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>
              <a:defRPr/>
            </a:pPr>
            <a:r>
              <a:rPr lang="en-US"/>
              <a:t>Title</a:t>
            </a:r>
            <a:endParaRPr/>
          </a:p>
          <a:p>
            <a:pPr lvl="0">
              <a:defRPr/>
            </a:pPr>
            <a:r>
              <a:rPr lang="en-US"/>
              <a:t>in English</a:t>
            </a:r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970341" y="5410047"/>
            <a:ext cx="1532306" cy="7976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екст_1">
    <p:bg>
      <p:bgPr shadeToTitle="0">
        <a:blipFill>
          <a:blip r:embed="rId2">
            <a:lum/>
          </a:blip>
          <a:srcRect l="-38271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>
              <a:defRPr/>
            </a:pPr>
            <a:r>
              <a:rPr lang="ru-RU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 bwMode="auto"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>
              <a:defRPr/>
            </a:pPr>
            <a:r>
              <a:rPr lang="ru-RU"/>
              <a:t>Компетенции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екст­_2">
    <p:bg>
      <p:bgPr shadeToTitle="0">
        <a:blipFill>
          <a:blip r:embed="rId2">
            <a:lum/>
          </a:blip>
          <a:srcRect l="-35064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defRPr/>
            </a:pPr>
            <a:r>
              <a:rPr lang="ru-RU"/>
              <a:t>Текстовый слайд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Подзаголовок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</a:t>
            </a:r>
            <a:endParaRPr/>
          </a:p>
          <a:p>
            <a:pPr lvl="0">
              <a:defRPr/>
            </a:pPr>
            <a:r>
              <a:rPr lang="ru-RU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2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29">
            <a:lum/>
          </a:blip>
          <a:srcRect l="0" t="0" r="-14528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xStyles>
    <p:titleStyle>
      <a:lvl1pPr algn="l" defTabSz="914400">
        <a:lnSpc>
          <a:spcPct val="100000"/>
        </a:lnSpc>
        <a:spcBef>
          <a:spcPts val="500"/>
        </a:spcBef>
        <a:spcAft>
          <a:spcPts val="500"/>
        </a:spcAft>
        <a:buNone/>
        <a:defRPr sz="3200" b="1">
          <a:solidFill>
            <a:schemeClr val="tx1"/>
          </a:solidFill>
          <a:latin typeface="Verdana"/>
          <a:ea typeface="Verdana"/>
          <a:cs typeface="+mj-cs"/>
        </a:defRPr>
      </a:lvl1pPr>
    </p:titleStyle>
    <p:bodyStyle>
      <a:lvl1pPr marL="0" indent="0" algn="l" defTabSz="914400">
        <a:lnSpc>
          <a:spcPct val="90000"/>
        </a:lnSpc>
        <a:spcBef>
          <a:spcPts val="1000"/>
        </a:spcBef>
        <a:buFont typeface="Arial"/>
        <a:buNone/>
        <a:defRPr sz="2200">
          <a:solidFill>
            <a:schemeClr val="tx1"/>
          </a:solidFill>
          <a:latin typeface="Verdana"/>
          <a:ea typeface="Verdan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sites.google.com/chromium.org/driver/downloads" TargetMode="External"/><Relationship Id="rId3" Type="http://schemas.openxmlformats.org/officeDocument/2006/relationships/hyperlink" Target="https://github.com/mozilla/geckodriver/releases" TargetMode="Externa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 sz="3600" u="sng">
                <a:solidFill>
                  <a:srgbClr val="002060"/>
                </a:solidFill>
                <a:latin typeface="+mn-lt"/>
                <a:cs typeface="Times New Roman"/>
              </a:rPr>
              <a:t>Лекция №14</a:t>
            </a:r>
            <a:endParaRPr/>
          </a:p>
        </p:txBody>
      </p:sp>
      <p:sp>
        <p:nvSpPr>
          <p:cNvPr id="162" name="Text Box 10"/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3200" b="1">
                <a:solidFill>
                  <a:srgbClr val="002060"/>
                </a:solidFill>
                <a:latin typeface="+mn-lt"/>
              </a:rPr>
              <a:t>Тестирование программного обеспечения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Общая информация 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Виды тестирования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en-US" sz="2800">
                <a:solidFill>
                  <a:srgbClr val="002060"/>
                </a:solidFill>
                <a:latin typeface="+mn-lt"/>
              </a:rPr>
              <a:t>unittest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en-US" sz="2800">
                <a:solidFill>
                  <a:srgbClr val="002060"/>
                </a:solidFill>
                <a:latin typeface="+mn-lt"/>
              </a:rPr>
              <a:t>coverage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en-US" sz="2800">
                <a:solidFill>
                  <a:srgbClr val="002060"/>
                </a:solidFill>
                <a:latin typeface="+mn-lt"/>
              </a:rPr>
              <a:t>pytest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en-US" sz="2800">
                <a:solidFill>
                  <a:srgbClr val="002060"/>
                </a:solidFill>
                <a:latin typeface="+mn-lt"/>
              </a:rPr>
              <a:t>mock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Системное тестирование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en-US" sz="2800">
                <a:solidFill>
                  <a:srgbClr val="002060"/>
                </a:solidFill>
                <a:latin typeface="+mn-lt"/>
              </a:rPr>
              <a:t>selenium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en-US" sz="2800">
                <a:solidFill>
                  <a:srgbClr val="002060"/>
                </a:solidFill>
                <a:latin typeface="+mn-lt"/>
              </a:rPr>
              <a:t>robotframework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unittest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пропуск тестовых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Запуск тестов в консоли: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unittest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sys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class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MyTestCase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unittest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TestCase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@unittest.skip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"demonstrating skipping"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test_nothing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fail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"shouldn't happen"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@unittest.skipIf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sys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version_info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minor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!=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6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  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"not supported in this python version"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test_format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Tests that work for only a certain version of the library.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pass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@unittest.skipUnless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sys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platform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startswith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"win"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"requires Windows"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test_windows_support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windows specific testing code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pass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unittest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вывод на экран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Запуск тестов с пропусками (опция –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v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позволяет получить более детальный отчет):</a:t>
            </a:r>
            <a:endParaRPr lang="en-US" sz="2000">
              <a:solidFill>
                <a:srgbClr val="002060"/>
              </a:solidFill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$ python3 -m unittest -v test_skip.py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test_format (tests_skip.MyTestCase) ... skipped 'not supported in this python version'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test_nothing (tests_skip.MyTestCase) ... skipped 'demonstrating skipping'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test_windows_support (tests_skip.MyTestCase) ... skipped 'requires Windows'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----------------------------------------------------------------------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Ran 3 tests in 0.000s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OK (skipped=3)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Можно запускать отдельные методы тестового класса: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$ python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3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-m unittest -v test_s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kip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.MyTestCase.test_format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test_format (tests_s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kip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.MyTestCase) ... skipped 'not supported in this python version'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----------------------------------------------------------------------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Ran 1 test in 0.000s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unittest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структура папок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При создании тестовых скриптов используются следующие принципы наименования и расположения файлов:</a:t>
            </a:r>
            <a:endParaRPr/>
          </a:p>
          <a:p>
            <a:pPr marL="342900" indent="-3429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Если тестируется код в файле module.py, скрипт с юнит-тестами к этому файлу должен называться test_module.py.</a:t>
            </a:r>
            <a:endParaRPr/>
          </a:p>
          <a:p>
            <a:pPr marL="342900" indent="-3429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При этом скрипт test_module.py можно разместить:</a:t>
            </a:r>
            <a:endParaRPr/>
          </a:p>
          <a:p>
            <a:pPr marL="1085850" lvl="1" indent="-3429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той же папке, что и module.py</a:t>
            </a:r>
            <a:endParaRPr/>
          </a:p>
          <a:p>
            <a:pPr marL="1085850" lvl="1" indent="-3429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папке ../tests/test_module.py (в отдельной папке для тестов, но на том же уровне, что и файл с кодом)</a:t>
            </a:r>
            <a:endParaRPr/>
          </a:p>
          <a:p>
            <a:pPr marL="1085850" lvl="1" indent="-3429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папке tests/test_module.py (в отдельной папке для тестов, которая расположена в той же папке, что и файл с кодом)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unittest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TestRunner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запуска всех тестов в папке необходимо создать TestRunner, либо воспользоваться опцией discover.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unittest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testmodules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'test_string_methods'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'test_skip'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__name__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'__main__'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suite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unittest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TestSuite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for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tm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in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testmodules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suite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addTest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unittest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defaultTestLoader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loadTestsFromName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tm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unittest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TextTestRunner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run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suite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unittest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вывод на экран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Результат запуска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TestRunner: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$ python3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testrunner.py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start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end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.start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end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.start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end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.ss.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----------------------------------------------------------------------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Ran 6 tests in 0.000s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OK (skipped=2)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Использование опции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discover: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$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py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thon3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-m unittest discover . test_*.py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ss.start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end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.start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end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.start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end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.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----------------------------------------------------------------------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Ran 6 tests in 0.000s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OK (skipped=2)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pytest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00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является наиболее популярной библиотекой для автоматизированного тестирования. Она также имеет множество дополнений и расширений, упрощающих создание и использование тестов.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pytest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endParaRPr lang="en-US" sz="1200" b="1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endParaRPr lang="en-US" sz="1200" b="1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Courier New"/>
                <a:cs typeface="Courier New"/>
              </a:rPr>
              <a:t>TestWithPytestSuite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>
                <a:solidFill>
                  <a:srgbClr val="FF00FF"/>
                </a:solidFill>
                <a:latin typeface="Courier New"/>
                <a:cs typeface="Courier New"/>
              </a:rPr>
              <a:t>setup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self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):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200">
                <a:solidFill>
                  <a:srgbClr val="808080"/>
                </a:solidFill>
                <a:latin typeface="Courier New"/>
                <a:cs typeface="Courier New"/>
              </a:rPr>
              <a:t>'Before test case'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endParaRPr lang="en-US" sz="1200" b="1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>
                <a:solidFill>
                  <a:srgbClr val="FF00FF"/>
                </a:solidFill>
                <a:latin typeface="Courier New"/>
                <a:cs typeface="Courier New"/>
              </a:rPr>
              <a:t>teardown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self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):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200">
                <a:solidFill>
                  <a:srgbClr val="808080"/>
                </a:solidFill>
                <a:latin typeface="Courier New"/>
                <a:cs typeface="Courier New"/>
              </a:rPr>
              <a:t>'After test case'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endParaRPr lang="en-US" sz="12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200" i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i="1">
                <a:solidFill>
                  <a:srgbClr val="FF8000"/>
                </a:solidFill>
                <a:latin typeface="Courier New"/>
                <a:cs typeface="Courier New"/>
              </a:rPr>
              <a:t>@classmethod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>
                <a:solidFill>
                  <a:srgbClr val="FF00FF"/>
                </a:solidFill>
                <a:latin typeface="Courier New"/>
                <a:cs typeface="Courier New"/>
              </a:rPr>
              <a:t>setup_class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cls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):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200">
                <a:solidFill>
                  <a:srgbClr val="808080"/>
                </a:solidFill>
                <a:latin typeface="Courier New"/>
                <a:cs typeface="Courier New"/>
              </a:rPr>
              <a:t>'Before test suite'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endParaRPr lang="en-US" sz="12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200" i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i="1">
                <a:solidFill>
                  <a:srgbClr val="FF8000"/>
                </a:solidFill>
                <a:latin typeface="Courier New"/>
                <a:cs typeface="Courier New"/>
              </a:rPr>
              <a:t>@classmethod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>
                <a:solidFill>
                  <a:srgbClr val="FF00FF"/>
                </a:solidFill>
                <a:latin typeface="Courier New"/>
                <a:cs typeface="Courier New"/>
              </a:rPr>
              <a:t>teardown_class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cls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):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200">
                <a:solidFill>
                  <a:srgbClr val="808080"/>
                </a:solidFill>
                <a:latin typeface="Courier New"/>
                <a:cs typeface="Courier New"/>
              </a:rPr>
              <a:t>'After test suite'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endParaRPr lang="en-US" sz="12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def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>
                <a:solidFill>
                  <a:srgbClr val="FF00FF"/>
                </a:solidFill>
                <a:latin typeface="Courier New"/>
                <a:cs typeface="Courier New"/>
              </a:rPr>
              <a:t>test_numbers_5_6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self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):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assert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20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*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>
                <a:solidFill>
                  <a:srgbClr val="FF0000"/>
                </a:solidFill>
                <a:latin typeface="Courier New"/>
                <a:cs typeface="Courier New"/>
              </a:rPr>
              <a:t>6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==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>
                <a:solidFill>
                  <a:srgbClr val="FF0000"/>
                </a:solidFill>
                <a:latin typeface="Courier New"/>
                <a:cs typeface="Courier New"/>
              </a:rPr>
              <a:t>30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endParaRPr lang="en-US" sz="12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def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>
                <a:solidFill>
                  <a:srgbClr val="FF00FF"/>
                </a:solidFill>
                <a:latin typeface="Courier New"/>
                <a:cs typeface="Courier New"/>
              </a:rPr>
              <a:t>test_strings_b_2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self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):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assert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200">
                <a:solidFill>
                  <a:srgbClr val="808080"/>
                </a:solidFill>
                <a:latin typeface="Courier New"/>
                <a:cs typeface="Courier New"/>
              </a:rPr>
              <a:t>'b'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*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==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>
                <a:solidFill>
                  <a:srgbClr val="808080"/>
                </a:solidFill>
                <a:latin typeface="Courier New"/>
                <a:cs typeface="Courier New"/>
              </a:rPr>
              <a:t>'bb'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>
                <a:solidFill>
                  <a:srgbClr val="FF00FF"/>
                </a:solidFill>
                <a:latin typeface="Courier New"/>
                <a:cs typeface="Courier New"/>
              </a:rPr>
              <a:t>test_zero_division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self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):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with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pytest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raises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ZeroDivisionError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):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a 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>
                <a:solidFill>
                  <a:srgbClr val="FF0000"/>
                </a:solidFill>
                <a:latin typeface="Courier New"/>
                <a:cs typeface="Courier New"/>
              </a:rPr>
              <a:t>10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/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endParaRPr lang="en-US" sz="1200"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pytest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en-US" sz="200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также может запускать тесты, написанные с использованием как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, так и unittest.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C:\PythonCourse\tests&gt;pytest -v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=================================================== test session starts ==================================================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platform win32 -- Python 3.7.5, pytest-6.1.1, py-1.9.0, pluggy-0.13.1 -- c:\users\ilya.orlov\appdata\local\programs\python\python37\python.exe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cachedir: .pytest_cache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rootdir: C:\PythonCourse\tests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plugins: cov-2.12.1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collected 11 items                                                                                                                   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test_skip.py::MyTestCase::test_format SKIPPED                                                                       [  9%]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test_skip.py::MyTestCase::test_nothing SKIPPED                                                                      [ 18%]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test_skip.py::MyTestCase::test_windows_support PASSED                                                               [ 27%]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test_string_methods.py::TestStringMethods::test_isupper PASSED                                                      [ 36%]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test_string_methods.py::TestStringMethods::test_split PASSED                                                        [ 45%]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test_string_methods.py::TestStringMethods::test_upper PASSED                                                        [ 54%]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test_tasks.py::TestTasks::test_mylen PASSED                                                                         [ 63%]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test_tasks.py::TestTasks::test_myrange PASSED                                                                       [ 72%]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test_with_nose.py::TestWithNose::test_numbers_5_6 PASSED                                                            [ 81%]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test_with_nose.py::TestWithNose::test_strings_b_2 PASSED                                                            [ 90%]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test_with_nose.py::TestWithNose::test_zero_division PASSED                                                          [100%]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======================================== 9 passed, 2 skipped, 3 warnings in 0.36s ========================================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1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pytest: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пример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Рассмотрим возможности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для тестирования функций из файла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tasks.py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.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Файл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tasks.py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mylen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list_arg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res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0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for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i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in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list_arg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res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+=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return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res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myrange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start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stop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None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step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not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stop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stop, start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start, 0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    if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step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f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lambda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b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False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elif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step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f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lambda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b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&lt;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b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else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f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lambda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b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b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i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start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l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[]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while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stop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l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append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i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+=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step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return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l </a:t>
            </a: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pytest: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пример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Файл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test_tasks.py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pytest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from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tasks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mylen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myrange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class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TestTasksSuite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test_mylen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l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45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32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9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assert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mylen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l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 ==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4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    def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test_myrange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assert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myrange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5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 ==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list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range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5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)))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assert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myrange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 ==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list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range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)))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assert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myrange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3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 ==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list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range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3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)))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assert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myrange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-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 ==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list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range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-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)))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assert(myrange(20, 10, 0) == list(range(20, 10, 0)))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__name__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'__main__'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pytest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main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pytest-cov: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пример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Оценим покрытие исходного кода тестами, запустив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с построением coverage report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(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нужно доустановить библиотеку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pytest-cov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через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pip)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: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C:\PythonCourse\tests&gt;pytest -v test_tasks.py --cov-report html:cov_html --cov tasks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========================================== test session starts ==========================================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platform win32 -- Python 3.7.5, pytest-6.1.1, py-1.9.0, pluggy-0.13.1 -- c:\users\ilya.orlov\appdata\local\programs\python\python37\pyt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hon.exe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cachedir: .pytest_cache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rootdir: C:\PythonCourse\tests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plugins: cov-2.12.1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collected 2 items                                                                                                                    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test_tasks.py::TestTasksSuite::test_mylen PASSED                                                   [ 50%]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test_tasks.py::TestTasksSuite::test_myrange PASSED                                                 [100%]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----------- coverage: platform win32, python 3.7.5-final-0 -----------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Coverage HTML written to dir cov_html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=========================================== 2 passed in 0.09s ===========================================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Общая информация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Тестирование программного обеспечения — процесс исследования, испытания программного продукта, имеющий своей целью проверку соответствия между реальным поведением программы и её ожидаемым поведением на конечном наборе тестов, выбранных определенным образом (ISO/IEC TR 19759:2005).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Качество написанной программы определяется, в первую очередь, соответствием реальных результатов работы программы и ожидаемых.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Прежде чем поставляться заказчику, программный продукт должен пройти проверку на соответствие требованиям заказчика. Проверка подразумевает передачу программе (или отдельным ее компонентам) входных данных, считывание результата или определенных статистик выполнения программы и сравнение этих выходных данных с ожидаемым результатом.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Тестовые сценарии определяются в соответствии с требованиями заказчика (для всего продукта), либо с требованиями к компоненту по дизайну проекта (для отдельных компонентов).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pytest-cov: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пример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overage report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в формате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html (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файл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cov_html/index.html)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и покрытие кода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tasks.py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тестами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: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81967" y="1478111"/>
            <a:ext cx="4685980" cy="1691913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096000" y="1478111"/>
            <a:ext cx="3939153" cy="51706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pytest-cov vs coverage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получения аналогичного отчета с использованием unittest потребовалось бы выполнить следующий набор команд:</a:t>
            </a:r>
            <a:endParaRPr lang="en-US" sz="2000">
              <a:solidFill>
                <a:srgbClr val="002060"/>
              </a:solidFill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$ coverage erase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$ coverage run --source tasks test_tasks.py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$ coverage report -m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$ coverage html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pytest: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параметризация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Написание теста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для функции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myrange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можно упростить, используя параметризацию.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Для этого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pytest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предоставляет декоратор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@pytest.fixture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.</a:t>
            </a:r>
            <a:endParaRPr lang="en-US" sz="2000">
              <a:solidFill>
                <a:srgbClr val="00206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pytest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tasks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myrange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endParaRPr lang="ru-RU" sz="1400" b="1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endParaRPr lang="ru-RU" sz="1400" b="1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00"/>
                </a:solidFill>
                <a:latin typeface="Courier New"/>
                <a:cs typeface="Courier New"/>
              </a:rPr>
              <a:t>TestMyrangeSuite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ru-RU" sz="1400" i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i="1">
                <a:solidFill>
                  <a:srgbClr val="FF8000"/>
                </a:solidFill>
                <a:latin typeface="Courier New"/>
                <a:cs typeface="Courier New"/>
              </a:rPr>
              <a:t>@pytest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fixture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endParaRPr lang="ru-RU" sz="1400" b="1">
              <a:solidFill>
                <a:srgbClr val="00008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ru-RU" sz="1400" b="1">
                <a:solidFill>
                  <a:srgbClr val="000080"/>
                </a:solidFill>
                <a:latin typeface="Courier New"/>
                <a:cs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scope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'function'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ru-RU" sz="14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params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=[(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10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20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10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20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20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10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)],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ru-RU" sz="14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ids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lambda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args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f"Test with args: '{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args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}'"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 b="1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FF"/>
                </a:solidFill>
                <a:latin typeface="Courier New"/>
                <a:cs typeface="Courier New"/>
              </a:rPr>
              <a:t>parametrize_myrange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self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request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request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param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endParaRPr lang="ru-RU" sz="1400" b="1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FF"/>
                </a:solidFill>
                <a:latin typeface="Courier New"/>
                <a:cs typeface="Courier New"/>
              </a:rPr>
              <a:t>test_myrange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self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parametrize_myrange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ru-RU" sz="14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range_args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parametrize_myrange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myrange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(*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range_args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==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list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range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(*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range_args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endParaRPr lang="ru-RU" sz="1400" b="1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endParaRPr lang="ru-RU" sz="1400" b="1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__name__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==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'__main__'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ru-RU" sz="14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pytest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main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en-US" sz="1400"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pytest: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параметризация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C:\PythonCourse\tests&gt;pytest -v test_myrange.py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========================================== test session starts ==========================================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platform win32 -- Python 3.7.5, pytest-6.1.1, py-1.9.0, pluggy-0.13.1 -- c:\users\ilya.orlov\appdata\local\programs\python\python37\pyt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hon.exe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cachedir: .pytest_cache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rootdir: C:\PythonCourse\tests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plugins: cov-2.12.1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collected 4 items                                                                                                                    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test_myrange.py::TestMyrangeSuite::test_myrange[Test with args: (0, 5)] PASSED                     [ 25%]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test_myrange.py::TestMyrangeSuite::test_myrange[Test with args: (10, 20)] PASSED                   [ 50%]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test_myrange.py::TestMyrangeSuite::test_myrange[Test with args: (10, 20, 3)] PASSED                [ 75%]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test_myrange.py::TestMyrangeSuite::test_myrange[Test with args: (20, 10, -2)] PASSED               [100%]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=========================================== 4 passed in 0.04s ===========================================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mock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Тестируемые компоненты в большинстве случаев имеют зависимости от других компонентов, библиотек, драйверов. Чтобы протестировать такой компонент изолированно надо заменить все его зависимости на mock-объекты –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"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заглушки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"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, работающие в соответствии с тестовыми сценариями.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создания и использования mock-объектов в Python существует библиотека mock. Она позволяет подменять компоненты тестируемой системы mock-объектами и проверять обращения к этим объектам. Например, мы тестируем клиентский модуль, получающий какие-то данные от HTTP сервера. Использовать реальный сервер в данном случае неправильно, т.к. мы тестируем именно код клиента и проверять заодно внешние зависимости было бы излишней работой (это уже относится к системному тестированию). Все, что нам нужно, это получить правильный ответ от сервера, т.е. ответ, предусмотренный тестовым сценарием. В этом случае достаточно использовать mock-объект, чтобы эмулировать ответ, который нам нужен. Таким способом проверить все возможные ответы от сервера, не проверяя и не используя сам сервер.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mock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Shape 116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2567418" y="988321"/>
            <a:ext cx="7046781" cy="4707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mock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Файл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cmd_manager.py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FF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class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AuditManager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add_call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*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args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**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kwargs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pass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add_result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*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args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**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kwargs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pass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audit_service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AuditManager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FF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1" i="0" u="none" strike="noStrike" cap="none" spc="0">
              <a:ln>
                <a:noFill/>
              </a:ln>
              <a:solidFill>
                <a:srgbClr val="0000FF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class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CmdManager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set_service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service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service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service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service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start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run_command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cmd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audit_service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add_call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service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name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'run'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cmd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result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service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run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cmd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audit_service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add_result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service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name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'run'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result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mock: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пример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Мы будем тестировать класс CmdManager, объект audit_service нас интересует постольку, поскольку к нему идут обращения от методов CmdManager. Эти обращения можно рассматривать как выходные данные тестируемого класса CmdManager. Поэтому сам объект audit_service мы заменяем mock-объектом.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Метод set_service объекта класса CmdManager принимает параметр service, о котором мы знаем только то, что у него есть атрибут name и метод run, который должен что-то возвращать. В качестве фактического параметра service мы тоже можем использовать mock-объект, предварительно добавив в него требуемые в рамках теста атрибуты и заглушки для методов.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mock: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пример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Файл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test_cmd_manager.py</a:t>
            </a:r>
            <a:endParaRPr lang="ru-RU" sz="12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1" i="0" u="none" strike="noStrike" cap="none" spc="0">
              <a:ln>
                <a:noFill/>
              </a:ln>
              <a:solidFill>
                <a:srgbClr val="0000FF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cmd_manager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mock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unittest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class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TestCmdManager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unittest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TestCase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test_cmd_manager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cmd_mgr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cmd_manager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CmdManager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       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Подменяем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audit_service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mock-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объектом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with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mock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patch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'cmd_manager.audit_service'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as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audit_service_mock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  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Вместо параметра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service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тоже используем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mock-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объект</a:t>
            </a:r>
            <a:endParaRPr lang="ru-RU" sz="1200" b="1" i="0" u="none" strike="noStrike" cap="none" spc="0">
              <a:ln>
                <a:noFill/>
              </a:ln>
              <a:solidFill>
                <a:srgbClr val="0000FF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service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mock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Mock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service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name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'MyService'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service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run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return_value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0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cmd_mgr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set_service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service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assertTrue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service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start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called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cmd_mgr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run_command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'status'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Используем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assert-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методы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mock-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объекта, которым мы подменили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audit_service</a:t>
            </a:r>
            <a:endParaRPr lang="ru-RU" sz="12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  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audit_service_mock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add_call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assert_called_once_with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'MyService'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'run'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'status'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service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run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assert_called_once_with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'status'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  </a:t>
            </a: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audit_service_mock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add_result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assert_called_once_with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'MyService'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'run'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__name__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'__main__'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unittest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main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mock: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пример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Аналогичным, но несколько более изящным решением является использование декоратора @mock.patch.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cmd_manager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mock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unittest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class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TestCmdManager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unittest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TestCase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@mock.patch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'cmd_manager.audit_service'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test_cmd_manager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audit_service_mock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cmd_mgr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cmd_manager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CmdManager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       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Вместо параметра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service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тоже используем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mock-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объект</a:t>
            </a:r>
            <a:endParaRPr lang="ru-RU" sz="1200" b="1" i="0" u="none" strike="noStrike" cap="none" spc="0">
              <a:ln>
                <a:noFill/>
              </a:ln>
              <a:solidFill>
                <a:srgbClr val="0000FF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service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mock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Mock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service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name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'MyService'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service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run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return_value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0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cmd_mgr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set_service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service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assertTrue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service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start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called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cmd_mgr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run_command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'status'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Используем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assert-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методы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mock-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объекта, которым мы подменили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audit_service</a:t>
            </a:r>
            <a:endParaRPr lang="ru-RU" sz="12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audit_service_mock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add_call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assert_called_once_with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'MyService'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'run'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'status'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 lang="ru-RU" sz="12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service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run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assert_called_once_with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'status'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 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audit_service_mock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add_result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assert_called_once_with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'MyService'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'run'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__name__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'__main__'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unittest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main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Виды тестирования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Существуют различные способы классификации видов тестирования: по объекту тестирования (функциональные тесты, стресс-тесты), по степени изолированности (юнит-тестирование, интеграционное, системное) по степени автоматизации и т.д.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самом общем случае программное обеспечение должно проходит компонентное (юнит-) и системное тестирование.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Юнит-тестирование подразумевает проверку отдельных модулей, функций и классов. За написание и выполнение соответствующих тестов обычно отвечает сам программист, который пишет тестируемый код. Основная цель при написании тестов – максимально покрыть ими код, т.е. задействовать весь функционал компонента.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Системное тестирование заключается в проверке сразу всей программы на соответствие исходным требованиям. Сама программа обычно рассматривается как черный ящик. За написание и выполнение системных тестов обычно отвечает отдельный специалист – тестировщик.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mock: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принцип работы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того, чтоб правильно использовать mock, надо понимать, как он работает. Патчинг некоторого объекта заключается в том, что мы мОчим (заменяем) какой-то подобъект внутри этого объекта. Патчить можно все, что импортируется, а вот мОчить (подменять) – все импортируемое, кроме модулей. Иначе говоря, при патчинге мы заменяем связь между объектом и его подобъектом на связь объекта с фейковым mock-объектом.    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 u="sng">
                <a:solidFill>
                  <a:srgbClr val="002060"/>
                </a:solidFill>
                <a:latin typeface="+mn-lt"/>
              </a:rPr>
              <a:t>Было: 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 u="sng">
                <a:solidFill>
                  <a:srgbClr val="002060"/>
                </a:solidFill>
                <a:latin typeface="+mn-lt"/>
              </a:rPr>
              <a:t>Стало:</a:t>
            </a:r>
            <a:endParaRPr/>
          </a:p>
        </p:txBody>
      </p:sp>
      <p:grpSp>
        <p:nvGrpSpPr>
          <p:cNvPr id="13" name="Группа 12"/>
          <p:cNvGrpSpPr/>
          <p:nvPr/>
        </p:nvGrpSpPr>
        <p:grpSpPr bwMode="auto">
          <a:xfrm>
            <a:off x="392348" y="2990094"/>
            <a:ext cx="3438394" cy="400110"/>
            <a:chOff x="4060556" y="4572000"/>
            <a:chExt cx="3438394" cy="400110"/>
          </a:xfrm>
        </p:grpSpPr>
        <p:sp>
          <p:nvSpPr>
            <p:cNvPr id="14" name="TextBox 13"/>
            <p:cNvSpPr txBox="1"/>
            <p:nvPr/>
          </p:nvSpPr>
          <p:spPr bwMode="auto">
            <a:xfrm>
              <a:off x="4060556" y="4572000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ru-RU" sz="2000">
                  <a:solidFill>
                    <a:srgbClr val="002060"/>
                  </a:solidFill>
                </a:rPr>
                <a:t>объект</a:t>
              </a:r>
              <a:endParaRPr/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6158518" y="4572000"/>
              <a:ext cx="1340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ru-RU" sz="2000">
                  <a:solidFill>
                    <a:srgbClr val="002060"/>
                  </a:solidFill>
                  <a:latin typeface="+mn-lt"/>
                </a:rPr>
                <a:t>подобъект</a:t>
              </a:r>
              <a:endParaRPr lang="ru-RU" sz="2000">
                <a:solidFill>
                  <a:srgbClr val="002060"/>
                </a:solidFill>
              </a:endParaRPr>
            </a:p>
          </p:txBody>
        </p:sp>
        <p:cxnSp>
          <p:nvCxnSpPr>
            <p:cNvPr id="16" name="Прямая со стрелкой 15"/>
            <p:cNvCxnSpPr>
              <a:cxnSpLocks/>
              <a:stCxn id="14" idx="3"/>
              <a:endCxn id="15" idx="1"/>
            </p:cNvCxnSpPr>
            <p:nvPr/>
          </p:nvCxnSpPr>
          <p:spPr bwMode="auto">
            <a:xfrm>
              <a:off x="5000237" y="4772055"/>
              <a:ext cx="1158281" cy="0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Группа 11"/>
          <p:cNvGrpSpPr/>
          <p:nvPr/>
        </p:nvGrpSpPr>
        <p:grpSpPr bwMode="auto">
          <a:xfrm>
            <a:off x="381966" y="4239579"/>
            <a:ext cx="3679992" cy="965911"/>
            <a:chOff x="4060556" y="4541796"/>
            <a:chExt cx="3679992" cy="965911"/>
          </a:xfrm>
        </p:grpSpPr>
        <p:grpSp>
          <p:nvGrpSpPr>
            <p:cNvPr id="9" name="Группа 8"/>
            <p:cNvGrpSpPr/>
            <p:nvPr/>
          </p:nvGrpSpPr>
          <p:grpSpPr bwMode="auto">
            <a:xfrm>
              <a:off x="4060556" y="4572000"/>
              <a:ext cx="3438394" cy="400110"/>
              <a:chOff x="4060556" y="4572000"/>
              <a:chExt cx="3438394" cy="400110"/>
            </a:xfrm>
          </p:grpSpPr>
          <p:sp>
            <p:nvSpPr>
              <p:cNvPr id="2" name="TextBox 1"/>
              <p:cNvSpPr txBox="1"/>
              <p:nvPr/>
            </p:nvSpPr>
            <p:spPr bwMode="auto">
              <a:xfrm>
                <a:off x="4060556" y="4572000"/>
                <a:ext cx="9396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ru-RU" sz="2000">
                    <a:solidFill>
                      <a:srgbClr val="002060"/>
                    </a:solidFill>
                  </a:rPr>
                  <a:t>объект</a:t>
                </a:r>
                <a:endParaRPr/>
              </a:p>
            </p:txBody>
          </p:sp>
          <p:sp>
            <p:nvSpPr>
              <p:cNvPr id="6" name="TextBox 5"/>
              <p:cNvSpPr txBox="1"/>
              <p:nvPr/>
            </p:nvSpPr>
            <p:spPr bwMode="auto">
              <a:xfrm>
                <a:off x="6158518" y="4572000"/>
                <a:ext cx="13404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ru-RU" sz="2000">
                    <a:solidFill>
                      <a:srgbClr val="002060"/>
                    </a:solidFill>
                    <a:latin typeface="+mn-lt"/>
                  </a:rPr>
                  <a:t>подобъект</a:t>
                </a:r>
                <a:endParaRPr lang="ru-RU" sz="200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5" name="Прямая со стрелкой 4"/>
              <p:cNvCxnSpPr>
                <a:cxnSpLocks/>
                <a:stCxn id="2" idx="3"/>
                <a:endCxn id="6" idx="1"/>
              </p:cNvCxnSpPr>
              <p:nvPr/>
            </p:nvCxnSpPr>
            <p:spPr bwMode="auto">
              <a:xfrm>
                <a:off x="5000237" y="4772055"/>
                <a:ext cx="1158281" cy="0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 bwMode="auto">
            <a:xfrm>
              <a:off x="6156460" y="5107597"/>
              <a:ext cx="15840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ru-RU" sz="2000">
                  <a:solidFill>
                    <a:srgbClr val="002060"/>
                  </a:solidFill>
                  <a:latin typeface="+mn-lt"/>
                </a:rPr>
                <a:t>mock-объект</a:t>
              </a:r>
              <a:endParaRPr lang="ru-RU" sz="2000">
                <a:solidFill>
                  <a:srgbClr val="002060"/>
                </a:solidFill>
              </a:endParaRPr>
            </a:p>
          </p:txBody>
        </p:sp>
        <p:cxnSp>
          <p:nvCxnSpPr>
            <p:cNvPr id="11" name="Соединитель: уступ 10"/>
            <p:cNvCxnSpPr>
              <a:cxnSpLocks/>
              <a:stCxn id="2" idx="2"/>
              <a:endCxn id="18" idx="1"/>
            </p:cNvCxnSpPr>
            <p:nvPr/>
          </p:nvCxnSpPr>
          <p:spPr bwMode="auto">
            <a:xfrm rot="16199998" flipH="1">
              <a:off x="5175657" y="4326849"/>
              <a:ext cx="335542" cy="1626063"/>
            </a:xfrm>
            <a:prstGeom prst="bentConnector2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Группа 20"/>
            <p:cNvGrpSpPr/>
            <p:nvPr/>
          </p:nvGrpSpPr>
          <p:grpSpPr bwMode="auto">
            <a:xfrm>
              <a:off x="5134051" y="4541796"/>
              <a:ext cx="780390" cy="460515"/>
              <a:chOff x="6714102" y="4311026"/>
              <a:chExt cx="780390" cy="460515"/>
            </a:xfrm>
          </p:grpSpPr>
          <p:cxnSp>
            <p:nvCxnSpPr>
              <p:cNvPr id="22" name="Прямая соединительная линия 21"/>
              <p:cNvCxnSpPr>
                <a:cxnSpLocks/>
              </p:cNvCxnSpPr>
              <p:nvPr/>
            </p:nvCxnSpPr>
            <p:spPr bwMode="auto">
              <a:xfrm>
                <a:off x="6714102" y="4311026"/>
                <a:ext cx="780390" cy="460515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единительная линия 22"/>
              <p:cNvCxnSpPr>
                <a:cxnSpLocks/>
              </p:cNvCxnSpPr>
              <p:nvPr/>
            </p:nvCxnSpPr>
            <p:spPr bwMode="auto">
              <a:xfrm flipH="1">
                <a:off x="6714931" y="4311026"/>
                <a:ext cx="779561" cy="460515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mock: @mock.patch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@mock.patch принимает в качестве первого аргумента любой импортируемый объект, который мы хотим заменить. То, на что мы хотим заменить, можно передать вторым аргументом, а можно указать дальше внутри декорируемой функции.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@mock.patch.dict принимает в качестве первого аргумента словарь, который мы хотим заменить. То, на что мы хотим заменить можно передать вторым аргументом, а можно указать дальше внутри декорируемой функции. Если не выставлен флаг clear=True, то исходный словарь не заменяется, а дополняется. 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@mock.patch.object принимает в качестве первого аргумента реальный объект, который мы хотим пропатчить, в качестве второго аргумента - имя атрибута, который хотим заменить. То, на что мы хотим заменить можно передать третьим аргументом, а можно указать дальше внутри декорируемой функции.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 b="1">
                <a:solidFill>
                  <a:srgbClr val="002060"/>
                </a:solidFill>
                <a:latin typeface="Times New Roman"/>
              </a:rPr>
              <a:t>mock: side_effect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mock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Тестируемый класс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class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Listener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__init__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running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True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listen_forever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while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running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try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msg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msg_broker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wait_message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client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process_message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msg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except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Exception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running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False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 b="1">
                <a:solidFill>
                  <a:srgbClr val="002060"/>
                </a:solidFill>
                <a:latin typeface="Times New Roman"/>
              </a:rPr>
              <a:t>mock: side_effect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Подготовка к тестированию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Создаем объект тестируемого класса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listener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Listener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Заменяем зависимости на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mock-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объекты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msg_broker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mock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Mock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client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mock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Mock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Настраиваем поведение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mock-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объектов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При инициализации атрибута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side_effect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итерируемым объектом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при каждом обращении к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wait_message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будет возвращаться очередной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элемент итерируемого объекта (сначала '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message',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затем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Exception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).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msg_broker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wait_message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side_effect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'message'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Exception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1" i="0" u="none" strike="noStrike" cap="none" spc="0">
              <a:ln>
                <a:noFill/>
              </a:ln>
              <a:solidFill>
                <a:srgbClr val="0000FF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check_msg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msg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assert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msg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'message'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При инициализации атрибута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side_effect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функциональным 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callable)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объектом при каждом обращении к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process_message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будет вызываться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этот функциональный объект.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client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process_message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side_effect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check_msg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Тестируем и выполняем проверки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listener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listen_forever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assert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listener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running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False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client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process_message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assert_called_once_with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'message'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assert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msg_broker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wait_message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call_count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Системное тестирование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Тестирование программы может быть ручным, автоматизированным и полуавтоматизированным. Естественно, самым эффективным является автоматизированное тестирование: в этом случае тестовые программы/скрипты, однажды написанные для проверки соответствия программы новым требованиям, могут применяться многократно и быстро,  становясь частью набора регрессионных тестов. Это позволяет создавать CI/CD решения, практически полностью автоматизирующие часть цикла разработки программного обеспечения от деливери до релиза и деплоймента.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Python, сам по себе являясь эффективным средством создания тестовых скриптов за счет своей простоты и скорости разработки на языке, поддерживает также различные библиотеки, еще больше упрощающие создание тестов. Примерами таких библиотек являются selenium и robotframework.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selenium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Selenium - это портируемый фреймворк для тестирования программного обеспечения для веб-приложений. Тесты, написанные с его помощью, могут быть запущены в большинстве современных браузеров. Selenium поддерживает Windows, Linux, и Macintosh платформы.</a:t>
            </a:r>
            <a:endParaRPr/>
          </a:p>
        </p:txBody>
      </p:sp>
      <p:pic>
        <p:nvPicPr>
          <p:cNvPr id="5" name="Shape 155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3882134" y="2119393"/>
            <a:ext cx="4427731" cy="3986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selenium: WebDriver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и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API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Привязка Selenium к Python предоставляет собой простой API для написания функциональных тестов с использованием веб-драйвера Selenium WebDriver. 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тестирования необходимо скачать WebDriver для соответствующего браузера. WebDriver – специальное программное обеспечение для автоматического управления браузером. WebDriver можно скачать здесь: </a:t>
            </a:r>
            <a:r>
              <a:rPr lang="en-US" sz="2000" u="sng">
                <a:solidFill>
                  <a:srgbClr val="002060"/>
                </a:solidFill>
                <a:latin typeface="+mn-lt"/>
                <a:hlinkClick r:id="rId2" tooltip="https://sites.google.com/chromium.org/driver/downloads"/>
              </a:rPr>
              <a:t>https://sites.google.com/chromium.org/driver/downloads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– для Chrome, </a:t>
            </a:r>
            <a:r>
              <a:rPr lang="ru-RU" sz="2000" u="sng">
                <a:solidFill>
                  <a:srgbClr val="002060"/>
                </a:solidFill>
                <a:latin typeface="+mn-lt"/>
                <a:hlinkClick r:id="rId3" tooltip="https://github.com/mozilla/geckodriver/releases"/>
              </a:rPr>
              <a:t>https://github.com/mozilla/geckodriver/releases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– для Firefox (установка не требуется, в Ubuntu надо прокинуть драйвер в /usr/local/bin). Также необходимо скачать и установить библиотеку selenium с помощью pip.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Selenium API предоставляет множество возможностей. В том числе: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поиск одного или нескольких элементов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поиск по имени/id/ссылке/тегу/классу/css селектору/xpath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ожидать изменения/появления/отображения заголовка/элемента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выполнять код JavaScript в текущем окне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взаимодействовать с элементами UI (клик/ввод текста/прокрутка)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selenium: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пример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>
              <a:buNone/>
              <a:defRPr/>
            </a:pPr>
            <a:r>
              <a:rPr lang="en-US" sz="1200" b="1">
                <a:solidFill>
                  <a:srgbClr val="0000FF"/>
                </a:solidFill>
                <a:latin typeface="Courier New"/>
              </a:rPr>
              <a:t>import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os</a:t>
            </a:r>
            <a:endParaRPr/>
          </a:p>
          <a:p>
            <a:pPr>
              <a:buNone/>
              <a:defRPr/>
            </a:pPr>
            <a:r>
              <a:rPr lang="en-US" sz="1200" b="1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selenium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import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webdriver</a:t>
            </a:r>
            <a:endParaRPr/>
          </a:p>
          <a:p>
            <a:pPr>
              <a:buNone/>
              <a:defRPr/>
            </a:pPr>
            <a:r>
              <a:rPr lang="en-US" sz="1200" b="1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selenium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common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exceptions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import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TimeoutException</a:t>
            </a:r>
            <a:endParaRPr/>
          </a:p>
          <a:p>
            <a:pPr>
              <a:buNone/>
              <a:defRPr/>
            </a:pPr>
            <a:r>
              <a:rPr lang="en-US" sz="1200" b="1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selenium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webdriver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support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ui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import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WebDriverWait</a:t>
            </a:r>
            <a:endParaRPr/>
          </a:p>
          <a:p>
            <a:pPr>
              <a:buNone/>
              <a:defRPr/>
            </a:pPr>
            <a:r>
              <a:rPr lang="en-US" sz="1200" b="1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selenium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webdriver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support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import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expected_conditions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as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EC</a:t>
            </a:r>
            <a:endParaRPr/>
          </a:p>
          <a:p>
            <a:pPr>
              <a:buNone/>
              <a:defRPr/>
            </a:pPr>
            <a:r>
              <a:rPr lang="en-US" sz="1200" b="1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selenium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webdriver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common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by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import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By</a:t>
            </a:r>
            <a:endParaRPr lang="en-US" sz="1200"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Создаем объект для работы с веб-драйвером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Chrome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driver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webdriver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Chrome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'F:\Python\Soft\chromedriver_win32\chromedriver.exe'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Идем на домашнюю страницу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google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driver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get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</a:t>
            </a:r>
            <a:r>
              <a:rPr lang="en-US" sz="1200" b="0" i="0" u="sng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http://www.google.com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Выводим в консоль заголовок страницы - "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Google"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driver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title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Ищем элемент, чей атрибут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name == 'q' ('q' -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имя окна поиска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qooqle) </a:t>
            </a:r>
            <a:endParaRPr lang="ru-RU" sz="12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ea typeface="+mn-ea"/>
              <a:cs typeface="+mn-cs"/>
            </a:endParaRPr>
          </a:p>
          <a:p>
            <a:pPr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inputElement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driver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find_element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by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By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NAME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value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'q'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</a:t>
            </a:r>
            <a:endParaRPr lang="en-US" sz="1200"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Вводим текст в окно поиска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inputElement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send_keys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'cheese!'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Выполняем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submit (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нажатие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Enter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или кнопки Поиск) для поиска # (хотя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google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сейчас выполняет поиск и без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submit)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inputElement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submit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try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ждем обновления страницы (заголовок обычно обновляется последним)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WebDriverWait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driver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until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EC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title_contains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'cheese!'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Выводим в консоль текущий заголовок - "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cheese! -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Поиск в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Google"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driver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title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except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TimeoutException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'Timeout exception!'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finally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driver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quit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Robot Framework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Robot Framework - это фреймворк для разработки приемочных автотестов. Тестовые сценарии пишутся с использованием keyword testing методики тестирования и оформляются в виде таблицы. Эти таблицы можно записать в виде простого текста, HTML, разделенных табуляцией значений (TSV) или reStructuredText (reST) в любом текстовом редакторе или с помощью интегрированной среды разработки Robot (Robot Integrated Development Environment, RIDE). PyCharm имеет соответствующий плагин для контроля синтаксиса в .robot файлах.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Robot Framework написан на Python и может напрямую использовать функции из .py файлов в качестве keywords. Это позволяет легко дополнять функционал фреймворка, уже представленный множеством расширений, пользовательскими модулями на языке Python.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Robot Framework использует отступы и многоточия для отделения блоков кода, а также два или более пробелов для отделения keywords от передаваемых им параметров.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robotframework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Библиотека robotframework устанавливается при помощи pip: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$ pip3 install robotframework –user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Необходимые расширения устанавливаются апгрейдом библиотеки:</a:t>
            </a:r>
            <a:endParaRPr lang="en-US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$ pip3 install --upgrade robotframework-seleniumlibrary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Тесты пишутся в файлах .robot. При открытии таких файлов в PyCharm, последний предлагает установить соответствующий плагин, после чего включает контроль синтаксиса и автодополнение.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unittest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написания компонентных тестов к коду на языке Python в Python существует удобная библиотека - unittest. unittest обеспечивает автоматизацию тестирования, поддерживает возможности объединения тестов в наборы, задания общего кода для запуска и завершения тестов, независимость самих тестов от фреймворка, генерирующего отчеты. Unittest предоставляет специальные классы, упрощающие управление наборами тестов. В связи с этим unittest использует следующие важные концепции: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test case – тест как минимальная единица тестирования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test suite – набор тестов (test cases) или других наборов (test suites)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test fixture – вспомогательные действия по подготовке к запуску и зачистке после тестов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test runner – компонент, управляющий запуском тестов и предоставлением отчета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robotframework-seleniumlibrary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пример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Тестовый файл для поиска в google с использованием selenium будет выглядеть следующим образом: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***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 Settings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***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B05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Documentation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Test google search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Library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SeleniumLibrary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***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 Test Cases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***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B05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Test Google Search </a:t>
            </a: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Open Browser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http://www.google.com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chrome </a:t>
            </a:r>
            <a:endParaRPr lang="ru-RU" sz="1400" b="0" i="0" u="none" strike="noStrike" cap="none" spc="0">
              <a:ln>
                <a:noFill/>
              </a:ln>
              <a:solidFill>
                <a:srgbClr val="7030A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Input Text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name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q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Cheese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!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Submit Form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Wait Until Keyword Succeeds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10s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2s </a:t>
            </a:r>
            <a:endParaRPr lang="ru-RU" sz="1400" b="0" i="0" u="none" strike="noStrike" cap="none" spc="0">
              <a:ln>
                <a:noFill/>
              </a:ln>
              <a:solidFill>
                <a:srgbClr val="7030A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...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Title Should Be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Cheese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!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-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Поиск в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Google </a:t>
            </a:r>
            <a:endParaRPr lang="en-US" sz="1400" b="0" i="0" u="none" strike="noStrike" cap="none" spc="0">
              <a:ln>
                <a:noFill/>
              </a:ln>
              <a:solidFill>
                <a:srgbClr val="7030A0"/>
              </a:solidFill>
              <a:latin typeface="Verdana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выполнения теста в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Windows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необходимо скачать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WebDriver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для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Chrome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и прописать в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PATH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полный путь к этому драйверу (например,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F:\Python\Soft\chromedriver_win32\).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В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Ubuntu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достаточно, чтоб драйвер находился в /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usr/local/bin.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robotframework-seleniumlibrary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пример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Запуск теста выполняется из консоли: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F:\Python\PyPractice&gt;robot -L TRACE test_robot_sellib.robot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==============================================================================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 Robot Sellib :: Test google search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==============================================================================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 Google Search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DevTools listening on ws://127.0.0.1:53713/devtools/browser/61c3f426-7628-450e-aadc-ddcb470a3646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 Google Search                                                    | PASS |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------------------------------------------------------------------------------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 Robot Sellib :: Test google search                               | PASS |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1 critical test, 1 passed, 0 failed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1 test total, 1 passed, 0 failed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==============================================================================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Output:  F:\Python\PyPractice\output.xml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Log:     F:\Python\PyPractice\log.html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Report:  F:\Python\PyPractice\report.html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Опция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"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–L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"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позволяет установить уровень логирования при выводе html-отчета (log.html) по тесту. Допустимые уровни логирования: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TRACE, DEBUG, INFO (default), HTML, WARN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, ERROR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.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robotframework-seleniumlibrary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пример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отчета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173999" y="988321"/>
            <a:ext cx="7833619" cy="56960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robotframework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пример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Рассмотрим пример использования robotframework для тестирования скрипта, копирующего файл source.txt в destination.txt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Файл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copy_file_task.py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copyfile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source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destination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with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open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source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'r'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as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src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with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open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destination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'x'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as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dst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dst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writelines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src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readlines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__name__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'__main__'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copyfile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'source.txt'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'destination.txt'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robotframework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пример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Файл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test_copy_file.robot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1" i="0" u="none" strike="noStrike" cap="none" spc="0">
              <a:ln>
                <a:noFill/>
              </a:ln>
              <a:solidFill>
                <a:srgbClr val="00B05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***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 Settings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***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Documentation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Check file actions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Library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OperatingSystem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Test Setup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On Test Setup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Test Teardown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On Test Teardown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***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 Variables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***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$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copy_script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python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./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copy_file_task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py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$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src_file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./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source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txt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$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dst_file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./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destination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txt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$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exp_content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hello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***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 Keywords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***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On Test Setup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Create File  $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src_file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$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exp_content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File Should Exist  $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src_file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On Test Teardown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Remove File  $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src_file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Remove File  $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dst_file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robotframework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пример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***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 Test Cases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***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Test File Copy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Documentation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Test file copy script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Tags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DEBUG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File Should Not Exist  $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dst_file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Run  $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copy_script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File Should Exist  $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dst_file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$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content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Get File  $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dst_file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Should Be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True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'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${content}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'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==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 '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${exp_content}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'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rgbClr val="000000"/>
              </a:solidFill>
              <a:latin typeface="Courier New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Основные аспекты синтаксиса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Robot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следующие:</a:t>
            </a:r>
            <a:endParaRPr lang="ru-RU" sz="2000" b="0" i="0" u="none" strike="noStrike" cap="none" spc="0">
              <a:ln>
                <a:noFill/>
              </a:ln>
              <a:solidFill>
                <a:srgbClr val="002060"/>
              </a:solidFill>
              <a:latin typeface="+mn-lt"/>
              <a:ea typeface="+mn-ea"/>
              <a:cs typeface="+mn-cs"/>
            </a:endParaRPr>
          </a:p>
          <a:p>
            <a:pPr marL="360000" indent="-3600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Тестовый файл делится на секции 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Settings, Variables, Keywords 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и 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Test Cases.</a:t>
            </a:r>
            <a:endParaRPr lang="ru-RU" sz="2000" b="0" i="0" u="none" strike="noStrike" cap="none" spc="0">
              <a:ln>
                <a:noFill/>
              </a:ln>
              <a:solidFill>
                <a:srgbClr val="002060"/>
              </a:solidFill>
              <a:latin typeface="+mn-lt"/>
              <a:ea typeface="+mn-ea"/>
              <a:cs typeface="+mn-cs"/>
            </a:endParaRPr>
          </a:p>
          <a:p>
            <a:pPr marL="360000" indent="-3600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Тест кейсы нельзя вызывать друг из друга и из кейвордов, кейворды можно вызывать отовсюду.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Переменные обозначаются следующим образом: 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${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имя_переменной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}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.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Ключевые слова 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Test Setup 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и 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Test Teardown 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позволяют задать кейворды, которые буду выполняться до и после каждого тест кейса.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Ключевые слова 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Suite Setup 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и 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Suite Teardown 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позволяют задать кейворды, которые буду выполняться до и после всего набора тестов из файла.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robotframework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пример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Результат запуска теста:</a:t>
            </a:r>
            <a:endParaRPr/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F:\Python\PyPractice&gt;robot -L TRACE test_copy_file.robot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==============================================================================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 Copy File :: Check file actions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==============================================================================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 File Copy :: Test file copy script                               | PASS |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------------------------------------------------------------------------------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 Copy File :: Check file actions                                  | PASS |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1 critical test, 1 passed, 0 failed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1 test total, 1 passed, 0 failed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==============================================================================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Output:  F:\Python\PyPractice\output.xml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Log:     F:\Python\PyPractice\log.html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Report:  F:\Python\PyPractice\report.html</a:t>
            </a:r>
            <a:endParaRPr/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robotframework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пример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отчета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760713" y="988321"/>
            <a:ext cx="6670573" cy="56995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Практика</a:t>
            </a:r>
            <a:endParaRPr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2228" y="1035948"/>
            <a:ext cx="11496878" cy="32470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360000" indent="-360000" algn="just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Написать функцию to_roman, которая принимает целое число, а возвращает строку, отображающую это число римскими цифрами. Например, на вход подается 6, возвращается - "VI"; на вход подается 23, возвращается "XXIII". Входные данные должны быть в диапазоне от 1 до 5000, если подается число не из этого диапазона, или не число, то должны выбрасываться ошибка типа NonValidInput. Этот тип ошибки надо создать отдельно. Также необходимо в папке с файлом, содержащим вашу функцию, создать файл tests.py, внутри которой необходимо определить тесты для вашей функции. Тесты должны покрывать все возможное поведение функции, включая порождения ошибки при некорректных входных данных.</a:t>
            </a:r>
            <a:endParaRPr/>
          </a:p>
          <a:p>
            <a:pPr marL="360000" indent="-360000" algn="just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* Написать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юнит тесты для класса Money из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задания 2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контрольной работы (файл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Tasks\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py_exam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_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2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.pptx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), получить code coverage репорт в html формате.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unittest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Каркас тестов в PyCharm можно создавать автоматически, просто выбрав в контекстном меню для функции или класса: Go To -&gt; Test -&gt; Create New Test (или то же самое через меню Navigate). 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unittest тесты представлены экземплярами класса TestCase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создания своих тестов необходимо порождать подклассы TestCase или FunctionTestCase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Экземпляр подкласса TestCase может выполнить один метод runTest() с необязательными методами подготовки (setUp) и зачистки (tearDown)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unittest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тестовый класс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пример - тестирует методы строк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unittest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class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TestStringMethods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unittest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TestCase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test_upper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assertEqual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'FOO', 'foo'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upper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test_isupper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assertTrue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'FOO'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isupper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assertFalse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'Foo'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isupper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test_split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'hello world'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assertEqual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split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'hello'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'world'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Проверим, что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s.split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не работает, если разделитель - не строка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with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assertRaises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TypeError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split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__name__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'__main__'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обеспечиваем возможность запуска тестового скрипта из консоли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unittest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main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unittest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пред- и постусловия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пример - добавляем методы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setUp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и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tearDown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unittest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class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TestStringMethods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unittest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TestCase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setUp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'start'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test_upper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assertEqual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'foo'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upper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'FOO'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test_isupper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assertTrue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'FOO'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isupper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assertFalse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'Foo'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isupper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test_split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'hello world'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assertEqual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split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'hello'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'world'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Проверим, что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s.split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не работает, если разделитель - не строка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with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assertRaises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TypeError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split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 lang="en-US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    def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tearDown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        print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'end'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__name__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'__main__'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unittest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main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unittest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вывод на экран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Запуск тестов в консоли: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$ python3 -m unittest test_string_methods.py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start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end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.start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end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.start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end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.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----------------------------------------------------------------------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Ran 3 tests in 0.000s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OK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unittest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примеры проверок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5" name="Table 8"/>
          <p:cNvGraphicFramePr>
            <a:graphicFrameLocks xmlns:a="http://schemas.openxmlformats.org/drawingml/2006/main" noGrp="1"/>
          </p:cNvGraphicFramePr>
          <p:nvPr/>
        </p:nvGraphicFramePr>
        <p:xfrm>
          <a:off x="1490247" y="988321"/>
          <a:ext cx="9201123" cy="4939782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3886681"/>
                <a:gridCol w="5314442"/>
              </a:tblGrid>
              <a:tr h="374869">
                <a:tc>
                  <a:txBody>
                    <a:bodyPr/>
                    <a:p>
                      <a:pPr marL="0" algn="ctr" defTabSz="914400">
                        <a:defRPr/>
                      </a:pPr>
                      <a:r>
                        <a:rPr lang="ru-RU" sz="1400" b="1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Метод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2572BB"/>
                    </a:solidFill>
                  </a:tcPr>
                </a:tc>
                <a:tc>
                  <a:txBody>
                    <a:bodyPr/>
                    <a:p>
                      <a:pPr marL="0" algn="ctr" defTabSz="914400">
                        <a:defRPr/>
                      </a:pPr>
                      <a:r>
                        <a:rPr lang="ru-RU" sz="1400" b="1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Проверяет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2572BB"/>
                    </a:solidFill>
                  </a:tcPr>
                </a:tc>
              </a:tr>
              <a:tr h="317353"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assertEqual(a, b)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 == b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9324"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assertNotEqual(a, b)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 != b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7353"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assertTrue(x)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bool(x) is True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7353"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assertFalse(x)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bool(x) is False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7353"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assertRaises(exc, fun, *args, **kwds)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fr-FR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fun(*args, **kwds) raises exc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7353"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assertIs(a, b)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 is b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17353"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assertIsNot(a, b)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 is not b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17353"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assertIsNone(x)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x is None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17353"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assertIsNotNone(x)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x is not None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17353"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assertIn(a, b)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 in b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17353"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assertNotIn(a, b)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 not in b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17353"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assertIsInstance(a, b)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isinstance(a, b)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17353"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assertNotIsInstance(a, b)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not isinstance(a, b)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17353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assertRaisesRegex(exc, r, fun, *args, **kwds)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fun(*args, **kwds) raises exc</a:t>
                      </a:r>
                      <a:r>
                        <a:rPr lang="ru-RU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and the message matches regex r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2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0</TotalTime>
  <Words>0</Words>
  <Application>ONLYOFFICE/7.4.0.163</Application>
  <DocSecurity>0</DocSecurity>
  <PresentationFormat>Широкоэкранный</PresentationFormat>
  <Paragraphs>0</Paragraphs>
  <Slides>48</Slides>
  <Notes>48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Ilya Orlov</dc:creator>
  <cp:keywords/>
  <dc:description/>
  <dc:identifier/>
  <dc:language/>
  <cp:lastModifiedBy/>
  <cp:revision>878</cp:revision>
  <dcterms:created xsi:type="dcterms:W3CDTF">2021-04-07T09:08:54Z</dcterms:created>
  <dcterms:modified xsi:type="dcterms:W3CDTF">2023-11-16T14:01:36Z</dcterms:modified>
  <cp:category/>
  <cp:contentStatus/>
  <cp:version/>
</cp:coreProperties>
</file>