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22.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ppt/slides/slide21.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s/slide19.xml" ContentType="application/vnd.openxmlformats-officedocument.presentationml.slide+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6"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6"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8"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habr.com/post/349860/"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python.org/3/library/index.html"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№9</a:t>
            </a:r>
            <a:endParaRPr/>
          </a:p>
        </p:txBody>
      </p:sp>
      <p:sp>
        <p:nvSpPr>
          <p:cNvPr id="162" name="Text Box 10"/>
          <p:cNvSpPr txBox="1">
            <a:spLocks noChangeArrowheads="1"/>
          </p:cNvSpPr>
          <p:nvPr/>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Возможности стандартной библиотеки</a:t>
            </a:r>
            <a:r>
              <a:rPr lang="en-US" sz="3200" b="1">
                <a:solidFill>
                  <a:srgbClr val="002060"/>
                </a:solidFill>
                <a:latin typeface="+mn-lt"/>
              </a:rPr>
              <a:t> </a:t>
            </a:r>
            <a:endParaRPr/>
          </a:p>
          <a:p>
            <a:pPr marL="360000" indent="-360000" algn="just">
              <a:spcBef>
                <a:spcPts val="0"/>
              </a:spcBef>
              <a:defRPr/>
            </a:pPr>
            <a:r>
              <a:rPr lang="ru-RU" sz="2800">
                <a:solidFill>
                  <a:srgbClr val="002060"/>
                </a:solidFill>
                <a:latin typeface="+mn-lt"/>
              </a:rPr>
              <a:t>Стандартная библиотека</a:t>
            </a:r>
            <a:endParaRPr/>
          </a:p>
          <a:p>
            <a:pPr marL="360000" indent="-360000" algn="just">
              <a:spcBef>
                <a:spcPts val="0"/>
              </a:spcBef>
              <a:defRPr/>
            </a:pPr>
            <a:r>
              <a:rPr lang="ru-RU" sz="2800">
                <a:solidFill>
                  <a:srgbClr val="002060"/>
                </a:solidFill>
                <a:latin typeface="+mn-lt"/>
              </a:rPr>
              <a:t>datetime – работа с датой и временем</a:t>
            </a:r>
            <a:endParaRPr/>
          </a:p>
          <a:p>
            <a:pPr marL="360000" indent="-360000" algn="just">
              <a:spcBef>
                <a:spcPts val="0"/>
              </a:spcBef>
              <a:defRPr/>
            </a:pPr>
            <a:r>
              <a:rPr lang="ru-RU" sz="2800">
                <a:solidFill>
                  <a:srgbClr val="002060"/>
                </a:solidFill>
                <a:latin typeface="+mn-lt"/>
              </a:rPr>
              <a:t>sys – взаимодействие с интерпретатором Python</a:t>
            </a:r>
            <a:endParaRPr lang="en-US" sz="2800">
              <a:solidFill>
                <a:srgbClr val="002060"/>
              </a:solidFill>
              <a:latin typeface="+mn-lt"/>
            </a:endParaRPr>
          </a:p>
          <a:p>
            <a:pPr marL="360000" indent="-360000" algn="just">
              <a:spcBef>
                <a:spcPts val="0"/>
              </a:spcBef>
              <a:defRPr/>
            </a:pPr>
            <a:r>
              <a:rPr lang="ru-RU" sz="2800">
                <a:solidFill>
                  <a:srgbClr val="002060"/>
                </a:solidFill>
                <a:latin typeface="+mn-lt"/>
              </a:rPr>
              <a:t>os – работа с сервисами операционной системы</a:t>
            </a:r>
            <a:endParaRPr lang="en-US" sz="2800">
              <a:solidFill>
                <a:srgbClr val="002060"/>
              </a:solidFill>
              <a:latin typeface="+mn-lt"/>
            </a:endParaRPr>
          </a:p>
          <a:p>
            <a:pPr marL="360000" indent="-360000" algn="just">
              <a:spcBef>
                <a:spcPts val="0"/>
              </a:spcBef>
              <a:defRPr/>
            </a:pPr>
            <a:r>
              <a:rPr lang="ru-RU" sz="2800">
                <a:solidFill>
                  <a:srgbClr val="002060"/>
                </a:solidFill>
                <a:latin typeface="+mn-lt"/>
              </a:rPr>
              <a:t>pickle – сериализация в набор байтов</a:t>
            </a:r>
            <a:endParaRPr/>
          </a:p>
          <a:p>
            <a:pPr marL="360000" indent="-360000" algn="just">
              <a:spcBef>
                <a:spcPts val="0"/>
              </a:spcBef>
              <a:defRPr/>
            </a:pPr>
            <a:r>
              <a:rPr lang="ru-RU" sz="2800">
                <a:solidFill>
                  <a:srgbClr val="002060"/>
                </a:solidFill>
                <a:latin typeface="+mn-lt"/>
              </a:rPr>
              <a:t>json – сериализация в JSON формат</a:t>
            </a:r>
            <a:endParaRPr/>
          </a:p>
          <a:p>
            <a:pPr marL="360000" indent="-360000" algn="just">
              <a:spcBef>
                <a:spcPts val="0"/>
              </a:spcBef>
              <a:defRPr/>
            </a:pPr>
            <a:r>
              <a:rPr lang="ru-RU" sz="2800">
                <a:solidFill>
                  <a:srgbClr val="002060"/>
                </a:solidFill>
                <a:latin typeface="+mn-lt"/>
              </a:rPr>
              <a:t>re – регулярные выражения</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json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a:solidFill>
                <a:srgbClr val="0000FF"/>
              </a:solidFill>
              <a:latin typeface="Courier New"/>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json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my_list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'foo'</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'bar'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'baz'</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None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my_json_str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f'my_json_str: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my_json_str</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my_pretty_json_str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sort_keys</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indent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f'my_pretty_json_str:\n</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my_pretty_json_str</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list_from_json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loads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my_pretty_json_str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f'list_from_json: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list_from_json</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dump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my_list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'temp.json'</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808080"/>
                </a:solidFill>
                <a:latin typeface="Courier New"/>
                <a:ea typeface="+mn-ea"/>
                <a:cs typeface="+mn-cs"/>
              </a:rPr>
              <a:t>'w'</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sort_keys</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indent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list_from_json_file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json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load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'temp.json'</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f'list_from_json_file: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list_from_json_file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None/>
              <a:defRPr/>
            </a:pPr>
            <a:endParaRPr lang="en-US"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json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my_json_str: ["foo", {"bar": ["baz", null, 1.0,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my_pretty_json_str:</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"foo",</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"bar":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"baz",</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null,</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1.0,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list_from_json: ['foo', {'bar': ['baz', None, 1.0,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list_from_json_file: ['foo', {'bar': ['baz', None, 1.0, 2]}]</a:t>
            </a:r>
            <a:endParaRPr lang="ru-RU" sz="1400" b="1" i="0" u="none" strike="noStrike" cap="none" spc="0">
              <a:ln>
                <a:noFill/>
              </a:ln>
              <a:solidFill>
                <a:srgbClr val="000080"/>
              </a:solidFill>
              <a:latin typeface="Courier New"/>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7157" y="953983"/>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sz="2000" u="sng">
                <a:solidFill>
                  <a:srgbClr val="002060"/>
                </a:solidFill>
                <a:latin typeface="+mn-lt"/>
                <a:hlinkClick r:id="rId2" tooltip="https://habr.com/post/349860/"/>
              </a:rPr>
              <a:t>https://habr.com/post/349860/</a:t>
            </a:r>
            <a:r>
              <a:rPr lang="ru-RU" sz="2000">
                <a:solidFill>
                  <a:srgbClr val="002060"/>
                </a:solidFill>
                <a:latin typeface="+mn-lt"/>
              </a:rPr>
              <a:t>). </a:t>
            </a:r>
            <a:endParaRPr/>
          </a:p>
          <a:p>
            <a:pPr algn="just">
              <a:spcBef>
                <a:spcPts val="0"/>
              </a:spcBef>
              <a:spcAft>
                <a:spcPts val="600"/>
              </a:spcAft>
              <a:buFontTx/>
              <a:buNone/>
              <a:defRPr/>
            </a:pPr>
            <a:r>
              <a:rPr lang="ru-RU" sz="2000">
                <a:solidFill>
                  <a:srgbClr val="002060"/>
                </a:solidFill>
                <a:latin typeface="+mn-lt"/>
              </a:rPr>
              <a:t>Модуль re обеспечивает полную поддержку Perl-подобных регулярных выражений в Python. Модуль выбрасывает исключение </a:t>
            </a:r>
            <a:r>
              <a:rPr lang="ru-RU" sz="2000">
                <a:solidFill>
                  <a:srgbClr val="002060"/>
                </a:solidFill>
                <a:latin typeface="+mn-lt"/>
              </a:rPr>
              <a:t>re.error</a:t>
            </a:r>
            <a:r>
              <a:rPr lang="ru-RU" sz="2000">
                <a:solidFill>
                  <a:srgbClr val="002060"/>
                </a:solidFill>
                <a:latin typeface="+mn-lt"/>
              </a:rPr>
              <a:t> если ошибка происходит при компиляции или использовании регулярных выражений.</a:t>
            </a:r>
            <a:endParaRPr/>
          </a:p>
          <a:p>
            <a:pPr algn="just">
              <a:spcBef>
                <a:spcPts val="0"/>
              </a:spcBef>
              <a:spcAft>
                <a:spcPts val="600"/>
              </a:spcAft>
              <a:buFontTx/>
              <a:buNone/>
              <a:defRPr/>
            </a:pPr>
            <a:r>
              <a:rPr lang="ru-RU" sz="200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endParaRPr lang="en-US" sz="11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netops.microsoft.com - - [01/Jul/1995:07:43:07 -0400] "GET /history/gemini/gemini.html HTTP/1.0" 200 2522</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mcdiala09.it.luc.edu - - [01/Jul/1995:07:43:08 -0400] "GET /shuttle/countdown/ HTTP/1.0" 200 3985</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pm2_9.digital.net - - [01/Jul/1995:07:43:08 -0400] "GET /shuttle/sts-71/sts-71-patch-small.gif HTTP/1.0" 200 12054</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p1107.pip.dknet.dk - - [01/Jul/1995:07:43:08 -0400] "GET /cgi-bin/imagemap/countdown?333,188 HTTP/1.0" 302 97</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netops.microsoft.com - - [01/Jul/1995:07:43:09 -0400] "GET /images/gemini-logo.gif HTTP/1.0" 200 4452</a:t>
            </a:r>
            <a:endParaRPr/>
          </a:p>
          <a:p>
            <a:pPr marL="0" marR="0" lvl="0" indent="0" algn="l" defTabSz="914400">
              <a:lnSpc>
                <a:spcPct val="100000"/>
              </a:lnSpc>
              <a:spcBef>
                <a:spcPts val="0"/>
              </a:spcBef>
              <a:spcAft>
                <a:spcPts val="0"/>
              </a:spcAft>
              <a:buClrTx/>
              <a:buSzTx/>
              <a:buFontTx/>
              <a:buNone/>
              <a:defRPr/>
            </a:pPr>
            <a:r>
              <a:rPr lang="en-US" i="0" u="none" strike="noStrike" cap="none" spc="0">
                <a:ln>
                  <a:noFill/>
                </a:ln>
                <a:solidFill>
                  <a:srgbClr val="000000"/>
                </a:solidFill>
                <a:latin typeface="+mn-lt"/>
                <a:cs typeface="Courier New"/>
              </a:rPr>
              <a:t>p1107.pip.dknet.dk - - [01/Jul/1995:07:43:10 -0400] "GET /shuttle/countdown/lps/fr.html HTTP/1.0" 200 1879</a:t>
            </a:r>
            <a:endParaRPr lang="ru-RU" i="0" u="none" strike="noStrike" cap="none" spc="0">
              <a:ln>
                <a:noFill/>
              </a:ln>
              <a:solidFill>
                <a:srgbClr val="000000"/>
              </a:solidFill>
              <a:latin typeface="+mn-lt"/>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en-US" sz="2000" b="1" i="0" u="none" strike="noStrike" cap="none" spc="0">
                <a:ln>
                  <a:noFill/>
                </a:ln>
                <a:solidFill>
                  <a:srgbClr val="002060"/>
                </a:solidFill>
                <a:latin typeface="+mn-lt"/>
                <a:ea typeface="+mn-ea"/>
                <a:cs typeface="+mn-cs"/>
              </a:rPr>
              <a:t>re.match</a:t>
            </a:r>
            <a:r>
              <a:rPr lang="en-US" sz="2000" b="0" i="0" u="none" strike="noStrike" cap="none" spc="0">
                <a:ln>
                  <a:noFill/>
                </a:ln>
                <a:solidFill>
                  <a:srgbClr val="002060"/>
                </a:solidFill>
                <a:latin typeface="+mn-lt"/>
                <a:ea typeface="+mn-ea"/>
                <a:cs typeface="+mn-cs"/>
              </a:rPr>
              <a:t>(pattern, string, flags=0)</a:t>
            </a:r>
            <a:r>
              <a:rPr lang="ru-RU" sz="2000" b="0" i="0" u="none" strike="noStrike" cap="none" spc="0">
                <a:ln>
                  <a:noFill/>
                </a:ln>
                <a:solidFill>
                  <a:srgbClr val="002060"/>
                </a:solidFill>
                <a:latin typeface="+mn-lt"/>
                <a:ea typeface="+mn-ea"/>
                <a:cs typeface="+mn-cs"/>
              </a:rPr>
              <a:t> – сравнение по шаблону.</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a:t>
            </a:r>
            <a:r>
              <a:rPr lang="en-US" sz="2000" b="0" i="0" u="none" strike="noStrike" cap="none" spc="0">
                <a:ln>
                  <a:noFill/>
                </a:ln>
                <a:solidFill>
                  <a:srgbClr val="002060"/>
                </a:solidFill>
                <a:latin typeface="+mn-lt"/>
                <a:ea typeface="+mn-ea"/>
                <a:cs typeface="+mn-cs"/>
              </a:rPr>
              <a:t> re.match </a:t>
            </a:r>
            <a:r>
              <a:rPr lang="ru-RU" sz="2000" b="0" i="0" u="none" strike="noStrike" cap="none" spc="0">
                <a:ln>
                  <a:noFill/>
                </a:ln>
                <a:solidFill>
                  <a:srgbClr val="002060"/>
                </a:solidFill>
                <a:latin typeface="+mn-lt"/>
                <a:ea typeface="+mn-ea"/>
                <a:cs typeface="+mn-cs"/>
              </a:rPr>
              <a:t>возвращает </a:t>
            </a:r>
            <a:r>
              <a:rPr lang="en-US" sz="2000" b="0" i="0" u="none" strike="noStrike" cap="none" spc="0">
                <a:ln>
                  <a:noFill/>
                </a:ln>
                <a:solidFill>
                  <a:srgbClr val="002060"/>
                </a:solidFill>
                <a:latin typeface="+mn-lt"/>
                <a:ea typeface="+mn-ea"/>
                <a:cs typeface="+mn-cs"/>
              </a:rPr>
              <a:t>match-</a:t>
            </a:r>
            <a:r>
              <a:rPr lang="ru-RU" sz="2000" b="0" i="0" u="none" strike="noStrike" cap="none" spc="0">
                <a:ln>
                  <a:noFill/>
                </a:ln>
                <a:solidFill>
                  <a:srgbClr val="002060"/>
                </a:solidFill>
                <a:latin typeface="+mn-lt"/>
                <a:ea typeface="+mn-ea"/>
                <a:cs typeface="+mn-cs"/>
              </a:rPr>
              <a:t>объект в случае успеха и </a:t>
            </a:r>
            <a:r>
              <a:rPr lang="en-US" sz="2000" b="0" i="0" u="none" strike="noStrike" cap="none" spc="0">
                <a:ln>
                  <a:noFill/>
                </a:ln>
                <a:solidFill>
                  <a:srgbClr val="002060"/>
                </a:solidFill>
                <a:latin typeface="+mn-lt"/>
                <a:ea typeface="+mn-ea"/>
                <a:cs typeface="+mn-cs"/>
              </a:rPr>
              <a:t>None </a:t>
            </a:r>
            <a:r>
              <a:rPr lang="ru-RU" sz="2000" b="0" i="0" u="none" strike="noStrike" cap="none" spc="0">
                <a:ln>
                  <a:noFill/>
                </a:ln>
                <a:solidFill>
                  <a:srgbClr val="002060"/>
                </a:solidFill>
                <a:latin typeface="+mn-lt"/>
                <a:ea typeface="+mn-ea"/>
                <a:cs typeface="+mn-cs"/>
              </a:rPr>
              <a:t>в противном случае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Мы можем использовать функции</a:t>
            </a:r>
            <a:r>
              <a:rPr lang="en-US" sz="2000" b="0" i="0" u="none" strike="noStrike" cap="none" spc="0">
                <a:ln>
                  <a:noFill/>
                </a:ln>
                <a:solidFill>
                  <a:srgbClr val="002060"/>
                </a:solidFill>
                <a:latin typeface="+mn-lt"/>
                <a:ea typeface="+mn-ea"/>
                <a:cs typeface="+mn-cs"/>
              </a:rPr>
              <a:t> group(num) </a:t>
            </a:r>
            <a:r>
              <a:rPr lang="ru-RU" sz="2000" b="0" i="0" u="none" strike="noStrike" cap="none" spc="0">
                <a:ln>
                  <a:noFill/>
                </a:ln>
                <a:solidFill>
                  <a:srgbClr val="002060"/>
                </a:solidFill>
                <a:latin typeface="+mn-lt"/>
                <a:ea typeface="+mn-ea"/>
                <a:cs typeface="+mn-cs"/>
              </a:rPr>
              <a:t>или</a:t>
            </a:r>
            <a:r>
              <a:rPr lang="en-US" sz="2000" b="0" i="0" u="none" strike="noStrike" cap="none" spc="0">
                <a:ln>
                  <a:noFill/>
                </a:ln>
                <a:solidFill>
                  <a:srgbClr val="002060"/>
                </a:solidFill>
                <a:latin typeface="+mn-lt"/>
                <a:ea typeface="+mn-ea"/>
                <a:cs typeface="+mn-cs"/>
              </a:rPr>
              <a:t> groups() match-</a:t>
            </a:r>
            <a:r>
              <a:rPr lang="ru-RU" sz="2000" b="0" i="0" u="none" strike="noStrike" cap="none" spc="0">
                <a:ln>
                  <a:noFill/>
                </a:ln>
                <a:solidFill>
                  <a:srgbClr val="002060"/>
                </a:solidFill>
                <a:latin typeface="+mn-lt"/>
                <a:ea typeface="+mn-ea"/>
                <a:cs typeface="+mn-cs"/>
              </a:rPr>
              <a:t>объекта, чтоб получить совпавшее выражение</a:t>
            </a:r>
            <a:r>
              <a:rPr lang="en-US" sz="2000" b="0" i="0" u="none" strike="noStrike" cap="none" spc="0">
                <a:ln>
                  <a:noFill/>
                </a:ln>
                <a:solidFill>
                  <a:srgbClr val="002060"/>
                </a:solidFill>
                <a:latin typeface="+mn-lt"/>
                <a:ea typeface="+mn-ea"/>
                <a:cs typeface="+mn-cs"/>
              </a:rPr>
              <a:t>.</a:t>
            </a:r>
            <a:endParaRPr/>
          </a:p>
        </p:txBody>
      </p:sp>
      <p:graphicFrame>
        <p:nvGraphicFramePr>
          <p:cNvPr id="5" name="Table 4"/>
          <p:cNvGraphicFramePr>
            <a:graphicFrameLocks xmlns:a="http://schemas.openxmlformats.org/drawingml/2006/main" noGrp="1"/>
          </p:cNvGraphicFramePr>
          <p:nvPr/>
        </p:nvGraphicFramePr>
        <p:xfrm>
          <a:off x="381966" y="2287945"/>
          <a:ext cx="11417686" cy="1447476"/>
        </p:xfrm>
        <a:graphic>
          <a:graphicData uri="http://schemas.openxmlformats.org/drawingml/2006/table">
            <a:tbl>
              <a:tblPr firstRow="0" firstCol="0" lastRow="0" lastCol="0" bandRow="0" bandCol="0"/>
              <a:tblGrid>
                <a:gridCol w="1449584"/>
                <a:gridCol w="9968102"/>
              </a:tblGrid>
              <a:tr h="361869">
                <a:tc>
                  <a:txBody>
                    <a:bodyPr/>
                    <a:p>
                      <a:pPr algn="ctr">
                        <a:defRPr/>
                      </a:pPr>
                      <a:r>
                        <a:rPr lang="ru-RU" sz="1400" b="1">
                          <a:solidFill>
                            <a:srgbClr val="002060"/>
                          </a:solidFill>
                          <a:latin typeface="+mn-lt"/>
                          <a:cs typeface="Times New Roman"/>
                        </a:rPr>
                        <a:t>Параметр</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61869">
                <a:tc>
                  <a:txBody>
                    <a:bodyPr/>
                    <a:p>
                      <a:pPr marL="180000">
                        <a:defRPr/>
                      </a:pPr>
                      <a:r>
                        <a:rPr lang="en-US" sz="1400">
                          <a:solidFill>
                            <a:srgbClr val="002060"/>
                          </a:solidFill>
                          <a:latin typeface="+mn-lt"/>
                          <a:cs typeface="Times New Roman"/>
                        </a:rPr>
                        <a:t>pattern</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Регулярное</a:t>
                      </a:r>
                      <a:r>
                        <a:rPr lang="ru-RU" sz="1400">
                          <a:solidFill>
                            <a:srgbClr val="002060"/>
                          </a:solidFill>
                          <a:latin typeface="+mn-lt"/>
                          <a:cs typeface="Times New Roman"/>
                        </a:rPr>
                        <a:t> выражение для сравнения</a:t>
                      </a:r>
                      <a:r>
                        <a:rPr lang="en-US" sz="1400">
                          <a:solidFill>
                            <a:srgbClr val="002060"/>
                          </a:solidFill>
                          <a:latin typeface="+mn-lt"/>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61869">
                <a:tc>
                  <a:txBody>
                    <a:bodyPr/>
                    <a:p>
                      <a:pPr marL="180000">
                        <a:defRPr/>
                      </a:pPr>
                      <a:r>
                        <a:rPr lang="en-US" sz="1400">
                          <a:solidFill>
                            <a:srgbClr val="002060"/>
                          </a:solidFill>
                          <a:latin typeface="+mn-lt"/>
                          <a:cs typeface="Times New Roman"/>
                        </a:rPr>
                        <a:t>string</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Строка</a:t>
                      </a:r>
                      <a:r>
                        <a:rPr lang="en-US" sz="1400">
                          <a:solidFill>
                            <a:srgbClr val="002060"/>
                          </a:solidFill>
                          <a:latin typeface="+mn-lt"/>
                          <a:cs typeface="Times New Roman"/>
                        </a:rPr>
                        <a:t>, </a:t>
                      </a:r>
                      <a:r>
                        <a:rPr lang="ru-RU" sz="1400">
                          <a:solidFill>
                            <a:srgbClr val="002060"/>
                          </a:solidFill>
                          <a:latin typeface="+mn-lt"/>
                          <a:cs typeface="Times New Roman"/>
                        </a:rPr>
                        <a:t>в которой осуществляется</a:t>
                      </a:r>
                      <a:r>
                        <a:rPr lang="en-US" sz="1400">
                          <a:solidFill>
                            <a:srgbClr val="002060"/>
                          </a:solidFill>
                          <a:latin typeface="+mn-lt"/>
                          <a:cs typeface="Times New Roman"/>
                        </a:rPr>
                        <a:t> </a:t>
                      </a:r>
                      <a:r>
                        <a:rPr lang="ru-RU" sz="1400">
                          <a:solidFill>
                            <a:srgbClr val="002060"/>
                          </a:solidFill>
                          <a:latin typeface="+mn-lt"/>
                          <a:cs typeface="Times New Roman"/>
                        </a:rPr>
                        <a:t>поиск шаблона с начала строки</a:t>
                      </a:r>
                      <a:r>
                        <a:rPr lang="en-US" sz="1400">
                          <a:solidFill>
                            <a:srgbClr val="002060"/>
                          </a:solidFill>
                          <a:latin typeface="+mn-lt"/>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61869">
                <a:tc>
                  <a:txBody>
                    <a:bodyPr/>
                    <a:p>
                      <a:pPr marL="180000">
                        <a:defRPr/>
                      </a:pPr>
                      <a:r>
                        <a:rPr lang="en-US" sz="1400">
                          <a:solidFill>
                            <a:srgbClr val="002060"/>
                          </a:solidFill>
                          <a:latin typeface="+mn-lt"/>
                          <a:cs typeface="Times New Roman"/>
                        </a:rPr>
                        <a:t>flags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defRPr/>
                      </a:pPr>
                      <a:r>
                        <a:rPr lang="ru-RU" sz="1400">
                          <a:solidFill>
                            <a:srgbClr val="002060"/>
                          </a:solidFill>
                          <a:latin typeface="+mn-lt"/>
                          <a:cs typeface="Times New Roman"/>
                        </a:rPr>
                        <a:t>Можно указать различные флаги, используя</a:t>
                      </a:r>
                      <a:r>
                        <a:rPr lang="ru-RU" sz="1400">
                          <a:solidFill>
                            <a:srgbClr val="002060"/>
                          </a:solidFill>
                          <a:latin typeface="+mn-lt"/>
                          <a:cs typeface="Times New Roman"/>
                        </a:rPr>
                        <a:t> побитовое ИЛИ</a:t>
                      </a:r>
                      <a:r>
                        <a:rPr lang="en-US" sz="1400">
                          <a:solidFill>
                            <a:srgbClr val="002060"/>
                          </a:solidFill>
                          <a:latin typeface="+mn-lt"/>
                          <a:cs typeface="Times New Roman"/>
                        </a:rPr>
                        <a:t> (|). </a:t>
                      </a:r>
                      <a:r>
                        <a:rPr lang="ru-RU" sz="1400">
                          <a:solidFill>
                            <a:srgbClr val="002060"/>
                          </a:solidFill>
                          <a:latin typeface="+mn-lt"/>
                          <a:cs typeface="Times New Roman"/>
                        </a:rPr>
                        <a:t>Это т.н. модификаторы</a:t>
                      </a:r>
                      <a:r>
                        <a:rPr lang="ru-RU" sz="1400">
                          <a:solidFill>
                            <a:srgbClr val="002060"/>
                          </a:solidFill>
                          <a:latin typeface="+mn-lt"/>
                          <a:cs typeface="Times New Roman"/>
                        </a:rPr>
                        <a:t>.</a:t>
                      </a:r>
                      <a:endParaRPr lang="en-US" sz="1400">
                        <a:solidFill>
                          <a:srgbClr val="002060"/>
                        </a:solidFill>
                        <a:latin typeface="+mn-lt"/>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graphicFrame>
        <p:nvGraphicFramePr>
          <p:cNvPr id="6" name="Table 5"/>
          <p:cNvGraphicFramePr>
            <a:graphicFrameLocks xmlns:a="http://schemas.openxmlformats.org/drawingml/2006/main" noGrp="1"/>
          </p:cNvGraphicFramePr>
          <p:nvPr/>
        </p:nvGraphicFramePr>
        <p:xfrm>
          <a:off x="392348" y="4150807"/>
          <a:ext cx="11417686" cy="1030793"/>
        </p:xfrm>
        <a:graphic>
          <a:graphicData uri="http://schemas.openxmlformats.org/drawingml/2006/table">
            <a:tbl>
              <a:tblPr firstRow="0" firstCol="0" lastRow="0" lastCol="0" bandRow="0" bandCol="0"/>
              <a:tblGrid>
                <a:gridCol w="3077811"/>
                <a:gridCol w="8339875"/>
              </a:tblGrid>
              <a:tr h="274050">
                <a:tc>
                  <a:txBody>
                    <a:bodyPr/>
                    <a:p>
                      <a:pPr algn="ctr">
                        <a:defRPr/>
                      </a:pPr>
                      <a:r>
                        <a:rPr lang="ru-RU" sz="1400" b="1">
                          <a:solidFill>
                            <a:srgbClr val="002060"/>
                          </a:solidFill>
                          <a:latin typeface="+mn-lt"/>
                          <a:cs typeface="Times New Roman"/>
                        </a:rPr>
                        <a:t>Методы </a:t>
                      </a:r>
                      <a:r>
                        <a:rPr lang="en-US" sz="1400" b="1">
                          <a:solidFill>
                            <a:srgbClr val="002060"/>
                          </a:solidFill>
                          <a:latin typeface="+mn-lt"/>
                          <a:cs typeface="Times New Roman"/>
                        </a:rPr>
                        <a:t>match</a:t>
                      </a:r>
                      <a:r>
                        <a:rPr lang="ru-RU" sz="1400" b="1">
                          <a:solidFill>
                            <a:srgbClr val="002060"/>
                          </a:solidFill>
                          <a:latin typeface="+mn-lt"/>
                          <a:cs typeface="Times New Roman"/>
                        </a:rPr>
                        <a:t>-объекта</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67747">
                <a:tc>
                  <a:txBody>
                    <a:bodyPr/>
                    <a:p>
                      <a:pPr marL="180000" algn="l" defTabSz="914400">
                        <a:defRPr/>
                      </a:pPr>
                      <a:r>
                        <a:rPr lang="en-US" sz="1400">
                          <a:solidFill>
                            <a:srgbClr val="002060"/>
                          </a:solidFill>
                          <a:latin typeface="+mn-lt"/>
                          <a:ea typeface="+mn-ea"/>
                          <a:cs typeface="Times New Roman"/>
                        </a:rPr>
                        <a:t>group(num=0)</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Возвращает совпавшее выражение полностью</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либо</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его часть с индексом </a:t>
                      </a:r>
                      <a:r>
                        <a:rPr lang="en-US" sz="1400">
                          <a:solidFill>
                            <a:srgbClr val="002060"/>
                          </a:solidFill>
                          <a:latin typeface="+mn-lt"/>
                          <a:ea typeface="+mn-ea"/>
                          <a:cs typeface="Times New Roman"/>
                        </a:rPr>
                        <a:t>num)</a:t>
                      </a:r>
                      <a:r>
                        <a:rPr lang="ru-RU" sz="1400">
                          <a:solidFill>
                            <a:srgbClr val="002060"/>
                          </a:solidFill>
                          <a:latin typeface="+mn-lt"/>
                          <a:ea typeface="+mn-ea"/>
                          <a:cs typeface="Times New Roman"/>
                        </a:rPr>
                        <a:t>.</a:t>
                      </a:r>
                      <a:endParaRPr lang="en-US" sz="1400">
                        <a:solidFill>
                          <a:srgbClr val="002060"/>
                        </a:solidFill>
                        <a:latin typeface="+mn-lt"/>
                        <a:ea typeface="+mn-ea"/>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58246">
                <a:tc>
                  <a:txBody>
                    <a:bodyPr/>
                    <a:p>
                      <a:pPr marL="180000" algn="l" defTabSz="914400">
                        <a:defRPr/>
                      </a:pPr>
                      <a:r>
                        <a:rPr lang="en-US" sz="1400">
                          <a:solidFill>
                            <a:srgbClr val="002060"/>
                          </a:solidFill>
                          <a:latin typeface="+mn-lt"/>
                          <a:ea typeface="+mn-ea"/>
                          <a:cs typeface="Times New Roman"/>
                        </a:rPr>
                        <a:t>groups()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Возвращает кортеж из всех совпавших частей</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пустой кортеж, если совпадений не найдено</a:t>
                      </a:r>
                      <a:r>
                        <a:rPr lang="en-US" sz="1400">
                          <a:solidFill>
                            <a:srgbClr val="002060"/>
                          </a:solidFill>
                          <a:latin typeface="+mn-lt"/>
                          <a:ea typeface="+mn-ea"/>
                          <a:cs typeface="Times New Roman"/>
                        </a:rPr>
                        <a:t>)</a:t>
                      </a:r>
                      <a:r>
                        <a:rPr lang="ru-RU" sz="1400">
                          <a:solidFill>
                            <a:srgbClr val="002060"/>
                          </a:solidFill>
                          <a:latin typeface="+mn-lt"/>
                          <a:ea typeface="+mn-ea"/>
                          <a:cs typeface="Times New Roman"/>
                        </a:rPr>
                        <a:t>.</a:t>
                      </a:r>
                      <a:endParaRPr lang="en-US" sz="1400">
                        <a:solidFill>
                          <a:srgbClr val="002060"/>
                        </a:solidFill>
                        <a:latin typeface="+mn-lt"/>
                        <a:ea typeface="+mn-ea"/>
                        <a:cs typeface="Times New Roman"/>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endParaRPr lang="en-US" sz="2000" b="0" i="0" u="none" strike="noStrike" cap="none" spc="0">
              <a:ln>
                <a:noFill/>
              </a:ln>
              <a:solidFill>
                <a:srgbClr val="002060"/>
              </a:solidFill>
              <a:latin typeface="+mn-lt"/>
              <a:ea typeface="+mn-ea"/>
              <a:cs typeface="+mn-cs"/>
            </a:endParaRPr>
          </a:p>
        </p:txBody>
      </p:sp>
      <p:graphicFrame>
        <p:nvGraphicFramePr>
          <p:cNvPr id="7" name="Table 3"/>
          <p:cNvGraphicFramePr>
            <a:graphicFrameLocks xmlns:a="http://schemas.openxmlformats.org/drawingml/2006/main" noGrp="1"/>
          </p:cNvGraphicFramePr>
          <p:nvPr/>
        </p:nvGraphicFramePr>
        <p:xfrm>
          <a:off x="381966" y="988319"/>
          <a:ext cx="11428068" cy="4881360"/>
        </p:xfrm>
        <a:graphic>
          <a:graphicData uri="http://schemas.openxmlformats.org/drawingml/2006/table">
            <a:tbl>
              <a:tblPr firstRow="0" firstCol="0" lastRow="0" lastCol="0" bandRow="0" bandCol="0"/>
              <a:tblGrid>
                <a:gridCol w="970195"/>
                <a:gridCol w="10457873"/>
              </a:tblGrid>
              <a:tr h="244068">
                <a:tc>
                  <a:txBody>
                    <a:bodyPr/>
                    <a:p>
                      <a:pPr marL="0" algn="ctr">
                        <a:defRPr/>
                      </a:pPr>
                      <a:r>
                        <a:rPr lang="ru-RU" sz="1400" b="1">
                          <a:solidFill>
                            <a:srgbClr val="002060"/>
                          </a:solidFill>
                          <a:latin typeface="+mn-lt"/>
                          <a:cs typeface="Times New Roman"/>
                        </a:rPr>
                        <a:t>Шаблон</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c>
                  <a:txBody>
                    <a:bodyPr/>
                    <a:p>
                      <a:pPr marL="0"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Начало строки.</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Конец</a:t>
                      </a:r>
                      <a:r>
                        <a:rPr lang="ru-RU" sz="1400">
                          <a:solidFill>
                            <a:srgbClr val="002060"/>
                          </a:solidFill>
                          <a:latin typeface="+mn-lt"/>
                          <a:cs typeface="Times New Roman"/>
                        </a:rPr>
                        <a:t> строки.</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кроме символа перевода строки</a:t>
                      </a:r>
                      <a:r>
                        <a:rPr lang="en-US" sz="1400">
                          <a:solidFill>
                            <a:srgbClr val="002060"/>
                          </a:solidFill>
                          <a:latin typeface="+mn-lt"/>
                          <a:cs typeface="Times New Roman"/>
                        </a:rPr>
                        <a:t>. </a:t>
                      </a:r>
                      <a:r>
                        <a:rPr lang="ru-RU" sz="1400">
                          <a:solidFill>
                            <a:srgbClr val="002060"/>
                          </a:solidFill>
                          <a:latin typeface="+mn-lt"/>
                          <a:cs typeface="Times New Roman"/>
                        </a:rPr>
                        <a:t>Флаг</a:t>
                      </a:r>
                      <a:r>
                        <a:rPr lang="en-US" sz="1400">
                          <a:solidFill>
                            <a:srgbClr val="002060"/>
                          </a:solidFill>
                          <a:latin typeface="+mn-lt"/>
                          <a:cs typeface="Times New Roman"/>
                        </a:rPr>
                        <a:t> m </a:t>
                      </a:r>
                      <a:r>
                        <a:rPr lang="ru-RU" sz="1400">
                          <a:solidFill>
                            <a:srgbClr val="002060"/>
                          </a:solidFill>
                          <a:latin typeface="+mn-lt"/>
                          <a:cs typeface="Times New Roman"/>
                        </a:rPr>
                        <a:t>позволяет включить также и символ новой строки</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в скобках.</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Любой единичный символ НЕ из указанных в скобках.</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0 </a:t>
                      </a:r>
                      <a:r>
                        <a:rPr lang="ru-RU" sz="1400">
                          <a:solidFill>
                            <a:srgbClr val="002060"/>
                          </a:solidFill>
                          <a:latin typeface="+mn-lt"/>
                          <a:cs typeface="Times New Roman"/>
                        </a:rPr>
                        <a:t>или больше</a:t>
                      </a:r>
                      <a:r>
                        <a:rPr lang="en-US" sz="1400">
                          <a:solidFill>
                            <a:srgbClr val="002060"/>
                          </a:solidFill>
                          <a:latin typeface="+mn-lt"/>
                          <a:cs typeface="Times New Roman"/>
                        </a:rPr>
                        <a:t> </a:t>
                      </a:r>
                      <a:r>
                        <a:rPr lang="ru-RU" sz="1400">
                          <a:solidFill>
                            <a:srgbClr val="002060"/>
                          </a:solidFill>
                          <a:latin typeface="+mn-lt"/>
                          <a:cs typeface="Times New Roman"/>
                        </a:rPr>
                        <a:t>включений предшествующего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en-US" sz="1400">
                          <a:solidFill>
                            <a:srgbClr val="002060"/>
                          </a:solidFill>
                          <a:latin typeface="+mn-lt"/>
                          <a:cs typeface="Times New Roman"/>
                        </a:rPr>
                        <a:t>1 </a:t>
                      </a:r>
                      <a:r>
                        <a:rPr lang="ru-RU" sz="1400">
                          <a:solidFill>
                            <a:srgbClr val="002060"/>
                          </a:solidFill>
                          <a:latin typeface="+mn-lt"/>
                          <a:cs typeface="Times New Roman"/>
                        </a:rPr>
                        <a:t>или больше</a:t>
                      </a:r>
                      <a:r>
                        <a:rPr lang="en-US" sz="1400">
                          <a:solidFill>
                            <a:srgbClr val="002060"/>
                          </a:solidFill>
                          <a:latin typeface="+mn-lt"/>
                          <a:cs typeface="Times New Roman"/>
                        </a:rPr>
                        <a:t> </a:t>
                      </a:r>
                      <a:r>
                        <a:rPr lang="ru-RU" sz="1400">
                          <a:solidFill>
                            <a:srgbClr val="002060"/>
                          </a:solidFill>
                          <a:latin typeface="+mn-lt"/>
                          <a:cs typeface="Times New Roman"/>
                        </a:rPr>
                        <a:t>включений предшествующего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0 </a:t>
                      </a:r>
                      <a:r>
                        <a:rPr lang="ru-RU" sz="1400">
                          <a:solidFill>
                            <a:srgbClr val="002060"/>
                          </a:solidFill>
                          <a:latin typeface="+mn-lt"/>
                          <a:cs typeface="Times New Roman"/>
                        </a:rPr>
                        <a:t>или</a:t>
                      </a:r>
                      <a:r>
                        <a:rPr lang="en-US" sz="1400">
                          <a:solidFill>
                            <a:srgbClr val="002060"/>
                          </a:solidFill>
                          <a:latin typeface="+mn-lt"/>
                          <a:cs typeface="Times New Roman"/>
                        </a:rPr>
                        <a:t> 1 </a:t>
                      </a:r>
                      <a:r>
                        <a:rPr lang="ru-RU" sz="1400">
                          <a:solidFill>
                            <a:srgbClr val="002060"/>
                          </a:solidFill>
                          <a:latin typeface="+mn-lt"/>
                          <a:cs typeface="Times New Roman"/>
                        </a:rPr>
                        <a:t>включение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Ровно </a:t>
                      </a:r>
                      <a:r>
                        <a:rPr lang="en-US" sz="1400">
                          <a:solidFill>
                            <a:srgbClr val="002060"/>
                          </a:solidFill>
                          <a:latin typeface="+mn-lt"/>
                          <a:cs typeface="Times New Roman"/>
                        </a:rPr>
                        <a:t>n </a:t>
                      </a:r>
                      <a:r>
                        <a:rPr lang="ru-RU" sz="1400">
                          <a:solidFill>
                            <a:srgbClr val="002060"/>
                          </a:solidFill>
                          <a:latin typeface="+mn-lt"/>
                          <a:cs typeface="Times New Roman"/>
                        </a:rPr>
                        <a:t>включений предшествующего</a:t>
                      </a:r>
                      <a:r>
                        <a:rPr lang="ru-RU" sz="1400">
                          <a:solidFill>
                            <a:srgbClr val="002060"/>
                          </a:solidFill>
                          <a:latin typeface="+mn-lt"/>
                          <a:cs typeface="Times New Roman"/>
                        </a:rPr>
                        <a:t> выражения.</a:t>
                      </a:r>
                      <a:endParaRPr lang="en-US" sz="1400">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en-US" sz="1400">
                          <a:solidFill>
                            <a:srgbClr val="002060"/>
                          </a:solidFill>
                          <a:latin typeface="+mn-lt"/>
                          <a:cs typeface="Times New Roman"/>
                        </a:rPr>
                        <a:t>n </a:t>
                      </a:r>
                      <a:r>
                        <a:rPr lang="ru-RU" sz="1400">
                          <a:solidFill>
                            <a:srgbClr val="002060"/>
                          </a:solidFill>
                          <a:latin typeface="+mn-lt"/>
                          <a:cs typeface="Times New Roman"/>
                        </a:rPr>
                        <a:t>или больше включений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 n, m}</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От</a:t>
                      </a:r>
                      <a:r>
                        <a:rPr lang="en-US" sz="1400">
                          <a:solidFill>
                            <a:srgbClr val="002060"/>
                          </a:solidFill>
                          <a:latin typeface="+mn-lt"/>
                          <a:cs typeface="Times New Roman"/>
                        </a:rPr>
                        <a:t> n </a:t>
                      </a:r>
                      <a:r>
                        <a:rPr lang="ru-RU" sz="1400">
                          <a:solidFill>
                            <a:srgbClr val="002060"/>
                          </a:solidFill>
                          <a:latin typeface="+mn-lt"/>
                          <a:cs typeface="Times New Roman"/>
                        </a:rPr>
                        <a:t>до</a:t>
                      </a:r>
                      <a:r>
                        <a:rPr lang="en-US" sz="1400">
                          <a:solidFill>
                            <a:srgbClr val="002060"/>
                          </a:solidFill>
                          <a:latin typeface="+mn-lt"/>
                          <a:cs typeface="Times New Roman"/>
                        </a:rPr>
                        <a:t> m </a:t>
                      </a:r>
                      <a:r>
                        <a:rPr lang="ru-RU" sz="1400">
                          <a:solidFill>
                            <a:srgbClr val="002060"/>
                          </a:solidFill>
                          <a:latin typeface="+mn-lt"/>
                          <a:cs typeface="Times New Roman"/>
                        </a:rPr>
                        <a:t>включений предшествующего</a:t>
                      </a:r>
                      <a:r>
                        <a:rPr lang="ru-RU" sz="1400">
                          <a:solidFill>
                            <a:srgbClr val="002060"/>
                          </a:solidFill>
                          <a:latin typeface="+mn-lt"/>
                          <a:cs typeface="Times New Roman"/>
                        </a:rPr>
                        <a:t> выражения</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a| 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Либо </a:t>
                      </a:r>
                      <a:r>
                        <a:rPr lang="en-US" sz="1400">
                          <a:solidFill>
                            <a:srgbClr val="002060"/>
                          </a:solidFill>
                          <a:latin typeface="+mn-lt"/>
                          <a:cs typeface="Times New Roman"/>
                        </a:rPr>
                        <a:t>a</a:t>
                      </a:r>
                      <a:r>
                        <a:rPr lang="ru-RU" sz="1400">
                          <a:solidFill>
                            <a:srgbClr val="002060"/>
                          </a:solidFill>
                          <a:latin typeface="+mn-lt"/>
                          <a:cs typeface="Times New Roman"/>
                        </a:rPr>
                        <a:t>, либо</a:t>
                      </a:r>
                      <a:r>
                        <a:rPr lang="en-US" sz="1400">
                          <a:solidFill>
                            <a:srgbClr val="002060"/>
                          </a:solidFill>
                          <a:latin typeface="+mn-lt"/>
                          <a:cs typeface="Times New Roman"/>
                        </a:rPr>
                        <a:t> 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Группирует</a:t>
                      </a:r>
                      <a:r>
                        <a:rPr lang="ru-RU" sz="1400">
                          <a:solidFill>
                            <a:srgbClr val="002060"/>
                          </a:solidFill>
                          <a:latin typeface="+mn-lt"/>
                          <a:cs typeface="Times New Roman"/>
                        </a:rPr>
                        <a:t> регулярные выражения и запоминает найденный </a:t>
                      </a:r>
                      <a:r>
                        <a:rPr lang="ru-RU" sz="1400">
                          <a:solidFill>
                            <a:srgbClr val="002060"/>
                          </a:solidFill>
                          <a:latin typeface="+mn-lt"/>
                          <a:cs typeface="Times New Roman"/>
                        </a:rPr>
                        <a:t>текст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Включает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en-US" sz="1400">
                          <a:solidFill>
                            <a:srgbClr val="002060"/>
                          </a:solidFill>
                          <a:latin typeface="+mn-lt"/>
                          <a:cs typeface="Times New Roman"/>
                        </a:rPr>
                        <a:t>. </a:t>
                      </a:r>
                      <a:r>
                        <a:rPr lang="ru-RU" sz="1400">
                          <a:solidFill>
                            <a:srgbClr val="002060"/>
                          </a:solidFill>
                          <a:latin typeface="+mn-lt"/>
                          <a:cs typeface="Times New Roman"/>
                        </a:rPr>
                        <a:t>Скобки, если есть, определяют</a:t>
                      </a:r>
                      <a:r>
                        <a:rPr lang="ru-RU" sz="1400">
                          <a:solidFill>
                            <a:srgbClr val="002060"/>
                          </a:solidFill>
                          <a:latin typeface="+mn-lt"/>
                          <a:cs typeface="Times New Roman"/>
                        </a:rPr>
                        <a:t> группу, на которую это действует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ru-RU" sz="1400">
                          <a:solidFill>
                            <a:srgbClr val="002060"/>
                          </a:solidFill>
                          <a:latin typeface="+mn-lt"/>
                          <a:cs typeface="Times New Roman"/>
                        </a:rPr>
                        <a:t>Отключает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en-US" sz="1400">
                          <a:solidFill>
                            <a:srgbClr val="002060"/>
                          </a:solidFill>
                          <a:latin typeface="+mn-lt"/>
                          <a:cs typeface="Times New Roman"/>
                        </a:rPr>
                        <a:t>. </a:t>
                      </a:r>
                      <a:r>
                        <a:rPr lang="ru-RU" sz="1400">
                          <a:solidFill>
                            <a:srgbClr val="002060"/>
                          </a:solidFill>
                          <a:latin typeface="+mn-lt"/>
                          <a:cs typeface="Times New Roman"/>
                        </a:rPr>
                        <a:t>Скобки, если есть, определяют</a:t>
                      </a:r>
                      <a:r>
                        <a:rPr lang="ru-RU" sz="1400">
                          <a:solidFill>
                            <a:srgbClr val="002060"/>
                          </a:solidFill>
                          <a:latin typeface="+mn-lt"/>
                          <a:cs typeface="Times New Roman"/>
                        </a:rPr>
                        <a:t> группу, на которую это действует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marR="0" lvl="0" indent="0" algn="l" defTabSz="914400">
                        <a:lnSpc>
                          <a:spcPct val="100000"/>
                        </a:lnSpc>
                        <a:spcBef>
                          <a:spcPts val="0"/>
                        </a:spcBef>
                        <a:spcAft>
                          <a:spcPts val="0"/>
                        </a:spcAft>
                        <a:buClrTx/>
                        <a:buSzTx/>
                        <a:buFontTx/>
                        <a:buNone/>
                        <a:defRPr/>
                      </a:pPr>
                      <a:r>
                        <a:rPr lang="ru-RU" sz="1400">
                          <a:solidFill>
                            <a:srgbClr val="002060"/>
                          </a:solidFill>
                          <a:latin typeface="+mn-lt"/>
                          <a:cs typeface="Times New Roman"/>
                        </a:rPr>
                        <a:t>Группирует</a:t>
                      </a:r>
                      <a:r>
                        <a:rPr lang="ru-RU" sz="1400">
                          <a:solidFill>
                            <a:srgbClr val="002060"/>
                          </a:solidFill>
                          <a:latin typeface="+mn-lt"/>
                          <a:cs typeface="Times New Roman"/>
                        </a:rPr>
                        <a:t> регулярные выражения, не запоминая найденный </a:t>
                      </a:r>
                      <a:r>
                        <a:rPr lang="ru-RU" sz="1400">
                          <a:solidFill>
                            <a:srgbClr val="002060"/>
                          </a:solidFill>
                          <a:latin typeface="+mn-lt"/>
                          <a:cs typeface="Times New Roman"/>
                        </a:rPr>
                        <a:t>текст</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Включает</a:t>
                      </a:r>
                      <a:r>
                        <a:rPr lang="en-US" sz="1400">
                          <a:solidFill>
                            <a:srgbClr val="002060"/>
                          </a:solidFill>
                          <a:latin typeface="+mn-lt"/>
                          <a:cs typeface="Times New Roman"/>
                        </a:rPr>
                        <a:t> 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a:t>
                      </a:r>
                      <a:r>
                        <a:rPr lang="ru-RU" sz="1400">
                          <a:solidFill>
                            <a:srgbClr val="002060"/>
                          </a:solidFill>
                          <a:latin typeface="+mn-lt"/>
                          <a:cs typeface="Times New Roman"/>
                        </a:rPr>
                        <a:t> в скобках</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en-US" sz="1400">
                          <a:solidFill>
                            <a:srgbClr val="002060"/>
                          </a:solidFill>
                          <a:latin typeface="+mn-lt"/>
                          <a:cs typeface="Times New Roman"/>
                        </a:rPr>
                        <a:t>(?-imx: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Отключает </a:t>
                      </a:r>
                      <a:r>
                        <a:rPr lang="en-US" sz="1400">
                          <a:solidFill>
                            <a:srgbClr val="002060"/>
                          </a:solidFill>
                          <a:latin typeface="+mn-lt"/>
                          <a:cs typeface="Times New Roman"/>
                        </a:rPr>
                        <a:t>i, m, </a:t>
                      </a:r>
                      <a:r>
                        <a:rPr lang="ru-RU" sz="1400">
                          <a:solidFill>
                            <a:srgbClr val="002060"/>
                          </a:solidFill>
                          <a:latin typeface="+mn-lt"/>
                          <a:cs typeface="Times New Roman"/>
                        </a:rPr>
                        <a:t>или</a:t>
                      </a:r>
                      <a:r>
                        <a:rPr lang="en-US" sz="1400">
                          <a:solidFill>
                            <a:srgbClr val="002060"/>
                          </a:solidFill>
                          <a:latin typeface="+mn-lt"/>
                          <a:cs typeface="Times New Roman"/>
                        </a:rPr>
                        <a:t> x </a:t>
                      </a:r>
                      <a:r>
                        <a:rPr lang="ru-RU" sz="1400">
                          <a:solidFill>
                            <a:srgbClr val="002060"/>
                          </a:solidFill>
                          <a:latin typeface="+mn-lt"/>
                          <a:cs typeface="Times New Roman"/>
                        </a:rPr>
                        <a:t>опции для конкретного регулярного выражения в скобках</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44068">
                <a:tc>
                  <a:txBody>
                    <a:bodyPr/>
                    <a:p>
                      <a:pPr marL="36000">
                        <a:defRPr/>
                      </a:pPr>
                      <a:r>
                        <a:rPr lang="ru-RU"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Комментарий</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endParaRPr lang="en-US" sz="2000" b="0" i="0" u="none" strike="noStrike" cap="none" spc="0">
              <a:ln>
                <a:noFill/>
              </a:ln>
              <a:solidFill>
                <a:srgbClr val="002060"/>
              </a:solidFill>
              <a:latin typeface="+mn-lt"/>
              <a:ea typeface="+mn-ea"/>
              <a:cs typeface="+mn-cs"/>
            </a:endParaRPr>
          </a:p>
        </p:txBody>
      </p:sp>
      <p:graphicFrame>
        <p:nvGraphicFramePr>
          <p:cNvPr id="6" name="Table 3"/>
          <p:cNvGraphicFramePr>
            <a:graphicFrameLocks xmlns:a="http://schemas.openxmlformats.org/drawingml/2006/main" noGrp="1"/>
          </p:cNvGraphicFramePr>
          <p:nvPr/>
        </p:nvGraphicFramePr>
        <p:xfrm>
          <a:off x="381965" y="988320"/>
          <a:ext cx="11417687" cy="4881363"/>
        </p:xfrm>
        <a:graphic>
          <a:graphicData uri="http://schemas.openxmlformats.org/drawingml/2006/table">
            <a:tbl>
              <a:tblPr firstRow="0" firstCol="0" lastRow="0" lastCol="0" bandRow="0" bandCol="0"/>
              <a:tblGrid>
                <a:gridCol w="959535"/>
                <a:gridCol w="10458152"/>
              </a:tblGrid>
              <a:tr h="287139">
                <a:tc>
                  <a:txBody>
                    <a:bodyPr/>
                    <a:p>
                      <a:pPr algn="ctr">
                        <a:defRPr/>
                      </a:pPr>
                      <a:r>
                        <a:rPr lang="ru-RU" sz="1400" b="1">
                          <a:solidFill>
                            <a:srgbClr val="002060"/>
                          </a:solidFill>
                          <a:latin typeface="+mn-lt"/>
                          <a:cs typeface="Times New Roman"/>
                        </a:rPr>
                        <a:t>Шаблон</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c>
                  <a:txBody>
                    <a:bodyPr/>
                    <a:p>
                      <a:pPr algn="ctr">
                        <a:defRPr/>
                      </a:pPr>
                      <a:r>
                        <a:rPr lang="ru-RU" sz="1400" b="1">
                          <a:solidFill>
                            <a:srgbClr val="002060"/>
                          </a:solidFill>
                          <a:latin typeface="+mn-lt"/>
                          <a:cs typeface="Times New Roman"/>
                        </a:rPr>
                        <a:t>Описание</a:t>
                      </a:r>
                      <a:endParaRPr lang="en-US" sz="1400" b="1">
                        <a:solidFill>
                          <a:srgbClr val="002060"/>
                        </a:solidFill>
                        <a:latin typeface="+mn-lt"/>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solidFill>
                      <a:srgbClr val="99CCFF"/>
                    </a:solidFill>
                  </a:tcPr>
                </a:tc>
              </a:tr>
              <a:tr h="287139">
                <a:tc>
                  <a:txBody>
                    <a:bodyPr/>
                    <a:p>
                      <a:pPr marL="36000">
                        <a:defRPr/>
                      </a:pPr>
                      <a:r>
                        <a:rPr lang="en-US" sz="1400">
                          <a:solidFill>
                            <a:srgbClr val="002060"/>
                          </a:solidFill>
                          <a:latin typeface="+mn-lt"/>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defRPr/>
                      </a:pPr>
                      <a:r>
                        <a:rPr lang="ru-RU" sz="1400">
                          <a:solidFill>
                            <a:srgbClr val="002060"/>
                          </a:solidFill>
                          <a:latin typeface="+mn-lt"/>
                          <a:cs typeface="Times New Roman"/>
                        </a:rPr>
                        <a:t>Задает позицию, используя шаблон</a:t>
                      </a:r>
                      <a:r>
                        <a:rPr lang="en-US" sz="1400">
                          <a:solidFill>
                            <a:srgbClr val="002060"/>
                          </a:solidFill>
                          <a:latin typeface="+mn-lt"/>
                          <a:cs typeface="Times New Roman"/>
                        </a:rPr>
                        <a:t>. </a:t>
                      </a:r>
                      <a:r>
                        <a:rPr lang="ru-RU" sz="1400">
                          <a:solidFill>
                            <a:srgbClr val="002060"/>
                          </a:solidFill>
                          <a:latin typeface="+mn-lt"/>
                          <a:cs typeface="Times New Roman"/>
                        </a:rPr>
                        <a:t>Не имеет диапазона</a:t>
                      </a:r>
                      <a:r>
                        <a:rPr lang="en-US" sz="1400">
                          <a:solidFill>
                            <a:srgbClr val="002060"/>
                          </a:solidFill>
                          <a:latin typeface="+mn-lt"/>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Задает позицию, используя отрицание шаблона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Не имеет диапазона</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(?&gt; re)</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Независимый шаблон без предыстории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\w</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Буквенные символы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\W</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Небуквенные символы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\s</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Пробелы. Эквивалентно</a:t>
                      </a:r>
                      <a:r>
                        <a:rPr lang="en-US" sz="1400">
                          <a:solidFill>
                            <a:srgbClr val="002060"/>
                          </a:solidFill>
                          <a:latin typeface="+mn-lt"/>
                          <a:ea typeface="+mn-ea"/>
                          <a:cs typeface="Times New Roman"/>
                        </a:rPr>
                        <a:t> [\t\n\r\f].</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\S</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пробелы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\d</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Цифры</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Эквивалентно</a:t>
                      </a:r>
                      <a:r>
                        <a:rPr lang="en-US" sz="1400">
                          <a:solidFill>
                            <a:srgbClr val="002060"/>
                          </a:solidFill>
                          <a:latin typeface="+mn-lt"/>
                          <a:ea typeface="+mn-ea"/>
                          <a:cs typeface="Times New Roman"/>
                        </a:rPr>
                        <a:t> [0-9].</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\D</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цифры</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\A</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Начало строки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\Z</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Конец строки, сам символ конца строки не включается</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\z</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Конец строки</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\G</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Точка, где закончился предыдущий поиск</a:t>
                      </a:r>
                      <a:r>
                        <a:rPr lang="en-US" sz="1400">
                          <a:solidFill>
                            <a:srgbClr val="002060"/>
                          </a:solidFill>
                          <a:latin typeface="+mn-lt"/>
                          <a:ea typeface="+mn-ea"/>
                          <a:cs typeface="Times New Roman"/>
                        </a:rPr>
                        <a:t>.</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Начало или конец слова (слева пусто или не-буква, справа буква и наоборот).</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\B</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Не граница слова: либо и слева, и справа буквы, либо и слева, и справа НЕ буквы</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r h="287139">
                <a:tc>
                  <a:txBody>
                    <a:bodyPr/>
                    <a:p>
                      <a:pPr marL="36000" algn="l" defTabSz="914400">
                        <a:defRPr/>
                      </a:pPr>
                      <a:r>
                        <a:rPr lang="en-US" sz="1400">
                          <a:solidFill>
                            <a:srgbClr val="002060"/>
                          </a:solidFill>
                          <a:latin typeface="+mn-lt"/>
                          <a:ea typeface="+mn-ea"/>
                          <a:cs typeface="Times New Roman"/>
                        </a:rPr>
                        <a:t>\n, \t, etc.</a:t>
                      </a:r>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p>
                      <a:pPr marL="36000" algn="l" defTabSz="914400">
                        <a:defRPr/>
                      </a:pPr>
                      <a:r>
                        <a:rPr lang="ru-RU" sz="1400">
                          <a:solidFill>
                            <a:srgbClr val="002060"/>
                          </a:solidFill>
                          <a:latin typeface="+mn-lt"/>
                          <a:ea typeface="+mn-ea"/>
                          <a:cs typeface="Times New Roman"/>
                        </a:rPr>
                        <a:t>Символ перевода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возврата каретки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табуляции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т.д.</a:t>
                      </a:r>
                      <a:endParaRPr lang="en-US" sz="1400">
                        <a:solidFill>
                          <a:srgbClr val="002060"/>
                        </a:solidFill>
                        <a:latin typeface="+mn-lt"/>
                        <a:ea typeface="+mn-ea"/>
                        <a:cs typeface="Times New Roman"/>
                      </a:endParaRPr>
                    </a:p>
                  </a:txBody>
                  <a:tcPr marL="25427" marR="25427" marT="12713" marB="12713" anchor="ctr">
                    <a:lnL w="12700" algn="ctr">
                      <a:solidFill>
                        <a:schemeClr val="tx1"/>
                      </a:solidFill>
                    </a:lnL>
                    <a:lnR w="12700" algn="ctr">
                      <a:solidFill>
                        <a:schemeClr val="tx1"/>
                      </a:solidFill>
                    </a:lnR>
                    <a:lnT w="12700" algn="ctr">
                      <a:solidFill>
                        <a:schemeClr val="tx1"/>
                      </a:solidFill>
                    </a:lnT>
                    <a:lnB w="12700" algn="ctr">
                      <a:solidFill>
                        <a:schemeClr val="tx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В функции для работы с регулярными выражениями можно передавать модификаторы для управления аспектами сравнения.</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endParaRPr/>
          </a:p>
        </p:txBody>
      </p:sp>
      <p:graphicFrame>
        <p:nvGraphicFramePr>
          <p:cNvPr id="7" name="Table 4"/>
          <p:cNvGraphicFramePr>
            <a:graphicFrameLocks xmlns:a="http://schemas.openxmlformats.org/drawingml/2006/main" noGrp="1"/>
          </p:cNvGraphicFramePr>
          <p:nvPr/>
        </p:nvGraphicFramePr>
        <p:xfrm>
          <a:off x="381966" y="2510468"/>
          <a:ext cx="11417686" cy="2847204"/>
        </p:xfrm>
        <a:graphic>
          <a:graphicData uri="http://schemas.openxmlformats.org/drawingml/2006/table">
            <a:tbl>
              <a:tblPr firstRow="0" firstCol="0" lastRow="0" lastCol="0" bandRow="0" bandCol="0"/>
              <a:tblGrid>
                <a:gridCol w="1426514"/>
                <a:gridCol w="9991172"/>
              </a:tblGrid>
              <a:tr h="332006">
                <a:tc>
                  <a:txBody>
                    <a:bodyPr/>
                    <a:p>
                      <a:pPr marL="0" algn="ctr" defTabSz="914400">
                        <a:defRPr/>
                      </a:pPr>
                      <a:r>
                        <a:rPr lang="ru-RU" sz="1400" b="1">
                          <a:solidFill>
                            <a:srgbClr val="002060"/>
                          </a:solidFill>
                          <a:latin typeface="+mn-lt"/>
                          <a:ea typeface="+mn-ea"/>
                          <a:cs typeface="Times New Roman"/>
                        </a:rPr>
                        <a:t>Модификатор</a:t>
                      </a:r>
                      <a:endParaRPr lang="en-US" sz="1400" b="1">
                        <a:solidFill>
                          <a:srgbClr val="002060"/>
                        </a:solidFill>
                        <a:latin typeface="+mn-lt"/>
                        <a:ea typeface="+mn-ea"/>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c>
                  <a:txBody>
                    <a:bodyPr/>
                    <a:p>
                      <a:pPr marL="0" algn="ctr" defTabSz="914400">
                        <a:defRPr/>
                      </a:pPr>
                      <a:r>
                        <a:rPr lang="ru-RU" sz="1400" b="1">
                          <a:solidFill>
                            <a:srgbClr val="002060"/>
                          </a:solidFill>
                          <a:latin typeface="+mn-lt"/>
                          <a:ea typeface="+mn-ea"/>
                          <a:cs typeface="Times New Roman"/>
                        </a:rPr>
                        <a:t>Описание</a:t>
                      </a:r>
                      <a:endParaRPr lang="en-US" sz="1400" b="1">
                        <a:solidFill>
                          <a:srgbClr val="002060"/>
                        </a:solidFill>
                        <a:latin typeface="+mn-lt"/>
                        <a:ea typeface="+mn-ea"/>
                        <a:cs typeface="Times New Roman"/>
                      </a:endParaRPr>
                    </a:p>
                  </a:txBody>
                  <a:tcPr anchor="ctr">
                    <a:lnL w="12700" algn="ctr">
                      <a:solidFill>
                        <a:srgbClr val="000000"/>
                      </a:solidFill>
                    </a:lnL>
                    <a:lnR w="12700" algn="ctr">
                      <a:solidFill>
                        <a:srgbClr val="000000"/>
                      </a:solidFill>
                    </a:lnR>
                    <a:lnT w="12700" algn="ctr">
                      <a:solidFill>
                        <a:srgbClr val="000000"/>
                      </a:solidFill>
                    </a:lnT>
                    <a:lnB w="12700" algn="ctr">
                      <a:solidFill>
                        <a:srgbClr val="000000"/>
                      </a:solidFill>
                    </a:lnB>
                    <a:solidFill>
                      <a:srgbClr val="99CCFF"/>
                    </a:solidFill>
                  </a:tcPr>
                </a:tc>
              </a:tr>
              <a:tr h="332006">
                <a:tc>
                  <a:txBody>
                    <a:bodyPr/>
                    <a:p>
                      <a:pPr marL="180000" algn="l" defTabSz="914400">
                        <a:defRPr/>
                      </a:pPr>
                      <a:r>
                        <a:rPr lang="en-US" sz="1400">
                          <a:solidFill>
                            <a:srgbClr val="002060"/>
                          </a:solidFill>
                          <a:latin typeface="+mn-lt"/>
                          <a:ea typeface="+mn-ea"/>
                          <a:cs typeface="Times New Roman"/>
                        </a:rPr>
                        <a:t>re.I</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Осуществляет сравнение без учета регистра</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523760">
                <a:tc>
                  <a:txBody>
                    <a:bodyPr/>
                    <a:p>
                      <a:pPr marL="180000" algn="l" defTabSz="914400">
                        <a:defRPr/>
                      </a:pPr>
                      <a:r>
                        <a:rPr lang="en-US" sz="1400">
                          <a:solidFill>
                            <a:srgbClr val="002060"/>
                          </a:solidFill>
                          <a:latin typeface="+mn-lt"/>
                          <a:ea typeface="+mn-ea"/>
                          <a:cs typeface="Times New Roman"/>
                        </a:rPr>
                        <a:t>re.L</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Интерпретирует слова в соответствии с текущей локализацией. Такая интерпретация</a:t>
                      </a:r>
                      <a:r>
                        <a:rPr lang="ru-RU" sz="1400">
                          <a:solidFill>
                            <a:srgbClr val="002060"/>
                          </a:solidFill>
                          <a:latin typeface="+mn-lt"/>
                          <a:ea typeface="+mn-ea"/>
                          <a:cs typeface="Times New Roman"/>
                        </a:rPr>
                        <a:t> влияет на определение алфавитных групп</a:t>
                      </a:r>
                      <a:r>
                        <a:rPr lang="en-US" sz="1400">
                          <a:solidFill>
                            <a:srgbClr val="002060"/>
                          </a:solidFill>
                          <a:latin typeface="+mn-lt"/>
                          <a:ea typeface="+mn-ea"/>
                          <a:cs typeface="Times New Roman"/>
                        </a:rPr>
                        <a:t> (\w </a:t>
                      </a:r>
                      <a:r>
                        <a:rPr lang="ru-RU" sz="1400">
                          <a:solidFill>
                            <a:srgbClr val="002060"/>
                          </a:solidFill>
                          <a:latin typeface="+mn-lt"/>
                          <a:ea typeface="+mn-ea"/>
                          <a:cs typeface="Times New Roman"/>
                        </a:rPr>
                        <a:t>и</a:t>
                      </a:r>
                      <a:r>
                        <a:rPr lang="en-US" sz="1400">
                          <a:solidFill>
                            <a:srgbClr val="002060"/>
                          </a:solidFill>
                          <a:latin typeface="+mn-lt"/>
                          <a:ea typeface="+mn-ea"/>
                          <a:cs typeface="Times New Roman"/>
                        </a:rPr>
                        <a:t> \W), </a:t>
                      </a:r>
                      <a:r>
                        <a:rPr lang="ru-RU" sz="1400">
                          <a:solidFill>
                            <a:srgbClr val="002060"/>
                          </a:solidFill>
                          <a:latin typeface="+mn-lt"/>
                          <a:ea typeface="+mn-ea"/>
                          <a:cs typeface="Times New Roman"/>
                        </a:rPr>
                        <a:t>а также на определение границ</a:t>
                      </a:r>
                      <a:r>
                        <a:rPr lang="ru-RU" sz="1400">
                          <a:solidFill>
                            <a:srgbClr val="002060"/>
                          </a:solidFill>
                          <a:latin typeface="+mn-lt"/>
                          <a:ea typeface="+mn-ea"/>
                          <a:cs typeface="Times New Roman"/>
                        </a:rPr>
                        <a:t> слов</a:t>
                      </a:r>
                      <a:r>
                        <a:rPr lang="en-US" sz="1400">
                          <a:solidFill>
                            <a:srgbClr val="002060"/>
                          </a:solidFill>
                          <a:latin typeface="+mn-lt"/>
                          <a:ea typeface="+mn-ea"/>
                          <a:cs typeface="Times New Roman"/>
                        </a:rPr>
                        <a:t> (\b </a:t>
                      </a:r>
                      <a:r>
                        <a:rPr lang="ru-RU" sz="1400">
                          <a:solidFill>
                            <a:srgbClr val="002060"/>
                          </a:solidFill>
                          <a:latin typeface="+mn-lt"/>
                          <a:ea typeface="+mn-ea"/>
                          <a:cs typeface="Times New Roman"/>
                        </a:rPr>
                        <a:t>и</a:t>
                      </a:r>
                      <a:r>
                        <a:rPr lang="en-US" sz="1400">
                          <a:solidFill>
                            <a:srgbClr val="002060"/>
                          </a:solidFill>
                          <a:latin typeface="+mn-lt"/>
                          <a:ea typeface="+mn-ea"/>
                          <a:cs typeface="Times New Roman"/>
                        </a:rPr>
                        <a:t> \B).</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497840">
                <a:tc>
                  <a:txBody>
                    <a:bodyPr/>
                    <a:p>
                      <a:pPr marL="180000" algn="l" defTabSz="914400">
                        <a:defRPr/>
                      </a:pPr>
                      <a:r>
                        <a:rPr lang="en-US" sz="1400">
                          <a:solidFill>
                            <a:srgbClr val="002060"/>
                          </a:solidFill>
                          <a:latin typeface="+mn-lt"/>
                          <a:ea typeface="+mn-ea"/>
                          <a:cs typeface="Times New Roman"/>
                        </a:rPr>
                        <a:t>re.M</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Делает</a:t>
                      </a:r>
                      <a:r>
                        <a:rPr lang="ru-RU" sz="1400">
                          <a:solidFill>
                            <a:srgbClr val="002060"/>
                          </a:solidFill>
                          <a:latin typeface="+mn-lt"/>
                          <a:ea typeface="+mn-ea"/>
                          <a:cs typeface="Times New Roman"/>
                        </a:rPr>
                        <a:t> символ</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обозначающим конец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а не просто конец текста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символ</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обозначающим начало строки</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а не просто начало текста</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32006">
                <a:tc>
                  <a:txBody>
                    <a:bodyPr/>
                    <a:p>
                      <a:pPr marL="180000" algn="l" defTabSz="914400">
                        <a:defRPr/>
                      </a:pPr>
                      <a:r>
                        <a:rPr lang="en-US" sz="1400">
                          <a:solidFill>
                            <a:srgbClr val="002060"/>
                          </a:solidFill>
                          <a:latin typeface="+mn-lt"/>
                          <a:ea typeface="+mn-ea"/>
                          <a:cs typeface="Times New Roman"/>
                        </a:rPr>
                        <a:t>re.S</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Делает период</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точку)</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соответствующим любому символу</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включая перенос строки</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332006">
                <a:tc>
                  <a:txBody>
                    <a:bodyPr/>
                    <a:p>
                      <a:pPr marL="180000" algn="l" defTabSz="914400">
                        <a:defRPr/>
                      </a:pPr>
                      <a:r>
                        <a:rPr lang="en-US" sz="1400">
                          <a:solidFill>
                            <a:srgbClr val="002060"/>
                          </a:solidFill>
                          <a:latin typeface="+mn-lt"/>
                          <a:ea typeface="+mn-ea"/>
                          <a:cs typeface="Times New Roman"/>
                        </a:rPr>
                        <a:t>re.U</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Интерпретирует</a:t>
                      </a:r>
                      <a:r>
                        <a:rPr lang="ru-RU" sz="1400">
                          <a:solidFill>
                            <a:srgbClr val="002060"/>
                          </a:solidFill>
                          <a:latin typeface="+mn-lt"/>
                          <a:ea typeface="+mn-ea"/>
                          <a:cs typeface="Times New Roman"/>
                        </a:rPr>
                        <a:t> буквы как символы</a:t>
                      </a:r>
                      <a:r>
                        <a:rPr lang="en-US" sz="1400">
                          <a:solidFill>
                            <a:srgbClr val="002060"/>
                          </a:solidFill>
                          <a:latin typeface="+mn-lt"/>
                          <a:ea typeface="+mn-ea"/>
                          <a:cs typeface="Times New Roman"/>
                        </a:rPr>
                        <a:t> Unicode. </a:t>
                      </a:r>
                      <a:r>
                        <a:rPr lang="ru-RU" sz="1400">
                          <a:solidFill>
                            <a:srgbClr val="002060"/>
                          </a:solidFill>
                          <a:latin typeface="+mn-lt"/>
                          <a:ea typeface="+mn-ea"/>
                          <a:cs typeface="Times New Roman"/>
                        </a:rPr>
                        <a:t>Этот флаг влияет</a:t>
                      </a:r>
                      <a:r>
                        <a:rPr lang="ru-RU" sz="1400">
                          <a:solidFill>
                            <a:srgbClr val="002060"/>
                          </a:solidFill>
                          <a:latin typeface="+mn-lt"/>
                          <a:ea typeface="+mn-ea"/>
                          <a:cs typeface="Times New Roman"/>
                        </a:rPr>
                        <a:t> на интерпретацию</a:t>
                      </a:r>
                      <a:r>
                        <a:rPr lang="en-US" sz="1400">
                          <a:solidFill>
                            <a:srgbClr val="002060"/>
                          </a:solidFill>
                          <a:latin typeface="+mn-lt"/>
                          <a:ea typeface="+mn-ea"/>
                          <a:cs typeface="Times New Roman"/>
                        </a:rPr>
                        <a:t> \w, \W, \b, \B.</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r h="497580">
                <a:tc>
                  <a:txBody>
                    <a:bodyPr/>
                    <a:p>
                      <a:pPr marL="180000" algn="l" defTabSz="914400">
                        <a:defRPr/>
                      </a:pPr>
                      <a:r>
                        <a:rPr lang="en-US" sz="1400">
                          <a:solidFill>
                            <a:srgbClr val="002060"/>
                          </a:solidFill>
                          <a:latin typeface="+mn-lt"/>
                          <a:ea typeface="+mn-ea"/>
                          <a:cs typeface="Times New Roman"/>
                        </a:rPr>
                        <a:t>re.X</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c>
                  <a:txBody>
                    <a:bodyPr/>
                    <a:p>
                      <a:pPr marL="180000" algn="l" defTabSz="914400">
                        <a:defRPr/>
                      </a:pPr>
                      <a:r>
                        <a:rPr lang="ru-RU" sz="1400">
                          <a:solidFill>
                            <a:srgbClr val="002060"/>
                          </a:solidFill>
                          <a:latin typeface="+mn-lt"/>
                          <a:ea typeface="+mn-ea"/>
                          <a:cs typeface="Times New Roman"/>
                        </a:rPr>
                        <a:t>Разрешает</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более изящный синтаксис</a:t>
                      </a:r>
                      <a:r>
                        <a:rPr lang="ru-RU" sz="1400">
                          <a:solidFill>
                            <a:srgbClr val="002060"/>
                          </a:solidFill>
                          <a:latin typeface="+mn-lt"/>
                          <a:ea typeface="+mn-ea"/>
                          <a:cs typeface="Times New Roman"/>
                        </a:rPr>
                        <a:t> регулярных выражений</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Игнорирует пробелы</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если только они не указаны внутри</a:t>
                      </a:r>
                      <a:r>
                        <a:rPr lang="en-US" sz="1400">
                          <a:solidFill>
                            <a:srgbClr val="002060"/>
                          </a:solidFill>
                          <a:latin typeface="+mn-lt"/>
                          <a:ea typeface="+mn-ea"/>
                          <a:cs typeface="Times New Roman"/>
                        </a:rPr>
                        <a:t> [] </a:t>
                      </a:r>
                      <a:r>
                        <a:rPr lang="ru-RU" sz="1400">
                          <a:solidFill>
                            <a:srgbClr val="002060"/>
                          </a:solidFill>
                          <a:latin typeface="+mn-lt"/>
                          <a:ea typeface="+mn-ea"/>
                          <a:cs typeface="Times New Roman"/>
                        </a:rPr>
                        <a:t>или после обратного слеша</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и рассматривает </a:t>
                      </a:r>
                      <a:r>
                        <a:rPr lang="en-US" sz="1400">
                          <a:solidFill>
                            <a:srgbClr val="002060"/>
                          </a:solidFill>
                          <a:latin typeface="+mn-lt"/>
                          <a:ea typeface="+mn-ea"/>
                          <a:cs typeface="Times New Roman"/>
                        </a:rPr>
                        <a:t># </a:t>
                      </a:r>
                      <a:r>
                        <a:rPr lang="ru-RU" sz="1400">
                          <a:solidFill>
                            <a:srgbClr val="002060"/>
                          </a:solidFill>
                          <a:latin typeface="+mn-lt"/>
                          <a:ea typeface="+mn-ea"/>
                          <a:cs typeface="Times New Roman"/>
                        </a:rPr>
                        <a:t>без предваряющего слеша как маркер комментария</a:t>
                      </a:r>
                      <a:r>
                        <a:rPr lang="en-US" sz="1400">
                          <a:solidFill>
                            <a:srgbClr val="002060"/>
                          </a:solidFill>
                          <a:latin typeface="+mn-lt"/>
                          <a:ea typeface="+mn-ea"/>
                          <a:cs typeface="Times New Roman"/>
                        </a:rPr>
                        <a:t>.</a:t>
                      </a:r>
                      <a:endParaRPr/>
                    </a:p>
                  </a:txBody>
                  <a:tcPr marL="14400" marR="14400" marT="7200" marB="7200" anchor="ctr">
                    <a:lnL w="12700" algn="ctr">
                      <a:solidFill>
                        <a:srgbClr val="000000"/>
                      </a:solidFill>
                    </a:lnL>
                    <a:lnR w="12700" algn="ctr">
                      <a:solidFill>
                        <a:srgbClr val="000000"/>
                      </a:solidFill>
                    </a:lnR>
                    <a:lnT w="12700" algn="ctr">
                      <a:solidFill>
                        <a:srgbClr val="000000"/>
                      </a:solidFill>
                    </a:lnT>
                    <a:lnB w="12700" algn="ctr">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"Cats are smarter than dogs"</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matchObj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 are (.*?)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f"matchObj.group(1):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f"matchObj.group(2):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"No match!"</a:t>
            </a:r>
            <a:r>
              <a:rPr lang="en-US" sz="14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 Cats are smarter than dogs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matchObj.group(1): Cats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matchObj.group(2): smarter</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re.search</a:t>
            </a:r>
            <a:r>
              <a:rPr lang="ru-RU" sz="2000" b="0" i="0" u="none" strike="noStrike" cap="none" spc="0">
                <a:ln>
                  <a:noFill/>
                </a:ln>
                <a:solidFill>
                  <a:srgbClr val="002060"/>
                </a:solidFill>
                <a:latin typeface="+mn-lt"/>
                <a:ea typeface="+mn-ea"/>
                <a:cs typeface="+mn-cs"/>
              </a:rPr>
              <a:t>(pattern, string, flags=0) – поиск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 search ищет первое вхождение паттерна </a:t>
            </a:r>
            <a:r>
              <a:rPr lang="en-US" sz="2000" b="0" i="0" u="none" strike="noStrike" cap="none" spc="0">
                <a:ln>
                  <a:noFill/>
                </a:ln>
                <a:solidFill>
                  <a:srgbClr val="002060"/>
                </a:solidFill>
                <a:latin typeface="+mn-lt"/>
                <a:ea typeface="+mn-ea"/>
                <a:cs typeface="+mn-cs"/>
              </a:rPr>
              <a:t>pattern</a:t>
            </a:r>
            <a:r>
              <a:rPr lang="ru-RU" sz="2000" b="0" i="0" u="none" strike="noStrike" cap="none" spc="0">
                <a:ln>
                  <a:noFill/>
                </a:ln>
                <a:solidFill>
                  <a:srgbClr val="002060"/>
                </a:solidFill>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line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"Cats are smarter than dogs"</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matchObj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search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 are (.*?)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lvl="0">
              <a:spcBef>
                <a:spcPts val="0"/>
              </a:spcBef>
              <a:spcAft>
                <a:spcPts val="0"/>
              </a:spcAft>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 </a:t>
            </a:r>
            <a:r>
              <a:rPr lang="en-US" sz="1400" b="1">
                <a:solidFill>
                  <a:srgbClr val="000080"/>
                </a:solidFill>
                <a:latin typeface="Courier New"/>
              </a:rPr>
              <a:t>{</a:t>
            </a:r>
            <a:r>
              <a:rPr lang="en-US" sz="1400">
                <a:solidFill>
                  <a:srgbClr val="000000"/>
                </a:solidFill>
                <a:latin typeface="Courier New"/>
              </a:rPr>
              <a:t>matchObj</a:t>
            </a:r>
            <a:r>
              <a:rPr lang="en-US" sz="1400" b="1">
                <a:solidFill>
                  <a:srgbClr val="000080"/>
                </a:solidFill>
                <a:latin typeface="Courier New"/>
              </a:rPr>
              <a:t>.</a:t>
            </a:r>
            <a:r>
              <a:rPr lang="en-US" sz="1400">
                <a:solidFill>
                  <a:srgbClr val="000000"/>
                </a:solidFill>
                <a:latin typeface="Courier New"/>
              </a:rPr>
              <a:t>group</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lvl="0">
              <a:spcBef>
                <a:spcPts val="0"/>
              </a:spcBef>
              <a:spcAft>
                <a:spcPts val="0"/>
              </a:spcAft>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f"matchObj.group(1): </a:t>
            </a:r>
            <a:r>
              <a:rPr lang="en-US" sz="1400" b="1">
                <a:solidFill>
                  <a:srgbClr val="000080"/>
                </a:solidFill>
                <a:latin typeface="Courier New"/>
              </a:rPr>
              <a:t>{</a:t>
            </a:r>
            <a:r>
              <a:rPr lang="en-US" sz="1400">
                <a:solidFill>
                  <a:srgbClr val="000000"/>
                </a:solidFill>
                <a:latin typeface="Courier New"/>
              </a:rPr>
              <a:t>matchObj</a:t>
            </a:r>
            <a:r>
              <a:rPr lang="en-US" sz="1400" b="1">
                <a:solidFill>
                  <a:srgbClr val="000080"/>
                </a:solidFill>
                <a:latin typeface="Courier New"/>
              </a:rPr>
              <a:t>.</a:t>
            </a:r>
            <a:r>
              <a:rPr lang="en-US" sz="1400">
                <a:solidFill>
                  <a:srgbClr val="000000"/>
                </a:solidFill>
                <a:latin typeface="Courier New"/>
              </a:rPr>
              <a:t>group</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f"matchObj.group(2):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matchObj</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"Nothing found!"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 Cats are smarter than dogs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matchObj.group(1): Cats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matchObj.group(2): smarter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В чем разница между </a:t>
            </a:r>
            <a:r>
              <a:rPr lang="en-US" sz="2000" b="0" i="0" u="none" strike="noStrike" cap="none" spc="0">
                <a:ln>
                  <a:noFill/>
                </a:ln>
                <a:solidFill>
                  <a:srgbClr val="002060"/>
                </a:solidFill>
                <a:latin typeface="+mn-lt"/>
                <a:ea typeface="+mn-ea"/>
                <a:cs typeface="+mn-cs"/>
              </a:rPr>
              <a:t>re.match </a:t>
            </a:r>
            <a:r>
              <a:rPr lang="ru-RU" sz="2000" b="0" i="0" u="none" strike="noStrike" cap="none" spc="0">
                <a:ln>
                  <a:noFill/>
                </a:ln>
                <a:solidFill>
                  <a:srgbClr val="002060"/>
                </a:solidFill>
                <a:latin typeface="+mn-lt"/>
                <a:ea typeface="+mn-ea"/>
                <a:cs typeface="+mn-cs"/>
              </a:rPr>
              <a:t>и </a:t>
            </a:r>
            <a:r>
              <a:rPr lang="en-US" sz="2000" b="0" i="0" u="none" strike="noStrike" cap="none" spc="0">
                <a:ln>
                  <a:noFill/>
                </a:ln>
                <a:solidFill>
                  <a:srgbClr val="002060"/>
                </a:solidFill>
                <a:latin typeface="+mn-lt"/>
                <a:ea typeface="+mn-ea"/>
                <a:cs typeface="+mn-cs"/>
              </a:rPr>
              <a:t>re.search</a:t>
            </a:r>
            <a:r>
              <a:rPr lang="ru-RU" sz="2000" b="0" i="0" u="none" strike="noStrike" cap="none" spc="0">
                <a:ln>
                  <a:noFill/>
                </a:ln>
                <a:solidFill>
                  <a:srgbClr val="002060"/>
                </a:solidFill>
                <a:latin typeface="+mn-lt"/>
                <a:ea typeface="+mn-ea"/>
                <a:cs typeface="+mn-cs"/>
              </a:rPr>
              <a:t>?</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mn-lt"/>
                <a:ea typeface="+mn-ea"/>
                <a:cs typeface="+mn-cs"/>
              </a:rPr>
              <a:t>re.match </a:t>
            </a:r>
            <a:r>
              <a:rPr lang="ru-RU" sz="2000" b="0" i="0" u="none" strike="noStrike" cap="none" spc="0">
                <a:ln>
                  <a:noFill/>
                </a:ln>
                <a:solidFill>
                  <a:srgbClr val="002060"/>
                </a:solidFill>
                <a:latin typeface="+mn-lt"/>
                <a:ea typeface="+mn-ea"/>
                <a:cs typeface="+mn-cs"/>
              </a:rPr>
              <a:t>проверяет совпадение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только от начала строки</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тогда как </a:t>
            </a:r>
            <a:r>
              <a:rPr lang="en-US" sz="2000" b="0" i="0" u="none" strike="noStrike" cap="none" spc="0">
                <a:ln>
                  <a:noFill/>
                </a:ln>
                <a:solidFill>
                  <a:srgbClr val="002060"/>
                </a:solidFill>
                <a:latin typeface="+mn-lt"/>
                <a:ea typeface="+mn-ea"/>
                <a:cs typeface="+mn-cs"/>
              </a:rPr>
              <a:t>re.search </a:t>
            </a:r>
            <a:r>
              <a:rPr lang="ru-RU" sz="2000" b="0" i="0" u="none" strike="noStrike" cap="none" spc="0">
                <a:ln>
                  <a:noFill/>
                </a:ln>
                <a:solidFill>
                  <a:srgbClr val="002060"/>
                </a:solidFill>
                <a:latin typeface="+mn-lt"/>
                <a:ea typeface="+mn-ea"/>
                <a:cs typeface="+mn-cs"/>
              </a:rPr>
              <a:t>выполняет поиск совпадений по всей строке</a:t>
            </a:r>
            <a:r>
              <a:rPr lang="en-US" sz="2000" b="0" i="0" u="none" strike="noStrike" cap="none" spc="0">
                <a:ln>
                  <a:noFill/>
                </a:ln>
                <a:solidFill>
                  <a:srgbClr val="002060"/>
                </a:solidFill>
                <a:latin typeface="+mn-lt"/>
                <a:ea typeface="+mn-ea"/>
                <a:cs typeface="+mn-cs"/>
              </a:rPr>
              <a:t> (</a:t>
            </a:r>
            <a:r>
              <a:rPr lang="ru-RU" sz="2000" b="0" i="0" u="none" strike="noStrike" cap="none" spc="0">
                <a:ln>
                  <a:noFill/>
                </a:ln>
                <a:solidFill>
                  <a:srgbClr val="002060"/>
                </a:solidFill>
                <a:latin typeface="+mn-lt"/>
                <a:ea typeface="+mn-ea"/>
                <a:cs typeface="+mn-cs"/>
              </a:rPr>
              <a:t>как раз то, что</a:t>
            </a:r>
            <a:r>
              <a:rPr lang="en-US" sz="2000" b="0" i="0" u="none" strike="noStrike" cap="none" spc="0">
                <a:ln>
                  <a:noFill/>
                </a:ln>
                <a:solidFill>
                  <a:srgbClr val="002060"/>
                </a:solidFill>
                <a:latin typeface="+mn-lt"/>
                <a:ea typeface="+mn-ea"/>
                <a:cs typeface="+mn-cs"/>
              </a:rPr>
              <a:t> Perl </a:t>
            </a:r>
            <a:r>
              <a:rPr lang="ru-RU" sz="2000" b="0" i="0" u="none" strike="noStrike" cap="none" spc="0">
                <a:ln>
                  <a:noFill/>
                </a:ln>
                <a:solidFill>
                  <a:srgbClr val="002060"/>
                </a:solidFill>
                <a:latin typeface="+mn-lt"/>
                <a:ea typeface="+mn-ea"/>
                <a:cs typeface="+mn-cs"/>
              </a:rPr>
              <a:t>делает по умолчанию</a:t>
            </a:r>
            <a:r>
              <a:rPr lang="en-US" sz="2000" b="0" i="0" u="none" strike="noStrike" cap="none" spc="0">
                <a:ln>
                  <a:noFill/>
                </a:ln>
                <a:solidFill>
                  <a:srgbClr val="002060"/>
                </a:solidFill>
                <a:latin typeface="+mn-lt"/>
                <a:ea typeface="+mn-ea"/>
                <a:cs typeface="+mn-cs"/>
              </a:rPr>
              <a:t>).</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import</a:t>
            </a:r>
            <a:r>
              <a:rPr lang="en-US" sz="1400" b="0" i="0" u="none" strike="noStrike" cap="none" spc="0">
                <a:ln>
                  <a:noFill/>
                </a:ln>
                <a:solidFill>
                  <a:srgbClr val="000000"/>
                </a:solidFill>
                <a:latin typeface="Courier New"/>
                <a:cs typeface="Courier New"/>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line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r>
              <a:rPr lang="en-US" sz="1400" b="0" i="0" u="none" strike="noStrike" cap="none" spc="0">
                <a:ln>
                  <a:noFill/>
                </a:ln>
                <a:solidFill>
                  <a:srgbClr val="808080"/>
                </a:solidFill>
                <a:latin typeface="Courier New"/>
                <a:cs typeface="Courier New"/>
              </a:rPr>
              <a:t>"Cats are smarter than dogs"</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matchObj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r'dogs'</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line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I</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if</a:t>
            </a:r>
            <a:r>
              <a:rPr lang="en-US" sz="1400" b="0" i="0" u="none" strike="noStrike" cap="none" spc="0">
                <a:ln>
                  <a:noFill/>
                </a:ln>
                <a:solidFill>
                  <a:srgbClr val="000000"/>
                </a:solidFill>
                <a:latin typeface="Courier New"/>
                <a:cs typeface="Courier New"/>
              </a:rPr>
              <a:t> matchObj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f"match --&gt; matchObj.group(): </a:t>
            </a:r>
            <a:r>
              <a:rPr lang="en-US" sz="1400" b="1">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group</a:t>
            </a:r>
            <a:r>
              <a:rPr lang="en-US" sz="1400" b="1" i="0" u="none" strike="noStrike" cap="none" spc="0">
                <a:ln>
                  <a:noFill/>
                </a:ln>
                <a:solidFill>
                  <a:srgbClr val="000080"/>
                </a:solidFill>
                <a:latin typeface="Courier New"/>
                <a:cs typeface="Courier New"/>
              </a:rPr>
              <a:t>()</a:t>
            </a:r>
            <a:r>
              <a:rPr lang="en-US" sz="1400" b="1">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else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"No match!"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searchObj </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search</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r'dogs'</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line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M</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re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I</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if</a:t>
            </a:r>
            <a:r>
              <a:rPr lang="en-US" sz="1400" b="0" i="0" u="none" strike="noStrike" cap="none" spc="0">
                <a:ln>
                  <a:noFill/>
                </a:ln>
                <a:solidFill>
                  <a:srgbClr val="000000"/>
                </a:solidFill>
                <a:latin typeface="Courier New"/>
                <a:cs typeface="Courier New"/>
              </a:rPr>
              <a:t> searchObj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f"search --&gt; searchObj.group(): </a:t>
            </a:r>
            <a:r>
              <a:rPr lang="en-US" sz="1400" b="1">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searchObj</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group</a:t>
            </a:r>
            <a:r>
              <a:rPr lang="en-US" sz="1400" b="1" i="0" u="none" strike="noStrike" cap="none" spc="0">
                <a:ln>
                  <a:noFill/>
                </a:ln>
                <a:solidFill>
                  <a:srgbClr val="000080"/>
                </a:solidFill>
                <a:latin typeface="Courier New"/>
                <a:cs typeface="Courier New"/>
              </a:rPr>
              <a:t>()</a:t>
            </a:r>
            <a:r>
              <a:rPr lang="en-US" sz="1400" b="1">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cs typeface="Courier New"/>
              </a:rPr>
              <a:t>else</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000000"/>
                </a:solidFill>
                <a:latin typeface="Courier New"/>
                <a:cs typeface="Courier New"/>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cs typeface="Courier New"/>
              </a:rPr>
              <a:t>    </a:t>
            </a:r>
            <a:r>
              <a:rPr lang="en-US" sz="1400" b="1" i="0" u="none" strike="noStrike" cap="none" spc="0">
                <a:ln>
                  <a:noFill/>
                </a:ln>
                <a:solidFill>
                  <a:srgbClr val="0000FF"/>
                </a:solidFill>
                <a:latin typeface="Courier New"/>
                <a:cs typeface="Courier New"/>
              </a:rPr>
              <a:t>print</a:t>
            </a:r>
            <a:r>
              <a:rPr lang="en-US" sz="1400" b="1" i="0" u="none" strike="noStrike" cap="none" spc="0">
                <a:ln>
                  <a:noFill/>
                </a:ln>
                <a:solidFill>
                  <a:srgbClr val="000080"/>
                </a:solidFill>
                <a:latin typeface="Courier New"/>
                <a:cs typeface="Courier New"/>
              </a:rPr>
              <a:t>(</a:t>
            </a:r>
            <a:r>
              <a:rPr lang="en-US" sz="1400" b="0" i="0" u="none" strike="noStrike" cap="none" spc="0">
                <a:ln>
                  <a:noFill/>
                </a:ln>
                <a:solidFill>
                  <a:srgbClr val="808080"/>
                </a:solidFill>
                <a:latin typeface="Courier New"/>
                <a:cs typeface="Courier New"/>
              </a:rPr>
              <a:t>"Nothing found!"</a:t>
            </a:r>
            <a:r>
              <a:rPr lang="en-US" sz="1400" b="1" i="0" u="none" strike="noStrike" cap="none" spc="0">
                <a:ln>
                  <a:noFill/>
                </a:ln>
                <a:solidFill>
                  <a:srgbClr val="000080"/>
                </a:solidFill>
                <a:latin typeface="Courier New"/>
                <a:cs typeface="Courier New"/>
              </a:rPr>
              <a:t>)</a:t>
            </a: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No match!</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search --&gt; searchObj.group(): dogs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Стандартная библиотека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sz="2000">
                <a:solidFill>
                  <a:srgbClr val="002060"/>
                </a:solidFill>
                <a:latin typeface="+mn-lt"/>
              </a:rPr>
              <a:t>Python</a:t>
            </a:r>
            <a:r>
              <a:rPr lang="ru-RU" sz="2000">
                <a:solidFill>
                  <a:srgbClr val="002060"/>
                </a:solidFill>
                <a:latin typeface="+mn-lt"/>
              </a:rPr>
              <a:t>.</a:t>
            </a:r>
            <a:endParaRPr/>
          </a:p>
          <a:p>
            <a:pPr algn="just">
              <a:spcBef>
                <a:spcPts val="0"/>
              </a:spcBef>
              <a:buFontTx/>
              <a:buNone/>
              <a:defRPr/>
            </a:pPr>
            <a:r>
              <a:rPr lang="ru-RU" sz="200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sz="2000">
                <a:solidFill>
                  <a:srgbClr val="002060"/>
                </a:solidFill>
                <a:latin typeface="+mn-lt"/>
              </a:rPr>
              <a:t> </a:t>
            </a:r>
            <a:r>
              <a:rPr lang="ru-RU" sz="2000">
                <a:solidFill>
                  <a:srgbClr val="002060"/>
                </a:solidFill>
                <a:latin typeface="+mn-lt"/>
              </a:rPr>
              <a:t>(</a:t>
            </a:r>
            <a:r>
              <a:rPr lang="en-US" sz="2000">
                <a:solidFill>
                  <a:srgbClr val="002060"/>
                </a:solidFill>
                <a:latin typeface="+mn-lt"/>
              </a:rPr>
              <a:t>random), </a:t>
            </a:r>
            <a:r>
              <a:rPr lang="ru-RU" sz="2000">
                <a:solidFill>
                  <a:srgbClr val="002060"/>
                </a:solidFill>
                <a:latin typeface="+mn-lt"/>
              </a:rPr>
              <a:t>текстовые (</a:t>
            </a:r>
            <a:r>
              <a:rPr lang="en-US" sz="2000">
                <a:solidFill>
                  <a:srgbClr val="002060"/>
                </a:solidFill>
                <a:latin typeface="+mn-lt"/>
              </a:rPr>
              <a:t>re</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модули функционального программирования </a:t>
            </a:r>
            <a:r>
              <a:rPr lang="en-US" sz="2000">
                <a:solidFill>
                  <a:srgbClr val="002060"/>
                </a:solidFill>
                <a:latin typeface="+mn-lt"/>
              </a:rPr>
              <a:t>(functools), </a:t>
            </a:r>
            <a:r>
              <a:rPr lang="ru-RU" sz="2000">
                <a:solidFill>
                  <a:srgbClr val="002060"/>
                </a:solidFill>
                <a:latin typeface="+mn-lt"/>
              </a:rPr>
              <a:t>модули доступа к сервисам ОС (</a:t>
            </a:r>
            <a:r>
              <a:rPr lang="en-US" sz="2000">
                <a:solidFill>
                  <a:srgbClr val="002060"/>
                </a:solidFill>
                <a:latin typeface="+mn-lt"/>
              </a:rPr>
              <a:t>time, os)</a:t>
            </a:r>
            <a:r>
              <a:rPr lang="ru-RU" sz="2000">
                <a:solidFill>
                  <a:srgbClr val="002060"/>
                </a:solidFill>
                <a:latin typeface="+mn-lt"/>
              </a:rPr>
              <a:t> и самого интерпретатора </a:t>
            </a:r>
            <a:r>
              <a:rPr lang="en-US" sz="2000">
                <a:solidFill>
                  <a:srgbClr val="002060"/>
                </a:solidFill>
                <a:latin typeface="+mn-lt"/>
              </a:rPr>
              <a:t>Python (sys), </a:t>
            </a:r>
            <a:r>
              <a:rPr lang="ru-RU" sz="2000">
                <a:solidFill>
                  <a:srgbClr val="002060"/>
                </a:solidFill>
                <a:latin typeface="+mn-lt"/>
              </a:rPr>
              <a:t>модули для работы со специальными типами данных (</a:t>
            </a:r>
            <a:r>
              <a:rPr lang="en-US" sz="2000">
                <a:solidFill>
                  <a:srgbClr val="002060"/>
                </a:solidFill>
                <a:latin typeface="+mn-lt"/>
              </a:rPr>
              <a:t>datetime), </a:t>
            </a:r>
            <a:r>
              <a:rPr lang="ru-RU" sz="2000">
                <a:solidFill>
                  <a:srgbClr val="002060"/>
                </a:solidFill>
                <a:latin typeface="+mn-lt"/>
              </a:rPr>
              <a:t>модули для конкурентного программирования (</a:t>
            </a:r>
            <a:r>
              <a:rPr lang="en-US" sz="2000">
                <a:solidFill>
                  <a:srgbClr val="002060"/>
                </a:solidFill>
                <a:latin typeface="+mn-lt"/>
              </a:rPr>
              <a:t>subprocess), </a:t>
            </a:r>
            <a:r>
              <a:rPr lang="ru-RU" sz="2000">
                <a:solidFill>
                  <a:srgbClr val="002060"/>
                </a:solidFill>
                <a:latin typeface="+mn-lt"/>
              </a:rPr>
              <a:t>сериализации (</a:t>
            </a:r>
            <a:r>
              <a:rPr lang="en-US" sz="2000">
                <a:solidFill>
                  <a:srgbClr val="002060"/>
                </a:solidFill>
                <a:latin typeface="+mn-lt"/>
              </a:rPr>
              <a:t>pickle) </a:t>
            </a:r>
            <a:r>
              <a:rPr lang="ru-RU" sz="2000">
                <a:solidFill>
                  <a:srgbClr val="002060"/>
                </a:solidFill>
                <a:latin typeface="+mn-lt"/>
              </a:rPr>
              <a:t>и работы с сетевыми данными (</a:t>
            </a:r>
            <a:r>
              <a:rPr lang="en-US" sz="2000">
                <a:solidFill>
                  <a:srgbClr val="002060"/>
                </a:solidFill>
                <a:latin typeface="+mn-lt"/>
              </a:rPr>
              <a:t>json). </a:t>
            </a:r>
            <a:r>
              <a:rPr lang="ru-RU" sz="200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sz="2000" u="sng">
                <a:solidFill>
                  <a:srgbClr val="002060"/>
                </a:solidFill>
                <a:latin typeface="+mn-lt"/>
                <a:hlinkClick r:id="rId2" tooltip="https://docs.python.org/3/library/index.html"/>
              </a:rPr>
              <a:t>https://docs.python.org/3/library/index.html</a:t>
            </a:r>
            <a:r>
              <a:rPr lang="ru-RU" sz="2000">
                <a:solidFill>
                  <a:srgbClr val="002060"/>
                </a:solidFill>
                <a:latin typeface="+mn-lt"/>
              </a:rPr>
              <a:t>  </a:t>
            </a:r>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re.sub</a:t>
            </a:r>
            <a:r>
              <a:rPr lang="ru-RU" sz="2000" b="0" i="0" u="none" strike="noStrike" cap="none" spc="0">
                <a:ln>
                  <a:noFill/>
                </a:ln>
                <a:solidFill>
                  <a:srgbClr val="002060"/>
                </a:solidFill>
                <a:latin typeface="+mn-lt"/>
                <a:ea typeface="+mn-ea"/>
                <a:cs typeface="+mn-cs"/>
              </a:rPr>
              <a:t>(pattern, repl, string, count=0) – поиск и замена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a:t>
            </a:r>
            <a:r>
              <a:rPr lang="ru-RU" sz="2000" b="0" i="0" u="none" strike="noStrike" cap="none" spc="0">
                <a:ln>
                  <a:noFill/>
                </a:ln>
                <a:solidFill>
                  <a:srgbClr val="002060"/>
                </a:solidFill>
                <a:latin typeface="Calibri"/>
                <a:ea typeface="Arial"/>
                <a:cs typeface="Arial"/>
              </a:rPr>
              <a:t>count</a:t>
            </a:r>
            <a:r>
              <a:rPr lang="ru-RU" sz="2000" b="0" i="0" u="none" strike="noStrike" cap="none" spc="0">
                <a:ln>
                  <a:noFill/>
                </a:ln>
                <a:solidFill>
                  <a:srgbClr val="002060"/>
                </a:solidFill>
                <a:latin typeface="Calibri"/>
                <a:ea typeface="Arial"/>
                <a:cs typeface="Arial"/>
              </a:rPr>
              <a:t> первых включений. Функция возвращает новую строку.</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phone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"2004-959-559 # This is Phone Number"</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Удаление комментариев</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num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sub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phone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f"Phone number: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num</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Удаление всех символов кроме цифр</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num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sub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phone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f"Phone number: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num</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Phone number: 2004-959-559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Phone number: 2004959559</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1" i="0" u="none" strike="noStrike" cap="none" spc="0">
                <a:ln>
                  <a:noFill/>
                </a:ln>
                <a:solidFill>
                  <a:srgbClr val="002060"/>
                </a:solidFill>
                <a:latin typeface="+mn-lt"/>
                <a:ea typeface="+mn-ea"/>
                <a:cs typeface="+mn-cs"/>
              </a:rPr>
              <a:t>re.</a:t>
            </a:r>
            <a:r>
              <a:rPr lang="en-US" sz="2000" b="1" i="0" u="none" strike="noStrike" cap="none" spc="0">
                <a:ln>
                  <a:noFill/>
                </a:ln>
                <a:solidFill>
                  <a:srgbClr val="002060"/>
                </a:solidFill>
                <a:latin typeface="+mn-lt"/>
                <a:ea typeface="+mn-ea"/>
                <a:cs typeface="+mn-cs"/>
              </a:rPr>
              <a:t>findall</a:t>
            </a:r>
            <a:r>
              <a:rPr lang="ru-RU" sz="2000" b="0" i="0" u="none" strike="noStrike" cap="none" spc="0">
                <a:ln>
                  <a:noFill/>
                </a:ln>
                <a:solidFill>
                  <a:srgbClr val="002060"/>
                </a:solidFill>
                <a:latin typeface="+mn-lt"/>
                <a:ea typeface="+mn-ea"/>
                <a:cs typeface="+mn-cs"/>
              </a:rPr>
              <a:t>(pattern, string, flags=0) – поиск по шаблону.</a:t>
            </a:r>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Функция </a:t>
            </a:r>
            <a:r>
              <a:rPr lang="en-US" sz="2000" b="0" i="0" u="none" strike="noStrike" cap="none" spc="0">
                <a:ln>
                  <a:noFill/>
                </a:ln>
                <a:solidFill>
                  <a:srgbClr val="002060"/>
                </a:solidFill>
                <a:latin typeface="+mn-lt"/>
                <a:ea typeface="+mn-ea"/>
                <a:cs typeface="+mn-cs"/>
              </a:rPr>
              <a:t>findall</a:t>
            </a:r>
            <a:r>
              <a:rPr lang="ru-RU" sz="2000" b="0" i="0" u="none" strike="noStrike" cap="none" spc="0">
                <a:ln>
                  <a:noFill/>
                </a:ln>
                <a:solidFill>
                  <a:srgbClr val="002060"/>
                </a:solidFill>
                <a:latin typeface="+mn-lt"/>
                <a:ea typeface="+mn-ea"/>
                <a:cs typeface="+mn-cs"/>
              </a:rPr>
              <a:t> ищет первое вхождение паттерна </a:t>
            </a:r>
            <a:r>
              <a:rPr lang="en-US" sz="2000" b="0" i="0" u="none" strike="noStrike" cap="none" spc="0">
                <a:ln>
                  <a:noFill/>
                </a:ln>
                <a:solidFill>
                  <a:srgbClr val="002060"/>
                </a:solidFill>
                <a:latin typeface="+mn-lt"/>
                <a:ea typeface="+mn-ea"/>
                <a:cs typeface="+mn-cs"/>
              </a:rPr>
              <a:t>pattern</a:t>
            </a:r>
            <a:r>
              <a:rPr lang="ru-RU" sz="2000" b="0" i="0" u="none" strike="noStrike" cap="none" spc="0">
                <a:ln>
                  <a:noFill/>
                </a:ln>
                <a:solidFill>
                  <a:srgbClr val="002060"/>
                </a:solidFill>
                <a:latin typeface="+mn-lt"/>
                <a:ea typeface="+mn-ea"/>
                <a:cs typeface="+mn-cs"/>
              </a:rPr>
              <a:t> внутри строки и возвращает список совпавших выражений.</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a:solidFill>
                  <a:srgbClr val="000000"/>
                </a:solidFill>
                <a:latin typeface="Courier New"/>
              </a:rPr>
              <a:t>line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"Cats are smarter than dogs"</a:t>
            </a:r>
            <a:endParaRPr/>
          </a:p>
          <a:p>
            <a:pPr marL="0" marR="0" lvl="0" indent="0" algn="l" defTabSz="914400">
              <a:lnSpc>
                <a:spcPct val="100000"/>
              </a:lnSpc>
              <a:spcBef>
                <a:spcPts val="0"/>
              </a:spcBef>
              <a:spcAft>
                <a:spcPts val="0"/>
              </a:spcAft>
              <a:buClrTx/>
              <a:buSzTx/>
              <a:buFontTx/>
              <a:buNone/>
              <a:defRPr/>
            </a:pP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re</a:t>
            </a:r>
            <a:r>
              <a:rPr lang="en-US" sz="1400" b="1">
                <a:solidFill>
                  <a:srgbClr val="000080"/>
                </a:solidFill>
                <a:latin typeface="Courier New"/>
              </a:rPr>
              <a:t>.</a:t>
            </a:r>
            <a:r>
              <a:rPr lang="en-US" sz="1400">
                <a:solidFill>
                  <a:srgbClr val="000000"/>
                </a:solidFill>
                <a:latin typeface="Courier New"/>
              </a:rPr>
              <a:t>findall</a:t>
            </a:r>
            <a:r>
              <a:rPr lang="en-US" sz="1400" b="1">
                <a:solidFill>
                  <a:srgbClr val="000080"/>
                </a:solidFill>
                <a:latin typeface="Courier New"/>
              </a:rPr>
              <a:t>(</a:t>
            </a:r>
            <a:r>
              <a:rPr lang="en-US" sz="1400">
                <a:solidFill>
                  <a:srgbClr val="808080"/>
                </a:solidFill>
                <a:latin typeface="Courier New"/>
              </a:rPr>
              <a:t>r'(.*) are (.*?) .*'</a:t>
            </a:r>
            <a:r>
              <a:rPr lang="en-US" sz="1400" b="1">
                <a:solidFill>
                  <a:srgbClr val="000080"/>
                </a:solidFill>
                <a:latin typeface="Courier New"/>
              </a:rPr>
              <a:t>,</a:t>
            </a:r>
            <a:r>
              <a:rPr lang="en-US" sz="1400">
                <a:solidFill>
                  <a:srgbClr val="000000"/>
                </a:solidFill>
                <a:latin typeface="Courier New"/>
              </a:rPr>
              <a:t> line</a:t>
            </a:r>
            <a:r>
              <a:rPr lang="en-US" sz="1400" b="1">
                <a:solidFill>
                  <a:srgbClr val="000080"/>
                </a:solidFill>
                <a:latin typeface="Courier New"/>
              </a:rPr>
              <a:t>,</a:t>
            </a:r>
            <a:r>
              <a:rPr lang="en-US" sz="1400">
                <a:solidFill>
                  <a:srgbClr val="000000"/>
                </a:solidFill>
                <a:latin typeface="Courier New"/>
              </a:rPr>
              <a:t> re</a:t>
            </a:r>
            <a:r>
              <a:rPr lang="en-US" sz="1400" b="1">
                <a:solidFill>
                  <a:srgbClr val="000080"/>
                </a:solidFill>
                <a:latin typeface="Courier New"/>
              </a:rPr>
              <a:t>.</a:t>
            </a:r>
            <a:r>
              <a:rPr lang="en-US" sz="1400">
                <a:solidFill>
                  <a:srgbClr val="000000"/>
                </a:solidFill>
                <a:latin typeface="Courier New"/>
              </a:rPr>
              <a:t>M</a:t>
            </a:r>
            <a:r>
              <a:rPr lang="en-US" sz="1400" b="1">
                <a:solidFill>
                  <a:srgbClr val="000080"/>
                </a:solidFill>
                <a:latin typeface="Courier New"/>
              </a:rPr>
              <a:t>|</a:t>
            </a:r>
            <a:r>
              <a:rPr lang="en-US" sz="1400">
                <a:solidFill>
                  <a:srgbClr val="000000"/>
                </a:solidFill>
                <a:latin typeface="Courier New"/>
              </a:rPr>
              <a:t>re</a:t>
            </a:r>
            <a:r>
              <a:rPr lang="en-US" sz="1400" b="1">
                <a:solidFill>
                  <a:srgbClr val="000080"/>
                </a:solidFill>
                <a:latin typeface="Courier New"/>
              </a:rPr>
              <a:t>.</a:t>
            </a:r>
            <a:r>
              <a:rPr lang="en-US" sz="1400">
                <a:solidFill>
                  <a:srgbClr val="000000"/>
                </a:solidFill>
                <a:latin typeface="Courier New"/>
              </a:rPr>
              <a:t>I</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res</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[('Cats', 'smarter')]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Решение для задачи с анализом лог-файла:</a:t>
            </a:r>
            <a:endParaRPr/>
          </a:p>
          <a:p>
            <a:pPr marL="0" marR="0" lvl="0" indent="0" algn="just" defTabSz="914400">
              <a:lnSpc>
                <a:spcPct val="100000"/>
              </a:lnSpc>
              <a:spcBef>
                <a:spcPts val="0"/>
              </a:spcBef>
              <a:spcAft>
                <a:spcPts val="0"/>
              </a:spcAft>
              <a:buClrTx/>
              <a:buSzTx/>
              <a:buFontTx/>
              <a:buNone/>
              <a:defRPr/>
            </a:pPr>
            <a:endParaRPr lang="en-US"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os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datetime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__name__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"__main__"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filepath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"logfile"</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isfile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filepath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with</a:t>
            </a:r>
            <a:r>
              <a:rPr lang="en-US" sz="1400" b="0" i="0" u="none" strike="noStrike" cap="none" spc="0">
                <a:ln>
                  <a:noFill/>
                </a:ln>
                <a:solidFill>
                  <a:srgbClr val="000000"/>
                </a:solidFill>
                <a:latin typeface="Courier New"/>
                <a:ea typeface="+mn-ea"/>
                <a:cs typeface="+mn-cs"/>
              </a:rPr>
              <a:t> open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filepath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as</a:t>
            </a:r>
            <a:r>
              <a:rPr lang="en-US" sz="1400" b="0" i="0" u="none" strike="noStrike" cap="none" spc="0">
                <a:ln>
                  <a:noFill/>
                </a:ln>
                <a:solidFill>
                  <a:srgbClr val="000000"/>
                </a:solidFill>
                <a:latin typeface="Courier New"/>
                <a:ea typeface="+mn-ea"/>
                <a:cs typeface="+mn-cs"/>
              </a:rPr>
              <a:t>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line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result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search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r'(?P&lt;addr&gt;(.)*) - - \[(?P&lt;time&gt;(.)*)\]'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line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result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grdict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result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groupdict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dt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datetime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datetime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strptime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'%d/%b/%Y:%H:%M:%S -%f'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keys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else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grdict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'addr'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for</a:t>
            </a:r>
            <a:r>
              <a:rPr lang="en-US" sz="1400" b="0" i="0" u="none" strike="noStrike" cap="none" spc="0">
                <a:ln>
                  <a:noFill/>
                </a:ln>
                <a:solidFill>
                  <a:srgbClr val="000000"/>
                </a:solidFill>
                <a:latin typeface="Courier New"/>
                <a:ea typeface="+mn-ea"/>
                <a:cs typeface="+mn-cs"/>
              </a:rPr>
              <a:t> key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addrs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items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f"</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key</a:t>
            </a:r>
            <a:r>
              <a:rPr lang="en-US" sz="1400" b="1">
                <a:solidFill>
                  <a:srgbClr val="000080"/>
                </a:solidFill>
                <a:latin typeface="Courier New"/>
              </a:rPr>
              <a:t>}</a:t>
            </a:r>
            <a:r>
              <a:rPr lang="en-US" sz="1400">
                <a:solidFill>
                  <a:srgbClr val="808080"/>
                </a:solidFill>
                <a:latin typeface="Courier New"/>
              </a:rPr>
              <a:t> </a:t>
            </a:r>
            <a:r>
              <a:rPr lang="en-US" sz="1400" b="0" i="0" u="none" strike="noStrike" cap="none" spc="0">
                <a:ln>
                  <a:noFill/>
                </a:ln>
                <a:solidFill>
                  <a:srgbClr val="808080"/>
                </a:solidFill>
                <a:latin typeface="Courier New"/>
                <a:ea typeface="+mn-ea"/>
                <a:cs typeface="+mn-cs"/>
              </a:rPr>
              <a:t>-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a:solidFill>
                  <a:srgbClr val="808080"/>
                </a:solidFill>
                <a:latin typeface="Courier New"/>
              </a:rPr>
              <a:t> </a:t>
            </a:r>
            <a:r>
              <a:rPr lang="en-US" sz="1400" b="0" i="0" u="none" strike="noStrike" cap="none" spc="0">
                <a:ln>
                  <a:noFill/>
                </a:ln>
                <a:solidFill>
                  <a:srgbClr val="808080"/>
                </a:solidFill>
                <a:latin typeface="Courier New"/>
                <a:ea typeface="+mn-ea"/>
                <a:cs typeface="+mn-cs"/>
              </a:rPr>
              <a:t>-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strftime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'%d/%b/%Y:%H:%M:%S'</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426270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00" indent="-360000" algn="just">
              <a:spcBef>
                <a:spcPts val="0"/>
              </a:spcBef>
              <a:spcAft>
                <a:spcPts val="600"/>
              </a:spcAft>
              <a:buFont typeface="+mj-lt"/>
              <a:buAutoNum type="arabicPeriod"/>
              <a:defRPr/>
            </a:pPr>
            <a:r>
              <a:rPr lang="ru-RU" sz="1600">
                <a:solidFill>
                  <a:srgbClr val="002060"/>
                </a:solidFill>
                <a:latin typeface="Calibri"/>
              </a:rPr>
              <a:t>Используя модуль </a:t>
            </a:r>
            <a:r>
              <a:rPr lang="en-US" sz="1600">
                <a:solidFill>
                  <a:srgbClr val="002060"/>
                </a:solidFill>
                <a:latin typeface="Calibri"/>
              </a:rPr>
              <a:t>re, </a:t>
            </a:r>
            <a:r>
              <a:rPr lang="ru-RU" sz="1600">
                <a:solidFill>
                  <a:srgbClr val="002060"/>
                </a:solidFill>
                <a:latin typeface="Calibri"/>
              </a:rPr>
              <a:t>найти все команды </a:t>
            </a:r>
            <a:r>
              <a:rPr lang="en-US" sz="1600">
                <a:solidFill>
                  <a:srgbClr val="002060"/>
                </a:solidFill>
                <a:latin typeface="Calibri"/>
              </a:rPr>
              <a:t>Git </a:t>
            </a:r>
            <a:r>
              <a:rPr lang="ru-RU" sz="1600">
                <a:solidFill>
                  <a:srgbClr val="002060"/>
                </a:solidFill>
                <a:latin typeface="Calibri"/>
              </a:rPr>
              <a:t>с аргументами в файле </a:t>
            </a:r>
            <a:r>
              <a:rPr lang="en-US" sz="1600">
                <a:solidFill>
                  <a:srgbClr val="002060"/>
                </a:solidFill>
                <a:latin typeface="Calibri"/>
              </a:rPr>
              <a:t>Practice/README.md</a:t>
            </a:r>
            <a:endParaRPr lang="ru-RU" sz="1600">
              <a:solidFill>
                <a:srgbClr val="002060"/>
              </a:solidFill>
              <a:latin typeface="Calibri"/>
            </a:endParaRPr>
          </a:p>
          <a:p>
            <a:pPr marL="360000" marR="0" lvl="0" indent="-360000" algn="just" defTabSz="914400">
              <a:lnSpc>
                <a:spcPct val="100000"/>
              </a:lnSpc>
              <a:spcBef>
                <a:spcPts val="0"/>
              </a:spcBef>
              <a:spcAft>
                <a:spcPts val="600"/>
              </a:spcAft>
              <a:buClrTx/>
              <a:buSzTx/>
              <a:buFont typeface="+mj-lt"/>
              <a:buAutoNum type="arabicPeriod"/>
              <a:defRPr/>
            </a:pPr>
            <a:r>
              <a:rPr lang="ru-RU" sz="1600" b="0" i="0" u="none" strike="noStrike" cap="none" spc="0">
                <a:ln>
                  <a:noFill/>
                </a:ln>
                <a:solidFill>
                  <a:srgbClr val="002060"/>
                </a:solidFill>
                <a:latin typeface="Calibri"/>
                <a:ea typeface="+mn-ea"/>
                <a:cs typeface="+mn-cs"/>
              </a:rPr>
              <a:t>Написать функцию для подсчета количества рабочих дней между двумя датами (даты передаются в качестве параметров).</a:t>
            </a:r>
            <a:endParaRPr/>
          </a:p>
          <a:p>
            <a:pPr marL="360000" indent="-360000" algn="just">
              <a:spcBef>
                <a:spcPts val="0"/>
              </a:spcBef>
              <a:spcAft>
                <a:spcPts val="600"/>
              </a:spcAft>
              <a:buFont typeface="+mj-lt"/>
              <a:buAutoNum type="arabicPeriod"/>
              <a:defRPr/>
            </a:pPr>
            <a:r>
              <a:rPr lang="ru-RU" sz="1600">
                <a:solidFill>
                  <a:srgbClr val="002060"/>
                </a:solidFill>
                <a:latin typeface="Calibri"/>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endParaRPr/>
          </a:p>
          <a:p>
            <a:pPr marL="360000" indent="-360000" algn="just">
              <a:spcBef>
                <a:spcPts val="0"/>
              </a:spcBef>
              <a:spcAft>
                <a:spcPts val="600"/>
              </a:spcAft>
              <a:buFont typeface="+mj-lt"/>
              <a:buAutoNum type="arabicPeriod"/>
              <a:defRPr/>
            </a:pPr>
            <a:r>
              <a:rPr lang="ru-RU" sz="1600" b="0" i="0" u="none" strike="noStrike" cap="none" spc="0">
                <a:ln>
                  <a:noFill/>
                </a:ln>
                <a:solidFill>
                  <a:srgbClr val="002060"/>
                </a:solidFill>
                <a:latin typeface="Calibri"/>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lang="en-US" sz="16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datetime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Модуль datetime предоставляет классы для управления датами и временем.</a:t>
            </a:r>
            <a:endParaRPr/>
          </a:p>
          <a:p>
            <a:pPr algn="just">
              <a:spcBef>
                <a:spcPts val="0"/>
              </a:spcBef>
              <a:spcAft>
                <a:spcPts val="600"/>
              </a:spcAft>
              <a:buFontTx/>
              <a:buNone/>
              <a:defRPr/>
            </a:pPr>
            <a:r>
              <a:rPr lang="ru-RU" sz="200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endParaRPr/>
          </a:p>
          <a:p>
            <a:pPr algn="just">
              <a:spcBef>
                <a:spcPts val="0"/>
              </a:spcBef>
              <a:spcAft>
                <a:spcPts val="600"/>
              </a:spcAft>
              <a:buFontTx/>
              <a:buNone/>
              <a:defRPr/>
            </a:pPr>
            <a:endParaRPr lang="ru-RU">
              <a:solidFill>
                <a:srgbClr val="002060"/>
              </a:solidFill>
              <a:latin typeface="+mn-lt"/>
            </a:endParaRPr>
          </a:p>
          <a:p>
            <a:pPr>
              <a:buNone/>
              <a:defRPr/>
            </a:pPr>
            <a:r>
              <a:rPr lang="en-US" sz="1400" b="1">
                <a:solidFill>
                  <a:srgbClr val="0000FF"/>
                </a:solidFill>
                <a:latin typeface="Courier New"/>
              </a:rPr>
              <a:t>import</a:t>
            </a:r>
            <a:r>
              <a:rPr lang="en-US" sz="1400">
                <a:solidFill>
                  <a:srgbClr val="000000"/>
                </a:solidFill>
                <a:latin typeface="Courier New"/>
              </a:rPr>
              <a:t> datetime </a:t>
            </a:r>
            <a:r>
              <a:rPr lang="en-US" sz="1400" b="1">
                <a:solidFill>
                  <a:srgbClr val="0000FF"/>
                </a:solidFill>
                <a:latin typeface="Courier New"/>
              </a:rPr>
              <a:t>as</a:t>
            </a:r>
            <a:r>
              <a:rPr lang="en-US" sz="1400">
                <a:solidFill>
                  <a:srgbClr val="000000"/>
                </a:solidFill>
                <a:latin typeface="Courier New"/>
              </a:rPr>
              <a:t> dt  </a:t>
            </a:r>
            <a:r>
              <a:rPr lang="en-US" sz="1400">
                <a:solidFill>
                  <a:srgbClr val="008000"/>
                </a:solidFill>
                <a:latin typeface="Courier New"/>
              </a:rPr>
              <a:t># </a:t>
            </a:r>
            <a:r>
              <a:rPr lang="ru-RU" sz="1400">
                <a:solidFill>
                  <a:srgbClr val="008000"/>
                </a:solidFill>
                <a:latin typeface="Courier New"/>
              </a:rPr>
              <a:t>оптимальный способ импорта </a:t>
            </a:r>
            <a:r>
              <a:rPr lang="en-US" sz="1400">
                <a:solidFill>
                  <a:srgbClr val="008000"/>
                </a:solidFill>
                <a:latin typeface="Courier New"/>
              </a:rPr>
              <a:t>datetime</a:t>
            </a:r>
            <a:r>
              <a:rPr lang="en-US" sz="1400">
                <a:solidFill>
                  <a:srgbClr val="000000"/>
                </a:solidFill>
                <a:latin typeface="Courier New"/>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a:buNone/>
              <a:defRPr/>
            </a:pPr>
            <a:endParaRPr lang="en-US" sz="1400">
              <a:solidFill>
                <a:srgbClr val="000000"/>
              </a:solidFill>
              <a:latin typeface="Courier New"/>
            </a:endParaRPr>
          </a:p>
          <a:p>
            <a:pPr>
              <a:buNone/>
              <a:defRPr/>
            </a:pPr>
            <a:r>
              <a:rPr lang="en-US" sz="1400">
                <a:solidFill>
                  <a:srgbClr val="000000"/>
                </a:solidFill>
                <a:latin typeface="Courier New"/>
              </a:rPr>
              <a:t>curr_time </a:t>
            </a:r>
            <a:r>
              <a:rPr lang="en-US" sz="1400" b="1">
                <a:solidFill>
                  <a:srgbClr val="000080"/>
                </a:solidFill>
                <a:latin typeface="Courier New"/>
              </a:rPr>
              <a:t>=</a:t>
            </a:r>
            <a:r>
              <a:rPr lang="en-US" sz="1400">
                <a:solidFill>
                  <a:srgbClr val="000000"/>
                </a:solidFill>
                <a:latin typeface="Courier New"/>
              </a:rPr>
              <a:t> dt</a:t>
            </a:r>
            <a:r>
              <a:rPr lang="en-US" sz="1400" b="1">
                <a:solidFill>
                  <a:srgbClr val="000080"/>
                </a:solidFill>
                <a:latin typeface="Courier New"/>
              </a:rPr>
              <a:t>.</a:t>
            </a:r>
            <a:r>
              <a:rPr lang="en-US" sz="1400">
                <a:solidFill>
                  <a:srgbClr val="000000"/>
                </a:solidFill>
                <a:latin typeface="Courier New"/>
              </a:rPr>
              <a:t>datetime</a:t>
            </a:r>
            <a:r>
              <a:rPr lang="en-US" sz="1400" b="1">
                <a:solidFill>
                  <a:srgbClr val="000080"/>
                </a:solidFill>
                <a:latin typeface="Courier New"/>
              </a:rPr>
              <a:t>.</a:t>
            </a:r>
            <a:r>
              <a:rPr lang="en-US" sz="1400">
                <a:solidFill>
                  <a:srgbClr val="000000"/>
                </a:solidFill>
                <a:latin typeface="Courier New"/>
              </a:rPr>
              <a:t>now</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a:solidFill>
                  <a:srgbClr val="000000"/>
                </a:solidFill>
                <a:latin typeface="Courier New"/>
              </a:rPr>
              <a:t>next_day </a:t>
            </a:r>
            <a:r>
              <a:rPr lang="en-US" sz="1400" b="1">
                <a:solidFill>
                  <a:srgbClr val="000080"/>
                </a:solidFill>
                <a:latin typeface="Courier New"/>
              </a:rPr>
              <a:t>=</a:t>
            </a:r>
            <a:r>
              <a:rPr lang="en-US" sz="1400">
                <a:solidFill>
                  <a:srgbClr val="000000"/>
                </a:solidFill>
                <a:latin typeface="Courier New"/>
              </a:rPr>
              <a:t> curr_time </a:t>
            </a:r>
            <a:r>
              <a:rPr lang="en-US" sz="1400" b="1">
                <a:solidFill>
                  <a:srgbClr val="000080"/>
                </a:solidFill>
                <a:latin typeface="Courier New"/>
              </a:rPr>
              <a:t>+</a:t>
            </a:r>
            <a:r>
              <a:rPr lang="en-US" sz="1400">
                <a:solidFill>
                  <a:srgbClr val="000000"/>
                </a:solidFill>
                <a:latin typeface="Courier New"/>
              </a:rPr>
              <a:t> dt</a:t>
            </a:r>
            <a:r>
              <a:rPr lang="en-US" sz="1400" b="1">
                <a:solidFill>
                  <a:srgbClr val="000080"/>
                </a:solidFill>
                <a:latin typeface="Courier New"/>
              </a:rPr>
              <a:t>.</a:t>
            </a:r>
            <a:r>
              <a:rPr lang="en-US" sz="1400">
                <a:solidFill>
                  <a:srgbClr val="000000"/>
                </a:solidFill>
                <a:latin typeface="Courier New"/>
              </a:rPr>
              <a:t>timedelta</a:t>
            </a:r>
            <a:r>
              <a:rPr lang="en-US" sz="1400" b="1">
                <a:solidFill>
                  <a:srgbClr val="000080"/>
                </a:solidFill>
                <a:latin typeface="Courier New"/>
              </a:rPr>
              <a:t>(</a:t>
            </a:r>
            <a:r>
              <a:rPr lang="en-US" sz="1400">
                <a:solidFill>
                  <a:srgbClr val="000000"/>
                </a:solidFill>
                <a:latin typeface="Courier New"/>
              </a:rPr>
              <a:t>days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&gt; curr_time: </a:t>
            </a:r>
            <a:r>
              <a:rPr lang="en-US" sz="1400" b="1">
                <a:solidFill>
                  <a:srgbClr val="000080"/>
                </a:solidFill>
                <a:latin typeface="Courier New"/>
              </a:rPr>
              <a:t>{</a:t>
            </a:r>
            <a:r>
              <a:rPr lang="en-US" sz="1400">
                <a:solidFill>
                  <a:srgbClr val="000000"/>
                </a:solidFill>
                <a:latin typeface="Courier New"/>
              </a:rPr>
              <a:t>next_day </a:t>
            </a:r>
            <a:r>
              <a:rPr lang="en-US" sz="1400" b="1">
                <a:solidFill>
                  <a:srgbClr val="000080"/>
                </a:solidFill>
                <a:latin typeface="Courier New"/>
              </a:rPr>
              <a:t>&gt;</a:t>
            </a:r>
            <a:r>
              <a:rPr lang="en-US" sz="1400">
                <a:solidFill>
                  <a:srgbClr val="000000"/>
                </a:solidFill>
                <a:latin typeface="Courier New"/>
              </a:rPr>
              <a:t> curr_time</a:t>
            </a:r>
            <a:r>
              <a:rPr lang="en-US" sz="1400">
                <a:solidFill>
                  <a:srgbClr val="808080"/>
                </a:solidFill>
                <a:latin typeface="Courier New"/>
              </a:rPr>
              <a:t>}'</a:t>
            </a:r>
            <a:r>
              <a:rPr lang="en-US" sz="1400" b="1">
                <a:solidFill>
                  <a:srgbClr val="000080"/>
                </a:solidFill>
                <a:latin typeface="Courier New"/>
              </a:rPr>
              <a:t>)</a:t>
            </a:r>
            <a:endParaRPr/>
          </a:p>
          <a:p>
            <a:pPr>
              <a:buNone/>
              <a:defRPr/>
            </a:pPr>
            <a:r>
              <a:rPr lang="en-US" sz="1400">
                <a:solidFill>
                  <a:srgbClr val="000000"/>
                </a:solidFill>
                <a:latin typeface="Courier New"/>
              </a:rPr>
              <a:t>diff </a:t>
            </a:r>
            <a:r>
              <a:rPr lang="en-US" sz="1400" b="1">
                <a:solidFill>
                  <a:srgbClr val="000080"/>
                </a:solidFill>
                <a:latin typeface="Courier New"/>
              </a:rPr>
              <a:t>= </a:t>
            </a:r>
            <a:r>
              <a:rPr lang="en-US" sz="1400">
                <a:solidFill>
                  <a:srgbClr val="000000"/>
                </a:solidFill>
                <a:latin typeface="Courier New"/>
              </a:rPr>
              <a:t>next_day </a:t>
            </a:r>
            <a:r>
              <a:rPr lang="en-US" sz="1400" b="1">
                <a:solidFill>
                  <a:srgbClr val="000080"/>
                </a:solidFill>
                <a:latin typeface="Courier New"/>
              </a:rPr>
              <a:t>-</a:t>
            </a:r>
            <a:r>
              <a:rPr lang="en-US" sz="1400">
                <a:solidFill>
                  <a:srgbClr val="000000"/>
                </a:solidFill>
                <a:latin typeface="Courier New"/>
              </a:rPr>
              <a:t> curr_time</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 curr_time: </a:t>
            </a:r>
            <a:r>
              <a:rPr lang="en-US" sz="1400" b="1">
                <a:solidFill>
                  <a:srgbClr val="000080"/>
                </a:solidFill>
                <a:latin typeface="Courier New"/>
              </a:rPr>
              <a:t>{</a:t>
            </a:r>
            <a:r>
              <a:rPr lang="en-US" sz="1400">
                <a:solidFill>
                  <a:srgbClr val="000000"/>
                </a:solidFill>
                <a:latin typeface="Courier New"/>
              </a:rPr>
              <a:t>diff</a:t>
            </a:r>
            <a:r>
              <a:rPr lang="en-US" sz="1400" b="1">
                <a:solidFill>
                  <a:srgbClr val="000080"/>
                </a:solidFill>
                <a:latin typeface="Courier New"/>
              </a:rPr>
              <a:t>}</a:t>
            </a:r>
            <a:r>
              <a:rPr lang="en-US" sz="1400">
                <a:solidFill>
                  <a:srgbClr val="808080"/>
                </a:solidFill>
                <a:latin typeface="Courier New"/>
              </a:rPr>
              <a:t>'</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print</a:t>
            </a:r>
            <a:r>
              <a:rPr lang="en-US" sz="1400" b="1">
                <a:solidFill>
                  <a:srgbClr val="000080"/>
                </a:solidFill>
                <a:latin typeface="Courier New"/>
              </a:rPr>
              <a:t>(</a:t>
            </a:r>
            <a:r>
              <a:rPr lang="en-US" sz="1400">
                <a:solidFill>
                  <a:srgbClr val="808080"/>
                </a:solidFill>
                <a:latin typeface="Courier New"/>
              </a:rPr>
              <a:t>f'next_day - curr_time: </a:t>
            </a:r>
            <a:r>
              <a:rPr lang="en-US" sz="1400" b="1">
                <a:solidFill>
                  <a:srgbClr val="000080"/>
                </a:solidFill>
                <a:latin typeface="Courier New"/>
              </a:rPr>
              <a:t>{</a:t>
            </a:r>
            <a:r>
              <a:rPr lang="en-US" sz="1400">
                <a:solidFill>
                  <a:srgbClr val="000000"/>
                </a:solidFill>
                <a:latin typeface="Courier New"/>
              </a:rPr>
              <a:t>diff</a:t>
            </a:r>
            <a:r>
              <a:rPr lang="en-US" sz="1400" b="1">
                <a:solidFill>
                  <a:srgbClr val="000080"/>
                </a:solidFill>
                <a:latin typeface="Courier New"/>
              </a:rPr>
              <a:t>.</a:t>
            </a:r>
            <a:r>
              <a:rPr lang="en-US" sz="1400">
                <a:solidFill>
                  <a:srgbClr val="000000"/>
                </a:solidFill>
                <a:latin typeface="Courier New"/>
              </a:rPr>
              <a:t>total_seconds</a:t>
            </a:r>
            <a:r>
              <a:rPr lang="en-US" sz="1400" b="1">
                <a:solidFill>
                  <a:srgbClr val="000080"/>
                </a:solidFill>
                <a:latin typeface="Courier New"/>
              </a:rPr>
              <a:t>()</a:t>
            </a:r>
            <a:r>
              <a:rPr lang="en-US" sz="1400" b="1">
                <a:solidFill>
                  <a:srgbClr val="000080"/>
                </a:solidFill>
                <a:latin typeface="Courier New"/>
              </a:rPr>
              <a:t>}</a:t>
            </a:r>
            <a:r>
              <a:rPr lang="en-US" sz="1400">
                <a:solidFill>
                  <a:srgbClr val="808080"/>
                </a:solidFill>
                <a:latin typeface="Courier New"/>
              </a:rPr>
              <a:t> in seconds'</a:t>
            </a:r>
            <a:r>
              <a:rPr lang="en-US" sz="1400" b="1">
                <a:solidFill>
                  <a:srgbClr val="000080"/>
                </a:solidFill>
                <a:latin typeface="Courier New"/>
              </a:rPr>
              <a:t>)</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cs typeface="Courier New"/>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&gt; curr_time: True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 curr_time: 1 day, 0:00:00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cs typeface="Courier New"/>
              </a:rPr>
              <a:t>next_day - curr_time: 86400.0 in seconds</a:t>
            </a: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sys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endParaRPr/>
          </a:p>
          <a:p>
            <a:pPr marL="180000" indent="-180000" algn="just">
              <a:spcBef>
                <a:spcPts val="0"/>
              </a:spcBef>
              <a:spcAft>
                <a:spcPts val="600"/>
              </a:spcAft>
              <a:defRPr/>
            </a:pPr>
            <a:r>
              <a:rPr lang="ru-RU" sz="2000">
                <a:solidFill>
                  <a:srgbClr val="002060"/>
                </a:solidFill>
                <a:latin typeface="+mn-lt"/>
              </a:rPr>
              <a:t>argv — аргументы командной строки</a:t>
            </a:r>
            <a:r>
              <a:rPr lang="en-US" sz="2000">
                <a:solidFill>
                  <a:srgbClr val="002060"/>
                </a:solidFill>
                <a:latin typeface="+mn-lt"/>
              </a:rPr>
              <a:t> (</a:t>
            </a:r>
            <a:r>
              <a:rPr lang="ru-RU" sz="2000">
                <a:solidFill>
                  <a:srgbClr val="002060"/>
                </a:solidFill>
                <a:latin typeface="+mn-lt"/>
              </a:rPr>
              <a:t>лучше использовать библиотеку </a:t>
            </a:r>
            <a:r>
              <a:rPr lang="en-US" sz="2000">
                <a:solidFill>
                  <a:srgbClr val="002060"/>
                </a:solidFill>
                <a:latin typeface="+mn-lt"/>
              </a:rPr>
              <a:t>argparse)</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byteorder — порядок байтов платформы, 'little' или 'big</a:t>
            </a:r>
            <a:r>
              <a:rPr lang="en-US" sz="2000">
                <a:solidFill>
                  <a:srgbClr val="002060"/>
                </a:solidFill>
                <a:latin typeface="+mn-lt"/>
              </a:rPr>
              <a:t>'</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flags — объект, предоставляющий в виде атрибутов информацию о флагах, данных интерпретатору</a:t>
            </a:r>
            <a:r>
              <a:rPr lang="en-US" sz="2000">
                <a:solidFill>
                  <a:srgbClr val="002060"/>
                </a:solidFill>
                <a:latin typeface="+mn-lt"/>
              </a:rPr>
              <a:t> (</a:t>
            </a:r>
            <a:r>
              <a:rPr lang="ru-RU" sz="2000">
                <a:solidFill>
                  <a:srgbClr val="002060"/>
                </a:solidFill>
                <a:latin typeface="+mn-lt"/>
              </a:rPr>
              <a:t>например, </a:t>
            </a:r>
            <a:r>
              <a:rPr lang="ru-RU" sz="2000">
                <a:solidFill>
                  <a:srgbClr val="002060"/>
                </a:solidFill>
                <a:latin typeface="+mn-lt"/>
              </a:rPr>
              <a:t>sys.flags.debug</a:t>
            </a:r>
            <a:r>
              <a:rPr lang="ru-RU" sz="2000">
                <a:solidFill>
                  <a:srgbClr val="002060"/>
                </a:solidFill>
                <a:latin typeface="+mn-lt"/>
              </a:rPr>
              <a:t> говорит о режиме отладки)</a:t>
            </a:r>
            <a:endParaRPr/>
          </a:p>
          <a:p>
            <a:pPr marL="180000" indent="-180000" algn="just">
              <a:spcBef>
                <a:spcPts val="0"/>
              </a:spcBef>
              <a:spcAft>
                <a:spcPts val="600"/>
              </a:spcAft>
              <a:defRPr/>
            </a:pPr>
            <a:r>
              <a:rPr lang="ru-RU" sz="2000">
                <a:solidFill>
                  <a:srgbClr val="002060"/>
                </a:solidFill>
                <a:latin typeface="+mn-lt"/>
              </a:rPr>
              <a:t>maxsize — максимальное значение типа </a:t>
            </a:r>
            <a:r>
              <a:rPr lang="en-US" sz="2000">
                <a:solidFill>
                  <a:srgbClr val="002060"/>
                </a:solidFill>
                <a:latin typeface="+mn-lt"/>
              </a:rPr>
              <a:t>Py_ssize_t</a:t>
            </a:r>
            <a:r>
              <a:rPr lang="ru-RU" sz="2000">
                <a:solidFill>
                  <a:srgbClr val="002060"/>
                </a:solidFill>
                <a:latin typeface="+mn-lt"/>
              </a:rPr>
              <a:t> (используется для операции индексирования), обычно </a:t>
            </a:r>
            <a:r>
              <a:rPr lang="en-US" sz="2000">
                <a:solidFill>
                  <a:srgbClr val="002060"/>
                </a:solidFill>
                <a:latin typeface="+mn-lt"/>
              </a:rPr>
              <a:t>2**31 - 1 </a:t>
            </a:r>
            <a:r>
              <a:rPr lang="ru-RU" sz="2000">
                <a:solidFill>
                  <a:srgbClr val="002060"/>
                </a:solidFill>
                <a:latin typeface="+mn-lt"/>
              </a:rPr>
              <a:t>на</a:t>
            </a:r>
            <a:r>
              <a:rPr lang="en-US" sz="2000">
                <a:solidFill>
                  <a:srgbClr val="002060"/>
                </a:solidFill>
                <a:latin typeface="+mn-lt"/>
              </a:rPr>
              <a:t> 32-</a:t>
            </a:r>
            <a:r>
              <a:rPr lang="ru-RU" sz="2000">
                <a:solidFill>
                  <a:srgbClr val="002060"/>
                </a:solidFill>
                <a:latin typeface="+mn-lt"/>
              </a:rPr>
              <a:t>битных платформах</a:t>
            </a:r>
            <a:r>
              <a:rPr lang="en-US" sz="2000">
                <a:solidFill>
                  <a:srgbClr val="002060"/>
                </a:solidFill>
                <a:latin typeface="+mn-lt"/>
              </a:rPr>
              <a:t> </a:t>
            </a:r>
            <a:r>
              <a:rPr lang="ru-RU" sz="2000">
                <a:solidFill>
                  <a:srgbClr val="002060"/>
                </a:solidFill>
                <a:latin typeface="+mn-lt"/>
              </a:rPr>
              <a:t>и</a:t>
            </a:r>
            <a:r>
              <a:rPr lang="en-US" sz="2000">
                <a:solidFill>
                  <a:srgbClr val="002060"/>
                </a:solidFill>
                <a:latin typeface="+mn-lt"/>
              </a:rPr>
              <a:t> 2**63 - 1 </a:t>
            </a:r>
            <a:r>
              <a:rPr lang="ru-RU" sz="2000">
                <a:solidFill>
                  <a:srgbClr val="002060"/>
                </a:solidFill>
                <a:latin typeface="+mn-lt"/>
              </a:rPr>
              <a:t>на</a:t>
            </a:r>
            <a:r>
              <a:rPr lang="en-US" sz="2000">
                <a:solidFill>
                  <a:srgbClr val="002060"/>
                </a:solidFill>
                <a:latin typeface="+mn-lt"/>
              </a:rPr>
              <a:t> 64-</a:t>
            </a:r>
            <a:r>
              <a:rPr lang="ru-RU" sz="2000">
                <a:solidFill>
                  <a:srgbClr val="002060"/>
                </a:solidFill>
                <a:latin typeface="+mn-lt"/>
              </a:rPr>
              <a:t>битных</a:t>
            </a:r>
            <a:endParaRPr lang="en-US" sz="2000">
              <a:solidFill>
                <a:srgbClr val="002060"/>
              </a:solidFill>
              <a:latin typeface="+mn-lt"/>
            </a:endParaRPr>
          </a:p>
          <a:p>
            <a:pPr marL="180000" indent="-180000" algn="just">
              <a:spcBef>
                <a:spcPts val="0"/>
              </a:spcBef>
              <a:spcAft>
                <a:spcPts val="600"/>
              </a:spcAft>
              <a:defRPr/>
            </a:pPr>
            <a:r>
              <a:rPr lang="en-US" sz="2000">
                <a:solidFill>
                  <a:srgbClr val="002060"/>
                </a:solidFill>
                <a:latin typeface="+mn-lt"/>
              </a:rPr>
              <a:t>path </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список путей, по которым ищутся библиотеки, импортируемые в проект</a:t>
            </a:r>
            <a:endParaRPr/>
          </a:p>
          <a:p>
            <a:pPr marL="180000" indent="-180000" algn="just">
              <a:spcBef>
                <a:spcPts val="0"/>
              </a:spcBef>
              <a:spcAft>
                <a:spcPts val="600"/>
              </a:spcAft>
              <a:defRPr/>
            </a:pPr>
            <a:r>
              <a:rPr lang="ru-RU" sz="2000">
                <a:solidFill>
                  <a:srgbClr val="002060"/>
                </a:solidFill>
                <a:latin typeface="+mn-lt"/>
              </a:rPr>
              <a:t>platform — идентификатор платформы, например, 'linux-i386</a:t>
            </a:r>
            <a:r>
              <a:rPr lang="en-US" sz="2000">
                <a:solidFill>
                  <a:srgbClr val="002060"/>
                </a:solidFill>
                <a:latin typeface="+mn-lt"/>
              </a:rPr>
              <a:t>' (</a:t>
            </a:r>
            <a:r>
              <a:rPr lang="ru-RU" sz="2000">
                <a:solidFill>
                  <a:srgbClr val="002060"/>
                </a:solidFill>
                <a:latin typeface="+mn-lt"/>
              </a:rPr>
              <a:t>лучше использовать библиотеку </a:t>
            </a:r>
            <a:r>
              <a:rPr lang="en-US" sz="2000">
                <a:solidFill>
                  <a:srgbClr val="002060"/>
                </a:solidFill>
                <a:latin typeface="+mn-lt"/>
              </a:rPr>
              <a:t>platform)</a:t>
            </a:r>
            <a:endParaRPr lang="ru-RU" sz="2000">
              <a:solidFill>
                <a:srgbClr val="002060"/>
              </a:solidFill>
              <a:latin typeface="+mn-lt"/>
            </a:endParaRPr>
          </a:p>
          <a:p>
            <a:pPr marL="180000" indent="-180000" algn="just">
              <a:spcBef>
                <a:spcPts val="0"/>
              </a:spcBef>
              <a:spcAft>
                <a:spcPts val="600"/>
              </a:spcAft>
              <a:defRPr/>
            </a:pPr>
            <a:r>
              <a:rPr lang="ru-RU" sz="2000">
                <a:solidFill>
                  <a:srgbClr val="002060"/>
                </a:solidFill>
                <a:latin typeface="+mn-lt"/>
              </a:rPr>
              <a:t>stdin, stdout, stderr — стандартные потоки ввода, вывода и вывода ошибок</a:t>
            </a:r>
            <a:endParaRPr/>
          </a:p>
          <a:p>
            <a:pPr marL="180000" indent="-180000" algn="just">
              <a:spcBef>
                <a:spcPts val="0"/>
              </a:spcBef>
              <a:spcAft>
                <a:spcPts val="600"/>
              </a:spcAft>
              <a:defRPr/>
            </a:pPr>
            <a:r>
              <a:rPr lang="ru-RU" sz="2000">
                <a:solidFill>
                  <a:srgbClr val="002060"/>
                </a:solidFill>
                <a:latin typeface="+mn-lt"/>
              </a:rPr>
              <a:t>version — строка с версией</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sys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Одно из применений sys – чтение параметров, переданных в программу при ее запуске</a:t>
            </a:r>
            <a:r>
              <a:rPr lang="en-US" sz="2000">
                <a:solidFill>
                  <a:srgbClr val="002060"/>
                </a:solidFill>
                <a:latin typeface="+mn-lt"/>
              </a:rPr>
              <a:t> (</a:t>
            </a:r>
            <a:r>
              <a:rPr lang="ru-RU" sz="2000">
                <a:solidFill>
                  <a:srgbClr val="002060"/>
                </a:solidFill>
                <a:latin typeface="+mn-lt"/>
              </a:rPr>
              <a:t>библиотека </a:t>
            </a:r>
            <a:r>
              <a:rPr lang="en-US" sz="2000">
                <a:solidFill>
                  <a:srgbClr val="002060"/>
                </a:solidFill>
                <a:latin typeface="+mn-lt"/>
              </a:rPr>
              <a:t>argparse </a:t>
            </a:r>
            <a:r>
              <a:rPr lang="ru-RU" sz="2000">
                <a:solidFill>
                  <a:srgbClr val="002060"/>
                </a:solidFill>
                <a:latin typeface="+mn-lt"/>
              </a:rPr>
              <a:t>предлагает более удобный интерфейс для парсинга параметров</a:t>
            </a:r>
            <a:r>
              <a:rPr lang="en-US" sz="2000">
                <a:solidFill>
                  <a:srgbClr val="002060"/>
                </a:solidFill>
                <a:latin typeface="+mn-lt"/>
              </a:rPr>
              <a:t>)</a:t>
            </a:r>
            <a:r>
              <a:rPr lang="ru-RU" sz="2000">
                <a:solidFill>
                  <a:srgbClr val="002060"/>
                </a:solidFill>
                <a:latin typeface="+mn-lt"/>
              </a:rPr>
              <a:t>.</a:t>
            </a:r>
            <a:endParaRPr/>
          </a:p>
          <a:p>
            <a:pPr algn="just">
              <a:spcBef>
                <a:spcPts val="0"/>
              </a:spcBef>
              <a:spcAft>
                <a:spcPts val="600"/>
              </a:spcAft>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sys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my_program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args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Program started with arguments: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args</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__name__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'__main__'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'This is main 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my_program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sys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argv</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05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python 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py first second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This is main program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Program started with arguments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'test.py'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'first'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'second'</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spcAft>
                <a:spcPts val="600"/>
              </a:spcAft>
              <a:buFontTx/>
              <a:buNone/>
              <a:defRPr/>
            </a:pPr>
            <a:endParaRPr lang="en-US" sz="2000">
              <a:solidFill>
                <a:srgbClr val="002060"/>
              </a:solidFill>
              <a:latin typeface="+mn-lt"/>
            </a:endParaRPr>
          </a:p>
          <a:p>
            <a:pPr algn="just">
              <a:spcBef>
                <a:spcPts val="0"/>
              </a:spcBef>
              <a:buFontTx/>
              <a:buNone/>
              <a:defRPr/>
            </a:pPr>
            <a:r>
              <a:rPr lang="ru-RU" sz="2000">
                <a:solidFill>
                  <a:srgbClr val="002060"/>
                </a:solidFill>
                <a:latin typeface="+mn-lt"/>
              </a:rPr>
              <a:t>Также часто используется </a:t>
            </a:r>
            <a:r>
              <a:rPr lang="en-US" sz="2000">
                <a:solidFill>
                  <a:srgbClr val="002060"/>
                </a:solidFill>
                <a:latin typeface="+mn-lt"/>
              </a:rPr>
              <a:t>sys.path</a:t>
            </a:r>
            <a:r>
              <a:rPr lang="ru-RU" sz="2000">
                <a:solidFill>
                  <a:srgbClr val="002060"/>
                </a:solidFill>
                <a:latin typeface="+mn-lt"/>
              </a:rPr>
              <a:t> для указания специфических путей для поиска импортируемых библиотек.</a:t>
            </a:r>
            <a:endParaRPr lang="en-US" sz="2000">
              <a:solidFill>
                <a:srgbClr val="002060"/>
              </a:solidFill>
              <a:latin typeface="+mn-lt"/>
            </a:endParaRPr>
          </a:p>
          <a:p>
            <a:pPr algn="just">
              <a:spcBef>
                <a:spcPts val="0"/>
              </a:spcBef>
              <a:buFontTx/>
              <a:buNone/>
              <a:defRPr/>
            </a:pPr>
            <a:endParaRPr lang="en-US" sz="1400">
              <a:solidFill>
                <a:srgbClr val="002060"/>
              </a:solidFill>
              <a:latin typeface="+mn-lt"/>
            </a:endParaRPr>
          </a:p>
          <a:p>
            <a:pPr>
              <a:buNone/>
              <a:defRPr/>
            </a:pPr>
            <a:r>
              <a:rPr lang="en-US" sz="1400">
                <a:solidFill>
                  <a:srgbClr val="000000"/>
                </a:solidFill>
                <a:latin typeface="Courier New"/>
              </a:rPr>
              <a:t>sys</a:t>
            </a:r>
            <a:r>
              <a:rPr lang="en-US" sz="1400" b="1">
                <a:solidFill>
                  <a:srgbClr val="000080"/>
                </a:solidFill>
                <a:latin typeface="Courier New"/>
              </a:rPr>
              <a:t>.</a:t>
            </a:r>
            <a:r>
              <a:rPr lang="en-US" sz="1400">
                <a:solidFill>
                  <a:srgbClr val="000000"/>
                </a:solidFill>
                <a:latin typeface="Courier New"/>
              </a:rPr>
              <a:t>path</a:t>
            </a:r>
            <a:r>
              <a:rPr lang="en-US" sz="1400" b="1">
                <a:solidFill>
                  <a:srgbClr val="000080"/>
                </a:solidFill>
                <a:latin typeface="Courier New"/>
              </a:rPr>
              <a:t>.</a:t>
            </a:r>
            <a:r>
              <a:rPr lang="en-US" sz="1400">
                <a:solidFill>
                  <a:srgbClr val="000000"/>
                </a:solidFill>
                <a:latin typeface="Courier New"/>
              </a:rPr>
              <a:t>append</a:t>
            </a:r>
            <a:r>
              <a:rPr lang="en-US" sz="1400" b="1">
                <a:solidFill>
                  <a:srgbClr val="000080"/>
                </a:solidFill>
                <a:latin typeface="Courier New"/>
              </a:rPr>
              <a:t>(</a:t>
            </a:r>
            <a:r>
              <a:rPr lang="en-US" sz="1400">
                <a:solidFill>
                  <a:srgbClr val="808080"/>
                </a:solidFill>
                <a:latin typeface="Courier New"/>
              </a:rPr>
              <a:t>'../some_nested_directory'</a:t>
            </a:r>
            <a:r>
              <a:rPr lang="en-US" sz="1400" b="1">
                <a:solidFill>
                  <a:srgbClr val="000080"/>
                </a:solidFill>
                <a:latin typeface="Courier New"/>
              </a:rPr>
              <a:t>)</a:t>
            </a:r>
            <a:endParaRPr lang="en-US" sz="1400"/>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os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endParaRPr/>
          </a:p>
          <a:p>
            <a:pPr algn="just">
              <a:spcBef>
                <a:spcPts val="0"/>
              </a:spcBef>
              <a:spcAft>
                <a:spcPts val="600"/>
              </a:spcAft>
              <a:buFontTx/>
              <a:buNone/>
              <a:defRPr/>
            </a:pPr>
            <a:r>
              <a:rPr lang="ru-RU" sz="2000">
                <a:solidFill>
                  <a:srgbClr val="002060"/>
                </a:solidFill>
                <a:latin typeface="+mn-lt"/>
              </a:rPr>
              <a:t>Модуль </a:t>
            </a:r>
            <a:r>
              <a:rPr lang="ru-RU" sz="2000">
                <a:solidFill>
                  <a:srgbClr val="002060"/>
                </a:solidFill>
                <a:latin typeface="+mn-lt"/>
              </a:rPr>
              <a:t>os.path</a:t>
            </a:r>
            <a:r>
              <a:rPr lang="ru-RU" sz="2000">
                <a:solidFill>
                  <a:srgbClr val="002060"/>
                </a:solidFill>
                <a:latin typeface="+mn-lt"/>
              </a:rPr>
              <a:t> служит для манипуляций с путями к файлам в независимом от платформы виде.</a:t>
            </a:r>
            <a:endParaRPr/>
          </a:p>
          <a:p>
            <a:pPr algn="just">
              <a:spcBef>
                <a:spcPts val="0"/>
              </a:spcBef>
              <a:spcAft>
                <a:spcPts val="600"/>
              </a:spcAft>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a:spcBef>
                <a:spcPts val="0"/>
              </a:spcBef>
              <a:spcAft>
                <a:spcPts val="0"/>
              </a:spcAft>
              <a:buNone/>
              <a:defRPr/>
            </a:pPr>
            <a:r>
              <a:rPr lang="en-US" sz="1400" b="1">
                <a:solidFill>
                  <a:srgbClr val="000080"/>
                </a:solidFill>
                <a:latin typeface="Courier New"/>
              </a:rPr>
              <a:t>&gt;&gt;&gt;</a:t>
            </a:r>
            <a:r>
              <a:rPr lang="en-US" sz="1400">
                <a:solidFill>
                  <a:srgbClr val="000000"/>
                </a:solidFill>
                <a:latin typeface="Courier New"/>
              </a:rPr>
              <a:t> os</a:t>
            </a:r>
            <a:r>
              <a:rPr lang="en-US" sz="1400" b="1">
                <a:solidFill>
                  <a:srgbClr val="000080"/>
                </a:solidFill>
                <a:latin typeface="Courier New"/>
              </a:rPr>
              <a:t>.</a:t>
            </a:r>
            <a:r>
              <a:rPr lang="en-US" sz="1400">
                <a:solidFill>
                  <a:srgbClr val="000000"/>
                </a:solidFill>
                <a:latin typeface="Courier New"/>
              </a:rPr>
              <a:t>makedirs</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"/tmp/1"</a:t>
            </a:r>
            <a:r>
              <a:rPr lang="en-US" sz="1400" b="1">
                <a:solidFill>
                  <a:srgbClr val="000080"/>
                </a:solidFill>
                <a:latin typeface="Courier New"/>
              </a:rPr>
              <a:t>)</a:t>
            </a:r>
            <a:r>
              <a:rPr lang="ru-RU" sz="1400" b="1">
                <a:solidFill>
                  <a:srgbClr val="000080"/>
                </a:solidFill>
                <a:latin typeface="Courier New"/>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создание папки</a:t>
            </a:r>
            <a:r>
              <a:rPr lang="ru-RU" sz="1400" b="0" i="0" u="none" strike="noStrike" cap="none" spc="0">
                <a:ln>
                  <a:noFill/>
                </a:ln>
                <a:solidFill>
                  <a:srgbClr val="000000"/>
                </a:solidFill>
                <a:latin typeface="Courier New"/>
                <a:ea typeface="+mn-ea"/>
                <a:cs typeface="+mn-cs"/>
              </a:rPr>
              <a:t> </a:t>
            </a:r>
            <a:r>
              <a:rPr lang="en-US" sz="1400">
                <a:solidFill>
                  <a:srgbClr val="000000"/>
                </a:solidFill>
                <a:latin typeface="Courier New"/>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join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конкатенация путей</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dirname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имя каталога по заданному полному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basename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имя файла по заданному полному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normpath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"/tmp//2/../1/temp.file"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нормализация пути</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808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80"/>
                </a:solidFill>
                <a:latin typeface="Courier New"/>
                <a:ea typeface="+mn-ea"/>
                <a:cs typeface="+mn-cs"/>
              </a:rPr>
              <a:t>&gt;&gt;&gt;</a:t>
            </a:r>
            <a:r>
              <a:rPr lang="en-US" sz="1400" b="0" i="0" u="none" strike="noStrike" cap="none" spc="0">
                <a:ln>
                  <a:noFill/>
                </a:ln>
                <a:solidFill>
                  <a:srgbClr val="000000"/>
                </a:solidFill>
                <a:latin typeface="Courier New"/>
                <a:ea typeface="+mn-ea"/>
                <a:cs typeface="+mn-cs"/>
              </a:rPr>
              <a:t> os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path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exists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"/tmp/1/temp.file"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существует ли путь?</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False</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sz="2000">
                <a:solidFill>
                  <a:srgbClr val="002060"/>
                </a:solidFill>
                <a:latin typeface="+mn-lt"/>
              </a:rPr>
              <a:t>"</a:t>
            </a:r>
            <a:r>
              <a:rPr lang="ru-RU" sz="2000">
                <a:solidFill>
                  <a:srgbClr val="002060"/>
                </a:solidFill>
                <a:latin typeface="+mn-lt"/>
              </a:rPr>
              <a:t>Pickling</a:t>
            </a:r>
            <a:r>
              <a:rPr lang="en-US" sz="2000">
                <a:solidFill>
                  <a:srgbClr val="002060"/>
                </a:solidFill>
                <a:latin typeface="+mn-lt"/>
              </a:rPr>
              <a:t>"</a:t>
            </a:r>
            <a:r>
              <a:rPr lang="ru-RU" sz="2000">
                <a:solidFill>
                  <a:srgbClr val="002060"/>
                </a:solidFill>
                <a:latin typeface="+mn-lt"/>
              </a:rPr>
              <a:t> (консервирование) – это процесс конвертирования иерархии объекта в поток байтов, тогда как  </a:t>
            </a:r>
            <a:r>
              <a:rPr lang="en-US" sz="2000">
                <a:solidFill>
                  <a:srgbClr val="002060"/>
                </a:solidFill>
                <a:latin typeface="+mn-lt"/>
              </a:rPr>
              <a:t>"</a:t>
            </a:r>
            <a:r>
              <a:rPr lang="ru-RU" sz="2000">
                <a:solidFill>
                  <a:srgbClr val="002060"/>
                </a:solidFill>
                <a:latin typeface="+mn-lt"/>
              </a:rPr>
              <a:t>unpickling</a:t>
            </a:r>
            <a:r>
              <a:rPr lang="en-US" sz="2000">
                <a:solidFill>
                  <a:srgbClr val="002060"/>
                </a:solidFill>
                <a:latin typeface="+mn-lt"/>
              </a:rPr>
              <a:t>"</a:t>
            </a:r>
            <a:r>
              <a:rPr lang="ru-RU" sz="2000">
                <a:solidFill>
                  <a:srgbClr val="002060"/>
                </a:solidFill>
                <a:latin typeface="+mn-lt"/>
              </a:rPr>
              <a:t> – это обратная операция – получение из потока байтов иерархии объекта. Pickling также известен как </a:t>
            </a:r>
            <a:r>
              <a:rPr lang="en-US" sz="2000">
                <a:solidFill>
                  <a:srgbClr val="002060"/>
                </a:solidFill>
                <a:latin typeface="+mn-lt"/>
              </a:rPr>
              <a:t>"</a:t>
            </a:r>
            <a:r>
              <a:rPr lang="ru-RU" sz="2000">
                <a:solidFill>
                  <a:srgbClr val="002060"/>
                </a:solidFill>
                <a:latin typeface="+mn-lt"/>
              </a:rPr>
              <a:t>сериализация</a:t>
            </a:r>
            <a:r>
              <a:rPr lang="en-US" sz="2000">
                <a:solidFill>
                  <a:srgbClr val="002060"/>
                </a:solidFill>
                <a:latin typeface="+mn-lt"/>
              </a:rPr>
              <a:t>"</a:t>
            </a:r>
            <a:r>
              <a:rPr lang="ru-RU" sz="2000">
                <a:solidFill>
                  <a:srgbClr val="002060"/>
                </a:solidFill>
                <a:latin typeface="+mn-lt"/>
              </a:rPr>
              <a:t>, </a:t>
            </a:r>
            <a:r>
              <a:rPr lang="en-US" sz="2000">
                <a:solidFill>
                  <a:srgbClr val="002060"/>
                </a:solidFill>
                <a:latin typeface="+mn-lt"/>
              </a:rPr>
              <a:t>"</a:t>
            </a:r>
            <a:r>
              <a:rPr lang="ru-RU" sz="2000">
                <a:solidFill>
                  <a:srgbClr val="002060"/>
                </a:solidFill>
                <a:latin typeface="+mn-lt"/>
              </a:rPr>
              <a:t>маршаллинг</a:t>
            </a:r>
            <a:r>
              <a:rPr lang="en-US" sz="2000">
                <a:solidFill>
                  <a:srgbClr val="002060"/>
                </a:solidFill>
                <a:latin typeface="+mn-lt"/>
              </a:rPr>
              <a:t>"</a:t>
            </a:r>
            <a:r>
              <a:rPr lang="ru-RU" sz="2000">
                <a:solidFill>
                  <a:srgbClr val="002060"/>
                </a:solidFill>
                <a:latin typeface="+mn-lt"/>
              </a:rPr>
              <a:t> или </a:t>
            </a:r>
            <a:r>
              <a:rPr lang="en-US" sz="2000">
                <a:solidFill>
                  <a:srgbClr val="002060"/>
                </a:solidFill>
                <a:latin typeface="+mn-lt"/>
              </a:rPr>
              <a:t>"</a:t>
            </a:r>
            <a:r>
              <a:rPr lang="ru-RU" sz="2000">
                <a:solidFill>
                  <a:srgbClr val="002060"/>
                </a:solidFill>
                <a:latin typeface="+mn-lt"/>
              </a:rPr>
              <a:t>флаттеринг</a:t>
            </a:r>
            <a:r>
              <a:rPr lang="en-US" sz="2000">
                <a:solidFill>
                  <a:srgbClr val="002060"/>
                </a:solidFill>
                <a:latin typeface="+mn-lt"/>
              </a:rPr>
              <a:t>"</a:t>
            </a:r>
            <a:r>
              <a:rPr lang="ru-RU" sz="2000">
                <a:solidFill>
                  <a:srgbClr val="002060"/>
                </a:solidFill>
                <a:latin typeface="+mn-lt"/>
              </a:rPr>
              <a:t>.</a:t>
            </a:r>
            <a:endParaRPr/>
          </a:p>
          <a:p>
            <a:pPr algn="just">
              <a:spcBef>
                <a:spcPts val="0"/>
              </a:spcBef>
              <a:buFontTx/>
              <a:buNone/>
              <a:defRPr/>
            </a:pPr>
            <a:r>
              <a:rPr lang="ru-RU" sz="2000">
                <a:solidFill>
                  <a:srgbClr val="002060"/>
                </a:solidFill>
                <a:latin typeface="+mn-lt"/>
              </a:rPr>
              <a:t>В Python2 cуществует также аналог модуля pickle – cPickle, написанный на С и потому в 1000 раз более быстрый, чем pickle.</a:t>
            </a:r>
            <a:endParaRPr/>
          </a:p>
          <a:p>
            <a:pPr algn="just">
              <a:spcBef>
                <a:spcPts val="0"/>
              </a:spcBef>
              <a:buFontTx/>
              <a:buNone/>
              <a:defRPr/>
            </a:pPr>
            <a:r>
              <a:rPr lang="ru-RU" sz="2000">
                <a:solidFill>
                  <a:srgbClr val="002060"/>
                </a:solidFill>
                <a:latin typeface="+mn-lt"/>
              </a:rPr>
              <a:t>В Python3 модуль pickle уже сделан на основе cPickle.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import</a:t>
            </a:r>
            <a:r>
              <a:rPr lang="en-US" sz="1200" b="0" i="0" u="none" strike="noStrike" cap="none" spc="0">
                <a:ln>
                  <a:noFill/>
                </a:ln>
                <a:solidFill>
                  <a:srgbClr val="000000"/>
                </a:solidFill>
                <a:latin typeface="Courier New"/>
                <a:ea typeface="+mn-ea"/>
                <a:cs typeface="+mn-cs"/>
              </a:rPr>
              <a:t> pickle </a:t>
            </a:r>
            <a:endParaRPr/>
          </a:p>
          <a:p>
            <a:pPr marL="0" marR="0" lvl="0" indent="0" algn="l" defTabSz="914400">
              <a:lnSpc>
                <a:spcPct val="100000"/>
              </a:lnSpc>
              <a:spcBef>
                <a:spcPts val="0"/>
              </a:spcBef>
              <a:spcAft>
                <a:spcPts val="0"/>
              </a:spcAft>
              <a:buClrTx/>
              <a:buSzTx/>
              <a:buFontTx/>
              <a:buNone/>
              <a:defRPr/>
            </a:pPr>
            <a:endParaRPr lang="ru-RU" sz="12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class</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__init__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arg</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arg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__repr__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return</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'&lt;A(a={}) at 0x{:x}&gt;'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format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id</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a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808080"/>
                </a:solidFill>
                <a:latin typeface="Courier New"/>
                <a:ea typeface="+mn-ea"/>
                <a:cs typeface="+mn-cs"/>
              </a:rPr>
              <a:t>'onetwothree'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808080"/>
                </a:solidFill>
                <a:latin typeface="Courier New"/>
                <a:ea typeface="+mn-ea"/>
                <a:cs typeface="+mn-cs"/>
              </a:rPr>
              <a:t>'a =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format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200" b="0" i="0" u="none" strike="noStrike" cap="none" spc="0">
                <a:ln>
                  <a:noFill/>
                </a:ln>
                <a:solidFill>
                  <a:srgbClr val="008000"/>
                </a:solidFill>
                <a:latin typeface="Courier New"/>
                <a:ea typeface="+mn-ea"/>
                <a:cs typeface="+mn-cs"/>
              </a:rPr>
              <a:t># сериализация</a:t>
            </a:r>
            <a:r>
              <a:rPr lang="ru-RU"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p0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0</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p0:\n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p0</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p1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1</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p1:\n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p1</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p2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FF0000"/>
                </a:solidFill>
                <a:latin typeface="Courier New"/>
                <a:ea typeface="+mn-ea"/>
                <a:cs typeface="+mn-cs"/>
              </a:rPr>
              <a:t>2</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p2:\n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p2</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p3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def:\n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p3</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p4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dumps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a</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HIGHEST_PROTOCOL</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'serialized high:\n</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p4</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8000"/>
                </a:solidFill>
                <a:latin typeface="Courier New"/>
                <a:ea typeface="+mn-ea"/>
                <a:cs typeface="+mn-cs"/>
              </a:rPr>
              <a:t># </a:t>
            </a:r>
            <a:r>
              <a:rPr lang="ru-RU" sz="1200" b="0" i="0" u="none" strike="noStrike" cap="none" spc="0">
                <a:ln>
                  <a:noFill/>
                </a:ln>
                <a:solidFill>
                  <a:srgbClr val="008000"/>
                </a:solidFill>
                <a:latin typeface="Courier New"/>
                <a:ea typeface="+mn-ea"/>
                <a:cs typeface="+mn-cs"/>
              </a:rPr>
              <a:t>десериализация</a:t>
            </a:r>
            <a:r>
              <a:rPr lang="ru-RU"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'deserialized def: </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loads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p3</a:t>
            </a:r>
            <a:r>
              <a:rPr lang="en-US" sz="1200" b="1" i="0" u="none" strike="noStrike" cap="none" spc="0">
                <a:ln>
                  <a:noFill/>
                </a:ln>
                <a:solidFill>
                  <a:srgbClr val="000080"/>
                </a:solidFill>
                <a:latin typeface="Courier New"/>
                <a:ea typeface="+mn-ea"/>
                <a:cs typeface="+mn-cs"/>
              </a:rPr>
              <a:t>)</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a:solidFill>
                  <a:srgbClr val="808080"/>
                </a:solidFill>
                <a:latin typeface="Courier New"/>
              </a:rPr>
              <a:t>f</a:t>
            </a:r>
            <a:r>
              <a:rPr lang="en-US" sz="1200" b="0" i="0" u="none" strike="noStrike" cap="none" spc="0">
                <a:ln>
                  <a:noFill/>
                </a:ln>
                <a:solidFill>
                  <a:srgbClr val="808080"/>
                </a:solidFill>
                <a:latin typeface="Courier New"/>
                <a:ea typeface="+mn-ea"/>
                <a:cs typeface="+mn-cs"/>
              </a:rPr>
              <a:t>'deserialized high: </a:t>
            </a:r>
            <a:r>
              <a:rPr lang="en-US" sz="1200" b="1">
                <a:solidFill>
                  <a:srgbClr val="000080"/>
                </a:solidFill>
                <a:latin typeface="Courier New"/>
              </a:rPr>
              <a:t>{</a:t>
            </a:r>
            <a:r>
              <a:rPr lang="en-US" sz="1200" b="0" i="0" u="none" strike="noStrike" cap="none" spc="0">
                <a:ln>
                  <a:noFill/>
                </a:ln>
                <a:solidFill>
                  <a:srgbClr val="000000"/>
                </a:solidFill>
                <a:latin typeface="Courier New"/>
                <a:ea typeface="+mn-ea"/>
                <a:cs typeface="+mn-cs"/>
              </a:rPr>
              <a:t>pickle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loads</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p4</a:t>
            </a:r>
            <a:r>
              <a:rPr lang="en-US" sz="1200" b="1" i="0" u="none" strike="noStrike" cap="none" spc="0">
                <a:ln>
                  <a:noFill/>
                </a:ln>
                <a:solidFill>
                  <a:srgbClr val="000080"/>
                </a:solidFill>
                <a:latin typeface="Courier New"/>
                <a:ea typeface="+mn-ea"/>
                <a:cs typeface="+mn-cs"/>
              </a:rPr>
              <a:t>)</a:t>
            </a:r>
            <a:r>
              <a:rPr lang="en-US" sz="1200" b="1">
                <a:solidFill>
                  <a:srgbClr val="000080"/>
                </a:solidFill>
                <a:latin typeface="Courier New"/>
              </a:rPr>
              <a:t>}</a:t>
            </a:r>
            <a:r>
              <a:rPr lang="en-US" sz="1200" b="0" i="0" u="none" strike="noStrike" cap="none" spc="0">
                <a:ln>
                  <a:noFill/>
                </a:ln>
                <a:solidFill>
                  <a:srgbClr val="808080"/>
                </a:solidFill>
                <a:latin typeface="Courier New"/>
                <a:ea typeface="+mn-ea"/>
                <a:cs typeface="+mn-cs"/>
              </a:rPr>
              <a:t>\n'</a:t>
            </a:r>
            <a:r>
              <a:rPr lang="en-US" sz="1200" b="1" i="0" u="none" strike="noStrike" cap="none" spc="0">
                <a:ln>
                  <a:noFill/>
                </a:ln>
                <a:solidFill>
                  <a:srgbClr val="000080"/>
                </a:solidFill>
                <a:latin typeface="Courier New"/>
                <a:ea typeface="+mn-ea"/>
                <a:cs typeface="+mn-cs"/>
              </a:rPr>
              <a:t>)</a:t>
            </a:r>
            <a:endParaRPr lang="en-US" sz="12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pickle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 = &lt;A(a=onetwothree) at 0x1de11736308&gt;</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b'ccopy_reg\n_reconstructor\np0\n(c__main__\nA\np1\nc__builtin__\nobject\np2\nNtp3\nRp4\n(dp5\</a:t>
            </a:r>
            <a:r>
              <a:rPr lang="en-US" sz="1400" b="0" i="0" u="none" strike="noStrike" cap="none" spc="0">
                <a:ln>
                  <a:noFill/>
                </a:ln>
                <a:solidFill>
                  <a:srgbClr val="000000"/>
                </a:solidFill>
                <a:latin typeface="Courier New"/>
                <a:ea typeface="+mn-ea"/>
                <a:cs typeface="Courier New"/>
              </a:rPr>
              <a:t>nVa</a:t>
            </a:r>
            <a:r>
              <a:rPr lang="en-US" sz="1400" b="0" i="0" u="none" strike="noStrike" cap="none" spc="0">
                <a:ln>
                  <a:noFill/>
                </a:ln>
                <a:solidFill>
                  <a:srgbClr val="000000"/>
                </a:solidFill>
                <a:latin typeface="Courier New"/>
                <a:ea typeface="+mn-ea"/>
                <a:cs typeface="Courier New"/>
              </a:rPr>
              <a:t>\np6\nVonetwothree\np7\nsb.'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b'ccopy_reg\n_reconstructor\nq\x00(c__main__\nA\nq\x01c__builtin__\nobject\nq\x02Ntq\x03Rq\x04}q\x05X\x01\x00\x00\x00aq\x06X\x0b\x00\x00\x00onetwothreeq\x07sb.'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p2: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b'\x80\x02c__main__\nA\nq\x00)\x81q\x01}q\x02X\x01\x00\x00\x00aq\x03X\x0b\x00\x00\x00onetwothreeq\x04sb.'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def:</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b'\x80\x03c__main__\nA\nq\x00)\x81q\x01}q\x02X\x01\x00\x00\x00aq\x03X\x0b\x00\x00\x00onetwothreeq\x04sb.'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serialized high:</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b'\x80\x04\x95+\x00\x00\x00\x00\x00\x00\x00\x8c\x08__main__\x94\x8c\x01A\x94\x93\x94)\x81\x94}\x94\x8c\x01a\x94\x8c\x0bonetwothree\x94sb.'</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deserialized def: &lt;A(a=onetwothree) at 0x1de117369c8&gt;</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deserialized high: &lt;A(a=onetwothree) at 0x1de11736948&gt;</a:t>
            </a:r>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80"/>
              </a:solidFill>
              <a:latin typeface="Courier New"/>
              <a:ea typeface="+mn-ea"/>
              <a:cs typeface="+mn-cs"/>
            </a:endParaRPr>
          </a:p>
          <a:p>
            <a:pPr indent="360000"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Широкоэкранный</PresentationFormat>
  <Paragraphs>0</Paragraphs>
  <Slides>23</Slides>
  <Notes>23</Notes>
  <HiddenSlides>0</HiddenSlides>
  <MMClips>2</MMClips>
  <ScaleCrop>0</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623</cp:revision>
  <dcterms:created xsi:type="dcterms:W3CDTF">2021-04-07T09:08:54Z</dcterms:created>
  <dcterms:modified xsi:type="dcterms:W3CDTF">2023-06-29T10:58:29Z</dcterms:modified>
  <cp:category/>
  <cp:contentStatus/>
  <cp:version/>
</cp:coreProperties>
</file>