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emf" ContentType="image/x-emf"/>
  <Default Extension="rels" ContentType="application/vnd.openxmlformats-package.relationships+xml"/>
  <Default Extension="bin" ContentType="application/vnd.openxmlformats-officedocument.oleObject"/>
  <Override PartName="/ppt/slides/slide32.xml" ContentType="application/vnd.openxmlformats-officedocument.presentationml.slide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docProps/app.xml" ContentType="application/vnd.openxmlformats-officedocument.extended-properties+xml"/>
  <Override PartName="/ppt/slides/slide29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docProps/core.xml" ContentType="application/vnd.openxmlformats-package.core-properties+xml"/>
  <Override PartName="/ppt/slideLayouts/slideLayout23.xml" ContentType="application/vnd.openxmlformats-officedocument.presentationml.slideLayout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slides/slide31.xml" ContentType="application/vnd.openxmlformats-officedocument.presentationml.slide+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slides/slide25.xml" ContentType="application/vnd.openxmlformats-officedocument.presentationml.slide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slideLayouts/slideLayout25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77" d="100"/>
          <a:sy n="77" d="100"/>
        </p:scale>
        <p:origin x="922" y="72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presProps" Target="presProps.xml" /><Relationship Id="rId36" Type="http://schemas.openxmlformats.org/officeDocument/2006/relationships/tableStyles" Target="tableStyles.xml" /><Relationship Id="rId3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emf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emf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0982767" y="5687567"/>
            <a:ext cx="1117672" cy="1076239"/>
          </a:xfrm>
          <a:prstGeom prst="rect">
            <a:avLst/>
          </a:prstGeom>
          <a:ln>
            <a:noFill/>
          </a:ln>
        </p:spPr>
      </p:pic>
      <p:sp>
        <p:nvSpPr>
          <p:cNvPr id="8" name="TextBox 6"/>
          <p:cNvSpPr txBox="1"/>
          <p:nvPr userDrawn="1"/>
        </p:nvSpPr>
        <p:spPr bwMode="auto">
          <a:xfrm>
            <a:off x="11032771" y="5918773"/>
            <a:ext cx="1040235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  <a:cs typeface="Calibri"/>
              </a:rPr>
              <a:t>Python </a:t>
            </a:r>
            <a:endParaRPr lang="ru-RU" sz="1400">
              <a:solidFill>
                <a:schemeClr val="bg1">
                  <a:lumMod val="50000"/>
                </a:schemeClr>
              </a:solidFill>
              <a:latin typeface="+mn-lt"/>
              <a:cs typeface="Calibri"/>
            </a:endParaRPr>
          </a:p>
          <a:p>
            <a:pPr algn="r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  <a:cs typeface="Calibri"/>
              </a:rPr>
              <a:t>Course</a:t>
            </a:r>
            <a:endParaRPr/>
          </a:p>
        </p:txBody>
      </p:sp>
      <p:sp>
        <p:nvSpPr>
          <p:cNvPr id="5" name="Текст 1"/>
          <p:cNvSpPr txBox="1"/>
          <p:nvPr userDrawn="1"/>
        </p:nvSpPr>
        <p:spPr bwMode="auto">
          <a:xfrm>
            <a:off x="11032772" y="5671530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200">
                <a:solidFill>
                  <a:schemeClr val="tx1"/>
                </a:solidFill>
                <a:latin typeface="Verdana"/>
                <a:ea typeface="Verdan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6395320F-BA3B-42CB-9DF4-77B0337CE910}" type="slidenum">
              <a:rPr lang="ru-RU" sz="1600">
                <a:solidFill>
                  <a:schemeClr val="bg1">
                    <a:lumMod val="50000"/>
                  </a:schemeClr>
                </a:solidFill>
                <a:latin typeface="+mn-lt"/>
                <a:cs typeface="Times New Roman"/>
              </a:rPr>
              <a:t/>
            </a:fld>
            <a:endParaRPr lang="ru-RU" sz="1600">
              <a:solidFill>
                <a:schemeClr val="bg1">
                  <a:lumMod val="50000"/>
                </a:schemeClr>
              </a:solidFill>
              <a:latin typeface="+mn-lt"/>
              <a:cs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екст_3">
    <p:bg>
      <p:bgPr shadeToTitle="0">
        <a:blipFill>
          <a:blip r:embed="rId2">
            <a:lum/>
          </a:blip>
          <a:srcRect l="-36708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Наши проекты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>
              <a:defRPr/>
            </a:pPr>
            <a:r>
              <a:rPr lang="ru-RU"/>
              <a:t>Самозанятые</a:t>
            </a:r>
            <a:endParaRPr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  <a:defRPr/>
            </a:pPr>
            <a:r>
              <a:rPr lang="ru-RU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/>
              <a:t>спецрежиме</a:t>
            </a:r>
            <a:r>
              <a:rPr lang="ru-RU"/>
              <a:t>, который еще называют налогом </a:t>
            </a:r>
            <a:r>
              <a:rPr lang="en-US"/>
              <a:t> </a:t>
            </a:r>
            <a:r>
              <a:rPr lang="ru-RU"/>
              <a:t>для самозанятых. 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оголовок и список">
    <p:bg>
      <p:bgPr shadeToTitle="0">
        <a:blipFill>
          <a:blip r:embed="rId2">
            <a:lum/>
          </a:blip>
          <a:srcRect l="-41176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Преимущества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/>
              <a:buChar char="•"/>
              <a:defRPr sz="1500"/>
            </a:lvl1pPr>
          </a:lstStyle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 с большими данными.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1_Заоголовок и список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Преимущества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1"/>
          </p:nvPr>
        </p:nvSpPr>
        <p:spPr bwMode="auto"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диаграммы</a:t>
            </a: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2_Заоголовок и список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Преимущества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1"/>
          </p:nvPr>
        </p:nvSpPr>
        <p:spPr bwMode="auto"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 SmartArt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, текст и логотипы_1">
    <p:bg>
      <p:bgPr shadeToTitle="0">
        <a:blipFill>
          <a:blip r:embed="rId2">
            <a:lum/>
          </a:blip>
          <a:srcRect l="-37888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 bwMode="auto"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2"/>
          </p:nvPr>
        </p:nvSpPr>
        <p:spPr bwMode="auto"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3"/>
          </p:nvPr>
        </p:nvSpPr>
        <p:spPr bwMode="auto"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4"/>
          </p:nvPr>
        </p:nvSpPr>
        <p:spPr bwMode="auto"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1" name="Picture Placeholder 12"/>
          <p:cNvSpPr>
            <a:spLocks noGrp="1"/>
          </p:cNvSpPr>
          <p:nvPr>
            <p:ph type="pic" sz="quarter" idx="15"/>
          </p:nvPr>
        </p:nvSpPr>
        <p:spPr bwMode="auto"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C</a:t>
            </a: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амозанятые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/>
              <a:buChar char="•"/>
              <a:defRPr b="1"/>
            </a:lvl1pPr>
          </a:lstStyle>
          <a:p>
            <a:pPr lvl="0">
              <a:defRPr/>
            </a:pPr>
            <a:r>
              <a:rPr lang="ru-RU"/>
              <a:t>Совместная работа со смежными командами</a:t>
            </a:r>
            <a:endParaRPr/>
          </a:p>
          <a:p>
            <a:pPr lvl="0">
              <a:defRPr/>
            </a:pPr>
            <a:endParaRPr lang="ru-RU"/>
          </a:p>
          <a:p>
            <a:pPr lvl="0">
              <a:defRPr/>
            </a:pPr>
            <a:r>
              <a:rPr lang="ru-RU"/>
              <a:t>Angular</a:t>
            </a:r>
            <a:r>
              <a:rPr lang="ru-RU"/>
              <a:t> под капотом</a:t>
            </a:r>
            <a:endParaRPr/>
          </a:p>
          <a:p>
            <a:pPr lvl="0">
              <a:defRPr/>
            </a:pPr>
            <a:endParaRPr lang="ru-RU"/>
          </a:p>
          <a:p>
            <a:pPr lvl="0">
              <a:defRPr/>
            </a:pPr>
            <a:r>
              <a:rPr lang="ru-RU"/>
              <a:t>Typescript</a:t>
            </a:r>
            <a:r>
              <a:rPr lang="ru-RU"/>
              <a:t> — строгость и организованность кода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, текст и логотипы_2">
    <p:bg>
      <p:bgPr shadeToTitle="0">
        <a:blipFill>
          <a:blip r:embed="rId2">
            <a:lum/>
          </a:blip>
          <a:srcRect l="0" t="-39759" r="-28056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en-US"/>
              <a:t>www.flexify.io</a:t>
            </a:r>
            <a:endParaRPr lang="ru-R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ru-RU"/>
              <a:t>Виртуализация облачных</a:t>
            </a:r>
            <a:endParaRPr/>
          </a:p>
          <a:p>
            <a:pPr lvl="0">
              <a:defRPr/>
            </a:pPr>
            <a:r>
              <a:rPr lang="ru-RU"/>
              <a:t>хранилищ.</a:t>
            </a:r>
            <a:endParaRPr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 bwMode="auto"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Собственные разработки</a:t>
            </a:r>
            <a:endParaRPr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en-US"/>
              <a:t>www.netmechanica.com</a:t>
            </a:r>
            <a:endParaRPr lang="ru-RU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ru-RU"/>
              <a:t>Продуктовая линейка средств </a:t>
            </a:r>
            <a:endParaRPr/>
          </a:p>
          <a:p>
            <a:pPr lvl="0">
              <a:defRPr/>
            </a:pPr>
            <a:r>
              <a:rPr lang="ru-RU"/>
              <a:t>мониторинга и сетевого управления.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аблица">
    <p:bg>
      <p:bgPr shadeToTitle="0">
        <a:blipFill>
          <a:blip r:embed="rId2">
            <a:lum/>
          </a:blip>
          <a:srcRect l="0" t="-14529" r="-35896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Референции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0"/>
          </p:nvPr>
        </p:nvSpPr>
        <p:spPr bwMode="auto"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таблицы</a:t>
            </a:r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Факты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 bwMode="auto"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Разработка</a:t>
            </a:r>
            <a:endParaRPr/>
          </a:p>
          <a:p>
            <a:pPr lvl="0">
              <a:defRPr/>
            </a:pPr>
            <a:r>
              <a:rPr lang="ru-RU"/>
              <a:t>и интеграция ПО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defRPr/>
            </a:pPr>
            <a:r>
              <a:rPr lang="ru-RU"/>
              <a:t>Факты о компании</a:t>
            </a:r>
            <a:endParaRPr/>
          </a:p>
        </p:txBody>
      </p:sp>
      <p:sp>
        <p:nvSpPr>
          <p:cNvPr id="23" name="Oval 22"/>
          <p:cNvSpPr/>
          <p:nvPr/>
        </p:nvSpPr>
        <p:spPr bwMode="auto"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Иностранные</a:t>
            </a:r>
            <a:endParaRPr/>
          </a:p>
          <a:p>
            <a:pPr lvl="0">
              <a:defRPr/>
            </a:pPr>
            <a:r>
              <a:rPr lang="ru-RU"/>
              <a:t>и российские</a:t>
            </a:r>
            <a:endParaRPr/>
          </a:p>
          <a:p>
            <a:pPr lvl="0">
              <a:defRPr/>
            </a:pPr>
            <a:r>
              <a:rPr lang="ru-RU"/>
              <a:t>клиенты</a:t>
            </a:r>
            <a:endParaRPr lang="en-US"/>
          </a:p>
        </p:txBody>
      </p:sp>
      <p:sp>
        <p:nvSpPr>
          <p:cNvPr id="33" name="Oval 32"/>
          <p:cNvSpPr/>
          <p:nvPr/>
        </p:nvSpPr>
        <p:spPr bwMode="auto"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Более 100</a:t>
            </a:r>
            <a:endParaRPr/>
          </a:p>
          <a:p>
            <a:pPr lvl="0">
              <a:defRPr/>
            </a:pPr>
            <a:r>
              <a:rPr lang="ru-RU"/>
              <a:t>сотрудников</a:t>
            </a:r>
            <a:endParaRPr lang="en-US"/>
          </a:p>
        </p:txBody>
      </p:sp>
      <p:sp>
        <p:nvSpPr>
          <p:cNvPr id="37" name="Oval 36"/>
          <p:cNvSpPr/>
          <p:nvPr/>
        </p:nvSpPr>
        <p:spPr bwMode="auto"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Работаем с 2011 года</a:t>
            </a:r>
            <a:endParaRPr lang="en-US"/>
          </a:p>
        </p:txBody>
      </p:sp>
      <p:sp>
        <p:nvSpPr>
          <p:cNvPr id="39" name="Oval 38"/>
          <p:cNvSpPr/>
          <p:nvPr/>
        </p:nvSpPr>
        <p:spPr bwMode="auto"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Принцип </a:t>
            </a:r>
            <a:endParaRPr/>
          </a:p>
          <a:p>
            <a:pPr lvl="0">
              <a:defRPr/>
            </a:pPr>
            <a:r>
              <a:rPr lang="en-US"/>
              <a:t>OTOBOS</a:t>
            </a:r>
            <a:endParaRPr/>
          </a:p>
        </p:txBody>
      </p:sp>
      <p:sp>
        <p:nvSpPr>
          <p:cNvPr id="16" name="Oval 15"/>
          <p:cNvSpPr/>
          <p:nvPr/>
        </p:nvSpPr>
        <p:spPr bwMode="auto"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chemeClr val="bg1"/>
              </a:solidFill>
            </a:endParaRP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Офисы </a:t>
            </a:r>
            <a:endParaRPr/>
          </a:p>
          <a:p>
            <a:pPr lvl="0">
              <a:defRPr/>
            </a:pPr>
            <a:r>
              <a:rPr lang="ru-RU"/>
              <a:t>в Москве</a:t>
            </a:r>
            <a:endParaRPr/>
          </a:p>
          <a:p>
            <a:pPr lvl="0">
              <a:defRPr/>
            </a:pPr>
            <a:r>
              <a:rPr lang="ru-RU"/>
              <a:t>и Нижнем</a:t>
            </a:r>
            <a:endParaRPr/>
          </a:p>
          <a:p>
            <a:pPr lvl="0">
              <a:defRPr/>
            </a:pPr>
            <a:r>
              <a:rPr lang="ru-RU"/>
              <a:t> Новгороде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Сотрудники_1">
    <p:bg>
      <p:bgPr shadeToTitle="0">
        <a:blipFill>
          <a:blip r:embed="rId2">
            <a:lum/>
          </a:blip>
          <a:srcRect l="0" t="0" r="-27007" b="-37888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" name="Text Placeholder 5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Отвечает за проектирование и разработку систем управления OSS/NMS промышленного класса</a:t>
            </a:r>
            <a:endParaRPr/>
          </a:p>
          <a:p>
            <a:pPr lvl="0">
              <a:defRPr/>
            </a:pPr>
            <a:r>
              <a:rPr lang="ru-RU"/>
              <a:t>и </a:t>
            </a:r>
            <a:r>
              <a:rPr lang="ru-RU"/>
              <a:t>биллинговых</a:t>
            </a:r>
            <a:r>
              <a:rPr lang="ru-RU"/>
              <a:t> платформ.</a:t>
            </a:r>
            <a:endParaRPr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Технический</a:t>
            </a:r>
            <a:endParaRPr/>
          </a:p>
          <a:p>
            <a:pPr lvl="0">
              <a:defRPr/>
            </a:pPr>
            <a:r>
              <a:rPr lang="ru-RU"/>
              <a:t>директор</a:t>
            </a:r>
            <a:endParaRPr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20"/>
          </p:nvPr>
        </p:nvSpPr>
        <p:spPr bwMode="auto"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Андрей</a:t>
            </a:r>
            <a:endParaRPr/>
          </a:p>
          <a:p>
            <a:pPr lvl="0">
              <a:defRPr/>
            </a:pPr>
            <a:r>
              <a:rPr lang="ru-RU"/>
              <a:t>Комягин</a:t>
            </a:r>
            <a:endParaRPr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Отвечает за развитие бизнеса, управление продажами, работу с ключевыми российскими и зарубежными заказчиками.</a:t>
            </a:r>
            <a:endParaRPr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Финансовый</a:t>
            </a:r>
            <a:endParaRPr/>
          </a:p>
          <a:p>
            <a:pPr lvl="0">
              <a:defRPr/>
            </a:pPr>
            <a:r>
              <a:rPr lang="ru-RU"/>
              <a:t>директор</a:t>
            </a:r>
            <a:endParaRPr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Сергей</a:t>
            </a:r>
            <a:endParaRPr/>
          </a:p>
          <a:p>
            <a:pPr lvl="0">
              <a:defRPr/>
            </a:pPr>
            <a:r>
              <a:rPr lang="ru-RU"/>
              <a:t>Смирнов</a:t>
            </a:r>
            <a:endParaRPr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Возглавляет компанию </a:t>
            </a:r>
            <a:endParaRPr/>
          </a:p>
          <a:p>
            <a:pPr lvl="0">
              <a:defRPr/>
            </a:pPr>
            <a:r>
              <a:rPr lang="ru-RU"/>
              <a:t>«СТМ» с 2011 года.</a:t>
            </a:r>
            <a:endParaRPr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Генеральный</a:t>
            </a:r>
            <a:endParaRPr/>
          </a:p>
          <a:p>
            <a:pPr lvl="0">
              <a:defRPr/>
            </a:pPr>
            <a:r>
              <a:rPr lang="ru-RU"/>
              <a:t>директор</a:t>
            </a:r>
            <a:endParaRPr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202944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pPr>
              <a:defRPr/>
            </a:pPr>
            <a:r>
              <a:rPr lang="ru-RU"/>
              <a:t>Руководство</a:t>
            </a:r>
            <a:endParaRPr/>
          </a:p>
        </p:txBody>
      </p:sp>
      <p:sp>
        <p:nvSpPr>
          <p:cNvPr id="35" name="TextBox 34"/>
          <p:cNvSpPr txBox="1"/>
          <p:nvPr/>
        </p:nvSpPr>
        <p:spPr bwMode="auto"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Алексей</a:t>
            </a:r>
            <a:endParaRPr/>
          </a:p>
          <a:p>
            <a:pPr lvl="0">
              <a:defRPr/>
            </a:pPr>
            <a:r>
              <a:rPr lang="ru-RU"/>
              <a:t>Щепетков</a:t>
            </a:r>
            <a:endParaRPr lang="ru-RU"/>
          </a:p>
        </p:txBody>
      </p:sp>
      <p:sp>
        <p:nvSpPr>
          <p:cNvPr id="16" name="TextBox 15"/>
          <p:cNvSpPr txBox="1"/>
          <p:nvPr/>
        </p:nvSpPr>
        <p:spPr bwMode="auto"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Сотрудники_2">
    <p:bg>
      <p:bgPr shadeToTitle="0">
        <a:blipFill>
          <a:blip r:embed="rId2">
            <a:lum/>
          </a:blip>
          <a:srcRect l="-33774" t="0" r="0" b="-2248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Picture Placeholder 3"/>
          <p:cNvSpPr>
            <a:spLocks noGrp="1"/>
          </p:cNvSpPr>
          <p:nvPr>
            <p:ph type="pic" sz="quarter" idx="19"/>
          </p:nvPr>
        </p:nvSpPr>
        <p:spPr bwMode="auto"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0"/>
          </p:nvPr>
        </p:nvSpPr>
        <p:spPr bwMode="auto"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7"/>
          </p:nvPr>
        </p:nvSpPr>
        <p:spPr bwMode="auto">
          <a:xfrm>
            <a:off x="5764376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8"/>
          </p:nvPr>
        </p:nvSpPr>
        <p:spPr bwMode="auto"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 bwMode="auto"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Партнеры:</a:t>
            </a:r>
            <a:endParaRPr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Опыт работы в отрасли — более 10 лет. </a:t>
            </a:r>
            <a:endParaRPr lang="en-US"/>
          </a:p>
          <a:p>
            <a:pPr lvl="0">
              <a:defRPr/>
            </a:pPr>
            <a:r>
              <a:rPr lang="ru-RU"/>
              <a:t>Магистр Нижегородского Государственного Технического Университета.</a:t>
            </a:r>
            <a:endParaRPr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Руководитель направления</a:t>
            </a:r>
            <a:endParaRPr/>
          </a:p>
          <a:p>
            <a:pPr lvl="0">
              <a:defRPr/>
            </a:pPr>
            <a:r>
              <a:rPr lang="ru-RU"/>
              <a:t>«Разработка ПО»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Разработка ПО</a:t>
            </a:r>
            <a:endParaRPr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Александр Бондин</a:t>
            </a:r>
            <a:endParaRPr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4158690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1_Титульный_1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аловок и картинка_1">
    <p:bg>
      <p:bgPr shadeToTitle="0">
        <a:blipFill>
          <a:blip r:embed="rId2">
            <a:lum/>
          </a:blip>
          <a:srcRect l="0" t="-18032" r="-39024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>
              <a:defRPr/>
            </a:pPr>
            <a:r>
              <a:rPr lang="ru-RU"/>
              <a:t>Личный кабинет</a:t>
            </a:r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</a:t>
            </a:r>
            <a:r>
              <a:rPr lang="ru-RU"/>
              <a:t>амозанятые</a:t>
            </a:r>
            <a:endParaRPr lang="ru-RU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картинка_2">
    <p:bg>
      <p:bgPr shadeToTitle="0">
        <a:blipFill>
          <a:blip r:embed="rId2">
            <a:lum/>
          </a:blip>
          <a:srcRect l="-29577" t="0" r="0" b="-2424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>
              <a:defRPr/>
            </a:pPr>
            <a:r>
              <a:rPr lang="ru-RU"/>
              <a:t>Личный кабинет</a:t>
            </a:r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</a:t>
            </a:r>
            <a:r>
              <a:rPr lang="ru-RU"/>
              <a:t>амозанятые</a:t>
            </a:r>
            <a:endParaRPr lang="ru-RU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картинка_3">
    <p:bg>
      <p:bgPr shadeToTitle="0">
        <a:blipFill>
          <a:blip r:embed="rId2">
            <a:lum/>
          </a:blip>
          <a:srcRect l="0" t="-20634" r="-37888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>
              <a:defRPr/>
            </a:pPr>
            <a:r>
              <a:rPr lang="ru-RU"/>
              <a:t>Личный кабинет</a:t>
            </a:r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</a:t>
            </a:r>
            <a:r>
              <a:rPr lang="ru-RU"/>
              <a:t>амозанятые</a:t>
            </a:r>
            <a:endParaRPr lang="ru-RU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картинки_1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Picture Placeholder 3"/>
          <p:cNvSpPr>
            <a:spLocks noGrp="1"/>
          </p:cNvSpPr>
          <p:nvPr>
            <p:ph type="pic" sz="quarter" idx="34"/>
          </p:nvPr>
        </p:nvSpPr>
        <p:spPr bwMode="auto"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27"/>
          </p:nvPr>
        </p:nvSpPr>
        <p:spPr bwMode="auto"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22"/>
          </p:nvPr>
        </p:nvSpPr>
        <p:spPr bwMode="auto"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23"/>
          </p:nvPr>
        </p:nvSpPr>
        <p:spPr bwMode="auto"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24"/>
          </p:nvPr>
        </p:nvSpPr>
        <p:spPr bwMode="auto"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25"/>
          </p:nvPr>
        </p:nvSpPr>
        <p:spPr bwMode="auto"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26"/>
          </p:nvPr>
        </p:nvSpPr>
        <p:spPr bwMode="auto"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1"/>
          </p:nvPr>
        </p:nvSpPr>
        <p:spPr bwMode="auto"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Технологии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56" name="Picture Placeholder 3"/>
          <p:cNvSpPr>
            <a:spLocks noGrp="1"/>
          </p:cNvSpPr>
          <p:nvPr>
            <p:ph type="pic" sz="quarter" idx="28"/>
          </p:nvPr>
        </p:nvSpPr>
        <p:spPr bwMode="auto"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7" name="Picture Placeholder 3"/>
          <p:cNvSpPr>
            <a:spLocks noGrp="1"/>
          </p:cNvSpPr>
          <p:nvPr>
            <p:ph type="pic" sz="quarter" idx="29"/>
          </p:nvPr>
        </p:nvSpPr>
        <p:spPr bwMode="auto"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8" name="Picture Placeholder 3"/>
          <p:cNvSpPr>
            <a:spLocks noGrp="1"/>
          </p:cNvSpPr>
          <p:nvPr>
            <p:ph type="pic" sz="quarter" idx="30"/>
          </p:nvPr>
        </p:nvSpPr>
        <p:spPr bwMode="auto"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9" name="Picture Placeholder 3"/>
          <p:cNvSpPr>
            <a:spLocks noGrp="1"/>
          </p:cNvSpPr>
          <p:nvPr>
            <p:ph type="pic" sz="quarter" idx="31"/>
          </p:nvPr>
        </p:nvSpPr>
        <p:spPr bwMode="auto"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0" name="Picture Placeholder 3"/>
          <p:cNvSpPr>
            <a:spLocks noGrp="1"/>
          </p:cNvSpPr>
          <p:nvPr>
            <p:ph type="pic" sz="quarter" idx="32"/>
          </p:nvPr>
        </p:nvSpPr>
        <p:spPr bwMode="auto"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1" name="Picture Placeholder 3"/>
          <p:cNvSpPr>
            <a:spLocks noGrp="1"/>
          </p:cNvSpPr>
          <p:nvPr>
            <p:ph type="pic" sz="quarter" idx="33"/>
          </p:nvPr>
        </p:nvSpPr>
        <p:spPr bwMode="auto"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3" name="Picture Placeholder 3"/>
          <p:cNvSpPr>
            <a:spLocks noGrp="1"/>
          </p:cNvSpPr>
          <p:nvPr>
            <p:ph type="pic" sz="quarter" idx="35"/>
          </p:nvPr>
        </p:nvSpPr>
        <p:spPr bwMode="auto"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4" name="Picture Placeholder 3"/>
          <p:cNvSpPr>
            <a:spLocks noGrp="1"/>
          </p:cNvSpPr>
          <p:nvPr>
            <p:ph type="pic" sz="quarter" idx="36"/>
          </p:nvPr>
        </p:nvSpPr>
        <p:spPr bwMode="auto"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5" name="Picture Placeholder 3"/>
          <p:cNvSpPr>
            <a:spLocks noGrp="1"/>
          </p:cNvSpPr>
          <p:nvPr>
            <p:ph type="pic" sz="quarter" idx="37"/>
          </p:nvPr>
        </p:nvSpPr>
        <p:spPr bwMode="auto"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6" name="Picture Placeholder 3"/>
          <p:cNvSpPr>
            <a:spLocks noGrp="1"/>
          </p:cNvSpPr>
          <p:nvPr>
            <p:ph type="pic" sz="quarter" idx="38"/>
          </p:nvPr>
        </p:nvSpPr>
        <p:spPr bwMode="auto"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7" name="Picture Placeholder 3"/>
          <p:cNvSpPr>
            <a:spLocks noGrp="1"/>
          </p:cNvSpPr>
          <p:nvPr>
            <p:ph type="pic" sz="quarter" idx="39"/>
          </p:nvPr>
        </p:nvSpPr>
        <p:spPr bwMode="auto"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8" name="Picture Placeholder 3"/>
          <p:cNvSpPr>
            <a:spLocks noGrp="1"/>
          </p:cNvSpPr>
          <p:nvPr>
            <p:ph type="pic" sz="quarter" idx="40"/>
          </p:nvPr>
        </p:nvSpPr>
        <p:spPr bwMode="auto"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Сертификаты">
    <p:bg>
      <p:bgPr shadeToTitle="0">
        <a:blipFill>
          <a:blip r:embed="rId2">
            <a:lum/>
          </a:blip>
          <a:srcRect l="0" t="-20000" r="-35483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4"/>
          </p:nvPr>
        </p:nvSpPr>
        <p:spPr bwMode="auto"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5"/>
          </p:nvPr>
        </p:nvSpPr>
        <p:spPr bwMode="auto"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6"/>
          </p:nvPr>
        </p:nvSpPr>
        <p:spPr bwMode="auto"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Сертификаты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Контакты">
    <p:bg>
      <p:bgPr shadeToTitle="0">
        <a:blipFill>
          <a:blip r:embed="rId2">
            <a:lum/>
          </a:blip>
          <a:srcRect l="-30555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Text Placeholder 10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www.stm-labs.ru</a:t>
            </a:r>
            <a:endParaRPr lang="ru-RU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info@stm-labs</a:t>
            </a:r>
            <a:endParaRPr lang="ru-RU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+ 7 (831) 217-15-90</a:t>
            </a:r>
            <a:endParaRPr/>
          </a:p>
          <a:p>
            <a:pPr lvl="0">
              <a:defRPr/>
            </a:pPr>
            <a:r>
              <a:rPr lang="ru-RU"/>
              <a:t>+ 7 (831) 217-15-91</a:t>
            </a:r>
            <a:endParaRPr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603090, ул. Родионова, 23а, корп. Б</a:t>
            </a:r>
            <a:endParaRPr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+ 7 910 390-14-89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115280, ул. Ленинская Слобода, 26с28, </a:t>
            </a:r>
            <a:endParaRPr/>
          </a:p>
          <a:p>
            <a:pPr lvl="0">
              <a:defRPr/>
            </a:pPr>
            <a:r>
              <a:rPr lang="ru-RU"/>
              <a:t>бизнес-центр «Слободской»</a:t>
            </a: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Контакты</a:t>
            </a:r>
            <a:endParaRPr/>
          </a:p>
        </p:txBody>
      </p:sp>
      <p:sp>
        <p:nvSpPr>
          <p:cNvPr id="8" name="TextBox 7"/>
          <p:cNvSpPr txBox="1"/>
          <p:nvPr/>
        </p:nvSpPr>
        <p:spPr bwMode="auto"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  <a:defRPr/>
            </a:pPr>
            <a:r>
              <a:rPr lang="ru-RU" sz="2200" b="1">
                <a:latin typeface="Verdana"/>
                <a:ea typeface="Verdana"/>
                <a:cs typeface="Verdana"/>
              </a:rPr>
              <a:t>Офис в Москве</a:t>
            </a:r>
            <a:endParaRPr lang="en-US" sz="2200" b="1">
              <a:latin typeface="Verdana"/>
              <a:ea typeface="Verdana"/>
              <a:cs typeface="Verdan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/>
                <a:ea typeface="Verdana"/>
              </a:defRPr>
            </a:lvl1pPr>
            <a:lvl2pPr>
              <a:defRPr sz="2200">
                <a:latin typeface="Verdana"/>
                <a:ea typeface="Verdana"/>
              </a:defRPr>
            </a:lvl2pPr>
            <a:lvl3pPr>
              <a:defRPr sz="2200">
                <a:latin typeface="Verdana"/>
                <a:ea typeface="Verdana"/>
              </a:defRPr>
            </a:lvl3pPr>
            <a:lvl4pPr>
              <a:defRPr sz="2200">
                <a:latin typeface="Verdana"/>
                <a:ea typeface="Verdana"/>
              </a:defRPr>
            </a:lvl4pPr>
            <a:lvl5pPr>
              <a:defRPr sz="2200">
                <a:latin typeface="Verdana"/>
                <a:ea typeface="Verdana"/>
              </a:defRPr>
            </a:lvl5pPr>
          </a:lstStyle>
          <a:p>
            <a:pPr lvl="0">
              <a:defRPr/>
            </a:pPr>
            <a:r>
              <a:rPr lang="ru-RU"/>
              <a:t>Офис в Москве</a:t>
            </a:r>
            <a:endParaRPr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/>
                <a:ea typeface="Verdana"/>
              </a:defRPr>
            </a:lvl1pPr>
            <a:lvl2pPr>
              <a:defRPr sz="2200">
                <a:latin typeface="Verdana"/>
                <a:ea typeface="Verdana"/>
              </a:defRPr>
            </a:lvl2pPr>
            <a:lvl3pPr>
              <a:defRPr sz="2200">
                <a:latin typeface="Verdana"/>
                <a:ea typeface="Verdana"/>
              </a:defRPr>
            </a:lvl3pPr>
            <a:lvl4pPr>
              <a:defRPr sz="2200">
                <a:latin typeface="Verdana"/>
                <a:ea typeface="Verdana"/>
              </a:defRPr>
            </a:lvl4pPr>
            <a:lvl5pPr>
              <a:defRPr sz="2200">
                <a:latin typeface="Verdana"/>
                <a:ea typeface="Verdana"/>
              </a:defRPr>
            </a:lvl5pPr>
          </a:lstStyle>
          <a:p>
            <a:pPr lvl="0">
              <a:defRPr/>
            </a:pPr>
            <a:r>
              <a:rPr lang="ru-RU"/>
              <a:t>Офис в Нижнем Новгороде</a:t>
            </a:r>
            <a:endParaRPr/>
          </a:p>
        </p:txBody>
      </p:sp>
      <p:sp>
        <p:nvSpPr>
          <p:cNvPr id="19" name="TextBox 18"/>
          <p:cNvSpPr txBox="1"/>
          <p:nvPr/>
        </p:nvSpPr>
        <p:spPr bwMode="auto"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  <a:defRPr/>
            </a:pPr>
            <a:r>
              <a:rPr lang="ru-RU" sz="2200" b="1">
                <a:latin typeface="Verdana"/>
                <a:ea typeface="Verdana"/>
                <a:cs typeface="Verdana"/>
              </a:rPr>
              <a:t>Офис в Москве</a:t>
            </a:r>
            <a:endParaRPr lang="en-US" sz="2200" b="1">
              <a:latin typeface="Verdana"/>
              <a:ea typeface="Verdana"/>
              <a:cs typeface="Verdana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475542" y="4285155"/>
            <a:ext cx="158626" cy="1917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Титульный слайд">
    <p:bg>
      <p:bgPr shadeToTitle="0">
        <a:blipFill>
          <a:blip r:embed="rId2">
            <a:lum/>
          </a:blip>
          <a:srcRect l="0" t="0" r="-14528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1(английский)">
    <p:bg>
      <p:bgPr shadeToTitle="0">
        <a:blipFill>
          <a:blip r:embed="rId2">
            <a:lum/>
          </a:blip>
          <a:srcRect l="0" t="0" r="-14528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/>
                <a:ea typeface="Verdana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Title</a:t>
            </a:r>
            <a:endParaRPr/>
          </a:p>
          <a:p>
            <a:pPr>
              <a:lnSpc>
                <a:spcPct val="120000"/>
              </a:lnSpc>
              <a:defRPr/>
            </a:pPr>
            <a:r>
              <a:rPr lang="en-US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in English</a:t>
            </a:r>
            <a:endParaRPr sz="4800" b="1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487481" y="5890019"/>
            <a:ext cx="1530894" cy="7943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2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  <a:defRPr/>
            </a:pPr>
            <a: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Современные </a:t>
            </a:r>
            <a:b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</a:br>
            <a: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технологии</a:t>
            </a:r>
            <a:b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</a:br>
            <a: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мониторинга</a:t>
            </a:r>
            <a:endParaRPr sz="4800" b="1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443575" y="5879195"/>
            <a:ext cx="1574800" cy="805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2(английский)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en-US"/>
              <a:t>Title</a:t>
            </a:r>
            <a:endParaRPr/>
          </a:p>
          <a:p>
            <a:pPr lvl="0">
              <a:defRPr/>
            </a:pPr>
            <a:r>
              <a:rPr lang="en-US"/>
              <a:t>in English</a:t>
            </a:r>
            <a:endParaRPr/>
          </a:p>
        </p:txBody>
      </p:sp>
      <p:pic>
        <p:nvPicPr>
          <p:cNvPr id="24" name="Рисунок 1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117144" y="5578356"/>
            <a:ext cx="1557240" cy="78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3">
    <p:bg>
      <p:bgPr shadeToTitle="0">
        <a:blipFill>
          <a:blip r:embed="rId2">
            <a:lum/>
          </a:blip>
          <a:srcRect l="-41860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>
              <a:defRPr/>
            </a:pPr>
            <a:r>
              <a:rPr lang="ru-RU"/>
              <a:t>Современные </a:t>
            </a:r>
            <a:endParaRPr/>
          </a:p>
          <a:p>
            <a:pPr lvl="0">
              <a:defRPr/>
            </a:pPr>
            <a:r>
              <a:rPr lang="ru-RU"/>
              <a:t>технологии</a:t>
            </a:r>
            <a:endParaRPr/>
          </a:p>
          <a:p>
            <a:pPr lvl="0">
              <a:defRPr/>
            </a:pPr>
            <a:r>
              <a:rPr lang="ru-RU"/>
              <a:t>мониторинга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73625" y="5890019"/>
            <a:ext cx="1530894" cy="7943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3(английский)">
    <p:bg>
      <p:bgPr shadeToTitle="0">
        <a:blipFill>
          <a:blip r:embed="rId2">
            <a:lum/>
          </a:blip>
          <a:srcRect l="-41860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>
              <a:defRPr/>
            </a:pPr>
            <a:r>
              <a:rPr lang="en-US"/>
              <a:t>Title</a:t>
            </a:r>
            <a:endParaRPr/>
          </a:p>
          <a:p>
            <a:pPr lvl="0">
              <a:defRPr/>
            </a:pPr>
            <a:r>
              <a:rPr lang="en-US"/>
              <a:t>in English</a:t>
            </a:r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970341" y="5410047"/>
            <a:ext cx="1532306" cy="7976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екст_1">
    <p:bg>
      <p:bgPr shadeToTitle="0">
        <a:blipFill>
          <a:blip r:embed="rId2">
            <a:lum/>
          </a:blip>
          <a:srcRect l="-38271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>
              <a:defRPr/>
            </a:pPr>
            <a:r>
              <a:rPr lang="ru-RU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 bwMode="auto"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>
              <a:defRPr/>
            </a:pPr>
            <a:r>
              <a:rPr lang="ru-RU"/>
              <a:t>Компетенции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екст­_2">
    <p:bg>
      <p:bgPr shadeToTitle="0">
        <a:blipFill>
          <a:blip r:embed="rId2">
            <a:lum/>
          </a:blip>
          <a:srcRect l="-35064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defRPr/>
            </a:pPr>
            <a:r>
              <a:rPr lang="ru-RU"/>
              <a:t>Текстовый слайд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Подзаголовок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</a:t>
            </a:r>
            <a:endParaRPr/>
          </a:p>
          <a:p>
            <a:pPr lvl="0">
              <a:defRPr/>
            </a:pPr>
            <a:r>
              <a:rPr lang="ru-RU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2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29">
            <a:lum/>
          </a:blip>
          <a:srcRect l="0" t="0" r="-14528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xStyles>
    <p:titleStyle>
      <a:lvl1pPr algn="l" defTabSz="914400">
        <a:lnSpc>
          <a:spcPct val="100000"/>
        </a:lnSpc>
        <a:spcBef>
          <a:spcPts val="500"/>
        </a:spcBef>
        <a:spcAft>
          <a:spcPts val="500"/>
        </a:spcAft>
        <a:buNone/>
        <a:defRPr sz="3200" b="1">
          <a:solidFill>
            <a:schemeClr val="tx1"/>
          </a:solidFill>
          <a:latin typeface="Verdana"/>
          <a:ea typeface="Verdana"/>
          <a:cs typeface="+mj-cs"/>
        </a:defRPr>
      </a:lvl1pPr>
    </p:titleStyle>
    <p:bodyStyle>
      <a:lvl1pPr marL="0" indent="0" algn="l" defTabSz="914400">
        <a:lnSpc>
          <a:spcPct val="90000"/>
        </a:lnSpc>
        <a:spcBef>
          <a:spcPts val="1000"/>
        </a:spcBef>
        <a:buFont typeface="Arial"/>
        <a:buNone/>
        <a:defRPr sz="2200">
          <a:solidFill>
            <a:schemeClr val="tx1"/>
          </a:solidFill>
          <a:latin typeface="Verdana"/>
          <a:ea typeface="Verdan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hyperlink" Target="https://www.python.org/ftp/python/3.10.4/python-3.10.4-amd64.exe" TargetMode="External"/><Relationship Id="rId4" Type="http://schemas.openxmlformats.org/officeDocument/2006/relationships/image" Target="../media/image6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scm.com/download" TargetMode="External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jp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jpg"/><Relationship Id="rId7" Type="http://schemas.openxmlformats.org/officeDocument/2006/relationships/image" Target="../media/image36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ChangeArrowheads="1" noGrp="1"/>
          </p:cNvSpPr>
          <p:nvPr>
            <p:ph type="ctrTitle" idx="4294967295"/>
          </p:nvPr>
        </p:nvSpPr>
        <p:spPr bwMode="auto">
          <a:xfrm>
            <a:off x="11571" y="768262"/>
            <a:ext cx="12188825" cy="87788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 sz="4400">
                <a:solidFill>
                  <a:srgbClr val="002060"/>
                </a:solidFill>
                <a:latin typeface="+mn-lt"/>
                <a:cs typeface="Times New Roman"/>
              </a:rPr>
              <a:t>Программирование на языке </a:t>
            </a:r>
            <a:r>
              <a:rPr lang="en-US" sz="4400">
                <a:solidFill>
                  <a:srgbClr val="002060"/>
                </a:solidFill>
                <a:latin typeface="+mn-lt"/>
                <a:cs typeface="Times New Roman"/>
              </a:rPr>
              <a:t>Python</a:t>
            </a:r>
            <a:endParaRPr lang="ru-RU" sz="4400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4" name="Shape 20"/>
          <p:cNvSpPr txBox="1"/>
          <p:nvPr/>
        </p:nvSpPr>
        <p:spPr bwMode="auto">
          <a:xfrm>
            <a:off x="11571" y="6339840"/>
            <a:ext cx="12180429" cy="51743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216000" rIns="216000" bIns="216000" anchor="ctr" anchorCtr="0">
            <a:noAutofit/>
          </a:bodyPr>
          <a:lstStyle>
            <a:lvl1pPr algn="l" defTabSz="68580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None/>
              <a:defRPr sz="2400" b="1">
                <a:solidFill>
                  <a:schemeClr val="tx1"/>
                </a:solidFill>
                <a:latin typeface="Verdana"/>
                <a:ea typeface="Verdana"/>
                <a:cs typeface="+mj-cs"/>
              </a:defRPr>
            </a:lvl1pPr>
          </a:lstStyle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defRPr/>
            </a:pPr>
            <a:r>
              <a:rPr lang="ru-RU">
                <a:solidFill>
                  <a:srgbClr val="002060"/>
                </a:solidFill>
                <a:latin typeface="+mn-lt"/>
                <a:ea typeface="Calibri"/>
                <a:cs typeface="Times New Roman"/>
              </a:rPr>
              <a:t>2023</a:t>
            </a:r>
            <a:endParaRPr lang="en-US">
              <a:solidFill>
                <a:srgbClr val="002060"/>
              </a:solidFill>
              <a:latin typeface="+mn-lt"/>
              <a:ea typeface="Calibri"/>
              <a:cs typeface="Times New Roman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189680" y="2606500"/>
            <a:ext cx="1812639" cy="1812639"/>
          </a:xfrm>
          <a:prstGeom prst="rect">
            <a:avLst/>
          </a:prstGeom>
          <a:effectLst/>
        </p:spPr>
      </p:pic>
      <p:sp>
        <p:nvSpPr>
          <p:cNvPr id="7" name="Shape 20"/>
          <p:cNvSpPr txBox="1"/>
          <p:nvPr/>
        </p:nvSpPr>
        <p:spPr bwMode="auto">
          <a:xfrm>
            <a:off x="8849360" y="4455633"/>
            <a:ext cx="3342640" cy="135193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216000" rIns="216000" bIns="216000" anchor="ctr" anchorCtr="0">
            <a:noAutofit/>
          </a:bodyPr>
          <a:lstStyle>
            <a:lvl1pPr algn="l" defTabSz="68580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None/>
              <a:defRPr sz="2400" b="1">
                <a:solidFill>
                  <a:schemeClr val="tx1"/>
                </a:solidFill>
                <a:latin typeface="Verdana"/>
                <a:ea typeface="Verdana"/>
                <a:cs typeface="+mj-cs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defRPr/>
            </a:pPr>
            <a:r>
              <a:rPr lang="ru-RU" u="sng">
                <a:solidFill>
                  <a:srgbClr val="002060"/>
                </a:solidFill>
                <a:latin typeface="+mn-lt"/>
                <a:ea typeface="Calibri"/>
                <a:cs typeface="Times New Roman"/>
              </a:rPr>
              <a:t>Преподаватель: 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defRPr/>
            </a:pPr>
            <a:r>
              <a:rPr lang="ru-RU">
                <a:solidFill>
                  <a:srgbClr val="002060"/>
                </a:solidFill>
                <a:latin typeface="+mn-lt"/>
                <a:ea typeface="Calibri"/>
                <a:cs typeface="Times New Roman"/>
              </a:rPr>
              <a:t>Илья Орлов</a:t>
            </a:r>
            <a:endParaRPr/>
          </a:p>
        </p:txBody>
      </p:sp>
      <p:sp>
        <p:nvSpPr>
          <p:cNvPr id="9" name="TextBox 6"/>
          <p:cNvSpPr txBox="1"/>
          <p:nvPr/>
        </p:nvSpPr>
        <p:spPr bwMode="auto">
          <a:xfrm>
            <a:off x="5224098" y="3157230"/>
            <a:ext cx="1747741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>
                <a:solidFill>
                  <a:srgbClr val="002060"/>
                </a:solidFill>
                <a:latin typeface="+mn-lt"/>
                <a:cs typeface="Calibri"/>
              </a:rPr>
              <a:t>Python </a:t>
            </a:r>
            <a:endParaRPr lang="ru-RU" sz="2000">
              <a:solidFill>
                <a:srgbClr val="002060"/>
              </a:solidFill>
              <a:latin typeface="+mn-lt"/>
              <a:cs typeface="Calibri"/>
            </a:endParaRPr>
          </a:p>
          <a:p>
            <a:pPr algn="r">
              <a:defRPr/>
            </a:pPr>
            <a:r>
              <a:rPr lang="en-US" sz="2000">
                <a:solidFill>
                  <a:srgbClr val="002060"/>
                </a:solidFill>
                <a:latin typeface="+mn-lt"/>
                <a:cs typeface="Calibri"/>
              </a:rPr>
              <a:t>Course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Запуск интерпретатора</a:t>
            </a:r>
            <a:endParaRPr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47561" y="907040"/>
            <a:ext cx="11496878" cy="501675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После установки интерпретатор Python можно вызвать одной командой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.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Windows открываем командную строку (через Пуск -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&gt; cmd                               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) и набираем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en-US" sz="2000" b="1">
                <a:solidFill>
                  <a:schemeClr val="tx1"/>
                </a:solidFill>
                <a:latin typeface="+mn-lt"/>
              </a:rPr>
              <a:t>python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: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C:\Users\ilya.orlov&gt; 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python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Python 3.10.4 (tags/v3.10.4:9d38120, Mar 23 2022, 23:13:41) [MSC v.1929 64 bit (AMD64)] on win32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Type "help", "copyright", "credits" or "license" for more information.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&gt;&gt;&gt; 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Linux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то же самое набираем в терминале: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ilia@ilia-vb:</a:t>
            </a:r>
            <a:r>
              <a:rPr lang="en-US" sz="1600" b="1">
                <a:solidFill>
                  <a:schemeClr val="tx1"/>
                </a:solidFill>
                <a:latin typeface="+mn-lt"/>
              </a:rPr>
              <a:t>~$ 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python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Python 3.9.12 (main, Mar 24 2022, 16:21:12) 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[GCC 7.5.0] on linux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Type "help", "copyright", "credits" or "license" for more information.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&gt;&gt;&gt;</a:t>
            </a:r>
            <a:endParaRPr lang="ru-RU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результате запускается интерпретатор, заданный по умолчанию (можно установить и использовать несколько версий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python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: 3.7, 3.9 и т.д.).</a:t>
            </a:r>
            <a:endParaRPr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021548" y="1245037"/>
            <a:ext cx="1745369" cy="559637"/>
          </a:xfrm>
          <a:prstGeom prst="rect">
            <a:avLst/>
          </a:prstGeom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47561" y="5921513"/>
            <a:ext cx="10642172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выхода из интерпретатора нужно набрать команду exit(), либо нажать Ctrl-Z (в Windows), либо Ctrl-D (в Linux), и затем – клавишу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Enter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33692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Виртуальное окружение (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virtualenv)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45746" y="621804"/>
            <a:ext cx="11700507" cy="60785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Виртуальное окружение – это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копия интерпретатора со своими пакетами</a:t>
            </a:r>
            <a:r>
              <a:rPr lang="ru-RU" sz="2000">
                <a:solidFill>
                  <a:srgbClr val="333333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для создания изолированной среды для проекта. </a:t>
            </a:r>
            <a:endParaRPr/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Утилиту для создания виртуального окружения, можно установить, используя pip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: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C:\Users\ilya.orlov&gt; </a:t>
            </a: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pip install virtualenv</a:t>
            </a:r>
            <a:endParaRPr/>
          </a:p>
          <a:p>
            <a:pPr algn="just">
              <a:lnSpc>
                <a:spcPct val="70000"/>
              </a:lnSpc>
              <a:spcBef>
                <a:spcPts val="120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работы в виртуальном окружении его нужно сначала создать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(Windows)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: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C:\</a:t>
            </a:r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Users</a:t>
            </a: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\ilya.orlov&gt; 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virtualenv testenv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created virtual environment CPython3.7.5.final.0-64 in 3146ms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creator CPython3Windows(dest=C:\Users\ilya.orlov\testenv, clear=False, global=False)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seeder FromAppData(download=False, pip=bundle, setuptools=bundle, wheel=bundle, via=copy, app_data_dir=C:\Users\ilya.orlov\AppData\Local\pypa\virtualenv)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added seed packages: pip==20.2.3, setuptools==50.3.0, wheel==0.35.1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activators BashActivator,BatchActivator,FishActivator,PowerShellActivator,PythonActivator,XonshActivator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en-US" sz="5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а когда понадобится его использовать – активировать: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C:\Users\ilya.orlov&gt;</a:t>
            </a:r>
            <a:r>
              <a:rPr lang="ru-RU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testenv\Scripts\activate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(testenv) C:\Users\ilya.orlov&gt;</a:t>
            </a:r>
            <a:endParaRPr lang="ru-RU" sz="1600" b="1">
              <a:solidFill>
                <a:srgbClr val="000000"/>
              </a:solidFill>
              <a:latin typeface="Courier New"/>
              <a:ea typeface="Times New Roman"/>
              <a:cs typeface="Courier New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en-US" sz="5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а при необходимости вернуться в основное окружение – деактивировать: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C:\Users\ilya.orlov&gt;</a:t>
            </a:r>
            <a:r>
              <a:rPr lang="ru-RU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deactivate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(testenv) C:\Users\ilya.orlov&gt;</a:t>
            </a:r>
            <a:endParaRPr lang="ru-RU" sz="1600" b="1">
              <a:solidFill>
                <a:srgbClr val="000000"/>
              </a:solidFill>
              <a:latin typeface="Courier New"/>
              <a:ea typeface="Times New Roman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33692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Виртуальное окружение (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virtualenv)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73780" y="732383"/>
            <a:ext cx="11844440" cy="526297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Linux всё почти то же самое.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Создание виртуального окружения:</a:t>
            </a:r>
            <a:endParaRPr lang="en-US" sz="2000">
              <a:solidFill>
                <a:srgbClr val="002060"/>
              </a:solidFill>
              <a:latin typeface="+mn-lt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ilia@ilia-vb:~$</a:t>
            </a: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python -m virtualenv testenv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Using base prefix '/usr'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New python executable in /home/ilia/testenv/bin/python3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Also creating executable in /home/ilia/testenv/bin/python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Installing setuptools, pip, wheel...</a:t>
            </a:r>
            <a:endParaRPr/>
          </a:p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done.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en-US" sz="5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Активация:</a:t>
            </a:r>
            <a:endParaRPr/>
          </a:p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ilia@ilia-vb:~$</a:t>
            </a: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source testenv/bin/activate</a:t>
            </a:r>
            <a:endParaRPr/>
          </a:p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(testenv) ilia@ilia-vb:~$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en-US" sz="5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Деактивация: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nl-NL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(testenv) </a:t>
            </a: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ilia@ilia-vb:~$</a:t>
            </a:r>
            <a:r>
              <a:rPr lang="nl-NL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deactivate</a:t>
            </a:r>
            <a:endParaRPr/>
          </a:p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ilia@ilia-vb:~$</a:t>
            </a:r>
            <a:endParaRPr lang="ru-RU" sz="1600" b="1">
              <a:solidFill>
                <a:srgbClr val="000000"/>
              </a:solidFill>
              <a:latin typeface="Courier New"/>
              <a:ea typeface="Times New Roman"/>
              <a:cs typeface="Courier New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Просмотр списка установленных библиотек открывается одинаково в обеих ОС: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nl-NL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(testenv) </a:t>
            </a: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ilia@ilia-vb:~$</a:t>
            </a:r>
            <a:r>
              <a:rPr lang="nl-NL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pip list</a:t>
            </a:r>
            <a:endParaRPr lang="ru-RU" sz="1600" b="1">
              <a:solidFill>
                <a:srgbClr val="000000"/>
              </a:solidFill>
              <a:latin typeface="Courier New"/>
              <a:ea typeface="Times New Roman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126158"/>
            <a:ext cx="12192000" cy="698691"/>
          </a:xfrm>
          <a:prstGeom prst="rect">
            <a:avLst/>
          </a:prstGeom>
        </p:spPr>
        <p:txBody>
          <a:bodyPr anchorCtr="1">
            <a:no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Виртуальное окружение (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virtualenv)</a:t>
            </a:r>
            <a:br>
              <a:rPr lang="en-US">
                <a:solidFill>
                  <a:srgbClr val="002060"/>
                </a:solidFill>
                <a:latin typeface="+mn-lt"/>
                <a:cs typeface="Times New Roman"/>
              </a:rPr>
            </a:b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05635" y="824849"/>
            <a:ext cx="11780729" cy="58785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endParaRPr lang="en-US" sz="5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Установим в виртуальное окружение для примера пакет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schedule</a:t>
            </a:r>
            <a:r>
              <a:rPr lang="ru-RU" sz="2000" b="1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(для выполнения задач по расписанию):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(testenv) C:\Users\ilya.orlov&gt;</a:t>
            </a:r>
            <a:r>
              <a:rPr lang="ru-RU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pip install</a:t>
            </a:r>
            <a:r>
              <a:rPr lang="ru-RU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schedule</a:t>
            </a:r>
            <a:endParaRPr lang="ru-RU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Убедимся, что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schedule</a:t>
            </a:r>
            <a:r>
              <a:rPr lang="ru-RU" sz="2000" b="1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появился в списке установленных пакетов: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(testenv) C:\Users\ilya.orlov&gt;</a:t>
            </a:r>
            <a:r>
              <a:rPr lang="ru-RU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pip list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Package    Version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---------- -------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pip        22.0.4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schedule   1.1.0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setuptools 62.1.0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wheel      0.37.1</a:t>
            </a:r>
            <a:endParaRPr/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Деактивируем виртуальное окружение: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(testenv) C:\Users\ilya.orlov&gt;</a:t>
            </a:r>
            <a:r>
              <a:rPr lang="ru-RU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de</a:t>
            </a: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activate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C:\Users\ilya.orlov&gt;</a:t>
            </a:r>
            <a:endParaRPr lang="ru-RU" sz="1600" b="1">
              <a:solidFill>
                <a:srgbClr val="000000"/>
              </a:solidFill>
              <a:latin typeface="Courier New"/>
              <a:ea typeface="Times New Roman"/>
              <a:cs typeface="Courier New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  <a:cs typeface="Courier New"/>
              </a:rPr>
              <a:t>Проверим, что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schedule</a:t>
            </a:r>
            <a:r>
              <a:rPr lang="ru-RU" sz="2000" b="1">
                <a:solidFill>
                  <a:srgbClr val="002060"/>
                </a:solidFill>
                <a:latin typeface="+mn-lt"/>
                <a:cs typeface="Courier New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  <a:cs typeface="Courier New"/>
              </a:rPr>
              <a:t>отсутствует в списке установленных пакетов</a:t>
            </a:r>
            <a:r>
              <a:rPr lang="ru-RU" sz="2000" b="1">
                <a:solidFill>
                  <a:srgbClr val="002060"/>
                </a:solidFill>
                <a:latin typeface="+mn-lt"/>
                <a:cs typeface="Courier New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вне виртуального окружения: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(testenv) C:\Users\ilya.orlov&gt;</a:t>
            </a:r>
            <a:r>
              <a:rPr lang="ru-RU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pip list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Package    Version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---------- -------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pip        22.0.4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setuptools 62.1.0</a:t>
            </a:r>
            <a:endParaRPr lang="ru-RU" sz="1600">
              <a:solidFill>
                <a:srgbClr val="000000"/>
              </a:solidFill>
              <a:latin typeface="Courier New"/>
              <a:ea typeface="Times New Roman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wheel      0.37.1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Виртуальное окружение (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virtualenv)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47561" y="907040"/>
            <a:ext cx="1149687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400">
                <a:solidFill>
                  <a:srgbClr val="002060"/>
                </a:solidFill>
                <a:latin typeface="+mn-lt"/>
              </a:rPr>
              <a:t>В PyCharm виртуальное окружение можно создать при добавлении нового проекта (File-&gt;New Project…).</a:t>
            </a:r>
            <a:endParaRPr/>
          </a:p>
        </p:txBody>
      </p:sp>
      <p:pic>
        <p:nvPicPr>
          <p:cNvPr id="7" name="Рисунок 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936982" y="1903187"/>
            <a:ext cx="6318035" cy="47464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Первая программа</a:t>
            </a:r>
            <a:endParaRPr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46637" y="907040"/>
            <a:ext cx="11889650" cy="9694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Создаем в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PyCharm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файл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first.py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и записываем в него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следующий код: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ru-RU" sz="1600">
                <a:solidFill>
                  <a:srgbClr val="000000"/>
                </a:solidFill>
                <a:latin typeface="Courier New"/>
              </a:rPr>
              <a:t>name </a:t>
            </a:r>
            <a:r>
              <a:rPr lang="ru-RU" sz="16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ru-RU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1600" b="1">
                <a:solidFill>
                  <a:srgbClr val="880088"/>
                </a:solidFill>
                <a:latin typeface="Courier New"/>
              </a:rPr>
              <a:t>input</a:t>
            </a:r>
            <a:r>
              <a:rPr lang="ru-RU" sz="16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ru-RU" sz="1600">
                <a:solidFill>
                  <a:srgbClr val="808080"/>
                </a:solidFill>
                <a:latin typeface="Courier New"/>
              </a:rPr>
              <a:t>"Введите имя: "</a:t>
            </a:r>
            <a:r>
              <a:rPr lang="ru-RU" sz="16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ru-RU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1600">
                <a:solidFill>
                  <a:srgbClr val="008000"/>
                </a:solidFill>
                <a:latin typeface="Courier New"/>
              </a:rPr>
              <a:t># Ввод данных в программу</a:t>
            </a:r>
            <a:r>
              <a:rPr lang="ru-RU" sz="16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ru-RU" sz="1600" b="1">
                <a:solidFill>
                  <a:srgbClr val="880088"/>
                </a:solidFill>
                <a:latin typeface="Courier New"/>
              </a:rPr>
              <a:t>print</a:t>
            </a:r>
            <a:r>
              <a:rPr lang="ru-RU" sz="16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ru-RU" sz="1600">
                <a:solidFill>
                  <a:srgbClr val="808080"/>
                </a:solidFill>
                <a:latin typeface="Courier New"/>
              </a:rPr>
              <a:t>f"Привет, {</a:t>
            </a:r>
            <a:r>
              <a:rPr lang="ru-RU" sz="1600">
                <a:solidFill>
                  <a:srgbClr val="000000"/>
                </a:solidFill>
                <a:latin typeface="Courier New"/>
              </a:rPr>
              <a:t>name</a:t>
            </a:r>
            <a:r>
              <a:rPr lang="ru-RU" sz="1600">
                <a:solidFill>
                  <a:srgbClr val="808080"/>
                </a:solidFill>
                <a:latin typeface="Courier New"/>
              </a:rPr>
              <a:t>}"</a:t>
            </a:r>
            <a:r>
              <a:rPr lang="ru-RU" sz="16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ru-RU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1600">
                <a:solidFill>
                  <a:srgbClr val="008000"/>
                </a:solidFill>
                <a:latin typeface="Courier New"/>
              </a:rPr>
              <a:t># Вывод результата</a:t>
            </a: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14047" y="2678441"/>
            <a:ext cx="4814541" cy="397120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230823" y="2678441"/>
            <a:ext cx="4594020" cy="2531564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168307" y="2185339"/>
            <a:ext cx="4719051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Внизу экрана откроется окно программы:</a:t>
            </a:r>
            <a:endParaRPr/>
          </a:p>
        </p:txBody>
      </p:sp>
      <p:sp>
        <p:nvSpPr>
          <p:cNvPr id="9" name="Стрелка: вправо 8"/>
          <p:cNvSpPr/>
          <p:nvPr/>
        </p:nvSpPr>
        <p:spPr bwMode="auto">
          <a:xfrm>
            <a:off x="6091462" y="3715685"/>
            <a:ext cx="659296" cy="4570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46637" y="1877563"/>
            <a:ext cx="5949363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Щелчком правой кнопки мыши в рабочей области открываем контекстное меню и выбираем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Run ‘first’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: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Первая программа</a:t>
            </a:r>
            <a:endParaRPr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58417" y="907040"/>
            <a:ext cx="1162878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Указываем имя, и программа выводит приветствие:</a:t>
            </a:r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58417" y="1436050"/>
            <a:ext cx="5401429" cy="2876951"/>
          </a:xfrm>
          <a:prstGeom prst="rect">
            <a:avLst/>
          </a:prstGeom>
        </p:spPr>
      </p:pic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8416" y="4514946"/>
            <a:ext cx="11628783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данной программе мы использовали стандартные функции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input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–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для ввода информации с клавиатуры в программу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и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print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–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для вывода результата работы программы на экран. Сама программа запомнила введенные данные при помощи </a:t>
            </a:r>
            <a:r>
              <a:rPr lang="ru-RU" sz="2000" u="sng">
                <a:solidFill>
                  <a:srgbClr val="002060"/>
                </a:solidFill>
                <a:latin typeface="+mn-lt"/>
              </a:rPr>
              <a:t>переменной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</a:t>
            </a:r>
            <a:r>
              <a:rPr lang="en-US" sz="2000" i="1">
                <a:solidFill>
                  <a:srgbClr val="002060"/>
                </a:solidFill>
                <a:latin typeface="+mn-lt"/>
              </a:rPr>
              <a:t>name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и подставила </a:t>
            </a:r>
            <a:r>
              <a:rPr lang="ru-RU" sz="2000" u="sng">
                <a:solidFill>
                  <a:srgbClr val="002060"/>
                </a:solidFill>
                <a:latin typeface="+mn-lt"/>
              </a:rPr>
              <a:t>значение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этой переменной в </a:t>
            </a:r>
            <a:r>
              <a:rPr lang="ru-RU" sz="2000" u="sng">
                <a:solidFill>
                  <a:srgbClr val="002060"/>
                </a:solidFill>
                <a:latin typeface="+mn-lt"/>
              </a:rPr>
              <a:t>форматную строку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Как выполняется код</a:t>
            </a:r>
            <a:endParaRPr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47561" y="907040"/>
            <a:ext cx="11496878" cy="58169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Запуск программы в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PyCharm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означает, по факту, запуск интерпретатора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python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, который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и выполняет эту программу. Аналогичный результат можно получить, если в терминале (командной строке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Windows)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набрать команду:</a:t>
            </a:r>
            <a:endParaRPr lang="ru-RU" sz="2000">
              <a:solidFill>
                <a:srgbClr val="000080"/>
              </a:solidFill>
              <a:latin typeface="Courier New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C:\Users\ilya.orlov&gt; 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python first.py</a:t>
            </a:r>
            <a:endParaRPr/>
          </a:p>
          <a:p>
            <a:pPr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Снова вводим имя и получаем приветствие: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ru-RU" sz="1600">
                <a:solidFill>
                  <a:srgbClr val="000000"/>
                </a:solidFill>
                <a:latin typeface="Courier New"/>
                <a:cs typeface="Courier New"/>
              </a:rPr>
              <a:t>Введите имя: Илья</a:t>
            </a:r>
            <a:endParaRPr/>
          </a:p>
          <a:p>
            <a:pPr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1600">
                <a:solidFill>
                  <a:srgbClr val="000000"/>
                </a:solidFill>
                <a:latin typeface="Courier New"/>
                <a:cs typeface="Courier New"/>
              </a:rPr>
              <a:t>Привет, Илья</a:t>
            </a:r>
            <a:endParaRPr/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Это файловый режим исполнения команд. Попробуем написать и выполнить тот же код без использования файла, прямо в командной строке: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C:\Users\ilya.orlov&gt; 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python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Python 3.10.4 (tags/v3.10.4:9d38120, Mar 23 2022, 23:13:41) [MSC v.1929 64 bit (AMD64)] on win32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Type "help", "copyright", "credits" or "license" for more information.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&gt;&gt;&gt; 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name = input("</a:t>
            </a:r>
            <a:r>
              <a:rPr lang="ru-RU" sz="1600">
                <a:solidFill>
                  <a:srgbClr val="000000"/>
                </a:solidFill>
                <a:latin typeface="Courier New"/>
                <a:cs typeface="Courier New"/>
              </a:rPr>
              <a:t>Введите имя: ")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ru-RU" sz="1600">
                <a:solidFill>
                  <a:srgbClr val="000000"/>
                </a:solidFill>
                <a:latin typeface="Courier New"/>
                <a:cs typeface="Courier New"/>
              </a:rPr>
              <a:t>Введите имя: Илья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ru-RU" sz="1600" b="1">
                <a:solidFill>
                  <a:srgbClr val="000000"/>
                </a:solidFill>
                <a:latin typeface="Courier New"/>
                <a:cs typeface="Courier New"/>
              </a:rPr>
              <a:t>&gt;&gt;&gt; 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print(f"</a:t>
            </a:r>
            <a:r>
              <a:rPr lang="ru-RU" sz="1600">
                <a:solidFill>
                  <a:srgbClr val="000000"/>
                </a:solidFill>
                <a:latin typeface="Courier New"/>
                <a:cs typeface="Courier New"/>
              </a:rPr>
              <a:t>Привет, {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name}")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ru-RU" sz="1600">
                <a:solidFill>
                  <a:srgbClr val="000000"/>
                </a:solidFill>
                <a:latin typeface="Courier New"/>
                <a:cs typeface="Courier New"/>
              </a:rPr>
              <a:t>Привет, Илья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ru-RU" sz="1600" b="1">
                <a:solidFill>
                  <a:srgbClr val="000000"/>
                </a:solidFill>
                <a:latin typeface="Courier New"/>
                <a:cs typeface="Courier New"/>
              </a:rPr>
              <a:t>&gt;&gt;&gt;</a:t>
            </a:r>
            <a:r>
              <a:rPr lang="ru-RU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Это уже интерактивный режим – с немедленным выполнением каждой введенной инструкции.</a:t>
            </a:r>
            <a:endParaRPr lang="en-US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Как выполняется код</a:t>
            </a:r>
            <a:endParaRPr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2227" y="876930"/>
            <a:ext cx="1118728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файловом режиме скрипт был преобразован в байт-код и выполнен виртуальной машиной Python:</a:t>
            </a:r>
            <a:endParaRPr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22227" y="5530695"/>
            <a:ext cx="1128667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интерактивном режиме каждая инструкция выполнялась сразу без создания .pyc файла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.</a:t>
            </a: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2" name="Прямоугольник: скругленные углы 1"/>
          <p:cNvSpPr/>
          <p:nvPr/>
        </p:nvSpPr>
        <p:spPr bwMode="auto">
          <a:xfrm>
            <a:off x="868787" y="2878973"/>
            <a:ext cx="2258997" cy="1822841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526682" y="2906889"/>
            <a:ext cx="94320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sz="2000">
                <a:solidFill>
                  <a:srgbClr val="002060"/>
                </a:solidFill>
                <a:latin typeface="+mn-lt"/>
              </a:rPr>
              <a:t>first.py</a:t>
            </a: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5" name="Прямоугольник: скругленные углы 14"/>
          <p:cNvSpPr/>
          <p:nvPr/>
        </p:nvSpPr>
        <p:spPr bwMode="auto">
          <a:xfrm>
            <a:off x="4766111" y="2878972"/>
            <a:ext cx="2258997" cy="1822841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5339275" y="2857294"/>
            <a:ext cx="111266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sz="2000">
                <a:solidFill>
                  <a:srgbClr val="002060"/>
                </a:solidFill>
                <a:latin typeface="+mn-lt"/>
              </a:rPr>
              <a:t>first.pyc</a:t>
            </a: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466494" y="2617805"/>
            <a:ext cx="388512" cy="463708"/>
          </a:xfrm>
          <a:prstGeom prst="rect">
            <a:avLst/>
          </a:prstGeom>
        </p:spPr>
      </p:pic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1082753" y="2378340"/>
            <a:ext cx="183106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 b="1">
                <a:solidFill>
                  <a:srgbClr val="002060"/>
                </a:solidFill>
                <a:latin typeface="+mn-lt"/>
              </a:rPr>
              <a:t>Исходный код</a:t>
            </a:r>
            <a:endParaRPr/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4820536" y="2423580"/>
            <a:ext cx="183106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 b="1">
                <a:solidFill>
                  <a:srgbClr val="002060"/>
                </a:solidFill>
                <a:latin typeface="+mn-lt"/>
              </a:rPr>
              <a:t>Байт-код</a:t>
            </a:r>
            <a:endParaRPr/>
          </a:p>
        </p:txBody>
      </p:sp>
      <p:sp>
        <p:nvSpPr>
          <p:cNvPr id="28" name="Прямоугольник: скругленные углы 27"/>
          <p:cNvSpPr/>
          <p:nvPr/>
        </p:nvSpPr>
        <p:spPr bwMode="auto">
          <a:xfrm>
            <a:off x="8747375" y="2831285"/>
            <a:ext cx="2258997" cy="1822841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8789153" y="2417751"/>
            <a:ext cx="198800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 b="1">
                <a:solidFill>
                  <a:srgbClr val="002060"/>
                </a:solidFill>
                <a:latin typeface="+mn-lt"/>
              </a:rPr>
              <a:t>Выполнение</a:t>
            </a:r>
            <a:endParaRPr/>
          </a:p>
        </p:txBody>
      </p:sp>
      <p:sp>
        <p:nvSpPr>
          <p:cNvPr id="25" name="Равнобедренный треугольник 24"/>
          <p:cNvSpPr/>
          <p:nvPr/>
        </p:nvSpPr>
        <p:spPr bwMode="auto">
          <a:xfrm rot="5400000">
            <a:off x="10541817" y="2648150"/>
            <a:ext cx="357684" cy="214644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574864" y="2733241"/>
            <a:ext cx="362895" cy="373728"/>
          </a:xfrm>
          <a:prstGeom prst="rect">
            <a:avLst/>
          </a:prstGeom>
        </p:spPr>
      </p:pic>
      <p:cxnSp>
        <p:nvCxnSpPr>
          <p:cNvPr id="35" name="Прямая со стрелкой 34"/>
          <p:cNvCxnSpPr>
            <a:cxnSpLocks/>
            <a:stCxn id="2" idx="3"/>
            <a:endCxn id="15" idx="1"/>
          </p:cNvCxnSpPr>
          <p:nvPr/>
        </p:nvCxnSpPr>
        <p:spPr bwMode="auto">
          <a:xfrm flipV="1">
            <a:off x="3127784" y="3790393"/>
            <a:ext cx="1638327" cy="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: скругленные углы 42"/>
          <p:cNvSpPr/>
          <p:nvPr/>
        </p:nvSpPr>
        <p:spPr bwMode="auto">
          <a:xfrm>
            <a:off x="3255576" y="1523854"/>
            <a:ext cx="7966608" cy="3847496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8063346" y="1523852"/>
            <a:ext cx="315883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 b="1">
                <a:solidFill>
                  <a:srgbClr val="002060"/>
                </a:solidFill>
                <a:latin typeface="+mn-lt"/>
              </a:rPr>
              <a:t>Интерпретатор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Python</a:t>
            </a:r>
            <a:endParaRPr lang="ru-RU" sz="2000" b="1">
              <a:solidFill>
                <a:srgbClr val="002060"/>
              </a:solidFill>
              <a:latin typeface="+mn-lt"/>
            </a:endParaRPr>
          </a:p>
        </p:txBody>
      </p: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3037909" y="3308409"/>
            <a:ext cx="183106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>
                <a:solidFill>
                  <a:srgbClr val="002060"/>
                </a:solidFill>
                <a:latin typeface="+mn-lt"/>
              </a:rPr>
              <a:t>Компиляция</a:t>
            </a:r>
            <a:endParaRPr/>
          </a:p>
        </p:txBody>
      </p:sp>
      <p:sp>
        <p:nvSpPr>
          <p:cNvPr id="47" name="Text Box 10"/>
          <p:cNvSpPr txBox="1">
            <a:spLocks noChangeArrowheads="1"/>
          </p:cNvSpPr>
          <p:nvPr/>
        </p:nvSpPr>
        <p:spPr bwMode="auto">
          <a:xfrm>
            <a:off x="6725092" y="3410687"/>
            <a:ext cx="2149285" cy="7232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>
                <a:solidFill>
                  <a:srgbClr val="002060"/>
                </a:solidFill>
                <a:latin typeface="+mn-lt"/>
              </a:rPr>
              <a:t>Отправка на </a:t>
            </a:r>
            <a:endParaRPr lang="en-US">
              <a:solidFill>
                <a:srgbClr val="002060"/>
              </a:solidFill>
              <a:latin typeface="+mn-lt"/>
            </a:endParaRPr>
          </a:p>
          <a:p>
            <a:pPr algn="ctr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>
                <a:solidFill>
                  <a:srgbClr val="002060"/>
                </a:solidFill>
                <a:latin typeface="+mn-lt"/>
              </a:rPr>
              <a:t>PVM</a:t>
            </a:r>
            <a:endParaRPr lang="ru-RU">
              <a:solidFill>
                <a:srgbClr val="002060"/>
              </a:solidFill>
              <a:latin typeface="+mn-lt"/>
            </a:endParaRPr>
          </a:p>
        </p:txBody>
      </p:sp>
      <p:cxnSp>
        <p:nvCxnSpPr>
          <p:cNvPr id="48" name="Прямая со стрелкой 47"/>
          <p:cNvCxnSpPr>
            <a:cxnSpLocks/>
          </p:cNvCxnSpPr>
          <p:nvPr/>
        </p:nvCxnSpPr>
        <p:spPr bwMode="auto">
          <a:xfrm flipV="1">
            <a:off x="7068940" y="3790392"/>
            <a:ext cx="1638327" cy="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810672" y="3321109"/>
            <a:ext cx="245930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ru-RU" sz="1000">
                <a:solidFill>
                  <a:srgbClr val="000000"/>
                </a:solidFill>
                <a:latin typeface="Courier New"/>
              </a:rPr>
              <a:t>name </a:t>
            </a:r>
            <a:r>
              <a:rPr lang="ru-RU" sz="10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ru-RU" sz="100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1000" b="1">
                <a:solidFill>
                  <a:srgbClr val="880088"/>
                </a:solidFill>
                <a:latin typeface="Courier New"/>
              </a:rPr>
              <a:t>input</a:t>
            </a:r>
            <a:r>
              <a:rPr lang="ru-RU" sz="10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ru-RU" sz="1000">
                <a:solidFill>
                  <a:srgbClr val="808080"/>
                </a:solidFill>
                <a:latin typeface="Courier New"/>
              </a:rPr>
              <a:t>"Введите имя: "</a:t>
            </a:r>
            <a:r>
              <a:rPr lang="ru-RU" sz="1000" b="1">
                <a:solidFill>
                  <a:srgbClr val="000080"/>
                </a:solidFill>
                <a:latin typeface="Courier New"/>
              </a:rPr>
              <a:t>)</a:t>
            </a:r>
            <a:endParaRPr lang="en-US" sz="1000" b="1">
              <a:solidFill>
                <a:srgbClr val="000000"/>
              </a:solidFill>
              <a:latin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ru-RU" sz="1000" b="1">
                <a:solidFill>
                  <a:srgbClr val="880088"/>
                </a:solidFill>
                <a:latin typeface="Courier New"/>
              </a:rPr>
              <a:t>print</a:t>
            </a:r>
            <a:r>
              <a:rPr lang="ru-RU" sz="10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ru-RU" sz="1000">
                <a:solidFill>
                  <a:srgbClr val="808080"/>
                </a:solidFill>
                <a:latin typeface="Courier New"/>
              </a:rPr>
              <a:t>f"Привет, {</a:t>
            </a:r>
            <a:r>
              <a:rPr lang="ru-RU" sz="1000">
                <a:solidFill>
                  <a:srgbClr val="000000"/>
                </a:solidFill>
                <a:latin typeface="Courier New"/>
              </a:rPr>
              <a:t>name</a:t>
            </a:r>
            <a:r>
              <a:rPr lang="ru-RU" sz="1000">
                <a:solidFill>
                  <a:srgbClr val="808080"/>
                </a:solidFill>
                <a:latin typeface="Courier New"/>
              </a:rPr>
              <a:t>}"</a:t>
            </a:r>
            <a:r>
              <a:rPr lang="ru-RU" sz="1000" b="1">
                <a:solidFill>
                  <a:srgbClr val="000080"/>
                </a:solidFill>
                <a:latin typeface="Courier New"/>
              </a:rPr>
              <a:t>)</a:t>
            </a:r>
            <a:endParaRPr lang="ru-RU" sz="100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806219" y="3277202"/>
            <a:ext cx="2165240" cy="102638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8786256" y="3447602"/>
            <a:ext cx="2181233" cy="560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Как выполняется код</a:t>
            </a:r>
            <a:endParaRPr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98782" y="883441"/>
            <a:ext cx="11698357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После запуска на выполнение файла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first.py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в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Python 3.x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файл с байт-кодом будет создан в директории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__pycache__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:</a:t>
            </a: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98782" y="5199770"/>
            <a:ext cx="11698357" cy="13542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Чаще всего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IDE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скрывает эту директорию, либо не сохраняет из-за отсутствия права на запись.</a:t>
            </a:r>
            <a:br>
              <a:rPr lang="ru-RU" sz="2000">
                <a:solidFill>
                  <a:srgbClr val="002060"/>
                </a:solidFill>
                <a:latin typeface="+mn-lt"/>
              </a:rPr>
            </a:br>
            <a:r>
              <a:rPr lang="ru-RU" sz="2000">
                <a:solidFill>
                  <a:srgbClr val="002060"/>
                </a:solidFill>
                <a:latin typeface="+mn-lt"/>
              </a:rPr>
              <a:t>Самостоятельно скомпилировать файл с байт-кодом можно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,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выполнив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в интерпретаторе: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&gt;&gt;&gt;</a:t>
            </a:r>
            <a:r>
              <a:rPr lang="ru-RU" sz="1600" b="1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import py_compile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&gt;&gt;&gt; 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py_compile.compile(“first.py”)</a:t>
            </a:r>
            <a:endParaRPr/>
          </a:p>
        </p:txBody>
      </p:sp>
      <p:grpSp>
        <p:nvGrpSpPr>
          <p:cNvPr id="31" name="Группа 30"/>
          <p:cNvGrpSpPr/>
          <p:nvPr/>
        </p:nvGrpSpPr>
        <p:grpSpPr bwMode="auto">
          <a:xfrm>
            <a:off x="3247192" y="1720831"/>
            <a:ext cx="5301941" cy="3359671"/>
            <a:chOff x="2660784" y="1641319"/>
            <a:chExt cx="5301941" cy="3359671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/>
          </p:blipFill>
          <p:spPr bwMode="auto">
            <a:xfrm>
              <a:off x="2660784" y="1641319"/>
              <a:ext cx="3200847" cy="2152950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</p:pic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4933351" y="3114777"/>
              <a:ext cx="3029373" cy="1886213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</p:pic>
        <p:cxnSp>
          <p:nvCxnSpPr>
            <p:cNvPr id="23" name="Соединитель: уступ 22"/>
            <p:cNvCxnSpPr>
              <a:cxnSpLocks/>
              <a:endCxn id="13" idx="0"/>
            </p:cNvCxnSpPr>
            <p:nvPr/>
          </p:nvCxnSpPr>
          <p:spPr bwMode="auto">
            <a:xfrm flipV="1">
              <a:off x="4005470" y="3114777"/>
              <a:ext cx="2442569" cy="185014"/>
            </a:xfrm>
            <a:prstGeom prst="bentConnector4">
              <a:avLst>
                <a:gd name="adj1" fmla="val 27539"/>
                <a:gd name="adj2" fmla="val 223558"/>
              </a:avLst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 sz="3600" u="sng">
                <a:solidFill>
                  <a:srgbClr val="002060"/>
                </a:solidFill>
                <a:latin typeface="+mn-lt"/>
                <a:cs typeface="Times New Roman"/>
              </a:rPr>
              <a:t>Лекция №1</a:t>
            </a:r>
            <a:endParaRPr/>
          </a:p>
        </p:txBody>
      </p:sp>
      <p:sp>
        <p:nvSpPr>
          <p:cNvPr id="162" name="Text Box 10"/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3200" b="1">
                <a:solidFill>
                  <a:srgbClr val="002060"/>
                </a:solidFill>
                <a:latin typeface="+mn-lt"/>
              </a:rPr>
              <a:t>Введение в </a:t>
            </a:r>
            <a:r>
              <a:rPr lang="en-US" sz="3200" b="1">
                <a:solidFill>
                  <a:srgbClr val="002060"/>
                </a:solidFill>
                <a:latin typeface="+mn-lt"/>
              </a:rPr>
              <a:t>Python</a:t>
            </a:r>
            <a:endParaRPr lang="ru-RU" sz="3200" b="1">
              <a:solidFill>
                <a:srgbClr val="002060"/>
              </a:solidFill>
              <a:latin typeface="+mn-lt"/>
            </a:endParaRPr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Положение среди других языков программирования</a:t>
            </a:r>
            <a:endParaRPr lang="en-US" sz="2800">
              <a:solidFill>
                <a:srgbClr val="002060"/>
              </a:solidFill>
              <a:latin typeface="+mn-lt"/>
            </a:endParaRPr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Преимущества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Недостатки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Сферы применения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Инструментарий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Виртуальное окружение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Первая программа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Как выполняется код</a:t>
            </a:r>
            <a:endParaRPr lang="ru-RU" sz="2800">
              <a:solidFill>
                <a:srgbClr val="002060"/>
              </a:solidFill>
              <a:latin typeface="Calibri"/>
            </a:endParaRPr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 b="0" i="0" u="none" strike="noStrike" cap="none" spc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Системы контроля версий</a:t>
            </a:r>
            <a:endParaRPr sz="2800">
              <a:solidFill>
                <a:srgbClr val="002060"/>
              </a:solidFill>
              <a:latin typeface="Calibri"/>
            </a:endParaRPr>
          </a:p>
          <a:p>
            <a:pPr marL="360000" indent="-360000" algn="just">
              <a:spcBef>
                <a:spcPts val="0"/>
              </a:spcBef>
              <a:defRPr/>
            </a:pPr>
            <a:r>
              <a:rPr lang="en-US" sz="2800" b="0" i="0" u="none" strike="noStrike" cap="none" spc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Git</a:t>
            </a:r>
            <a:endParaRPr sz="2800">
              <a:solidFill>
                <a:srgbClr val="002060"/>
              </a:solidFill>
              <a:latin typeface="Calibri"/>
            </a:endParaRPr>
          </a:p>
          <a:p>
            <a:pPr marL="360000" indent="-360000" algn="just">
              <a:spcBef>
                <a:spcPts val="0"/>
              </a:spcBef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1791485" name="Text Box 10"/>
          <p:cNvSpPr txBox="1">
            <a:spLocks noChangeArrowheads="1"/>
          </p:cNvSpPr>
          <p:nvPr/>
        </p:nvSpPr>
        <p:spPr bwMode="auto">
          <a:xfrm>
            <a:off x="191331" y="906462"/>
            <a:ext cx="11636386" cy="23852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R="0" lvl="0" algn="just" defTabSz="914400">
              <a:spcBef>
                <a:spcPts val="0"/>
              </a:spcBef>
              <a:spcAft>
                <a:spcPts val="599"/>
              </a:spcAft>
              <a:buClrTx/>
              <a:buSzTx/>
              <a:buNone/>
              <a:defRPr/>
            </a:pPr>
            <a:r>
              <a:rPr lang="ru-RU" sz="2400" b="1">
                <a:solidFill>
                  <a:srgbClr val="002060"/>
                </a:solidFill>
                <a:latin typeface="Calibri"/>
              </a:rPr>
              <a:t>Система контроля версий </a:t>
            </a:r>
            <a:r>
              <a:rPr lang="ru-RU" sz="2400">
                <a:solidFill>
                  <a:srgbClr val="002060"/>
                </a:solidFill>
                <a:latin typeface="Calibri"/>
              </a:rPr>
              <a:t>нужна для управления версиями файлов проекта. Она записывает историю изменений файлов проекта, чтобы в будущем была возможность вернуться к конкретной версии.</a:t>
            </a:r>
            <a:endParaRPr lang="en-US" sz="2400">
              <a:solidFill>
                <a:srgbClr val="002060"/>
              </a:solidFill>
              <a:latin typeface="Calibri"/>
            </a:endParaRPr>
          </a:p>
          <a:p>
            <a:pPr marR="0" lvl="0" algn="just" defTabSz="914400">
              <a:spcBef>
                <a:spcPts val="0"/>
              </a:spcBef>
              <a:spcAft>
                <a:spcPts val="599"/>
              </a:spcAft>
              <a:buClrTx/>
              <a:buSzTx/>
              <a:buNone/>
              <a:defRPr/>
            </a:pPr>
            <a:r>
              <a:rPr lang="ru-RU" sz="2400" b="1">
                <a:solidFill>
                  <a:srgbClr val="002060"/>
                </a:solidFill>
                <a:latin typeface="Calibri"/>
              </a:rPr>
              <a:t>Локальные системы контроля версий</a:t>
            </a:r>
            <a:r>
              <a:rPr lang="en-US" sz="2400" b="1">
                <a:solidFill>
                  <a:srgbClr val="002060"/>
                </a:solidFill>
                <a:latin typeface="Calibri"/>
              </a:rPr>
              <a:t> </a:t>
            </a:r>
            <a:r>
              <a:rPr lang="en-US" sz="2400">
                <a:solidFill>
                  <a:srgbClr val="002060"/>
                </a:solidFill>
                <a:latin typeface="Calibri"/>
              </a:rPr>
              <a:t>c</a:t>
            </a:r>
            <a:r>
              <a:rPr lang="ru-RU" sz="2400">
                <a:solidFill>
                  <a:srgbClr val="002060"/>
                </a:solidFill>
                <a:latin typeface="Calibri"/>
              </a:rPr>
              <a:t>охраняют набор всех внесенных изменений, что позволяет воссоздать любой файл в любой момент времени, добавив к нему все изменения.</a:t>
            </a:r>
            <a:endParaRPr/>
          </a:p>
        </p:txBody>
      </p:sp>
      <p:grpSp>
        <p:nvGrpSpPr>
          <p:cNvPr id="615052331" name="Группа 1"/>
          <p:cNvGrpSpPr/>
          <p:nvPr/>
        </p:nvGrpSpPr>
        <p:grpSpPr bwMode="auto">
          <a:xfrm>
            <a:off x="578919" y="3450002"/>
            <a:ext cx="5114363" cy="2908488"/>
            <a:chOff x="3369922" y="3051630"/>
            <a:chExt cx="5372222" cy="3082041"/>
          </a:xfrm>
        </p:grpSpPr>
        <p:sp>
          <p:nvSpPr>
            <p:cNvPr id="936197015" name="Text Box 10"/>
            <p:cNvSpPr txBox="1">
              <a:spLocks noChangeArrowheads="1"/>
            </p:cNvSpPr>
            <p:nvPr/>
          </p:nvSpPr>
          <p:spPr bwMode="auto">
            <a:xfrm>
              <a:off x="3668501" y="3690736"/>
              <a:ext cx="1831061" cy="4239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ru-RU" sz="2000">
                  <a:solidFill>
                    <a:srgbClr val="002060"/>
                  </a:solidFill>
                  <a:latin typeface="Calibri"/>
                </a:rPr>
                <a:t>Выгрузка</a:t>
              </a:r>
              <a:endParaRPr/>
            </a:p>
          </p:txBody>
        </p:sp>
        <p:sp>
          <p:nvSpPr>
            <p:cNvPr id="907920960" name="Прямоугольник: скругленные углы 18"/>
            <p:cNvSpPr/>
            <p:nvPr/>
          </p:nvSpPr>
          <p:spPr bwMode="auto">
            <a:xfrm>
              <a:off x="5923050" y="3687052"/>
              <a:ext cx="2245127" cy="2241065"/>
            </a:xfrm>
            <a:prstGeom prst="roundRect">
              <a:avLst>
                <a:gd name="adj" fmla="val 16667"/>
              </a:avLst>
            </a:prstGeom>
            <a:noFill/>
            <a:ln w="38100" cmpd="sng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24508037" name="Text Box 10"/>
            <p:cNvSpPr txBox="1">
              <a:spLocks noChangeArrowheads="1"/>
            </p:cNvSpPr>
            <p:nvPr/>
          </p:nvSpPr>
          <p:spPr bwMode="auto">
            <a:xfrm>
              <a:off x="6377191" y="3630764"/>
              <a:ext cx="1439583" cy="4239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ru-RU" sz="2000">
                  <a:solidFill>
                    <a:srgbClr val="002060"/>
                  </a:solidFill>
                  <a:latin typeface="Calibri"/>
                </a:rPr>
                <a:t>БД версий</a:t>
              </a:r>
              <a:endParaRPr/>
            </a:p>
          </p:txBody>
        </p:sp>
        <p:sp>
          <p:nvSpPr>
            <p:cNvPr id="478043465" name="Прямоугольник: скругленные углы 23"/>
            <p:cNvSpPr/>
            <p:nvPr/>
          </p:nvSpPr>
          <p:spPr bwMode="auto">
            <a:xfrm>
              <a:off x="3369922" y="3080092"/>
              <a:ext cx="5372222" cy="305357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99CC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88498537" name="Text Box 10"/>
            <p:cNvSpPr txBox="1">
              <a:spLocks noChangeArrowheads="1"/>
            </p:cNvSpPr>
            <p:nvPr/>
          </p:nvSpPr>
          <p:spPr bwMode="auto">
            <a:xfrm>
              <a:off x="3369922" y="3051630"/>
              <a:ext cx="5372222" cy="4239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ru-RU" sz="2000">
                  <a:solidFill>
                    <a:srgbClr val="002060"/>
                  </a:solidFill>
                  <a:latin typeface="Calibri"/>
                </a:rPr>
                <a:t>Локальный компьютер</a:t>
              </a:r>
              <a:endParaRPr/>
            </a:p>
          </p:txBody>
        </p:sp>
        <p:cxnSp>
          <p:nvCxnSpPr>
            <p:cNvPr id="1939275069" name="Прямая соединительная линия 29"/>
            <p:cNvCxnSpPr>
              <a:cxnSpLocks/>
              <a:stCxn id="447677354" idx="3"/>
              <a:endCxn id="1643032987" idx="1"/>
            </p:cNvCxnSpPr>
            <p:nvPr/>
          </p:nvCxnSpPr>
          <p:spPr bwMode="auto">
            <a:xfrm>
              <a:off x="5221371" y="4418874"/>
              <a:ext cx="1238271" cy="0"/>
            </a:xfrm>
            <a:prstGeom prst="line">
              <a:avLst/>
            </a:prstGeom>
            <a:ln w="444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3032987" name="Прямоугольник: скругленные углы 37"/>
            <p:cNvSpPr/>
            <p:nvPr/>
          </p:nvSpPr>
          <p:spPr bwMode="auto">
            <a:xfrm>
              <a:off x="6459644" y="4214756"/>
              <a:ext cx="1274677" cy="40823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>
                  <a:solidFill>
                    <a:srgbClr val="00B0F0"/>
                  </a:solidFill>
                </a:rPr>
                <a:t>Версия 3</a:t>
              </a:r>
              <a:endParaRPr/>
            </a:p>
          </p:txBody>
        </p:sp>
        <p:sp>
          <p:nvSpPr>
            <p:cNvPr id="447677354" name="Прямоугольник: скругленные углы 40"/>
            <p:cNvSpPr/>
            <p:nvPr/>
          </p:nvSpPr>
          <p:spPr bwMode="auto">
            <a:xfrm>
              <a:off x="3946694" y="4214756"/>
              <a:ext cx="1274677" cy="40823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>
                  <a:solidFill>
                    <a:srgbClr val="00B0F0"/>
                  </a:solidFill>
                </a:rPr>
                <a:t>Файл</a:t>
              </a:r>
              <a:endParaRPr/>
            </a:p>
          </p:txBody>
        </p:sp>
        <p:sp>
          <p:nvSpPr>
            <p:cNvPr id="1683988461" name="Прямоугольник: скругленные углы 43"/>
            <p:cNvSpPr/>
            <p:nvPr/>
          </p:nvSpPr>
          <p:spPr bwMode="auto">
            <a:xfrm>
              <a:off x="6459644" y="4762269"/>
              <a:ext cx="1274677" cy="40823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>
                  <a:solidFill>
                    <a:srgbClr val="00B0F0"/>
                  </a:solidFill>
                </a:rPr>
                <a:t>Версия 2</a:t>
              </a:r>
              <a:endParaRPr/>
            </a:p>
          </p:txBody>
        </p:sp>
        <p:sp>
          <p:nvSpPr>
            <p:cNvPr id="1576672884" name="Прямоугольник: скругленные углы 44"/>
            <p:cNvSpPr/>
            <p:nvPr/>
          </p:nvSpPr>
          <p:spPr bwMode="auto">
            <a:xfrm>
              <a:off x="6459644" y="5294530"/>
              <a:ext cx="1274677" cy="40823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>
                  <a:solidFill>
                    <a:srgbClr val="00B0F0"/>
                  </a:solidFill>
                </a:rPr>
                <a:t>Версия 1</a:t>
              </a:r>
              <a:endParaRPr/>
            </a:p>
          </p:txBody>
        </p:sp>
        <p:cxnSp>
          <p:nvCxnSpPr>
            <p:cNvPr id="1109517391" name="Прямая соединительная линия 47"/>
            <p:cNvCxnSpPr>
              <a:cxnSpLocks/>
              <a:stCxn id="1643032987" idx="2"/>
              <a:endCxn id="1683988461" idx="0"/>
            </p:cNvCxnSpPr>
            <p:nvPr/>
          </p:nvCxnSpPr>
          <p:spPr bwMode="auto">
            <a:xfrm>
              <a:off x="7096983" y="4622990"/>
              <a:ext cx="0" cy="139279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586013" name="Прямая соединительная линия 50"/>
            <p:cNvCxnSpPr>
              <a:cxnSpLocks/>
              <a:stCxn id="1683988461" idx="2"/>
              <a:endCxn id="1576672884" idx="0"/>
            </p:cNvCxnSpPr>
            <p:nvPr/>
          </p:nvCxnSpPr>
          <p:spPr bwMode="auto">
            <a:xfrm>
              <a:off x="7096983" y="5170504"/>
              <a:ext cx="0" cy="124025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4773565" name="Text Box 10"/>
          <p:cNvSpPr txBox="1">
            <a:spLocks noChangeArrowheads="1"/>
          </p:cNvSpPr>
          <p:nvPr/>
        </p:nvSpPr>
        <p:spPr bwMode="auto">
          <a:xfrm>
            <a:off x="6095999" y="3450002"/>
            <a:ext cx="5804452" cy="139486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342900" indent="-342900" algn="just">
              <a:spcBef>
                <a:spcPts val="0"/>
              </a:spcBef>
              <a:spcAft>
                <a:spcPts val="599"/>
              </a:spcAft>
              <a:defRPr/>
            </a:pPr>
            <a:r>
              <a:rPr lang="ru-RU" sz="2200" i="1">
                <a:solidFill>
                  <a:srgbClr val="002060"/>
                </a:solidFill>
                <a:latin typeface="Calibri"/>
              </a:rPr>
              <a:t>Как посмотреть изменения между версиями? </a:t>
            </a:r>
            <a:endParaRPr/>
          </a:p>
          <a:p>
            <a:pPr marL="342900" indent="-342900">
              <a:lnSpc>
                <a:spcPct val="80000"/>
              </a:lnSpc>
              <a:spcBef>
                <a:spcPts val="0"/>
              </a:spcBef>
              <a:spcAft>
                <a:spcPts val="599"/>
              </a:spcAft>
              <a:defRPr/>
            </a:pPr>
            <a:r>
              <a:rPr lang="ru-RU" sz="2200" i="1">
                <a:solidFill>
                  <a:srgbClr val="002060"/>
                </a:solidFill>
                <a:latin typeface="Calibri"/>
              </a:rPr>
              <a:t>Как взаимодействовать с другими разработчиками?</a:t>
            </a:r>
            <a:endParaRPr/>
          </a:p>
        </p:txBody>
      </p:sp>
      <p:sp>
        <p:nvSpPr>
          <p:cNvPr id="1670487312" name="Rectangle 9"/>
          <p:cNvSpPr txBox="1">
            <a:spLocks noChangeArrowheads="1"/>
          </p:cNvSpPr>
          <p:nvPr/>
        </p:nvSpPr>
        <p:spPr bwMode="auto">
          <a:xfrm>
            <a:off x="0" y="207963"/>
            <a:ext cx="12192000" cy="698499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buNone/>
              <a:defRPr sz="3200" b="1">
                <a:solidFill>
                  <a:schemeClr val="tx1"/>
                </a:solidFill>
                <a:latin typeface="Verdana"/>
                <a:ea typeface="Verdana"/>
                <a:cs typeface="+mj-cs"/>
              </a:defRPr>
            </a:lvl1pPr>
          </a:lstStyle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Calibri"/>
                <a:cs typeface="Times New Roman"/>
              </a:rPr>
              <a:t>Системы контроля версий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4597635" name="Text Box 10"/>
          <p:cNvSpPr txBox="1">
            <a:spLocks noChangeArrowheads="1"/>
          </p:cNvSpPr>
          <p:nvPr/>
        </p:nvSpPr>
        <p:spPr bwMode="auto">
          <a:xfrm>
            <a:off x="251789" y="906462"/>
            <a:ext cx="11688419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599"/>
              </a:spcAft>
              <a:buNone/>
              <a:defRPr/>
            </a:pPr>
            <a:r>
              <a:rPr lang="ru-RU" sz="2400" b="1">
                <a:solidFill>
                  <a:srgbClr val="002060"/>
                </a:solidFill>
                <a:latin typeface="Calibri"/>
                <a:cs typeface="Times New Roman"/>
              </a:rPr>
              <a:t>Централизованные системы контроля версий </a:t>
            </a:r>
            <a:r>
              <a:rPr lang="ru-RU" sz="2400">
                <a:solidFill>
                  <a:srgbClr val="002060"/>
                </a:solidFill>
                <a:latin typeface="Calibri"/>
                <a:cs typeface="Times New Roman"/>
              </a:rPr>
              <a:t>обладают</a:t>
            </a:r>
            <a:r>
              <a:rPr lang="ru-RU" sz="2400">
                <a:solidFill>
                  <a:srgbClr val="002060"/>
                </a:solidFill>
                <a:latin typeface="Calibri"/>
              </a:rPr>
              <a:t> единым сервером, содержащим все версии файлов, и набором клиентов, выгружающих файлы с сервера.</a:t>
            </a:r>
            <a:endParaRPr/>
          </a:p>
        </p:txBody>
      </p:sp>
      <p:grpSp>
        <p:nvGrpSpPr>
          <p:cNvPr id="1896161842" name="Группа 1"/>
          <p:cNvGrpSpPr/>
          <p:nvPr/>
        </p:nvGrpSpPr>
        <p:grpSpPr bwMode="auto">
          <a:xfrm>
            <a:off x="2006658" y="2140188"/>
            <a:ext cx="8178680" cy="2851141"/>
            <a:chOff x="1790265" y="2269397"/>
            <a:chExt cx="8464339" cy="3080685"/>
          </a:xfrm>
        </p:grpSpPr>
        <p:sp>
          <p:nvSpPr>
            <p:cNvPr id="382511173" name="Прямоугольник: скругленные углы 18"/>
            <p:cNvSpPr/>
            <p:nvPr/>
          </p:nvSpPr>
          <p:spPr bwMode="auto">
            <a:xfrm>
              <a:off x="7248233" y="2876357"/>
              <a:ext cx="2245127" cy="2241065"/>
            </a:xfrm>
            <a:prstGeom prst="roundRect">
              <a:avLst>
                <a:gd name="adj" fmla="val 16667"/>
              </a:avLst>
            </a:prstGeom>
            <a:noFill/>
            <a:ln w="38100" cmpd="sng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65589535" name="Text Box 10"/>
            <p:cNvSpPr txBox="1">
              <a:spLocks noChangeArrowheads="1"/>
            </p:cNvSpPr>
            <p:nvPr/>
          </p:nvSpPr>
          <p:spPr bwMode="auto">
            <a:xfrm>
              <a:off x="7702374" y="2820070"/>
              <a:ext cx="1439583" cy="4323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ru-RU" sz="2000">
                  <a:solidFill>
                    <a:srgbClr val="002060"/>
                  </a:solidFill>
                  <a:latin typeface="Calibri"/>
                </a:rPr>
                <a:t>БД версий</a:t>
              </a:r>
              <a:endParaRPr/>
            </a:p>
          </p:txBody>
        </p:sp>
        <p:sp>
          <p:nvSpPr>
            <p:cNvPr id="1257057003" name="Прямоугольник: скругленные углы 23"/>
            <p:cNvSpPr/>
            <p:nvPr/>
          </p:nvSpPr>
          <p:spPr bwMode="auto">
            <a:xfrm>
              <a:off x="6519189" y="2269397"/>
              <a:ext cx="3735415" cy="305357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99CC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797037958" name="Text Box 10"/>
            <p:cNvSpPr txBox="1">
              <a:spLocks noChangeArrowheads="1"/>
            </p:cNvSpPr>
            <p:nvPr/>
          </p:nvSpPr>
          <p:spPr bwMode="auto">
            <a:xfrm>
              <a:off x="6519189" y="2316535"/>
              <a:ext cx="3735415" cy="4323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ru-RU" sz="2000">
                  <a:solidFill>
                    <a:srgbClr val="002060"/>
                  </a:solidFill>
                  <a:latin typeface="Calibri"/>
                </a:rPr>
                <a:t>Центральный </a:t>
              </a:r>
              <a:r>
                <a:rPr lang="en-US" sz="2000">
                  <a:solidFill>
                    <a:srgbClr val="002060"/>
                  </a:solidFill>
                  <a:latin typeface="Calibri"/>
                </a:rPr>
                <a:t>VCS-</a:t>
              </a:r>
              <a:r>
                <a:rPr lang="ru-RU" sz="2000">
                  <a:solidFill>
                    <a:srgbClr val="002060"/>
                  </a:solidFill>
                  <a:latin typeface="Calibri"/>
                </a:rPr>
                <a:t>сервер</a:t>
              </a:r>
              <a:endParaRPr/>
            </a:p>
          </p:txBody>
        </p:sp>
        <p:sp>
          <p:nvSpPr>
            <p:cNvPr id="168985674" name="Прямоугольник: скругленные углы 37"/>
            <p:cNvSpPr/>
            <p:nvPr/>
          </p:nvSpPr>
          <p:spPr bwMode="auto">
            <a:xfrm>
              <a:off x="7784827" y="3404061"/>
              <a:ext cx="1274677" cy="40823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>
                  <a:solidFill>
                    <a:srgbClr val="00B0F0"/>
                  </a:solidFill>
                </a:rPr>
                <a:t>Версия 3</a:t>
              </a:r>
              <a:endParaRPr/>
            </a:p>
          </p:txBody>
        </p:sp>
        <p:sp>
          <p:nvSpPr>
            <p:cNvPr id="1281865038" name="Прямоугольник: скругленные углы 43"/>
            <p:cNvSpPr/>
            <p:nvPr/>
          </p:nvSpPr>
          <p:spPr bwMode="auto">
            <a:xfrm>
              <a:off x="7784827" y="3951576"/>
              <a:ext cx="1274677" cy="40823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>
                  <a:solidFill>
                    <a:srgbClr val="00B0F0"/>
                  </a:solidFill>
                </a:rPr>
                <a:t>Версия 2</a:t>
              </a:r>
              <a:endParaRPr/>
            </a:p>
          </p:txBody>
        </p:sp>
        <p:sp>
          <p:nvSpPr>
            <p:cNvPr id="2072001101" name="Прямоугольник: скругленные углы 44"/>
            <p:cNvSpPr/>
            <p:nvPr/>
          </p:nvSpPr>
          <p:spPr bwMode="auto">
            <a:xfrm>
              <a:off x="7784827" y="4483836"/>
              <a:ext cx="1274677" cy="40823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>
                  <a:solidFill>
                    <a:srgbClr val="00B0F0"/>
                  </a:solidFill>
                </a:rPr>
                <a:t>Версия 1</a:t>
              </a:r>
              <a:endParaRPr/>
            </a:p>
          </p:txBody>
        </p:sp>
        <p:cxnSp>
          <p:nvCxnSpPr>
            <p:cNvPr id="619977244" name="Прямая соединительная линия 47"/>
            <p:cNvCxnSpPr>
              <a:cxnSpLocks/>
              <a:stCxn id="168985674" idx="2"/>
              <a:endCxn id="1281865038" idx="0"/>
            </p:cNvCxnSpPr>
            <p:nvPr/>
          </p:nvCxnSpPr>
          <p:spPr bwMode="auto">
            <a:xfrm>
              <a:off x="8422166" y="3812295"/>
              <a:ext cx="0" cy="139279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6606561" name="Прямая соединительная линия 50"/>
            <p:cNvCxnSpPr>
              <a:cxnSpLocks/>
              <a:stCxn id="1281865038" idx="2"/>
              <a:endCxn id="2072001101" idx="0"/>
            </p:cNvCxnSpPr>
            <p:nvPr/>
          </p:nvCxnSpPr>
          <p:spPr bwMode="auto">
            <a:xfrm>
              <a:off x="8422166" y="4359809"/>
              <a:ext cx="0" cy="124025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5385619" name="Прямоугольник: скругленные углы 25"/>
            <p:cNvSpPr/>
            <p:nvPr/>
          </p:nvSpPr>
          <p:spPr bwMode="auto">
            <a:xfrm>
              <a:off x="1790265" y="2326507"/>
              <a:ext cx="3175376" cy="1224765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99CC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647730749" name="Text Box 10"/>
            <p:cNvSpPr txBox="1">
              <a:spLocks noChangeArrowheads="1"/>
            </p:cNvSpPr>
            <p:nvPr/>
          </p:nvSpPr>
          <p:spPr bwMode="auto">
            <a:xfrm>
              <a:off x="1809204" y="2269397"/>
              <a:ext cx="3175376" cy="4323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ru-RU" sz="2000">
                  <a:solidFill>
                    <a:srgbClr val="002060"/>
                  </a:solidFill>
                  <a:latin typeface="Calibri"/>
                </a:rPr>
                <a:t>Локальный компьютер А</a:t>
              </a:r>
              <a:endParaRPr/>
            </a:p>
          </p:txBody>
        </p:sp>
        <p:sp>
          <p:nvSpPr>
            <p:cNvPr id="1261503569" name="Прямоугольник: скругленные углы 30"/>
            <p:cNvSpPr/>
            <p:nvPr/>
          </p:nvSpPr>
          <p:spPr bwMode="auto">
            <a:xfrm>
              <a:off x="2759551" y="2937283"/>
              <a:ext cx="1274677" cy="40823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>
                  <a:solidFill>
                    <a:srgbClr val="00B0F0"/>
                  </a:solidFill>
                </a:rPr>
                <a:t>Файл</a:t>
              </a:r>
              <a:endParaRPr/>
            </a:p>
          </p:txBody>
        </p:sp>
        <p:sp>
          <p:nvSpPr>
            <p:cNvPr id="319461065" name="Прямоугольник: скругленные углы 35"/>
            <p:cNvSpPr/>
            <p:nvPr/>
          </p:nvSpPr>
          <p:spPr bwMode="auto">
            <a:xfrm>
              <a:off x="1809203" y="4125318"/>
              <a:ext cx="3175376" cy="1224765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99CC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549859939" name="Прямоугольник: скругленные углы 36"/>
            <p:cNvSpPr/>
            <p:nvPr/>
          </p:nvSpPr>
          <p:spPr bwMode="auto">
            <a:xfrm>
              <a:off x="2759551" y="4746309"/>
              <a:ext cx="1274677" cy="40823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>
                  <a:solidFill>
                    <a:srgbClr val="00B0F0"/>
                  </a:solidFill>
                </a:rPr>
                <a:t>Файл</a:t>
              </a:r>
              <a:endParaRPr/>
            </a:p>
          </p:txBody>
        </p:sp>
        <p:sp>
          <p:nvSpPr>
            <p:cNvPr id="601300284" name="Text Box 10"/>
            <p:cNvSpPr txBox="1">
              <a:spLocks noChangeArrowheads="1"/>
            </p:cNvSpPr>
            <p:nvPr/>
          </p:nvSpPr>
          <p:spPr bwMode="auto">
            <a:xfrm>
              <a:off x="1809204" y="4078423"/>
              <a:ext cx="3175376" cy="4323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ru-RU" sz="2000">
                  <a:solidFill>
                    <a:srgbClr val="002060"/>
                  </a:solidFill>
                  <a:latin typeface="Calibri"/>
                </a:rPr>
                <a:t>Локальный компьютер Б</a:t>
              </a:r>
              <a:endParaRPr/>
            </a:p>
          </p:txBody>
        </p:sp>
        <p:cxnSp>
          <p:nvCxnSpPr>
            <p:cNvPr id="37142149" name="Прямая со стрелкой 2"/>
            <p:cNvCxnSpPr>
              <a:cxnSpLocks/>
              <a:stCxn id="168985674" idx="1"/>
              <a:endCxn id="1261503569" idx="3"/>
            </p:cNvCxnSpPr>
            <p:nvPr/>
          </p:nvCxnSpPr>
          <p:spPr bwMode="auto">
            <a:xfrm flipH="1" flipV="1">
              <a:off x="4034229" y="3141400"/>
              <a:ext cx="3750597" cy="466777"/>
            </a:xfrm>
            <a:prstGeom prst="straightConnector1">
              <a:avLst/>
            </a:prstGeom>
            <a:ln w="412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155304" name="Прямая со стрелкой 39"/>
            <p:cNvCxnSpPr>
              <a:cxnSpLocks/>
              <a:stCxn id="168985674" idx="1"/>
              <a:endCxn id="549859939" idx="3"/>
            </p:cNvCxnSpPr>
            <p:nvPr/>
          </p:nvCxnSpPr>
          <p:spPr bwMode="auto">
            <a:xfrm flipH="1">
              <a:off x="4034229" y="3608178"/>
              <a:ext cx="3750597" cy="1342247"/>
            </a:xfrm>
            <a:prstGeom prst="straightConnector1">
              <a:avLst/>
            </a:prstGeom>
            <a:ln w="4127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8177992" name="Text Box 10"/>
          <p:cNvSpPr txBox="1">
            <a:spLocks noChangeArrowheads="1"/>
          </p:cNvSpPr>
          <p:nvPr/>
        </p:nvSpPr>
        <p:spPr bwMode="auto">
          <a:xfrm>
            <a:off x="251789" y="5307280"/>
            <a:ext cx="10661375" cy="144654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R="0" lvl="0" algn="just" defTabSz="914400">
              <a:spcBef>
                <a:spcPts val="0"/>
              </a:spcBef>
              <a:spcAft>
                <a:spcPts val="599"/>
              </a:spcAft>
              <a:buClrTx/>
              <a:buSzTx/>
              <a:buNone/>
              <a:defRPr/>
            </a:pPr>
            <a:r>
              <a:rPr lang="ru-RU" sz="2200" i="1">
                <a:solidFill>
                  <a:srgbClr val="002060"/>
                </a:solidFill>
                <a:latin typeface="Calibri"/>
              </a:rPr>
              <a:t>Центральный сервер – единая точка отказа, при его отключении вы не сможете сохранить внесенные изменения, а при полном его отказе/повреждение и отсутствии резервных копий – будет утеряна вся информация (аналогично и для ЛСКВ)</a:t>
            </a:r>
            <a:endParaRPr/>
          </a:p>
        </p:txBody>
      </p:sp>
      <p:sp>
        <p:nvSpPr>
          <p:cNvPr id="345631808" name="Rectangle 9"/>
          <p:cNvSpPr txBox="1">
            <a:spLocks noChangeArrowheads="1"/>
          </p:cNvSpPr>
          <p:nvPr/>
        </p:nvSpPr>
        <p:spPr bwMode="auto">
          <a:xfrm>
            <a:off x="0" y="207963"/>
            <a:ext cx="12192000" cy="698499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buNone/>
              <a:defRPr sz="3200" b="1">
                <a:solidFill>
                  <a:schemeClr val="tx1"/>
                </a:solidFill>
                <a:latin typeface="Verdana"/>
                <a:ea typeface="Verdana"/>
                <a:cs typeface="+mj-cs"/>
              </a:defRPr>
            </a:lvl1pPr>
          </a:lstStyle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Calibri"/>
                <a:cs typeface="Times New Roman"/>
              </a:rPr>
              <a:t>Системы контроля версий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058748" name="Text Box 10"/>
          <p:cNvSpPr txBox="1">
            <a:spLocks noChangeArrowheads="1"/>
          </p:cNvSpPr>
          <p:nvPr/>
        </p:nvSpPr>
        <p:spPr bwMode="auto">
          <a:xfrm>
            <a:off x="308112" y="907200"/>
            <a:ext cx="11549270" cy="12003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599"/>
              </a:spcAft>
              <a:buNone/>
              <a:defRPr/>
            </a:pPr>
            <a:r>
              <a:rPr lang="ru-RU" sz="2400" b="1">
                <a:solidFill>
                  <a:srgbClr val="002060"/>
                </a:solidFill>
                <a:latin typeface="Calibri"/>
                <a:cs typeface="Times New Roman"/>
              </a:rPr>
              <a:t>Распределенные системы контроля версий </a:t>
            </a:r>
            <a:r>
              <a:rPr lang="ru-RU" sz="2400">
                <a:solidFill>
                  <a:srgbClr val="002060"/>
                </a:solidFill>
                <a:latin typeface="Calibri"/>
                <a:cs typeface="Times New Roman"/>
              </a:rPr>
              <a:t>обладают</a:t>
            </a:r>
            <a:r>
              <a:rPr lang="ru-RU" sz="2400">
                <a:solidFill>
                  <a:srgbClr val="002060"/>
                </a:solidFill>
                <a:latin typeface="Calibri"/>
              </a:rPr>
              <a:t> единым сервером, содержащим все версии файлов, и набором клиентов, выгружающих не просто последние снимки файлов, а </a:t>
            </a:r>
            <a:r>
              <a:rPr lang="ru-RU" sz="2400" u="sng">
                <a:solidFill>
                  <a:srgbClr val="002060"/>
                </a:solidFill>
                <a:latin typeface="Calibri"/>
              </a:rPr>
              <a:t>полную зеркальную копию репозитория</a:t>
            </a:r>
            <a:r>
              <a:rPr lang="ru-RU" sz="2400">
                <a:solidFill>
                  <a:srgbClr val="002060"/>
                </a:solidFill>
                <a:latin typeface="Calibri"/>
              </a:rPr>
              <a:t> с сервера. </a:t>
            </a:r>
            <a:endParaRPr/>
          </a:p>
        </p:txBody>
      </p:sp>
      <p:grpSp>
        <p:nvGrpSpPr>
          <p:cNvPr id="1780328248" name="Группа 1"/>
          <p:cNvGrpSpPr/>
          <p:nvPr/>
        </p:nvGrpSpPr>
        <p:grpSpPr bwMode="auto">
          <a:xfrm>
            <a:off x="2543189" y="2293544"/>
            <a:ext cx="7079113" cy="4356491"/>
            <a:chOff x="1995109" y="1582981"/>
            <a:chExt cx="7956411" cy="5163936"/>
          </a:xfrm>
        </p:grpSpPr>
        <p:sp>
          <p:nvSpPr>
            <p:cNvPr id="1829628720" name="Прямоугольник: скругленные углы 18"/>
            <p:cNvSpPr/>
            <p:nvPr/>
          </p:nvSpPr>
          <p:spPr bwMode="auto">
            <a:xfrm>
              <a:off x="7385248" y="3180354"/>
              <a:ext cx="2245127" cy="2241065"/>
            </a:xfrm>
            <a:prstGeom prst="roundRect">
              <a:avLst>
                <a:gd name="adj" fmla="val 16667"/>
              </a:avLst>
            </a:prstGeom>
            <a:noFill/>
            <a:ln w="38100" cmpd="sng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090909099" name="Text Box 10"/>
            <p:cNvSpPr txBox="1">
              <a:spLocks noChangeArrowheads="1"/>
            </p:cNvSpPr>
            <p:nvPr/>
          </p:nvSpPr>
          <p:spPr bwMode="auto">
            <a:xfrm>
              <a:off x="7575724" y="3124067"/>
              <a:ext cx="1862280" cy="4742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ru-RU" sz="2000">
                  <a:solidFill>
                    <a:srgbClr val="002060"/>
                  </a:solidFill>
                  <a:latin typeface="Calibri"/>
                </a:rPr>
                <a:t>БД версий</a:t>
              </a:r>
              <a:endParaRPr/>
            </a:p>
          </p:txBody>
        </p:sp>
        <p:sp>
          <p:nvSpPr>
            <p:cNvPr id="1474839878" name="Прямоугольник: скругленные углы 23"/>
            <p:cNvSpPr/>
            <p:nvPr/>
          </p:nvSpPr>
          <p:spPr bwMode="auto">
            <a:xfrm>
              <a:off x="7041249" y="2573394"/>
              <a:ext cx="2910272" cy="305357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99CC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06365938" name="Text Box 10"/>
            <p:cNvSpPr txBox="1">
              <a:spLocks noChangeArrowheads="1"/>
            </p:cNvSpPr>
            <p:nvPr/>
          </p:nvSpPr>
          <p:spPr bwMode="auto">
            <a:xfrm>
              <a:off x="7041247" y="2573393"/>
              <a:ext cx="2910272" cy="4742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ru-RU" sz="2000">
                  <a:solidFill>
                    <a:srgbClr val="002060"/>
                  </a:solidFill>
                  <a:latin typeface="Calibri"/>
                </a:rPr>
                <a:t>Сервер</a:t>
              </a:r>
              <a:endParaRPr/>
            </a:p>
          </p:txBody>
        </p:sp>
        <p:sp>
          <p:nvSpPr>
            <p:cNvPr id="1052736335" name="Прямоугольник: скругленные углы 37"/>
            <p:cNvSpPr/>
            <p:nvPr/>
          </p:nvSpPr>
          <p:spPr bwMode="auto">
            <a:xfrm>
              <a:off x="7921842" y="3708058"/>
              <a:ext cx="1274677" cy="40823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>
                  <a:solidFill>
                    <a:srgbClr val="00B0F0"/>
                  </a:solidFill>
                </a:rPr>
                <a:t>Версия 3</a:t>
              </a:r>
              <a:endParaRPr/>
            </a:p>
          </p:txBody>
        </p:sp>
        <p:sp>
          <p:nvSpPr>
            <p:cNvPr id="1679252571" name="Прямоугольник: скругленные углы 43"/>
            <p:cNvSpPr/>
            <p:nvPr/>
          </p:nvSpPr>
          <p:spPr bwMode="auto">
            <a:xfrm>
              <a:off x="7921842" y="4255572"/>
              <a:ext cx="1274677" cy="40823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>
                  <a:solidFill>
                    <a:srgbClr val="00B0F0"/>
                  </a:solidFill>
                </a:rPr>
                <a:t>Версия 2</a:t>
              </a:r>
              <a:endParaRPr/>
            </a:p>
          </p:txBody>
        </p:sp>
        <p:sp>
          <p:nvSpPr>
            <p:cNvPr id="253402902" name="Прямоугольник: скругленные углы 44"/>
            <p:cNvSpPr/>
            <p:nvPr/>
          </p:nvSpPr>
          <p:spPr bwMode="auto">
            <a:xfrm>
              <a:off x="7921842" y="4787832"/>
              <a:ext cx="1274677" cy="40823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>
                  <a:solidFill>
                    <a:srgbClr val="00B0F0"/>
                  </a:solidFill>
                </a:rPr>
                <a:t>Версия 1</a:t>
              </a:r>
              <a:endParaRPr/>
            </a:p>
          </p:txBody>
        </p:sp>
        <p:cxnSp>
          <p:nvCxnSpPr>
            <p:cNvPr id="329550699" name="Прямая соединительная линия 47"/>
            <p:cNvCxnSpPr>
              <a:cxnSpLocks/>
              <a:stCxn id="1052736335" idx="2"/>
              <a:endCxn id="1679252571" idx="0"/>
            </p:cNvCxnSpPr>
            <p:nvPr/>
          </p:nvCxnSpPr>
          <p:spPr bwMode="auto">
            <a:xfrm>
              <a:off x="8559182" y="4116292"/>
              <a:ext cx="0" cy="139279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112874" name="Прямая соединительная линия 50"/>
            <p:cNvCxnSpPr>
              <a:cxnSpLocks/>
              <a:stCxn id="1679252571" idx="2"/>
              <a:endCxn id="253402902" idx="0"/>
            </p:cNvCxnSpPr>
            <p:nvPr/>
          </p:nvCxnSpPr>
          <p:spPr bwMode="auto">
            <a:xfrm>
              <a:off x="8559182" y="4663806"/>
              <a:ext cx="0" cy="124025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540012" name="Прямоугольник: скругленные углы 35"/>
            <p:cNvSpPr/>
            <p:nvPr/>
          </p:nvSpPr>
          <p:spPr bwMode="auto">
            <a:xfrm>
              <a:off x="2011083" y="4344763"/>
              <a:ext cx="3175376" cy="240215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99CC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63769285" name="Прямоугольник: скругленные углы 36"/>
            <p:cNvSpPr/>
            <p:nvPr/>
          </p:nvSpPr>
          <p:spPr bwMode="auto">
            <a:xfrm>
              <a:off x="3010968" y="4822128"/>
              <a:ext cx="1274677" cy="263725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1600">
                  <a:solidFill>
                    <a:srgbClr val="00B0F0"/>
                  </a:solidFill>
                </a:rPr>
                <a:t>Файл</a:t>
              </a:r>
              <a:endParaRPr/>
            </a:p>
          </p:txBody>
        </p:sp>
        <p:sp>
          <p:nvSpPr>
            <p:cNvPr id="293597207" name="Text Box 10"/>
            <p:cNvSpPr txBox="1">
              <a:spLocks noChangeArrowheads="1"/>
            </p:cNvSpPr>
            <p:nvPr/>
          </p:nvSpPr>
          <p:spPr bwMode="auto">
            <a:xfrm>
              <a:off x="1995109" y="4400975"/>
              <a:ext cx="3175376" cy="4377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ru-RU">
                  <a:solidFill>
                    <a:srgbClr val="002060"/>
                  </a:solidFill>
                  <a:latin typeface="Calibri"/>
                </a:rPr>
                <a:t>Локальный компьютер Б</a:t>
              </a:r>
              <a:endParaRPr/>
            </a:p>
          </p:txBody>
        </p:sp>
        <p:sp>
          <p:nvSpPr>
            <p:cNvPr id="1516763565" name="Прямоугольник: скругленные углы 53"/>
            <p:cNvSpPr/>
            <p:nvPr/>
          </p:nvSpPr>
          <p:spPr bwMode="auto">
            <a:xfrm>
              <a:off x="2841454" y="5302823"/>
              <a:ext cx="1566385" cy="1352529"/>
            </a:xfrm>
            <a:prstGeom prst="roundRect">
              <a:avLst>
                <a:gd name="adj" fmla="val 16667"/>
              </a:avLst>
            </a:prstGeom>
            <a:noFill/>
            <a:ln w="38100" cmpd="sng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02278426" name="Прямоугольник: скругленные углы 55"/>
            <p:cNvSpPr/>
            <p:nvPr/>
          </p:nvSpPr>
          <p:spPr bwMode="auto">
            <a:xfrm>
              <a:off x="3150509" y="5390539"/>
              <a:ext cx="1010578" cy="31499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1400">
                  <a:solidFill>
                    <a:srgbClr val="00B0F0"/>
                  </a:solidFill>
                </a:rPr>
                <a:t>Версия 3</a:t>
              </a:r>
              <a:endParaRPr/>
            </a:p>
          </p:txBody>
        </p:sp>
        <p:sp>
          <p:nvSpPr>
            <p:cNvPr id="845124444" name="Прямоугольник: скругленные углы 56"/>
            <p:cNvSpPr/>
            <p:nvPr/>
          </p:nvSpPr>
          <p:spPr bwMode="auto">
            <a:xfrm>
              <a:off x="3150509" y="5828488"/>
              <a:ext cx="1010578" cy="31499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1400">
                  <a:solidFill>
                    <a:srgbClr val="00B0F0"/>
                  </a:solidFill>
                </a:rPr>
                <a:t>Версия 2</a:t>
              </a:r>
              <a:endParaRPr/>
            </a:p>
          </p:txBody>
        </p:sp>
        <p:sp>
          <p:nvSpPr>
            <p:cNvPr id="529422395" name="Прямоугольник: скругленные углы 57"/>
            <p:cNvSpPr/>
            <p:nvPr/>
          </p:nvSpPr>
          <p:spPr bwMode="auto">
            <a:xfrm>
              <a:off x="3150509" y="6247119"/>
              <a:ext cx="1010578" cy="31499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1400">
                  <a:solidFill>
                    <a:srgbClr val="00B0F0"/>
                  </a:solidFill>
                </a:rPr>
                <a:t>Версия 1</a:t>
              </a:r>
              <a:endParaRPr/>
            </a:p>
          </p:txBody>
        </p:sp>
        <p:cxnSp>
          <p:nvCxnSpPr>
            <p:cNvPr id="544610746" name="Прямая соединительная линия 58"/>
            <p:cNvCxnSpPr>
              <a:cxnSpLocks/>
              <a:stCxn id="1002278426" idx="2"/>
              <a:endCxn id="845124444" idx="0"/>
            </p:cNvCxnSpPr>
            <p:nvPr/>
          </p:nvCxnSpPr>
          <p:spPr bwMode="auto">
            <a:xfrm>
              <a:off x="3655798" y="5705530"/>
              <a:ext cx="0" cy="122958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7472170" name="Прямая соединительная линия 59"/>
            <p:cNvCxnSpPr>
              <a:cxnSpLocks/>
              <a:stCxn id="845124444" idx="2"/>
              <a:endCxn id="529422395" idx="0"/>
            </p:cNvCxnSpPr>
            <p:nvPr/>
          </p:nvCxnSpPr>
          <p:spPr bwMode="auto">
            <a:xfrm>
              <a:off x="3655798" y="6143479"/>
              <a:ext cx="0" cy="103640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781903" name="Прямая со стрелкой 14"/>
            <p:cNvCxnSpPr>
              <a:cxnSpLocks/>
              <a:endCxn id="63769285" idx="2"/>
            </p:cNvCxnSpPr>
            <p:nvPr/>
          </p:nvCxnSpPr>
          <p:spPr bwMode="auto">
            <a:xfrm flipH="1" flipV="1">
              <a:off x="3648305" y="5085852"/>
              <a:ext cx="641" cy="219579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7215040" name="Прямоугольник: скругленные углы 66"/>
            <p:cNvSpPr/>
            <p:nvPr/>
          </p:nvSpPr>
          <p:spPr bwMode="auto">
            <a:xfrm>
              <a:off x="2003591" y="1582981"/>
              <a:ext cx="3175376" cy="244679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99CC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462042579" name="Прямоугольник: скругленные углы 67"/>
            <p:cNvSpPr/>
            <p:nvPr/>
          </p:nvSpPr>
          <p:spPr bwMode="auto">
            <a:xfrm>
              <a:off x="3010968" y="2106535"/>
              <a:ext cx="1274677" cy="263725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1600">
                  <a:solidFill>
                    <a:srgbClr val="00B0F0"/>
                  </a:solidFill>
                </a:rPr>
                <a:t>Файл</a:t>
              </a:r>
              <a:endParaRPr/>
            </a:p>
          </p:txBody>
        </p:sp>
        <p:sp>
          <p:nvSpPr>
            <p:cNvPr id="1742785501" name="Text Box 10"/>
            <p:cNvSpPr txBox="1">
              <a:spLocks noChangeArrowheads="1"/>
            </p:cNvSpPr>
            <p:nvPr/>
          </p:nvSpPr>
          <p:spPr bwMode="auto">
            <a:xfrm>
              <a:off x="2011083" y="1636317"/>
              <a:ext cx="3175376" cy="4377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ru-RU">
                  <a:solidFill>
                    <a:srgbClr val="002060"/>
                  </a:solidFill>
                  <a:latin typeface="Calibri"/>
                </a:rPr>
                <a:t>Локальный компьютер А</a:t>
              </a:r>
              <a:endParaRPr/>
            </a:p>
          </p:txBody>
        </p:sp>
        <p:sp>
          <p:nvSpPr>
            <p:cNvPr id="779487288" name="Прямоугольник: скругленные углы 69"/>
            <p:cNvSpPr/>
            <p:nvPr/>
          </p:nvSpPr>
          <p:spPr bwMode="auto">
            <a:xfrm>
              <a:off x="2833962" y="2561699"/>
              <a:ext cx="1566385" cy="1376507"/>
            </a:xfrm>
            <a:prstGeom prst="roundRect">
              <a:avLst>
                <a:gd name="adj" fmla="val 16667"/>
              </a:avLst>
            </a:prstGeom>
            <a:noFill/>
            <a:ln w="38100" cmpd="sng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925677085" name="Прямоугольник: скругленные углы 71"/>
            <p:cNvSpPr/>
            <p:nvPr/>
          </p:nvSpPr>
          <p:spPr bwMode="auto">
            <a:xfrm>
              <a:off x="3143016" y="2673392"/>
              <a:ext cx="1010578" cy="31499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1400">
                  <a:solidFill>
                    <a:srgbClr val="00B0F0"/>
                  </a:solidFill>
                </a:rPr>
                <a:t>Версия 3</a:t>
              </a:r>
              <a:endParaRPr/>
            </a:p>
          </p:txBody>
        </p:sp>
        <p:sp>
          <p:nvSpPr>
            <p:cNvPr id="1399634469" name="Прямоугольник: скругленные углы 72"/>
            <p:cNvSpPr/>
            <p:nvPr/>
          </p:nvSpPr>
          <p:spPr bwMode="auto">
            <a:xfrm>
              <a:off x="3143016" y="3111341"/>
              <a:ext cx="1010578" cy="31499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1400">
                  <a:solidFill>
                    <a:srgbClr val="00B0F0"/>
                  </a:solidFill>
                </a:rPr>
                <a:t>Версия 2</a:t>
              </a:r>
              <a:endParaRPr/>
            </a:p>
          </p:txBody>
        </p:sp>
        <p:sp>
          <p:nvSpPr>
            <p:cNvPr id="2038874751" name="Прямоугольник: скругленные углы 73"/>
            <p:cNvSpPr/>
            <p:nvPr/>
          </p:nvSpPr>
          <p:spPr bwMode="auto">
            <a:xfrm>
              <a:off x="3143016" y="3529974"/>
              <a:ext cx="1010578" cy="31499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1400">
                  <a:solidFill>
                    <a:srgbClr val="00B0F0"/>
                  </a:solidFill>
                </a:rPr>
                <a:t>Версия 1</a:t>
              </a:r>
              <a:endParaRPr/>
            </a:p>
          </p:txBody>
        </p:sp>
        <p:cxnSp>
          <p:nvCxnSpPr>
            <p:cNvPr id="646989613" name="Прямая соединительная линия 74"/>
            <p:cNvCxnSpPr>
              <a:cxnSpLocks/>
              <a:stCxn id="925677085" idx="2"/>
              <a:endCxn id="1399634469" idx="0"/>
            </p:cNvCxnSpPr>
            <p:nvPr/>
          </p:nvCxnSpPr>
          <p:spPr bwMode="auto">
            <a:xfrm>
              <a:off x="3648305" y="2988384"/>
              <a:ext cx="0" cy="122958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047195" name="Прямая соединительная линия 75"/>
            <p:cNvCxnSpPr>
              <a:cxnSpLocks/>
              <a:stCxn id="1399634469" idx="2"/>
              <a:endCxn id="2038874751" idx="0"/>
            </p:cNvCxnSpPr>
            <p:nvPr/>
          </p:nvCxnSpPr>
          <p:spPr bwMode="auto">
            <a:xfrm>
              <a:off x="3648305" y="3426333"/>
              <a:ext cx="0" cy="103640"/>
            </a:xfrm>
            <a:prstGeom prst="line">
              <a:avLst/>
            </a:prstGeom>
            <a:ln w="444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0356755" name="Прямая со стрелкой 76"/>
            <p:cNvCxnSpPr>
              <a:cxnSpLocks/>
              <a:endCxn id="1462042579" idx="2"/>
            </p:cNvCxnSpPr>
            <p:nvPr/>
          </p:nvCxnSpPr>
          <p:spPr bwMode="auto">
            <a:xfrm flipH="1" flipV="1">
              <a:off x="3648305" y="2370261"/>
              <a:ext cx="641" cy="219579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8534577" name="Прямая со стрелкой 6147"/>
            <p:cNvCxnSpPr>
              <a:cxnSpLocks/>
              <a:stCxn id="1474839878" idx="1"/>
              <a:endCxn id="2037215040" idx="3"/>
            </p:cNvCxnSpPr>
            <p:nvPr/>
          </p:nvCxnSpPr>
          <p:spPr bwMode="auto">
            <a:xfrm flipH="1" flipV="1">
              <a:off x="5178966" y="2806377"/>
              <a:ext cx="1862280" cy="1293806"/>
            </a:xfrm>
            <a:prstGeom prst="straightConnector1">
              <a:avLst/>
            </a:prstGeom>
            <a:ln w="3492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6823333" name="Прямая со стрелкой 80"/>
            <p:cNvCxnSpPr>
              <a:cxnSpLocks/>
              <a:stCxn id="1474839878" idx="1"/>
              <a:endCxn id="647540012" idx="3"/>
            </p:cNvCxnSpPr>
            <p:nvPr/>
          </p:nvCxnSpPr>
          <p:spPr bwMode="auto">
            <a:xfrm flipH="1">
              <a:off x="5186459" y="4100184"/>
              <a:ext cx="1854788" cy="1445656"/>
            </a:xfrm>
            <a:prstGeom prst="straightConnector1">
              <a:avLst/>
            </a:prstGeom>
            <a:ln w="34925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399978" name="Rectangle 9"/>
          <p:cNvSpPr txBox="1">
            <a:spLocks noChangeArrowheads="1"/>
          </p:cNvSpPr>
          <p:nvPr/>
        </p:nvSpPr>
        <p:spPr bwMode="auto">
          <a:xfrm>
            <a:off x="0" y="207963"/>
            <a:ext cx="12192000" cy="698499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buNone/>
              <a:defRPr sz="3200" b="1">
                <a:solidFill>
                  <a:schemeClr val="tx1"/>
                </a:solidFill>
                <a:latin typeface="Verdana"/>
                <a:ea typeface="Verdana"/>
                <a:cs typeface="+mj-cs"/>
              </a:defRPr>
            </a:lvl1pPr>
          </a:lstStyle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Calibri"/>
                <a:cs typeface="Times New Roman"/>
              </a:rPr>
              <a:t>Системы контроля версий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942195892" name="Группа 1"/>
          <p:cNvGrpSpPr/>
          <p:nvPr/>
        </p:nvGrpSpPr>
        <p:grpSpPr bwMode="auto">
          <a:xfrm>
            <a:off x="2243381" y="2529838"/>
            <a:ext cx="7705231" cy="4008587"/>
            <a:chOff x="2125676" y="2107290"/>
            <a:chExt cx="8241476" cy="4441296"/>
          </a:xfrm>
        </p:grpSpPr>
        <p:sp>
          <p:nvSpPr>
            <p:cNvPr id="220550255" name="Прямоугольник: скругленные углы 18"/>
            <p:cNvSpPr/>
            <p:nvPr/>
          </p:nvSpPr>
          <p:spPr bwMode="auto">
            <a:xfrm>
              <a:off x="2648190" y="2571736"/>
              <a:ext cx="7308343" cy="2884735"/>
            </a:xfrm>
            <a:prstGeom prst="roundRect">
              <a:avLst>
                <a:gd name="adj" fmla="val 16667"/>
              </a:avLst>
            </a:prstGeom>
            <a:noFill/>
            <a:ln w="38100" cmpd="sng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59685615" name="Text Box 10"/>
            <p:cNvSpPr txBox="1">
              <a:spLocks noChangeArrowheads="1"/>
            </p:cNvSpPr>
            <p:nvPr/>
          </p:nvSpPr>
          <p:spPr bwMode="auto">
            <a:xfrm>
              <a:off x="8191298" y="2611112"/>
              <a:ext cx="1439582" cy="4432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ru-RU" sz="2000">
                  <a:solidFill>
                    <a:srgbClr val="002060"/>
                  </a:solidFill>
                  <a:latin typeface="Calibri"/>
                </a:rPr>
                <a:t>БД версий</a:t>
              </a:r>
              <a:endParaRPr/>
            </a:p>
          </p:txBody>
        </p:sp>
        <p:sp>
          <p:nvSpPr>
            <p:cNvPr id="1186212469" name="Прямоугольник: скругленные углы 23"/>
            <p:cNvSpPr/>
            <p:nvPr/>
          </p:nvSpPr>
          <p:spPr bwMode="auto">
            <a:xfrm>
              <a:off x="2125676" y="2120222"/>
              <a:ext cx="8241476" cy="368681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99CC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63986919" name="Text Box 10"/>
            <p:cNvSpPr txBox="1">
              <a:spLocks noChangeArrowheads="1"/>
            </p:cNvSpPr>
            <p:nvPr/>
          </p:nvSpPr>
          <p:spPr bwMode="auto">
            <a:xfrm>
              <a:off x="8612799" y="2107290"/>
              <a:ext cx="1591292" cy="4432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ru-RU" sz="2000">
                  <a:solidFill>
                    <a:srgbClr val="002060"/>
                  </a:solidFill>
                  <a:latin typeface="Calibri"/>
                </a:rPr>
                <a:t>Сервер</a:t>
              </a:r>
              <a:endParaRPr/>
            </a:p>
          </p:txBody>
        </p:sp>
        <p:sp>
          <p:nvSpPr>
            <p:cNvPr id="686538064" name="Прямоугольник: скругленные углы 37"/>
            <p:cNvSpPr/>
            <p:nvPr/>
          </p:nvSpPr>
          <p:spPr bwMode="auto">
            <a:xfrm>
              <a:off x="8133768" y="3122426"/>
              <a:ext cx="1274677" cy="40823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>
                  <a:solidFill>
                    <a:srgbClr val="00B0F0"/>
                  </a:solidFill>
                </a:rPr>
                <a:t>Версия 3</a:t>
              </a:r>
              <a:endParaRPr/>
            </a:p>
          </p:txBody>
        </p:sp>
        <p:sp>
          <p:nvSpPr>
            <p:cNvPr id="2089310285" name="Прямоугольник: скругленные углы 43"/>
            <p:cNvSpPr/>
            <p:nvPr/>
          </p:nvSpPr>
          <p:spPr bwMode="auto">
            <a:xfrm>
              <a:off x="5675704" y="3120591"/>
              <a:ext cx="1274677" cy="40823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>
                  <a:solidFill>
                    <a:srgbClr val="00B0F0"/>
                  </a:solidFill>
                </a:rPr>
                <a:t>Версия 2</a:t>
              </a:r>
              <a:endParaRPr/>
            </a:p>
          </p:txBody>
        </p:sp>
        <p:sp>
          <p:nvSpPr>
            <p:cNvPr id="1222949268" name="Прямоугольник: скругленные углы 44"/>
            <p:cNvSpPr/>
            <p:nvPr/>
          </p:nvSpPr>
          <p:spPr bwMode="auto">
            <a:xfrm>
              <a:off x="3205683" y="3120591"/>
              <a:ext cx="1274677" cy="40823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>
                  <a:solidFill>
                    <a:srgbClr val="00B0F0"/>
                  </a:solidFill>
                </a:rPr>
                <a:t>Версия 1</a:t>
              </a:r>
              <a:endParaRPr/>
            </a:p>
          </p:txBody>
        </p:sp>
        <p:cxnSp>
          <p:nvCxnSpPr>
            <p:cNvPr id="164588748" name="Прямая со стрелкой 4"/>
            <p:cNvCxnSpPr>
              <a:cxnSpLocks/>
            </p:cNvCxnSpPr>
            <p:nvPr/>
          </p:nvCxnSpPr>
          <p:spPr bwMode="auto">
            <a:xfrm>
              <a:off x="2244429" y="6025093"/>
              <a:ext cx="8122722" cy="25123"/>
            </a:xfrm>
            <a:prstGeom prst="straightConnector1">
              <a:avLst/>
            </a:prstGeom>
            <a:ln w="412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4883251" name="Rectangle 9"/>
            <p:cNvSpPr txBox="1">
              <a:spLocks noChangeArrowheads="1"/>
            </p:cNvSpPr>
            <p:nvPr/>
          </p:nvSpPr>
          <p:spPr bwMode="auto">
            <a:xfrm>
              <a:off x="2125676" y="6050217"/>
              <a:ext cx="8241476" cy="498369"/>
            </a:xfrm>
            <a:prstGeom prst="rect">
              <a:avLst/>
            </a:prstGeom>
            <a:grpFill/>
          </p:spPr>
          <p:txBody>
            <a:bodyPr anchorCtr="1">
              <a:normAutofit lnSpcReduction="10000"/>
            </a:bodyPr>
            <a:lstStyle>
              <a:lvl1pPr algn="l" defTabSz="914400">
                <a:lnSpc>
                  <a:spcPct val="100000"/>
                </a:lnSpc>
                <a:spcBef>
                  <a:spcPts val="499"/>
                </a:spcBef>
                <a:spcAft>
                  <a:spcPts val="499"/>
                </a:spcAft>
                <a:buNone/>
                <a:defRPr sz="3200" b="1">
                  <a:solidFill>
                    <a:schemeClr val="tx1"/>
                  </a:solidFill>
                  <a:latin typeface="Verdana"/>
                  <a:ea typeface="Verdana"/>
                  <a:cs typeface="+mj-cs"/>
                </a:defRPr>
              </a:lvl1pPr>
            </a:lstStyle>
            <a:p>
              <a:pPr algn="ctr">
                <a:defRPr/>
              </a:pPr>
              <a:r>
                <a:rPr lang="ru-RU" sz="2400" b="0">
                  <a:solidFill>
                    <a:srgbClr val="002060"/>
                  </a:solidFill>
                  <a:latin typeface="Calibri"/>
                  <a:cs typeface="Times New Roman"/>
                </a:rPr>
                <a:t>История контрольных записей</a:t>
              </a:r>
              <a:endParaRPr/>
            </a:p>
          </p:txBody>
        </p:sp>
        <p:sp>
          <p:nvSpPr>
            <p:cNvPr id="1211616133" name="Прямоугольник: скругленные углы 60"/>
            <p:cNvSpPr/>
            <p:nvPr/>
          </p:nvSpPr>
          <p:spPr bwMode="auto">
            <a:xfrm>
              <a:off x="3205683" y="3974469"/>
              <a:ext cx="1274677" cy="40823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>
                  <a:solidFill>
                    <a:srgbClr val="00B0F0"/>
                  </a:solidFill>
                </a:rPr>
                <a:t>Файл А</a:t>
              </a:r>
              <a:endParaRPr/>
            </a:p>
          </p:txBody>
        </p:sp>
        <p:sp>
          <p:nvSpPr>
            <p:cNvPr id="60518320" name="Прямоугольник: скругленные углы 61"/>
            <p:cNvSpPr/>
            <p:nvPr/>
          </p:nvSpPr>
          <p:spPr bwMode="auto">
            <a:xfrm>
              <a:off x="3205683" y="4856127"/>
              <a:ext cx="1274677" cy="40823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>
                  <a:solidFill>
                    <a:srgbClr val="00B0F0"/>
                  </a:solidFill>
                </a:rPr>
                <a:t>Файл Б</a:t>
              </a:r>
              <a:endParaRPr/>
            </a:p>
          </p:txBody>
        </p:sp>
        <p:sp>
          <p:nvSpPr>
            <p:cNvPr id="1005771799" name="Прямоугольник: скругленные углы 62"/>
            <p:cNvSpPr/>
            <p:nvPr/>
          </p:nvSpPr>
          <p:spPr bwMode="auto">
            <a:xfrm>
              <a:off x="5675194" y="3965532"/>
              <a:ext cx="1274677" cy="40823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>
                  <a:solidFill>
                    <a:srgbClr val="0070C0"/>
                  </a:solidFill>
                </a:rPr>
                <a:t>Файл А1</a:t>
              </a:r>
              <a:endParaRPr/>
            </a:p>
          </p:txBody>
        </p:sp>
        <p:sp>
          <p:nvSpPr>
            <p:cNvPr id="752086522" name="Прямоугольник: скругленные углы 63"/>
            <p:cNvSpPr/>
            <p:nvPr/>
          </p:nvSpPr>
          <p:spPr bwMode="auto">
            <a:xfrm>
              <a:off x="5675704" y="4863539"/>
              <a:ext cx="1274677" cy="40823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>
                  <a:solidFill>
                    <a:srgbClr val="00B0F0"/>
                  </a:solidFill>
                </a:rPr>
                <a:t>Файл Б</a:t>
              </a:r>
              <a:endParaRPr/>
            </a:p>
          </p:txBody>
        </p:sp>
        <p:sp>
          <p:nvSpPr>
            <p:cNvPr id="441939839" name="Прямоугольник: скругленные углы 64"/>
            <p:cNvSpPr/>
            <p:nvPr/>
          </p:nvSpPr>
          <p:spPr bwMode="auto">
            <a:xfrm>
              <a:off x="8135849" y="3957420"/>
              <a:ext cx="1274677" cy="40823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>
                  <a:solidFill>
                    <a:srgbClr val="0070C0"/>
                  </a:solidFill>
                </a:rPr>
                <a:t>Файл А2</a:t>
              </a:r>
              <a:endParaRPr/>
            </a:p>
          </p:txBody>
        </p:sp>
        <p:sp>
          <p:nvSpPr>
            <p:cNvPr id="712912165" name="Прямоугольник: скругленные углы 65"/>
            <p:cNvSpPr/>
            <p:nvPr/>
          </p:nvSpPr>
          <p:spPr bwMode="auto">
            <a:xfrm>
              <a:off x="8133766" y="4800078"/>
              <a:ext cx="1274677" cy="40823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>
                  <a:solidFill>
                    <a:srgbClr val="0070C0"/>
                  </a:solidFill>
                </a:rPr>
                <a:t>Файл Б1</a:t>
              </a:r>
              <a:endParaRPr/>
            </a:p>
          </p:txBody>
        </p:sp>
        <p:cxnSp>
          <p:nvCxnSpPr>
            <p:cNvPr id="2075533519" name="Прямая со стрелкой 21"/>
            <p:cNvCxnSpPr>
              <a:cxnSpLocks/>
              <a:stCxn id="1222949268" idx="3"/>
              <a:endCxn id="2089310285" idx="1"/>
            </p:cNvCxnSpPr>
            <p:nvPr/>
          </p:nvCxnSpPr>
          <p:spPr bwMode="auto">
            <a:xfrm>
              <a:off x="4480362" y="3324708"/>
              <a:ext cx="1195342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6381955" name="Прямая со стрелкой 77"/>
            <p:cNvCxnSpPr>
              <a:cxnSpLocks/>
            </p:cNvCxnSpPr>
            <p:nvPr/>
          </p:nvCxnSpPr>
          <p:spPr bwMode="auto">
            <a:xfrm>
              <a:off x="6938425" y="3324708"/>
              <a:ext cx="1195342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4492845" name="Прямая соединительная линия 27"/>
            <p:cNvCxnSpPr>
              <a:cxnSpLocks/>
              <a:stCxn id="1222949268" idx="2"/>
              <a:endCxn id="1211616133" idx="0"/>
            </p:cNvCxnSpPr>
            <p:nvPr/>
          </p:nvCxnSpPr>
          <p:spPr bwMode="auto">
            <a:xfrm>
              <a:off x="3843023" y="3528824"/>
              <a:ext cx="0" cy="445644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372041" name="Прямая соединительная линия 78"/>
            <p:cNvCxnSpPr>
              <a:cxnSpLocks/>
              <a:stCxn id="1211616133" idx="2"/>
              <a:endCxn id="60518320" idx="0"/>
            </p:cNvCxnSpPr>
            <p:nvPr/>
          </p:nvCxnSpPr>
          <p:spPr bwMode="auto">
            <a:xfrm>
              <a:off x="3843023" y="4382703"/>
              <a:ext cx="0" cy="473423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0594620" name="Прямая соединительная линия 79"/>
            <p:cNvCxnSpPr>
              <a:cxnSpLocks/>
              <a:stCxn id="2089310285" idx="2"/>
              <a:endCxn id="1005771799" idx="0"/>
            </p:cNvCxnSpPr>
            <p:nvPr/>
          </p:nvCxnSpPr>
          <p:spPr bwMode="auto">
            <a:xfrm flipH="1">
              <a:off x="6312533" y="3528824"/>
              <a:ext cx="510" cy="436707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81" name="Прямая соединительная линия 81"/>
            <p:cNvCxnSpPr>
              <a:cxnSpLocks/>
              <a:stCxn id="1005771799" idx="2"/>
              <a:endCxn id="752086522" idx="0"/>
            </p:cNvCxnSpPr>
            <p:nvPr/>
          </p:nvCxnSpPr>
          <p:spPr bwMode="auto">
            <a:xfrm>
              <a:off x="6312533" y="4373766"/>
              <a:ext cx="510" cy="489772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18395" name="Прямая соединительная линия 82"/>
            <p:cNvCxnSpPr>
              <a:cxnSpLocks/>
              <a:stCxn id="686538064" idx="2"/>
              <a:endCxn id="441939839" idx="0"/>
            </p:cNvCxnSpPr>
            <p:nvPr/>
          </p:nvCxnSpPr>
          <p:spPr bwMode="auto">
            <a:xfrm>
              <a:off x="8771106" y="3530660"/>
              <a:ext cx="2080" cy="42676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5278090" name="Прямая соединительная линия 83"/>
            <p:cNvCxnSpPr>
              <a:cxnSpLocks/>
              <a:stCxn id="441939839" idx="2"/>
              <a:endCxn id="712912165" idx="0"/>
            </p:cNvCxnSpPr>
            <p:nvPr/>
          </p:nvCxnSpPr>
          <p:spPr bwMode="auto">
            <a:xfrm flipH="1">
              <a:off x="8771105" y="4365654"/>
              <a:ext cx="2082" cy="434422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3009214" name="Rectangle 9"/>
          <p:cNvSpPr txBox="1">
            <a:spLocks noChangeArrowheads="1"/>
          </p:cNvSpPr>
          <p:nvPr/>
        </p:nvSpPr>
        <p:spPr bwMode="auto">
          <a:xfrm>
            <a:off x="0" y="207963"/>
            <a:ext cx="12192000" cy="698499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buNone/>
              <a:defRPr sz="3200" b="1">
                <a:solidFill>
                  <a:schemeClr val="tx1"/>
                </a:solidFill>
                <a:latin typeface="Verdana"/>
                <a:ea typeface="Verdana"/>
                <a:cs typeface="+mj-cs"/>
              </a:defRPr>
            </a:lvl1pPr>
          </a:lstStyle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Calibri"/>
                <a:cs typeface="Times New Roman"/>
              </a:rPr>
              <a:t>Git</a:t>
            </a:r>
            <a:endParaRPr lang="ru-RU">
              <a:solidFill>
                <a:srgbClr val="002060"/>
              </a:solidFill>
              <a:latin typeface="Calibri"/>
              <a:cs typeface="Times New Roman"/>
            </a:endParaRPr>
          </a:p>
        </p:txBody>
      </p:sp>
      <p:sp>
        <p:nvSpPr>
          <p:cNvPr id="1118939184" name="Text Box 10"/>
          <p:cNvSpPr txBox="1">
            <a:spLocks noChangeArrowheads="1"/>
          </p:cNvSpPr>
          <p:nvPr/>
        </p:nvSpPr>
        <p:spPr bwMode="auto">
          <a:xfrm>
            <a:off x="251789" y="906462"/>
            <a:ext cx="11688419" cy="156965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R="0" lvl="0" algn="just" defTabSz="914400">
              <a:spcBef>
                <a:spcPts val="0"/>
              </a:spcBef>
              <a:spcAft>
                <a:spcPts val="599"/>
              </a:spcAft>
              <a:buClrTx/>
              <a:buSzTx/>
              <a:buNone/>
              <a:defRPr/>
            </a:pPr>
            <a:r>
              <a:rPr lang="en-US" sz="2400">
                <a:solidFill>
                  <a:srgbClr val="002060"/>
                </a:solidFill>
                <a:latin typeface="Calibri"/>
              </a:rPr>
              <a:t>Git </a:t>
            </a:r>
            <a:r>
              <a:rPr lang="ru-RU" sz="2400">
                <a:solidFill>
                  <a:srgbClr val="002060"/>
                </a:solidFill>
                <a:latin typeface="Calibri"/>
              </a:rPr>
              <a:t>хранит набор снимков состояний файлов проекта. Каждый раз при сохранении состояния проекта </a:t>
            </a:r>
            <a:r>
              <a:rPr lang="en-US" sz="2400">
                <a:solidFill>
                  <a:srgbClr val="002060"/>
                </a:solidFill>
                <a:latin typeface="Calibri"/>
              </a:rPr>
              <a:t>Git </a:t>
            </a:r>
            <a:r>
              <a:rPr lang="ru-RU" sz="2400">
                <a:solidFill>
                  <a:srgbClr val="002060"/>
                </a:solidFill>
                <a:latin typeface="Calibri"/>
              </a:rPr>
              <a:t>делает снимок всех файлов проекта в конкретный момент времени и сохраняет ссылку на этот снимок. Данные в </a:t>
            </a:r>
            <a:r>
              <a:rPr lang="en-US" sz="2400">
                <a:solidFill>
                  <a:srgbClr val="002060"/>
                </a:solidFill>
                <a:latin typeface="Calibri"/>
              </a:rPr>
              <a:t>Git – </a:t>
            </a:r>
            <a:r>
              <a:rPr lang="ru-RU" sz="2400">
                <a:solidFill>
                  <a:srgbClr val="002060"/>
                </a:solidFill>
                <a:latin typeface="Calibri"/>
              </a:rPr>
              <a:t>это поток снимков состояний.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07820260" name="Группа 3"/>
          <p:cNvGrpSpPr/>
          <p:nvPr/>
        </p:nvGrpSpPr>
        <p:grpSpPr bwMode="auto">
          <a:xfrm>
            <a:off x="354469" y="2065983"/>
            <a:ext cx="11483057" cy="3063961"/>
            <a:chOff x="251788" y="2218638"/>
            <a:chExt cx="11483057" cy="3063961"/>
          </a:xfrm>
        </p:grpSpPr>
        <p:sp>
          <p:nvSpPr>
            <p:cNvPr id="1720904935" name="Text Box 10"/>
            <p:cNvSpPr txBox="1">
              <a:spLocks noChangeArrowheads="1"/>
            </p:cNvSpPr>
            <p:nvPr/>
          </p:nvSpPr>
          <p:spPr bwMode="auto">
            <a:xfrm>
              <a:off x="251788" y="2218638"/>
              <a:ext cx="2632489" cy="369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ru-RU">
                  <a:solidFill>
                    <a:srgbClr val="002060"/>
                  </a:solidFill>
                  <a:latin typeface="Calibri"/>
                </a:rPr>
                <a:t>Сервер</a:t>
              </a:r>
              <a:endParaRPr/>
            </a:p>
          </p:txBody>
        </p:sp>
        <p:grpSp>
          <p:nvGrpSpPr>
            <p:cNvPr id="390018042" name="Группа 1"/>
            <p:cNvGrpSpPr/>
            <p:nvPr/>
          </p:nvGrpSpPr>
          <p:grpSpPr bwMode="auto">
            <a:xfrm>
              <a:off x="251789" y="2218638"/>
              <a:ext cx="11483056" cy="3063961"/>
              <a:chOff x="260309" y="2008202"/>
              <a:chExt cx="11483056" cy="3063961"/>
            </a:xfrm>
          </p:grpSpPr>
          <p:sp>
            <p:nvSpPr>
              <p:cNvPr id="1580547563" name="Прямоугольник: скругленные углы 28"/>
              <p:cNvSpPr/>
              <p:nvPr/>
            </p:nvSpPr>
            <p:spPr bwMode="auto">
              <a:xfrm>
                <a:off x="481020" y="2625545"/>
                <a:ext cx="2245127" cy="2133667"/>
              </a:xfrm>
              <a:prstGeom prst="roundRect">
                <a:avLst>
                  <a:gd name="adj" fmla="val 16667"/>
                </a:avLst>
              </a:prstGeom>
              <a:noFill/>
              <a:ln w="38100" cmpd="sng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1872870646" name="Text Box 10"/>
              <p:cNvSpPr txBox="1">
                <a:spLocks noChangeArrowheads="1"/>
              </p:cNvSpPr>
              <p:nvPr/>
            </p:nvSpPr>
            <p:spPr bwMode="auto">
              <a:xfrm>
                <a:off x="374788" y="2652549"/>
                <a:ext cx="2351358" cy="369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spcBef>
                    <a:spcPts val="0"/>
                  </a:spcBef>
                  <a:buChar char="•"/>
                  <a:defRPr>
                    <a:solidFill>
                      <a:srgbClr val="000099"/>
                    </a:solidFill>
                    <a:latin typeface="Arial"/>
                  </a:defRPr>
                </a:lvl1pPr>
                <a:lvl2pPr marL="742950" indent="-285750">
                  <a:spcBef>
                    <a:spcPts val="0"/>
                  </a:spcBef>
                  <a:buChar char="–"/>
                  <a:defRPr sz="1600">
                    <a:solidFill>
                      <a:srgbClr val="000099"/>
                    </a:solidFill>
                    <a:latin typeface="Arial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1400">
                    <a:solidFill>
                      <a:srgbClr val="000099"/>
                    </a:solidFill>
                    <a:latin typeface="Arial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1400">
                    <a:solidFill>
                      <a:srgbClr val="000099"/>
                    </a:solidFill>
                    <a:latin typeface="Arial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5pPr>
                <a:lvl6pPr marL="2514599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9pPr>
              </a:lstStyle>
              <a:p>
                <a:pPr algn="ctr">
                  <a:spcBef>
                    <a:spcPts val="0"/>
                  </a:spcBef>
                  <a:spcAft>
                    <a:spcPts val="599"/>
                  </a:spcAft>
                  <a:buFontTx/>
                  <a:buNone/>
                  <a:defRPr/>
                </a:pPr>
                <a:r>
                  <a:rPr lang="ru-RU">
                    <a:solidFill>
                      <a:srgbClr val="002060"/>
                    </a:solidFill>
                    <a:latin typeface="Calibri"/>
                  </a:rPr>
                  <a:t>Репозиторий</a:t>
                </a:r>
                <a:endParaRPr/>
              </a:p>
            </p:txBody>
          </p:sp>
          <p:sp>
            <p:nvSpPr>
              <p:cNvPr id="956365392" name="Прямоугольник: скругленные углы 30"/>
              <p:cNvSpPr/>
              <p:nvPr/>
            </p:nvSpPr>
            <p:spPr bwMode="auto">
              <a:xfrm>
                <a:off x="260309" y="2018585"/>
                <a:ext cx="2632489" cy="3053578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99CCFF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1654819598" name="Прямоугольник: скругленные углы 32"/>
              <p:cNvSpPr/>
              <p:nvPr/>
            </p:nvSpPr>
            <p:spPr bwMode="auto">
              <a:xfrm>
                <a:off x="645864" y="3191311"/>
                <a:ext cx="1906206" cy="848028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ru-RU">
                  <a:solidFill>
                    <a:srgbClr val="00B0F0"/>
                  </a:solidFill>
                </a:endParaRPr>
              </a:p>
            </p:txBody>
          </p:sp>
          <p:pic>
            <p:nvPicPr>
              <p:cNvPr id="1874029294" name="Рисунок 2" descr="Программист мужской со сплошной заливкой"/>
              <p:cNvPicPr>
                <a:picLocks noChangeAspect="1"/>
              </p:cNvPicPr>
              <p:nvPr/>
            </p:nvPicPr>
            <p:blipFill>
              <a:blip r:embed="rId2"/>
              <a:stretch/>
            </p:blipFill>
            <p:spPr bwMode="auto">
              <a:xfrm>
                <a:off x="8325362" y="2615519"/>
                <a:ext cx="469957" cy="469957"/>
              </a:xfrm>
              <a:prstGeom prst="rect">
                <a:avLst/>
              </a:prstGeom>
            </p:spPr>
          </p:pic>
          <p:sp>
            <p:nvSpPr>
              <p:cNvPr id="1176156633" name="Прямоугольник: скругленные углы 38"/>
              <p:cNvSpPr/>
              <p:nvPr/>
            </p:nvSpPr>
            <p:spPr bwMode="auto">
              <a:xfrm>
                <a:off x="3915135" y="2018584"/>
                <a:ext cx="7828229" cy="3053579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99CCFF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1634501141" name="Text Box 10"/>
              <p:cNvSpPr txBox="1">
                <a:spLocks noChangeArrowheads="1"/>
              </p:cNvSpPr>
              <p:nvPr/>
            </p:nvSpPr>
            <p:spPr bwMode="auto">
              <a:xfrm>
                <a:off x="3915135" y="2008202"/>
                <a:ext cx="7828228" cy="369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spcBef>
                    <a:spcPts val="0"/>
                  </a:spcBef>
                  <a:buChar char="•"/>
                  <a:defRPr>
                    <a:solidFill>
                      <a:srgbClr val="000099"/>
                    </a:solidFill>
                    <a:latin typeface="Arial"/>
                  </a:defRPr>
                </a:lvl1pPr>
                <a:lvl2pPr marL="742950" indent="-285750">
                  <a:spcBef>
                    <a:spcPts val="0"/>
                  </a:spcBef>
                  <a:buChar char="–"/>
                  <a:defRPr sz="1600">
                    <a:solidFill>
                      <a:srgbClr val="000099"/>
                    </a:solidFill>
                    <a:latin typeface="Arial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1400">
                    <a:solidFill>
                      <a:srgbClr val="000099"/>
                    </a:solidFill>
                    <a:latin typeface="Arial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1400">
                    <a:solidFill>
                      <a:srgbClr val="000099"/>
                    </a:solidFill>
                    <a:latin typeface="Arial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5pPr>
                <a:lvl6pPr marL="2514599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9pPr>
              </a:lstStyle>
              <a:p>
                <a:pPr algn="ctr">
                  <a:spcBef>
                    <a:spcPts val="0"/>
                  </a:spcBef>
                  <a:spcAft>
                    <a:spcPts val="599"/>
                  </a:spcAft>
                  <a:buFontTx/>
                  <a:buNone/>
                  <a:defRPr/>
                </a:pPr>
                <a:r>
                  <a:rPr lang="ru-RU">
                    <a:solidFill>
                      <a:srgbClr val="002060"/>
                    </a:solidFill>
                    <a:latin typeface="Calibri"/>
                  </a:rPr>
                  <a:t>Локальный компьютер</a:t>
                </a:r>
                <a:endParaRPr/>
              </a:p>
            </p:txBody>
          </p:sp>
          <p:sp>
            <p:nvSpPr>
              <p:cNvPr id="1567510458" name="Прямоугольник: скругленные углы 41"/>
              <p:cNvSpPr/>
              <p:nvPr/>
            </p:nvSpPr>
            <p:spPr bwMode="auto">
              <a:xfrm>
                <a:off x="4190878" y="2625545"/>
                <a:ext cx="2117469" cy="2133667"/>
              </a:xfrm>
              <a:prstGeom prst="roundRect">
                <a:avLst>
                  <a:gd name="adj" fmla="val 16667"/>
                </a:avLst>
              </a:prstGeom>
              <a:noFill/>
              <a:ln w="38100" cmpd="sng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876760953" name="Прямая со стрелкой 51"/>
              <p:cNvCxnSpPr>
                <a:cxnSpLocks/>
                <a:stCxn id="956365392" idx="3"/>
              </p:cNvCxnSpPr>
              <p:nvPr/>
            </p:nvCxnSpPr>
            <p:spPr bwMode="auto">
              <a:xfrm>
                <a:off x="2892799" y="3545374"/>
                <a:ext cx="12980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559667" name="Text Box 10"/>
              <p:cNvSpPr txBox="1">
                <a:spLocks noChangeArrowheads="1"/>
              </p:cNvSpPr>
              <p:nvPr/>
            </p:nvSpPr>
            <p:spPr bwMode="auto">
              <a:xfrm>
                <a:off x="4216217" y="2667938"/>
                <a:ext cx="2092131" cy="646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spcBef>
                    <a:spcPts val="0"/>
                  </a:spcBef>
                  <a:buChar char="•"/>
                  <a:defRPr>
                    <a:solidFill>
                      <a:srgbClr val="000099"/>
                    </a:solidFill>
                    <a:latin typeface="Arial"/>
                  </a:defRPr>
                </a:lvl1pPr>
                <a:lvl2pPr marL="742950" indent="-285750">
                  <a:spcBef>
                    <a:spcPts val="0"/>
                  </a:spcBef>
                  <a:buChar char="–"/>
                  <a:defRPr sz="1600">
                    <a:solidFill>
                      <a:srgbClr val="000099"/>
                    </a:solidFill>
                    <a:latin typeface="Arial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1400">
                    <a:solidFill>
                      <a:srgbClr val="000099"/>
                    </a:solidFill>
                    <a:latin typeface="Arial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1400">
                    <a:solidFill>
                      <a:srgbClr val="000099"/>
                    </a:solidFill>
                    <a:latin typeface="Arial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5pPr>
                <a:lvl6pPr marL="2514599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9pPr>
              </a:lstStyle>
              <a:p>
                <a:pPr algn="ctr">
                  <a:spcBef>
                    <a:spcPts val="0"/>
                  </a:spcBef>
                  <a:spcAft>
                    <a:spcPts val="599"/>
                  </a:spcAft>
                  <a:buFontTx/>
                  <a:buNone/>
                  <a:defRPr/>
                </a:pPr>
                <a:r>
                  <a:rPr lang="ru-RU">
                    <a:solidFill>
                      <a:srgbClr val="002060"/>
                    </a:solidFill>
                    <a:latin typeface="Calibri"/>
                  </a:rPr>
                  <a:t>Локальный репозиторий</a:t>
                </a:r>
                <a:endParaRPr/>
              </a:p>
            </p:txBody>
          </p:sp>
          <p:sp>
            <p:nvSpPr>
              <p:cNvPr id="2065308577" name="Text Box 10"/>
              <p:cNvSpPr txBox="1">
                <a:spLocks noChangeArrowheads="1"/>
              </p:cNvSpPr>
              <p:nvPr/>
            </p:nvSpPr>
            <p:spPr bwMode="auto">
              <a:xfrm>
                <a:off x="9315267" y="2686359"/>
                <a:ext cx="2117468" cy="646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spcBef>
                    <a:spcPts val="0"/>
                  </a:spcBef>
                  <a:buChar char="•"/>
                  <a:defRPr>
                    <a:solidFill>
                      <a:srgbClr val="000099"/>
                    </a:solidFill>
                    <a:latin typeface="Arial"/>
                  </a:defRPr>
                </a:lvl1pPr>
                <a:lvl2pPr marL="742950" indent="-285750">
                  <a:spcBef>
                    <a:spcPts val="0"/>
                  </a:spcBef>
                  <a:buChar char="–"/>
                  <a:defRPr sz="1600">
                    <a:solidFill>
                      <a:srgbClr val="000099"/>
                    </a:solidFill>
                    <a:latin typeface="Arial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1400">
                    <a:solidFill>
                      <a:srgbClr val="000099"/>
                    </a:solidFill>
                    <a:latin typeface="Arial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1400">
                    <a:solidFill>
                      <a:srgbClr val="000099"/>
                    </a:solidFill>
                    <a:latin typeface="Arial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5pPr>
                <a:lvl6pPr marL="2514599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9pPr>
              </a:lstStyle>
              <a:p>
                <a:pPr algn="ctr">
                  <a:spcBef>
                    <a:spcPts val="0"/>
                  </a:spcBef>
                  <a:spcAft>
                    <a:spcPts val="599"/>
                  </a:spcAft>
                  <a:buFontTx/>
                  <a:buNone/>
                  <a:defRPr/>
                </a:pPr>
                <a:r>
                  <a:rPr lang="ru-RU">
                    <a:solidFill>
                      <a:srgbClr val="002060"/>
                    </a:solidFill>
                    <a:latin typeface="Calibri"/>
                  </a:rPr>
                  <a:t>Область индексирования</a:t>
                </a:r>
                <a:endParaRPr/>
              </a:p>
            </p:txBody>
          </p:sp>
          <p:pic>
            <p:nvPicPr>
              <p:cNvPr id="2096169969" name="Рисунок 88"/>
              <p:cNvPicPr>
                <a:picLocks noChangeAspect="1"/>
              </p:cNvPicPr>
              <p:nvPr/>
            </p:nvPicPr>
            <p:blipFill>
              <a:blip r:embed="rId3"/>
              <a:stretch/>
            </p:blipFill>
            <p:spPr bwMode="auto">
              <a:xfrm>
                <a:off x="2118283" y="3122763"/>
                <a:ext cx="264956" cy="272865"/>
              </a:xfrm>
              <a:prstGeom prst="rect">
                <a:avLst/>
              </a:prstGeom>
            </p:spPr>
          </p:pic>
          <p:sp>
            <p:nvSpPr>
              <p:cNvPr id="2001493274" name="Text Box 10"/>
              <p:cNvSpPr txBox="1">
                <a:spLocks noChangeArrowheads="1"/>
              </p:cNvSpPr>
              <p:nvPr/>
            </p:nvSpPr>
            <p:spPr bwMode="auto">
              <a:xfrm>
                <a:off x="1092855" y="3140528"/>
                <a:ext cx="943203" cy="369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spcBef>
                    <a:spcPts val="0"/>
                  </a:spcBef>
                  <a:buChar char="•"/>
                  <a:defRPr>
                    <a:solidFill>
                      <a:srgbClr val="000099"/>
                    </a:solidFill>
                    <a:latin typeface="Arial"/>
                  </a:defRPr>
                </a:lvl1pPr>
                <a:lvl2pPr marL="742950" indent="-285750">
                  <a:spcBef>
                    <a:spcPts val="0"/>
                  </a:spcBef>
                  <a:buChar char="–"/>
                  <a:defRPr sz="1600">
                    <a:solidFill>
                      <a:srgbClr val="000099"/>
                    </a:solidFill>
                    <a:latin typeface="Arial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1400">
                    <a:solidFill>
                      <a:srgbClr val="000099"/>
                    </a:solidFill>
                    <a:latin typeface="Arial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1400">
                    <a:solidFill>
                      <a:srgbClr val="000099"/>
                    </a:solidFill>
                    <a:latin typeface="Arial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5pPr>
                <a:lvl6pPr marL="2514599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9pPr>
              </a:lstStyle>
              <a:p>
                <a:pPr algn="just">
                  <a:spcBef>
                    <a:spcPts val="0"/>
                  </a:spcBef>
                  <a:spcAft>
                    <a:spcPts val="599"/>
                  </a:spcAft>
                  <a:buFontTx/>
                  <a:buNone/>
                  <a:defRPr/>
                </a:pPr>
                <a:r>
                  <a:rPr lang="en-US">
                    <a:solidFill>
                      <a:srgbClr val="0070C0"/>
                    </a:solidFill>
                    <a:latin typeface="Calibri"/>
                  </a:rPr>
                  <a:t>task.py</a:t>
                </a:r>
                <a:endParaRPr lang="ru-RU">
                  <a:solidFill>
                    <a:srgbClr val="0070C0"/>
                  </a:solidFill>
                  <a:latin typeface="Calibri"/>
                </a:endParaRPr>
              </a:p>
            </p:txBody>
          </p:sp>
          <p:sp>
            <p:nvSpPr>
              <p:cNvPr id="202259548" name="Прямоугольник: скругленные углы 92"/>
              <p:cNvSpPr/>
              <p:nvPr/>
            </p:nvSpPr>
            <p:spPr bwMode="auto">
              <a:xfrm>
                <a:off x="4309178" y="3395629"/>
                <a:ext cx="1906206" cy="848028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ru-RU">
                  <a:solidFill>
                    <a:srgbClr val="00B0F0"/>
                  </a:solidFill>
                </a:endParaRPr>
              </a:p>
            </p:txBody>
          </p:sp>
          <p:pic>
            <p:nvPicPr>
              <p:cNvPr id="852947111" name="Рисунок 93"/>
              <p:cNvPicPr>
                <a:picLocks noChangeAspect="1"/>
              </p:cNvPicPr>
              <p:nvPr/>
            </p:nvPicPr>
            <p:blipFill>
              <a:blip r:embed="rId3"/>
              <a:stretch/>
            </p:blipFill>
            <p:spPr bwMode="auto">
              <a:xfrm>
                <a:off x="5781596" y="3327081"/>
                <a:ext cx="264956" cy="272865"/>
              </a:xfrm>
              <a:prstGeom prst="rect">
                <a:avLst/>
              </a:prstGeom>
            </p:spPr>
          </p:pic>
          <p:sp>
            <p:nvSpPr>
              <p:cNvPr id="823776530" name="Text Box 10"/>
              <p:cNvSpPr txBox="1">
                <a:spLocks noChangeArrowheads="1"/>
              </p:cNvSpPr>
              <p:nvPr/>
            </p:nvSpPr>
            <p:spPr bwMode="auto">
              <a:xfrm>
                <a:off x="4756168" y="3344846"/>
                <a:ext cx="943203" cy="369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spcBef>
                    <a:spcPts val="0"/>
                  </a:spcBef>
                  <a:buChar char="•"/>
                  <a:defRPr>
                    <a:solidFill>
                      <a:srgbClr val="000099"/>
                    </a:solidFill>
                    <a:latin typeface="Arial"/>
                  </a:defRPr>
                </a:lvl1pPr>
                <a:lvl2pPr marL="742950" indent="-285750">
                  <a:spcBef>
                    <a:spcPts val="0"/>
                  </a:spcBef>
                  <a:buChar char="–"/>
                  <a:defRPr sz="1600">
                    <a:solidFill>
                      <a:srgbClr val="000099"/>
                    </a:solidFill>
                    <a:latin typeface="Arial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1400">
                    <a:solidFill>
                      <a:srgbClr val="000099"/>
                    </a:solidFill>
                    <a:latin typeface="Arial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1400">
                    <a:solidFill>
                      <a:srgbClr val="000099"/>
                    </a:solidFill>
                    <a:latin typeface="Arial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5pPr>
                <a:lvl6pPr marL="2514599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9pPr>
              </a:lstStyle>
              <a:p>
                <a:pPr algn="just">
                  <a:spcBef>
                    <a:spcPts val="0"/>
                  </a:spcBef>
                  <a:spcAft>
                    <a:spcPts val="599"/>
                  </a:spcAft>
                  <a:buFontTx/>
                  <a:buNone/>
                  <a:defRPr/>
                </a:pPr>
                <a:r>
                  <a:rPr lang="en-US">
                    <a:solidFill>
                      <a:srgbClr val="0070C0"/>
                    </a:solidFill>
                    <a:latin typeface="Calibri"/>
                  </a:rPr>
                  <a:t>task.py</a:t>
                </a:r>
                <a:endParaRPr lang="ru-RU">
                  <a:solidFill>
                    <a:srgbClr val="0070C0"/>
                  </a:solidFill>
                  <a:latin typeface="Calibri"/>
                </a:endParaRPr>
              </a:p>
            </p:txBody>
          </p:sp>
          <p:sp>
            <p:nvSpPr>
              <p:cNvPr id="1850233842" name="Прямоугольник: скругленные углы 26"/>
              <p:cNvSpPr/>
              <p:nvPr/>
            </p:nvSpPr>
            <p:spPr bwMode="auto">
              <a:xfrm>
                <a:off x="6753071" y="2625545"/>
                <a:ext cx="2117469" cy="2133667"/>
              </a:xfrm>
              <a:prstGeom prst="roundRect">
                <a:avLst>
                  <a:gd name="adj" fmla="val 16667"/>
                </a:avLst>
              </a:prstGeom>
              <a:noFill/>
              <a:ln w="38100" cmpd="sng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807124802" name="Text Box 10"/>
              <p:cNvSpPr txBox="1">
                <a:spLocks noChangeArrowheads="1"/>
              </p:cNvSpPr>
              <p:nvPr/>
            </p:nvSpPr>
            <p:spPr bwMode="auto">
              <a:xfrm>
                <a:off x="6778411" y="2667938"/>
                <a:ext cx="2092131" cy="369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spcBef>
                    <a:spcPts val="0"/>
                  </a:spcBef>
                  <a:buChar char="•"/>
                  <a:defRPr>
                    <a:solidFill>
                      <a:srgbClr val="000099"/>
                    </a:solidFill>
                    <a:latin typeface="Arial"/>
                  </a:defRPr>
                </a:lvl1pPr>
                <a:lvl2pPr marL="742950" indent="-285750">
                  <a:spcBef>
                    <a:spcPts val="0"/>
                  </a:spcBef>
                  <a:buChar char="–"/>
                  <a:defRPr sz="1600">
                    <a:solidFill>
                      <a:srgbClr val="000099"/>
                    </a:solidFill>
                    <a:latin typeface="Arial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1400">
                    <a:solidFill>
                      <a:srgbClr val="000099"/>
                    </a:solidFill>
                    <a:latin typeface="Arial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1400">
                    <a:solidFill>
                      <a:srgbClr val="000099"/>
                    </a:solidFill>
                    <a:latin typeface="Arial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5pPr>
                <a:lvl6pPr marL="2514599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599"/>
                  </a:spcAft>
                  <a:buFontTx/>
                  <a:buNone/>
                  <a:defRPr/>
                </a:pPr>
                <a:r>
                  <a:rPr lang="ru-RU">
                    <a:solidFill>
                      <a:srgbClr val="002060"/>
                    </a:solidFill>
                    <a:latin typeface="Calibri"/>
                  </a:rPr>
                  <a:t>Рабочая папка</a:t>
                </a:r>
                <a:endParaRPr/>
              </a:p>
            </p:txBody>
          </p:sp>
          <p:sp>
            <p:nvSpPr>
              <p:cNvPr id="2133795579" name="Прямоугольник: скругленные углы 34"/>
              <p:cNvSpPr/>
              <p:nvPr/>
            </p:nvSpPr>
            <p:spPr bwMode="auto">
              <a:xfrm>
                <a:off x="6871372" y="3395629"/>
                <a:ext cx="1906206" cy="1231288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ru-RU">
                  <a:solidFill>
                    <a:srgbClr val="00B0F0"/>
                  </a:solidFill>
                </a:endParaRPr>
              </a:p>
            </p:txBody>
          </p:sp>
          <p:pic>
            <p:nvPicPr>
              <p:cNvPr id="1491447945" name="Рисунок 35"/>
              <p:cNvPicPr>
                <a:picLocks noChangeAspect="1"/>
              </p:cNvPicPr>
              <p:nvPr/>
            </p:nvPicPr>
            <p:blipFill>
              <a:blip r:embed="rId3"/>
              <a:stretch/>
            </p:blipFill>
            <p:spPr bwMode="auto">
              <a:xfrm>
                <a:off x="8343790" y="3327081"/>
                <a:ext cx="264956" cy="272865"/>
              </a:xfrm>
              <a:prstGeom prst="rect">
                <a:avLst/>
              </a:prstGeom>
            </p:spPr>
          </p:pic>
          <p:sp>
            <p:nvSpPr>
              <p:cNvPr id="726809441" name="Text Box 10"/>
              <p:cNvSpPr txBox="1">
                <a:spLocks noChangeArrowheads="1"/>
              </p:cNvSpPr>
              <p:nvPr/>
            </p:nvSpPr>
            <p:spPr bwMode="auto">
              <a:xfrm>
                <a:off x="7318362" y="3344846"/>
                <a:ext cx="943203" cy="369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spcBef>
                    <a:spcPts val="0"/>
                  </a:spcBef>
                  <a:buChar char="•"/>
                  <a:defRPr>
                    <a:solidFill>
                      <a:srgbClr val="000099"/>
                    </a:solidFill>
                    <a:latin typeface="Arial"/>
                  </a:defRPr>
                </a:lvl1pPr>
                <a:lvl2pPr marL="742950" indent="-285750">
                  <a:spcBef>
                    <a:spcPts val="0"/>
                  </a:spcBef>
                  <a:buChar char="–"/>
                  <a:defRPr sz="1600">
                    <a:solidFill>
                      <a:srgbClr val="000099"/>
                    </a:solidFill>
                    <a:latin typeface="Arial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1400">
                    <a:solidFill>
                      <a:srgbClr val="000099"/>
                    </a:solidFill>
                    <a:latin typeface="Arial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1400">
                    <a:solidFill>
                      <a:srgbClr val="000099"/>
                    </a:solidFill>
                    <a:latin typeface="Arial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5pPr>
                <a:lvl6pPr marL="2514599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9pPr>
              </a:lstStyle>
              <a:p>
                <a:pPr algn="just">
                  <a:spcBef>
                    <a:spcPts val="0"/>
                  </a:spcBef>
                  <a:spcAft>
                    <a:spcPts val="599"/>
                  </a:spcAft>
                  <a:buFontTx/>
                  <a:buNone/>
                  <a:defRPr/>
                </a:pPr>
                <a:r>
                  <a:rPr lang="en-US">
                    <a:solidFill>
                      <a:srgbClr val="0070C0"/>
                    </a:solidFill>
                    <a:latin typeface="Calibri"/>
                  </a:rPr>
                  <a:t>task.py</a:t>
                </a:r>
                <a:endParaRPr lang="ru-RU">
                  <a:solidFill>
                    <a:srgbClr val="0070C0"/>
                  </a:solidFill>
                  <a:latin typeface="Calibri"/>
                </a:endParaRPr>
              </a:p>
            </p:txBody>
          </p:sp>
          <p:sp>
            <p:nvSpPr>
              <p:cNvPr id="1243567133" name="Прямоугольник: скругленные углы 39"/>
              <p:cNvSpPr/>
              <p:nvPr/>
            </p:nvSpPr>
            <p:spPr bwMode="auto">
              <a:xfrm>
                <a:off x="9315267" y="2637634"/>
                <a:ext cx="2117469" cy="2133667"/>
              </a:xfrm>
              <a:prstGeom prst="roundRect">
                <a:avLst>
                  <a:gd name="adj" fmla="val 16667"/>
                </a:avLst>
              </a:prstGeom>
              <a:noFill/>
              <a:ln w="38100" cmpd="sng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ru-RU"/>
              </a:p>
            </p:txBody>
          </p:sp>
          <p:sp>
            <p:nvSpPr>
              <p:cNvPr id="1988634183" name="Прямоугольник: скругленные углы 45"/>
              <p:cNvSpPr/>
              <p:nvPr/>
            </p:nvSpPr>
            <p:spPr bwMode="auto">
              <a:xfrm>
                <a:off x="9427208" y="3407719"/>
                <a:ext cx="1906206" cy="835938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ru-RU">
                  <a:solidFill>
                    <a:srgbClr val="00B0F0"/>
                  </a:solidFill>
                </a:endParaRPr>
              </a:p>
            </p:txBody>
          </p:sp>
          <p:pic>
            <p:nvPicPr>
              <p:cNvPr id="2108700979" name="Рисунок 46"/>
              <p:cNvPicPr>
                <a:picLocks noChangeAspect="1"/>
              </p:cNvPicPr>
              <p:nvPr/>
            </p:nvPicPr>
            <p:blipFill>
              <a:blip r:embed="rId3"/>
              <a:stretch/>
            </p:blipFill>
            <p:spPr bwMode="auto">
              <a:xfrm>
                <a:off x="10899626" y="3339171"/>
                <a:ext cx="264956" cy="272865"/>
              </a:xfrm>
              <a:prstGeom prst="rect">
                <a:avLst/>
              </a:prstGeom>
            </p:spPr>
          </p:pic>
          <p:sp>
            <p:nvSpPr>
              <p:cNvPr id="648154810" name="Text Box 10"/>
              <p:cNvSpPr txBox="1">
                <a:spLocks noChangeArrowheads="1"/>
              </p:cNvSpPr>
              <p:nvPr/>
            </p:nvSpPr>
            <p:spPr bwMode="auto">
              <a:xfrm>
                <a:off x="9874198" y="3356937"/>
                <a:ext cx="943203" cy="369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spcBef>
                    <a:spcPts val="0"/>
                  </a:spcBef>
                  <a:buChar char="•"/>
                  <a:defRPr>
                    <a:solidFill>
                      <a:srgbClr val="000099"/>
                    </a:solidFill>
                    <a:latin typeface="Arial"/>
                  </a:defRPr>
                </a:lvl1pPr>
                <a:lvl2pPr marL="742950" indent="-285750">
                  <a:spcBef>
                    <a:spcPts val="0"/>
                  </a:spcBef>
                  <a:buChar char="–"/>
                  <a:defRPr sz="1600">
                    <a:solidFill>
                      <a:srgbClr val="000099"/>
                    </a:solidFill>
                    <a:latin typeface="Arial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1400">
                    <a:solidFill>
                      <a:srgbClr val="000099"/>
                    </a:solidFill>
                    <a:latin typeface="Arial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1400">
                    <a:solidFill>
                      <a:srgbClr val="000099"/>
                    </a:solidFill>
                    <a:latin typeface="Arial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5pPr>
                <a:lvl6pPr marL="2514599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9pPr>
              </a:lstStyle>
              <a:p>
                <a:pPr algn="just">
                  <a:spcBef>
                    <a:spcPts val="0"/>
                  </a:spcBef>
                  <a:spcAft>
                    <a:spcPts val="599"/>
                  </a:spcAft>
                  <a:buFontTx/>
                  <a:buNone/>
                  <a:defRPr/>
                </a:pPr>
                <a:r>
                  <a:rPr lang="en-US">
                    <a:solidFill>
                      <a:srgbClr val="0070C0"/>
                    </a:solidFill>
                    <a:latin typeface="Calibri"/>
                  </a:rPr>
                  <a:t>task.py</a:t>
                </a:r>
                <a:endParaRPr lang="ru-RU">
                  <a:solidFill>
                    <a:srgbClr val="0070C0"/>
                  </a:solidFill>
                  <a:latin typeface="Calibri"/>
                </a:endParaRPr>
              </a:p>
            </p:txBody>
          </p:sp>
          <p:sp>
            <p:nvSpPr>
              <p:cNvPr id="1595410654" name="Text Box 10"/>
              <p:cNvSpPr txBox="1">
                <a:spLocks noChangeArrowheads="1"/>
              </p:cNvSpPr>
              <p:nvPr/>
            </p:nvSpPr>
            <p:spPr bwMode="auto">
              <a:xfrm>
                <a:off x="2687100" y="3242761"/>
                <a:ext cx="1500804" cy="3077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spcBef>
                    <a:spcPts val="0"/>
                  </a:spcBef>
                  <a:buChar char="•"/>
                  <a:defRPr>
                    <a:solidFill>
                      <a:srgbClr val="000099"/>
                    </a:solidFill>
                    <a:latin typeface="Arial"/>
                  </a:defRPr>
                </a:lvl1pPr>
                <a:lvl2pPr marL="742950" indent="-285750">
                  <a:spcBef>
                    <a:spcPts val="0"/>
                  </a:spcBef>
                  <a:buChar char="–"/>
                  <a:defRPr sz="1600">
                    <a:solidFill>
                      <a:srgbClr val="000099"/>
                    </a:solidFill>
                    <a:latin typeface="Arial"/>
                  </a:defRPr>
                </a:lvl2pPr>
                <a:lvl3pPr marL="1143000" indent="-228600">
                  <a:spcBef>
                    <a:spcPts val="0"/>
                  </a:spcBef>
                  <a:buChar char="•"/>
                  <a:defRPr sz="1400">
                    <a:solidFill>
                      <a:srgbClr val="000099"/>
                    </a:solidFill>
                    <a:latin typeface="Arial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sz="1400">
                    <a:solidFill>
                      <a:srgbClr val="000099"/>
                    </a:solidFill>
                    <a:latin typeface="Arial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5pPr>
                <a:lvl6pPr marL="2514599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sz="1000">
                    <a:solidFill>
                      <a:srgbClr val="000099"/>
                    </a:solidFill>
                    <a:latin typeface="Arial"/>
                  </a:defRPr>
                </a:lvl9pPr>
              </a:lstStyle>
              <a:p>
                <a:pPr algn="ctr">
                  <a:spcBef>
                    <a:spcPts val="0"/>
                  </a:spcBef>
                  <a:spcAft>
                    <a:spcPts val="599"/>
                  </a:spcAft>
                  <a:buFontTx/>
                  <a:buNone/>
                  <a:defRPr/>
                </a:pPr>
                <a:r>
                  <a:rPr lang="en-US" sz="1400">
                    <a:solidFill>
                      <a:srgbClr val="002060"/>
                    </a:solidFill>
                    <a:latin typeface="Calibri"/>
                  </a:rPr>
                  <a:t>git clone [URL]</a:t>
                </a:r>
                <a:endParaRPr lang="ru-RU" sz="1400">
                  <a:solidFill>
                    <a:srgbClr val="002060"/>
                  </a:solidFill>
                  <a:latin typeface="Calibri"/>
                </a:endParaRPr>
              </a:p>
            </p:txBody>
          </p:sp>
        </p:grpSp>
      </p:grpSp>
      <p:sp>
        <p:nvSpPr>
          <p:cNvPr id="1778930691" name="Rectangle 9"/>
          <p:cNvSpPr txBox="1">
            <a:spLocks noChangeArrowheads="1"/>
          </p:cNvSpPr>
          <p:nvPr/>
        </p:nvSpPr>
        <p:spPr bwMode="auto">
          <a:xfrm>
            <a:off x="0" y="207963"/>
            <a:ext cx="12192000" cy="698499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buNone/>
              <a:defRPr sz="3200" b="1">
                <a:solidFill>
                  <a:schemeClr val="tx1"/>
                </a:solidFill>
                <a:latin typeface="Verdana"/>
                <a:ea typeface="Verdana"/>
                <a:cs typeface="+mj-cs"/>
              </a:defRPr>
            </a:lvl1pPr>
          </a:lstStyle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Calibri"/>
                <a:cs typeface="Times New Roman"/>
              </a:rPr>
              <a:t>Git</a:t>
            </a:r>
            <a:endParaRPr lang="ru-RU">
              <a:solidFill>
                <a:srgbClr val="002060"/>
              </a:solidFill>
              <a:latin typeface="Calibri"/>
              <a:cs typeface="Times New Roman"/>
            </a:endParaRPr>
          </a:p>
        </p:txBody>
      </p:sp>
      <p:sp>
        <p:nvSpPr>
          <p:cNvPr id="676778734" name="Text Box 10"/>
          <p:cNvSpPr txBox="1">
            <a:spLocks noChangeArrowheads="1"/>
          </p:cNvSpPr>
          <p:nvPr/>
        </p:nvSpPr>
        <p:spPr bwMode="auto">
          <a:xfrm>
            <a:off x="251789" y="906462"/>
            <a:ext cx="11688419" cy="9679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lnSpc>
                <a:spcPct val="80000"/>
              </a:lnSpc>
              <a:spcBef>
                <a:spcPts val="0"/>
              </a:spcBef>
              <a:spcAft>
                <a:spcPts val="599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Calibri"/>
              </a:rPr>
              <a:t>Базовый рабочий процесс в 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Git </a:t>
            </a:r>
            <a:r>
              <a:rPr lang="ru-RU" sz="2000">
                <a:solidFill>
                  <a:srgbClr val="002060"/>
                </a:solidFill>
                <a:latin typeface="Calibri"/>
              </a:rPr>
              <a:t>после клонирования репозитория с сервера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 (</a:t>
            </a:r>
            <a:r>
              <a:rPr lang="en-US" sz="2000" b="1">
                <a:solidFill>
                  <a:srgbClr val="002060"/>
                </a:solidFill>
                <a:latin typeface="Calibri"/>
              </a:rPr>
              <a:t>git clone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)</a:t>
            </a:r>
            <a:r>
              <a:rPr lang="ru-RU" sz="2000">
                <a:solidFill>
                  <a:srgbClr val="002060"/>
                </a:solidFill>
                <a:latin typeface="Calibri"/>
              </a:rPr>
              <a:t>:</a:t>
            </a:r>
            <a:endParaRPr/>
          </a:p>
          <a:p>
            <a:pPr algn="just">
              <a:lnSpc>
                <a:spcPct val="80000"/>
              </a:lnSpc>
              <a:spcBef>
                <a:spcPts val="0"/>
              </a:spcBef>
              <a:spcAft>
                <a:spcPts val="599"/>
              </a:spcAft>
              <a:buNone/>
              <a:defRPr/>
            </a:pPr>
            <a:endParaRPr lang="ru-RU" sz="2000">
              <a:solidFill>
                <a:srgbClr val="002060"/>
              </a:solidFill>
              <a:latin typeface="Calibri"/>
            </a:endParaRPr>
          </a:p>
          <a:p>
            <a:pPr marL="457200" marR="0" lvl="0" indent="-457200" algn="just" defTabSz="914400">
              <a:lnSpc>
                <a:spcPct val="70000"/>
              </a:lnSpc>
              <a:spcBef>
                <a:spcPts val="0"/>
              </a:spcBef>
              <a:spcAft>
                <a:spcPts val="599"/>
              </a:spcAft>
              <a:buClrTx/>
              <a:buSzTx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Calibri"/>
              </a:rPr>
              <a:t>Вы редактируете файлы в рабочей папке.</a:t>
            </a:r>
            <a:endParaRPr/>
          </a:p>
        </p:txBody>
      </p:sp>
      <p:sp>
        <p:nvSpPr>
          <p:cNvPr id="1822583140" name="TextBox 50"/>
          <p:cNvSpPr txBox="1"/>
          <p:nvPr/>
        </p:nvSpPr>
        <p:spPr bwMode="auto">
          <a:xfrm>
            <a:off x="6978093" y="4000534"/>
            <a:ext cx="1871694" cy="24622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>
                <a:solidFill>
                  <a:srgbClr val="880088"/>
                </a:solidFill>
                <a:latin typeface="Courier New"/>
              </a:rPr>
              <a:t>print</a:t>
            </a:r>
            <a:r>
              <a:rPr lang="en-US" sz="10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000">
                <a:solidFill>
                  <a:srgbClr val="808080"/>
                </a:solidFill>
                <a:latin typeface="Courier New"/>
              </a:rPr>
              <a:t>"Hello, World!"</a:t>
            </a:r>
            <a:r>
              <a:rPr lang="en-US" sz="1000" b="1">
                <a:solidFill>
                  <a:srgbClr val="000080"/>
                </a:solidFill>
                <a:latin typeface="Courier New"/>
              </a:rPr>
              <a:t>)</a:t>
            </a:r>
            <a:endParaRPr lang="en-US" sz="1000"/>
          </a:p>
        </p:txBody>
      </p:sp>
      <p:sp>
        <p:nvSpPr>
          <p:cNvPr id="1274736457" name="TextBox 52"/>
          <p:cNvSpPr txBox="1"/>
          <p:nvPr/>
        </p:nvSpPr>
        <p:spPr bwMode="auto">
          <a:xfrm>
            <a:off x="748536" y="3699810"/>
            <a:ext cx="1871694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>
                <a:solidFill>
                  <a:srgbClr val="880088"/>
                </a:solidFill>
                <a:latin typeface="Courier New"/>
              </a:rPr>
              <a:t>print</a:t>
            </a:r>
            <a:r>
              <a:rPr lang="en-US" sz="10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000">
                <a:solidFill>
                  <a:srgbClr val="808080"/>
                </a:solidFill>
                <a:latin typeface="Courier New"/>
              </a:rPr>
              <a:t>"Hello, Word!"</a:t>
            </a:r>
            <a:r>
              <a:rPr lang="en-US" sz="1000" b="1">
                <a:solidFill>
                  <a:srgbClr val="000080"/>
                </a:solidFill>
                <a:latin typeface="Courier New"/>
              </a:rPr>
              <a:t>)</a:t>
            </a:r>
            <a:endParaRPr lang="en-US" sz="1000"/>
          </a:p>
        </p:txBody>
      </p:sp>
      <p:sp>
        <p:nvSpPr>
          <p:cNvPr id="193762658" name="TextBox 53"/>
          <p:cNvSpPr txBox="1"/>
          <p:nvPr/>
        </p:nvSpPr>
        <p:spPr bwMode="auto">
          <a:xfrm>
            <a:off x="4487511" y="3750160"/>
            <a:ext cx="1871694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>
                <a:solidFill>
                  <a:srgbClr val="880088"/>
                </a:solidFill>
                <a:latin typeface="Courier New"/>
              </a:rPr>
              <a:t>print</a:t>
            </a:r>
            <a:r>
              <a:rPr lang="en-US" sz="10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000">
                <a:solidFill>
                  <a:srgbClr val="808080"/>
                </a:solidFill>
                <a:latin typeface="Courier New"/>
              </a:rPr>
              <a:t>"Hello, Word!"</a:t>
            </a:r>
            <a:r>
              <a:rPr lang="en-US" sz="1000" b="1">
                <a:solidFill>
                  <a:srgbClr val="000080"/>
                </a:solidFill>
                <a:latin typeface="Courier New"/>
              </a:rPr>
              <a:t>)</a:t>
            </a:r>
            <a:endParaRPr lang="en-US" sz="1000"/>
          </a:p>
        </p:txBody>
      </p:sp>
      <p:sp>
        <p:nvSpPr>
          <p:cNvPr id="63941190" name="TextBox 54"/>
          <p:cNvSpPr txBox="1"/>
          <p:nvPr/>
        </p:nvSpPr>
        <p:spPr bwMode="auto">
          <a:xfrm>
            <a:off x="6978094" y="3750160"/>
            <a:ext cx="1871694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>
                <a:solidFill>
                  <a:srgbClr val="880088"/>
                </a:solidFill>
                <a:latin typeface="Courier New"/>
              </a:rPr>
              <a:t>print</a:t>
            </a:r>
            <a:r>
              <a:rPr lang="en-US" sz="10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000">
                <a:solidFill>
                  <a:srgbClr val="808080"/>
                </a:solidFill>
                <a:latin typeface="Courier New"/>
              </a:rPr>
              <a:t>"Hello, Word!"</a:t>
            </a:r>
            <a:r>
              <a:rPr lang="en-US" sz="1000" b="1">
                <a:solidFill>
                  <a:srgbClr val="000080"/>
                </a:solidFill>
                <a:latin typeface="Courier New"/>
              </a:rPr>
              <a:t>)</a:t>
            </a:r>
            <a:endParaRPr lang="en-US" sz="1000"/>
          </a:p>
        </p:txBody>
      </p:sp>
      <p:sp>
        <p:nvSpPr>
          <p:cNvPr id="191308245" name="TextBox 55"/>
          <p:cNvSpPr txBox="1"/>
          <p:nvPr/>
        </p:nvSpPr>
        <p:spPr bwMode="auto">
          <a:xfrm>
            <a:off x="9555881" y="3754314"/>
            <a:ext cx="1871694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>
                <a:solidFill>
                  <a:srgbClr val="880088"/>
                </a:solidFill>
                <a:latin typeface="Courier New"/>
              </a:rPr>
              <a:t>print</a:t>
            </a:r>
            <a:r>
              <a:rPr lang="en-US" sz="10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000">
                <a:solidFill>
                  <a:srgbClr val="808080"/>
                </a:solidFill>
                <a:latin typeface="Courier New"/>
              </a:rPr>
              <a:t>"Hello, Word!"</a:t>
            </a:r>
            <a:r>
              <a:rPr lang="en-US" sz="1000" b="1">
                <a:solidFill>
                  <a:srgbClr val="000080"/>
                </a:solidFill>
                <a:latin typeface="Courier New"/>
              </a:rPr>
              <a:t>)</a:t>
            </a:r>
            <a:endParaRPr 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753458323" name="Группа 1"/>
          <p:cNvGrpSpPr/>
          <p:nvPr/>
        </p:nvGrpSpPr>
        <p:grpSpPr bwMode="auto">
          <a:xfrm>
            <a:off x="376029" y="2902225"/>
            <a:ext cx="11439938" cy="3834423"/>
            <a:chOff x="260308" y="2326707"/>
            <a:chExt cx="11770728" cy="4276343"/>
          </a:xfrm>
        </p:grpSpPr>
        <p:sp>
          <p:nvSpPr>
            <p:cNvPr id="1034833798" name="Прямоугольник: скругленные углы 28"/>
            <p:cNvSpPr/>
            <p:nvPr/>
          </p:nvSpPr>
          <p:spPr bwMode="auto">
            <a:xfrm>
              <a:off x="481020" y="2944049"/>
              <a:ext cx="2245127" cy="2133667"/>
            </a:xfrm>
            <a:prstGeom prst="roundRect">
              <a:avLst>
                <a:gd name="adj" fmla="val 16667"/>
              </a:avLst>
            </a:prstGeom>
            <a:noFill/>
            <a:ln w="38100" cmpd="sng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388891117" name="Text Box 10"/>
            <p:cNvSpPr txBox="1">
              <a:spLocks noChangeArrowheads="1"/>
            </p:cNvSpPr>
            <p:nvPr/>
          </p:nvSpPr>
          <p:spPr bwMode="auto">
            <a:xfrm>
              <a:off x="374788" y="2971053"/>
              <a:ext cx="2351359" cy="4118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ru-RU">
                  <a:solidFill>
                    <a:srgbClr val="002060"/>
                  </a:solidFill>
                  <a:latin typeface="Calibri"/>
                </a:rPr>
                <a:t>Репозиторий</a:t>
              </a:r>
              <a:endParaRPr/>
            </a:p>
          </p:txBody>
        </p:sp>
        <p:sp>
          <p:nvSpPr>
            <p:cNvPr id="547730273" name="Прямоугольник: скругленные углы 30"/>
            <p:cNvSpPr/>
            <p:nvPr/>
          </p:nvSpPr>
          <p:spPr bwMode="auto">
            <a:xfrm>
              <a:off x="260309" y="2337088"/>
              <a:ext cx="2632489" cy="34033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99CC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125109620" name="Text Box 10"/>
            <p:cNvSpPr txBox="1">
              <a:spLocks noChangeArrowheads="1"/>
            </p:cNvSpPr>
            <p:nvPr/>
          </p:nvSpPr>
          <p:spPr bwMode="auto">
            <a:xfrm>
              <a:off x="260308" y="2337087"/>
              <a:ext cx="2632489" cy="4118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ru-RU">
                  <a:solidFill>
                    <a:srgbClr val="002060"/>
                  </a:solidFill>
                  <a:latin typeface="Calibri"/>
                </a:rPr>
                <a:t>Сервер</a:t>
              </a:r>
              <a:endParaRPr/>
            </a:p>
          </p:txBody>
        </p:sp>
        <p:sp>
          <p:nvSpPr>
            <p:cNvPr id="1362765926" name="Прямоугольник: скругленные углы 32"/>
            <p:cNvSpPr/>
            <p:nvPr/>
          </p:nvSpPr>
          <p:spPr bwMode="auto">
            <a:xfrm>
              <a:off x="645864" y="3509815"/>
              <a:ext cx="1906206" cy="143560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0B0F0"/>
                </a:solidFill>
              </a:endParaRPr>
            </a:p>
          </p:txBody>
        </p:sp>
        <p:pic>
          <p:nvPicPr>
            <p:cNvPr id="1126497280" name="Рисунок 2" descr="Программист мужской со сплошной заливкой"/>
            <p:cNvPicPr>
              <a:picLocks noChangeAspect="1"/>
            </p:cNvPicPr>
            <p:nvPr/>
          </p:nvPicPr>
          <p:blipFill>
            <a:blip r:embed="rId2"/>
            <a:stretch/>
          </p:blipFill>
          <p:spPr bwMode="auto">
            <a:xfrm>
              <a:off x="7544529" y="2934023"/>
              <a:ext cx="469957" cy="469957"/>
            </a:xfrm>
            <a:prstGeom prst="rect">
              <a:avLst/>
            </a:prstGeom>
          </p:spPr>
        </p:pic>
        <p:sp>
          <p:nvSpPr>
            <p:cNvPr id="1266799126" name="Прямоугольник: скругленные углы 38"/>
            <p:cNvSpPr/>
            <p:nvPr/>
          </p:nvSpPr>
          <p:spPr bwMode="auto">
            <a:xfrm>
              <a:off x="3226768" y="2337088"/>
              <a:ext cx="8804266" cy="340330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99CC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283360498" name="Text Box 10"/>
            <p:cNvSpPr txBox="1">
              <a:spLocks noChangeArrowheads="1"/>
            </p:cNvSpPr>
            <p:nvPr/>
          </p:nvSpPr>
          <p:spPr bwMode="auto">
            <a:xfrm>
              <a:off x="3226769" y="2326707"/>
              <a:ext cx="7828228" cy="4118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ru-RU">
                  <a:solidFill>
                    <a:srgbClr val="002060"/>
                  </a:solidFill>
                  <a:latin typeface="Calibri"/>
                </a:rPr>
                <a:t>Локальный компьютер</a:t>
              </a:r>
              <a:endParaRPr/>
            </a:p>
          </p:txBody>
        </p:sp>
        <p:sp>
          <p:nvSpPr>
            <p:cNvPr id="247037705" name="Прямоугольник: скругленные углы 41"/>
            <p:cNvSpPr/>
            <p:nvPr/>
          </p:nvSpPr>
          <p:spPr bwMode="auto">
            <a:xfrm>
              <a:off x="3502512" y="2944049"/>
              <a:ext cx="2117469" cy="2133667"/>
            </a:xfrm>
            <a:prstGeom prst="roundRect">
              <a:avLst>
                <a:gd name="adj" fmla="val 16667"/>
              </a:avLst>
            </a:prstGeom>
            <a:noFill/>
            <a:ln w="38100" cmpd="sng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867158216" name="Text Box 10"/>
            <p:cNvSpPr txBox="1">
              <a:spLocks noChangeArrowheads="1"/>
            </p:cNvSpPr>
            <p:nvPr/>
          </p:nvSpPr>
          <p:spPr bwMode="auto">
            <a:xfrm>
              <a:off x="3527852" y="2986443"/>
              <a:ext cx="2092131" cy="7208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ru-RU">
                  <a:solidFill>
                    <a:srgbClr val="002060"/>
                  </a:solidFill>
                  <a:latin typeface="Calibri"/>
                </a:rPr>
                <a:t>Локальный репозиторий</a:t>
              </a:r>
              <a:endParaRPr/>
            </a:p>
          </p:txBody>
        </p:sp>
        <p:sp>
          <p:nvSpPr>
            <p:cNvPr id="1656000220" name="Text Box 10"/>
            <p:cNvSpPr txBox="1">
              <a:spLocks noChangeArrowheads="1"/>
            </p:cNvSpPr>
            <p:nvPr/>
          </p:nvSpPr>
          <p:spPr bwMode="auto">
            <a:xfrm>
              <a:off x="8008714" y="4210383"/>
              <a:ext cx="1747338" cy="3432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en-US" sz="1400">
                  <a:solidFill>
                    <a:srgbClr val="002060"/>
                  </a:solidFill>
                  <a:latin typeface="Calibri"/>
                </a:rPr>
                <a:t>git add</a:t>
              </a:r>
              <a:r>
                <a:rPr lang="ru-RU" sz="1400">
                  <a:solidFill>
                    <a:srgbClr val="002060"/>
                  </a:solidFill>
                  <a:latin typeface="Calibri"/>
                </a:rPr>
                <a:t> </a:t>
              </a:r>
              <a:r>
                <a:rPr lang="en-US" sz="1400">
                  <a:solidFill>
                    <a:srgbClr val="002060"/>
                  </a:solidFill>
                  <a:latin typeface="Calibri"/>
                </a:rPr>
                <a:t>[</a:t>
              </a:r>
              <a:r>
                <a:rPr lang="ru-RU" sz="1400">
                  <a:solidFill>
                    <a:srgbClr val="002060"/>
                  </a:solidFill>
                  <a:latin typeface="Calibri"/>
                </a:rPr>
                <a:t>имя файла</a:t>
              </a:r>
              <a:r>
                <a:rPr lang="en-US" sz="1400">
                  <a:solidFill>
                    <a:srgbClr val="002060"/>
                  </a:solidFill>
                  <a:latin typeface="Calibri"/>
                </a:rPr>
                <a:t>]</a:t>
              </a:r>
              <a:endParaRPr lang="ru-RU" sz="1400">
                <a:solidFill>
                  <a:srgbClr val="002060"/>
                </a:solidFill>
                <a:latin typeface="Calibri"/>
              </a:endParaRPr>
            </a:p>
          </p:txBody>
        </p:sp>
        <p:sp>
          <p:nvSpPr>
            <p:cNvPr id="508436919" name="Text Box 10"/>
            <p:cNvSpPr txBox="1">
              <a:spLocks noChangeArrowheads="1"/>
            </p:cNvSpPr>
            <p:nvPr/>
          </p:nvSpPr>
          <p:spPr bwMode="auto">
            <a:xfrm>
              <a:off x="9664590" y="3004863"/>
              <a:ext cx="2117468" cy="7208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ru-RU">
                  <a:solidFill>
                    <a:srgbClr val="002060"/>
                  </a:solidFill>
                  <a:latin typeface="Calibri"/>
                </a:rPr>
                <a:t>Область индексирования</a:t>
              </a:r>
              <a:endParaRPr/>
            </a:p>
          </p:txBody>
        </p:sp>
        <p:pic>
          <p:nvPicPr>
            <p:cNvPr id="762726690" name="Рисунок 88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2118283" y="3441267"/>
              <a:ext cx="264956" cy="272865"/>
            </a:xfrm>
            <a:prstGeom prst="rect">
              <a:avLst/>
            </a:prstGeom>
          </p:spPr>
        </p:pic>
        <p:sp>
          <p:nvSpPr>
            <p:cNvPr id="1038196723" name="Text Box 10"/>
            <p:cNvSpPr txBox="1">
              <a:spLocks noChangeArrowheads="1"/>
            </p:cNvSpPr>
            <p:nvPr/>
          </p:nvSpPr>
          <p:spPr bwMode="auto">
            <a:xfrm>
              <a:off x="1092855" y="3459031"/>
              <a:ext cx="943203" cy="4118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just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en-US">
                  <a:solidFill>
                    <a:srgbClr val="0070C0"/>
                  </a:solidFill>
                  <a:latin typeface="Calibri"/>
                </a:rPr>
                <a:t>task.py</a:t>
              </a:r>
              <a:endParaRPr lang="ru-RU">
                <a:solidFill>
                  <a:srgbClr val="0070C0"/>
                </a:solidFill>
                <a:latin typeface="Calibri"/>
              </a:endParaRPr>
            </a:p>
          </p:txBody>
        </p:sp>
        <p:sp>
          <p:nvSpPr>
            <p:cNvPr id="557323133" name="Прямоугольник: скругленные углы 92"/>
            <p:cNvSpPr/>
            <p:nvPr/>
          </p:nvSpPr>
          <p:spPr bwMode="auto">
            <a:xfrm>
              <a:off x="3620813" y="3714133"/>
              <a:ext cx="1906206" cy="124337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0B0F0"/>
                </a:solidFill>
              </a:endParaRPr>
            </a:p>
          </p:txBody>
        </p:sp>
        <p:pic>
          <p:nvPicPr>
            <p:cNvPr id="1915186922" name="Рисунок 93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5093231" y="3645585"/>
              <a:ext cx="264956" cy="272865"/>
            </a:xfrm>
            <a:prstGeom prst="rect">
              <a:avLst/>
            </a:prstGeom>
          </p:spPr>
        </p:pic>
        <p:sp>
          <p:nvSpPr>
            <p:cNvPr id="1191709486" name="Text Box 10"/>
            <p:cNvSpPr txBox="1">
              <a:spLocks noChangeArrowheads="1"/>
            </p:cNvSpPr>
            <p:nvPr/>
          </p:nvSpPr>
          <p:spPr bwMode="auto">
            <a:xfrm>
              <a:off x="4067803" y="3663351"/>
              <a:ext cx="943203" cy="4118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just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en-US">
                  <a:solidFill>
                    <a:srgbClr val="0070C0"/>
                  </a:solidFill>
                  <a:latin typeface="Calibri"/>
                </a:rPr>
                <a:t>task.py</a:t>
              </a:r>
              <a:endParaRPr lang="ru-RU">
                <a:solidFill>
                  <a:srgbClr val="0070C0"/>
                </a:solidFill>
                <a:latin typeface="Calibri"/>
              </a:endParaRPr>
            </a:p>
          </p:txBody>
        </p:sp>
        <p:sp>
          <p:nvSpPr>
            <p:cNvPr id="1746341819" name="Прямоугольник: скругленные углы 26"/>
            <p:cNvSpPr/>
            <p:nvPr/>
          </p:nvSpPr>
          <p:spPr bwMode="auto">
            <a:xfrm>
              <a:off x="5972239" y="2944049"/>
              <a:ext cx="2117469" cy="2133667"/>
            </a:xfrm>
            <a:prstGeom prst="roundRect">
              <a:avLst>
                <a:gd name="adj" fmla="val 16667"/>
              </a:avLst>
            </a:prstGeom>
            <a:noFill/>
            <a:ln w="38100" cmpd="sng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761561796" name="Text Box 10"/>
            <p:cNvSpPr txBox="1">
              <a:spLocks noChangeArrowheads="1"/>
            </p:cNvSpPr>
            <p:nvPr/>
          </p:nvSpPr>
          <p:spPr bwMode="auto">
            <a:xfrm>
              <a:off x="5997578" y="2986443"/>
              <a:ext cx="2092131" cy="4118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ru-RU">
                  <a:solidFill>
                    <a:srgbClr val="002060"/>
                  </a:solidFill>
                  <a:latin typeface="Calibri"/>
                </a:rPr>
                <a:t>Рабочая папка</a:t>
              </a:r>
              <a:endParaRPr/>
            </a:p>
          </p:txBody>
        </p:sp>
        <p:sp>
          <p:nvSpPr>
            <p:cNvPr id="1149452206" name="Прямоугольник: скругленные углы 34"/>
            <p:cNvSpPr/>
            <p:nvPr/>
          </p:nvSpPr>
          <p:spPr bwMode="auto">
            <a:xfrm>
              <a:off x="6090539" y="3714133"/>
              <a:ext cx="1906206" cy="123128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0B0F0"/>
                </a:solidFill>
              </a:endParaRPr>
            </a:p>
          </p:txBody>
        </p:sp>
        <p:pic>
          <p:nvPicPr>
            <p:cNvPr id="1355737444" name="Рисунок 35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7562957" y="3645585"/>
              <a:ext cx="264956" cy="272865"/>
            </a:xfrm>
            <a:prstGeom prst="rect">
              <a:avLst/>
            </a:prstGeom>
          </p:spPr>
        </p:pic>
        <p:sp>
          <p:nvSpPr>
            <p:cNvPr id="999370353" name="Text Box 10"/>
            <p:cNvSpPr txBox="1">
              <a:spLocks noChangeArrowheads="1"/>
            </p:cNvSpPr>
            <p:nvPr/>
          </p:nvSpPr>
          <p:spPr bwMode="auto">
            <a:xfrm>
              <a:off x="6537529" y="3663351"/>
              <a:ext cx="943203" cy="4118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just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en-US">
                  <a:solidFill>
                    <a:srgbClr val="0070C0"/>
                  </a:solidFill>
                  <a:latin typeface="Calibri"/>
                </a:rPr>
                <a:t>task.py</a:t>
              </a:r>
              <a:endParaRPr lang="ru-RU">
                <a:solidFill>
                  <a:srgbClr val="0070C0"/>
                </a:solidFill>
                <a:latin typeface="Calibri"/>
              </a:endParaRPr>
            </a:p>
          </p:txBody>
        </p:sp>
        <p:sp>
          <p:nvSpPr>
            <p:cNvPr id="409405548" name="Прямоугольник: скругленные углы 39"/>
            <p:cNvSpPr/>
            <p:nvPr/>
          </p:nvSpPr>
          <p:spPr bwMode="auto">
            <a:xfrm>
              <a:off x="9664590" y="2956139"/>
              <a:ext cx="2117469" cy="2133667"/>
            </a:xfrm>
            <a:prstGeom prst="roundRect">
              <a:avLst>
                <a:gd name="adj" fmla="val 16667"/>
              </a:avLst>
            </a:prstGeom>
            <a:noFill/>
            <a:ln w="38100" cmpd="sng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75936789" name="Прямоугольник: скругленные углы 45"/>
            <p:cNvSpPr/>
            <p:nvPr/>
          </p:nvSpPr>
          <p:spPr bwMode="auto">
            <a:xfrm>
              <a:off x="9776531" y="3726223"/>
              <a:ext cx="1906206" cy="123128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0B0F0"/>
                </a:solidFill>
              </a:endParaRPr>
            </a:p>
          </p:txBody>
        </p:sp>
        <p:pic>
          <p:nvPicPr>
            <p:cNvPr id="472805587" name="Рисунок 46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11248949" y="3657675"/>
              <a:ext cx="264956" cy="272865"/>
            </a:xfrm>
            <a:prstGeom prst="rect">
              <a:avLst/>
            </a:prstGeom>
          </p:spPr>
        </p:pic>
        <p:sp>
          <p:nvSpPr>
            <p:cNvPr id="799414423" name="Text Box 10"/>
            <p:cNvSpPr txBox="1">
              <a:spLocks noChangeArrowheads="1"/>
            </p:cNvSpPr>
            <p:nvPr/>
          </p:nvSpPr>
          <p:spPr bwMode="auto">
            <a:xfrm>
              <a:off x="10223521" y="3675440"/>
              <a:ext cx="943203" cy="4118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just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en-US">
                  <a:solidFill>
                    <a:srgbClr val="0070C0"/>
                  </a:solidFill>
                  <a:latin typeface="Calibri"/>
                </a:rPr>
                <a:t>task.py</a:t>
              </a:r>
              <a:endParaRPr lang="ru-RU">
                <a:solidFill>
                  <a:srgbClr val="0070C0"/>
                </a:solidFill>
                <a:latin typeface="Calibri"/>
              </a:endParaRPr>
            </a:p>
          </p:txBody>
        </p:sp>
        <p:cxnSp>
          <p:nvCxnSpPr>
            <p:cNvPr id="982643145" name="Прямая со стрелкой 50"/>
            <p:cNvCxnSpPr>
              <a:cxnSpLocks/>
            </p:cNvCxnSpPr>
            <p:nvPr/>
          </p:nvCxnSpPr>
          <p:spPr bwMode="auto">
            <a:xfrm>
              <a:off x="8077339" y="4573228"/>
              <a:ext cx="1587249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1458553" name="Прямая со стрелкой 54"/>
            <p:cNvCxnSpPr>
              <a:cxnSpLocks/>
            </p:cNvCxnSpPr>
            <p:nvPr/>
          </p:nvCxnSpPr>
          <p:spPr bwMode="auto">
            <a:xfrm flipH="1">
              <a:off x="4582274" y="5436825"/>
              <a:ext cx="6154219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6891656" name="Text Box 10"/>
            <p:cNvSpPr txBox="1">
              <a:spLocks noChangeArrowheads="1"/>
            </p:cNvSpPr>
            <p:nvPr/>
          </p:nvSpPr>
          <p:spPr bwMode="auto">
            <a:xfrm>
              <a:off x="985289" y="5905008"/>
              <a:ext cx="4482957" cy="3432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en-US" sz="1400">
                  <a:solidFill>
                    <a:srgbClr val="002060"/>
                  </a:solidFill>
                  <a:latin typeface="Calibri"/>
                </a:rPr>
                <a:t> git push [</a:t>
              </a:r>
              <a:r>
                <a:rPr lang="ru-RU" sz="1400">
                  <a:solidFill>
                    <a:srgbClr val="002060"/>
                  </a:solidFill>
                  <a:latin typeface="Calibri"/>
                </a:rPr>
                <a:t>имя удаленного сервера</a:t>
              </a:r>
              <a:r>
                <a:rPr lang="en-US" sz="1400">
                  <a:solidFill>
                    <a:srgbClr val="002060"/>
                  </a:solidFill>
                  <a:latin typeface="Calibri"/>
                </a:rPr>
                <a:t>] [</a:t>
              </a:r>
              <a:r>
                <a:rPr lang="ru-RU" sz="1400">
                  <a:solidFill>
                    <a:srgbClr val="002060"/>
                  </a:solidFill>
                  <a:latin typeface="Calibri"/>
                </a:rPr>
                <a:t>ветка</a:t>
              </a:r>
              <a:r>
                <a:rPr lang="en-US" sz="1400">
                  <a:solidFill>
                    <a:srgbClr val="002060"/>
                  </a:solidFill>
                  <a:latin typeface="Calibri"/>
                </a:rPr>
                <a:t>]</a:t>
              </a:r>
              <a:r>
                <a:rPr lang="ru-RU" sz="1400">
                  <a:solidFill>
                    <a:srgbClr val="002060"/>
                  </a:solidFill>
                  <a:latin typeface="Calibri"/>
                </a:rPr>
                <a:t> </a:t>
              </a:r>
              <a:endParaRPr/>
            </a:p>
          </p:txBody>
        </p:sp>
        <p:cxnSp>
          <p:nvCxnSpPr>
            <p:cNvPr id="2099036092" name="Прямая со стрелкой 56"/>
            <p:cNvCxnSpPr>
              <a:cxnSpLocks/>
            </p:cNvCxnSpPr>
            <p:nvPr/>
          </p:nvCxnSpPr>
          <p:spPr bwMode="auto">
            <a:xfrm flipH="1">
              <a:off x="1613043" y="6248257"/>
              <a:ext cx="2969231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2314526" name="Text Box 10"/>
            <p:cNvSpPr txBox="1">
              <a:spLocks noChangeArrowheads="1"/>
            </p:cNvSpPr>
            <p:nvPr/>
          </p:nvSpPr>
          <p:spPr bwMode="auto">
            <a:xfrm>
              <a:off x="4539404" y="5081850"/>
              <a:ext cx="6154220" cy="3432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en-US" sz="1400">
                  <a:solidFill>
                    <a:srgbClr val="002060"/>
                  </a:solidFill>
                  <a:latin typeface="Calibri"/>
                </a:rPr>
                <a:t> git commit –m [</a:t>
              </a:r>
              <a:r>
                <a:rPr lang="ru-RU" sz="1400">
                  <a:solidFill>
                    <a:srgbClr val="002060"/>
                  </a:solidFill>
                  <a:latin typeface="Calibri"/>
                </a:rPr>
                <a:t>комментарий</a:t>
              </a:r>
              <a:r>
                <a:rPr lang="en-US" sz="1400">
                  <a:solidFill>
                    <a:srgbClr val="002060"/>
                  </a:solidFill>
                  <a:latin typeface="Calibri"/>
                </a:rPr>
                <a:t>]</a:t>
              </a:r>
              <a:endParaRPr lang="ru-RU" sz="1400">
                <a:solidFill>
                  <a:srgbClr val="002060"/>
                </a:solidFill>
                <a:latin typeface="Calibri"/>
              </a:endParaRPr>
            </a:p>
          </p:txBody>
        </p:sp>
        <p:sp>
          <p:nvSpPr>
            <p:cNvPr id="987317615" name="Text Box 10"/>
            <p:cNvSpPr txBox="1">
              <a:spLocks noChangeArrowheads="1"/>
            </p:cNvSpPr>
            <p:nvPr/>
          </p:nvSpPr>
          <p:spPr bwMode="auto">
            <a:xfrm>
              <a:off x="4823043" y="5429884"/>
              <a:ext cx="5870581" cy="3432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en-US" sz="1400">
                  <a:solidFill>
                    <a:srgbClr val="002060"/>
                  </a:solidFill>
                  <a:latin typeface="Calibri"/>
                </a:rPr>
                <a:t> git commit –m “change Word to World”</a:t>
              </a:r>
              <a:endParaRPr lang="ru-RU" sz="1400">
                <a:solidFill>
                  <a:srgbClr val="002060"/>
                </a:solidFill>
                <a:latin typeface="Calibri"/>
              </a:endParaRPr>
            </a:p>
          </p:txBody>
        </p:sp>
        <p:sp>
          <p:nvSpPr>
            <p:cNvPr id="668352189" name="Text Box 10"/>
            <p:cNvSpPr txBox="1">
              <a:spLocks noChangeArrowheads="1"/>
            </p:cNvSpPr>
            <p:nvPr/>
          </p:nvSpPr>
          <p:spPr bwMode="auto">
            <a:xfrm>
              <a:off x="856179" y="6259801"/>
              <a:ext cx="4482957" cy="3432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en-US" sz="1400">
                  <a:solidFill>
                    <a:srgbClr val="002060"/>
                  </a:solidFill>
                  <a:latin typeface="Calibri"/>
                </a:rPr>
                <a:t> git push origin master</a:t>
              </a:r>
              <a:endParaRPr lang="ru-RU" sz="1400">
                <a:solidFill>
                  <a:srgbClr val="002060"/>
                </a:solidFill>
                <a:latin typeface="Calibri"/>
              </a:endParaRPr>
            </a:p>
          </p:txBody>
        </p:sp>
        <p:sp>
          <p:nvSpPr>
            <p:cNvPr id="977897997" name="Text Box 10"/>
            <p:cNvSpPr txBox="1">
              <a:spLocks noChangeArrowheads="1"/>
            </p:cNvSpPr>
            <p:nvPr/>
          </p:nvSpPr>
          <p:spPr bwMode="auto">
            <a:xfrm>
              <a:off x="8077339" y="4591648"/>
              <a:ext cx="1645825" cy="3432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ts val="0"/>
                </a:spcBef>
                <a:buChar char="•"/>
                <a:defRPr>
                  <a:solidFill>
                    <a:srgbClr val="000099"/>
                  </a:solidFill>
                  <a:latin typeface="Arial"/>
                </a:defRPr>
              </a:lvl1pPr>
              <a:lvl2pPr marL="742950" indent="-285750">
                <a:spcBef>
                  <a:spcPts val="0"/>
                </a:spcBef>
                <a:buChar char="–"/>
                <a:defRPr sz="1600">
                  <a:solidFill>
                    <a:srgbClr val="000099"/>
                  </a:solidFill>
                  <a:latin typeface="Arial"/>
                </a:defRPr>
              </a:lvl2pPr>
              <a:lvl3pPr marL="1143000" indent="-228600">
                <a:spcBef>
                  <a:spcPts val="0"/>
                </a:spcBef>
                <a:buChar char="•"/>
                <a:defRPr sz="1400">
                  <a:solidFill>
                    <a:srgbClr val="000099"/>
                  </a:solidFill>
                  <a:latin typeface="Arial"/>
                </a:defRPr>
              </a:lvl3pPr>
              <a:lvl4pPr marL="1600200" indent="-228600">
                <a:spcBef>
                  <a:spcPts val="0"/>
                </a:spcBef>
                <a:buChar char="–"/>
                <a:defRPr sz="1400">
                  <a:solidFill>
                    <a:srgbClr val="000099"/>
                  </a:solidFill>
                  <a:latin typeface="Arial"/>
                </a:defRPr>
              </a:lvl4pPr>
              <a:lvl5pPr marL="2057400" indent="-228600">
                <a:spcBef>
                  <a:spcPts val="0"/>
                </a:spcBef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sz="1000">
                  <a:solidFill>
                    <a:srgbClr val="000099"/>
                  </a:solidFill>
                  <a:latin typeface="Arial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599"/>
                </a:spcAft>
                <a:buFontTx/>
                <a:buNone/>
                <a:defRPr/>
              </a:pPr>
              <a:r>
                <a:rPr lang="en-US" sz="1400">
                  <a:solidFill>
                    <a:srgbClr val="002060"/>
                  </a:solidFill>
                  <a:latin typeface="Calibri"/>
                </a:rPr>
                <a:t>git add task.py</a:t>
              </a:r>
              <a:endParaRPr lang="ru-RU" sz="1400">
                <a:solidFill>
                  <a:srgbClr val="002060"/>
                </a:solidFill>
                <a:latin typeface="Calibri"/>
              </a:endParaRPr>
            </a:p>
          </p:txBody>
        </p:sp>
      </p:grpSp>
      <p:sp>
        <p:nvSpPr>
          <p:cNvPr id="1787757277" name="Rectangle 9"/>
          <p:cNvSpPr txBox="1">
            <a:spLocks noChangeArrowheads="1"/>
          </p:cNvSpPr>
          <p:nvPr/>
        </p:nvSpPr>
        <p:spPr bwMode="auto">
          <a:xfrm>
            <a:off x="0" y="207963"/>
            <a:ext cx="12192000" cy="698499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buNone/>
              <a:defRPr sz="3200" b="1">
                <a:solidFill>
                  <a:schemeClr val="tx1"/>
                </a:solidFill>
                <a:latin typeface="Verdana"/>
                <a:ea typeface="Verdana"/>
                <a:cs typeface="+mj-cs"/>
              </a:defRPr>
            </a:lvl1pPr>
          </a:lstStyle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Calibri"/>
                <a:cs typeface="Times New Roman"/>
              </a:rPr>
              <a:t>Git</a:t>
            </a:r>
            <a:endParaRPr lang="ru-RU">
              <a:solidFill>
                <a:srgbClr val="002060"/>
              </a:solidFill>
              <a:latin typeface="Calibri"/>
              <a:cs typeface="Times New Roman"/>
            </a:endParaRPr>
          </a:p>
        </p:txBody>
      </p:sp>
      <p:sp>
        <p:nvSpPr>
          <p:cNvPr id="247627288" name="Text Box 10"/>
          <p:cNvSpPr txBox="1">
            <a:spLocks noChangeArrowheads="1"/>
          </p:cNvSpPr>
          <p:nvPr/>
        </p:nvSpPr>
        <p:spPr bwMode="auto">
          <a:xfrm>
            <a:off x="251789" y="906462"/>
            <a:ext cx="11688419" cy="178510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R="0" lvl="0" defTabSz="914400">
              <a:spcBef>
                <a:spcPts val="0"/>
              </a:spcBef>
              <a:spcAft>
                <a:spcPts val="599"/>
              </a:spcAft>
              <a:buClrTx/>
              <a:buSzTx/>
              <a:buNone/>
              <a:defRPr/>
            </a:pPr>
            <a:r>
              <a:rPr lang="en-US" sz="2000">
                <a:solidFill>
                  <a:srgbClr val="002060"/>
                </a:solidFill>
                <a:latin typeface="Calibri"/>
              </a:rPr>
              <a:t>2. </a:t>
            </a:r>
            <a:r>
              <a:rPr lang="ru-RU" sz="2000">
                <a:solidFill>
                  <a:srgbClr val="002060"/>
                </a:solidFill>
                <a:latin typeface="Calibri"/>
              </a:rPr>
              <a:t>Вы индексируете измененные файлы, добавляя их снимки в область индексирования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 (</a:t>
            </a:r>
            <a:r>
              <a:rPr lang="en-US" sz="2000" b="1">
                <a:solidFill>
                  <a:srgbClr val="002060"/>
                </a:solidFill>
                <a:latin typeface="Calibri"/>
              </a:rPr>
              <a:t>git add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)</a:t>
            </a:r>
            <a:r>
              <a:rPr lang="ru-RU" sz="2000">
                <a:solidFill>
                  <a:srgbClr val="002060"/>
                </a:solidFill>
                <a:latin typeface="Calibri"/>
              </a:rPr>
              <a:t>.</a:t>
            </a:r>
            <a:endParaRPr/>
          </a:p>
          <a:p>
            <a:pPr marR="0" lvl="0" defTabSz="914400">
              <a:spcBef>
                <a:spcPts val="0"/>
              </a:spcBef>
              <a:spcAft>
                <a:spcPts val="599"/>
              </a:spcAft>
              <a:buClrTx/>
              <a:buSzTx/>
              <a:buNone/>
              <a:defRPr/>
            </a:pPr>
            <a:r>
              <a:rPr lang="en-US" sz="2000">
                <a:solidFill>
                  <a:srgbClr val="002060"/>
                </a:solidFill>
                <a:latin typeface="Calibri"/>
              </a:rPr>
              <a:t>3. </a:t>
            </a:r>
            <a:r>
              <a:rPr lang="ru-RU" sz="2000">
                <a:solidFill>
                  <a:srgbClr val="002060"/>
                </a:solidFill>
                <a:latin typeface="Calibri"/>
              </a:rPr>
              <a:t>Вы выполняете фиксацию измененных и проиндексированных файлов, получая их из области индексирования и сохраняя их снимки в локальном репозитории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 (</a:t>
            </a:r>
            <a:r>
              <a:rPr lang="en-US" sz="2000" b="1">
                <a:solidFill>
                  <a:srgbClr val="002060"/>
                </a:solidFill>
                <a:latin typeface="Calibri"/>
              </a:rPr>
              <a:t>git commit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)</a:t>
            </a:r>
            <a:r>
              <a:rPr lang="ru-RU" sz="2000">
                <a:solidFill>
                  <a:srgbClr val="002060"/>
                </a:solidFill>
                <a:latin typeface="Calibri"/>
              </a:rPr>
              <a:t>.</a:t>
            </a:r>
            <a:endParaRPr/>
          </a:p>
          <a:p>
            <a:pPr marR="0" lvl="0" defTabSz="914400">
              <a:spcBef>
                <a:spcPts val="0"/>
              </a:spcBef>
              <a:spcAft>
                <a:spcPts val="599"/>
              </a:spcAft>
              <a:buClrTx/>
              <a:buSzTx/>
              <a:buNone/>
              <a:defRPr/>
            </a:pPr>
            <a:r>
              <a:rPr lang="en-US" sz="2000">
                <a:solidFill>
                  <a:srgbClr val="002060"/>
                </a:solidFill>
                <a:latin typeface="Calibri"/>
              </a:rPr>
              <a:t>4. </a:t>
            </a:r>
            <a:r>
              <a:rPr lang="ru-RU" sz="2000">
                <a:solidFill>
                  <a:srgbClr val="002060"/>
                </a:solidFill>
                <a:latin typeface="Calibri"/>
              </a:rPr>
              <a:t>Вы отправляете выполненные изменения из локального репозитория в репозиторий сервера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 (</a:t>
            </a:r>
            <a:r>
              <a:rPr lang="en-US" sz="2000" b="1">
                <a:solidFill>
                  <a:srgbClr val="002060"/>
                </a:solidFill>
                <a:latin typeface="Calibri"/>
              </a:rPr>
              <a:t>git push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)</a:t>
            </a:r>
            <a:r>
              <a:rPr lang="ru-RU" sz="2000">
                <a:solidFill>
                  <a:srgbClr val="002060"/>
                </a:solidFill>
                <a:latin typeface="Calibri"/>
              </a:rPr>
              <a:t>.</a:t>
            </a:r>
            <a:endParaRPr/>
          </a:p>
        </p:txBody>
      </p:sp>
      <p:sp>
        <p:nvSpPr>
          <p:cNvPr id="1549847082" name="TextBox 64"/>
          <p:cNvSpPr txBox="1"/>
          <p:nvPr/>
        </p:nvSpPr>
        <p:spPr bwMode="auto">
          <a:xfrm>
            <a:off x="730338" y="4529730"/>
            <a:ext cx="1871694" cy="24622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>
                <a:solidFill>
                  <a:srgbClr val="880088"/>
                </a:solidFill>
                <a:latin typeface="Courier New"/>
              </a:rPr>
              <a:t>print</a:t>
            </a:r>
            <a:r>
              <a:rPr lang="en-US" sz="10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000">
                <a:solidFill>
                  <a:srgbClr val="808080"/>
                </a:solidFill>
                <a:latin typeface="Courier New"/>
              </a:rPr>
              <a:t>"Hello, World!"</a:t>
            </a:r>
            <a:r>
              <a:rPr lang="en-US" sz="1000" b="1">
                <a:solidFill>
                  <a:srgbClr val="000080"/>
                </a:solidFill>
                <a:latin typeface="Courier New"/>
              </a:rPr>
              <a:t>)</a:t>
            </a:r>
            <a:endParaRPr lang="en-US" sz="1000"/>
          </a:p>
        </p:txBody>
      </p:sp>
      <p:sp>
        <p:nvSpPr>
          <p:cNvPr id="858368922" name="TextBox 65"/>
          <p:cNvSpPr txBox="1"/>
          <p:nvPr/>
        </p:nvSpPr>
        <p:spPr bwMode="auto">
          <a:xfrm>
            <a:off x="730339" y="4279356"/>
            <a:ext cx="1871694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>
                <a:solidFill>
                  <a:srgbClr val="880088"/>
                </a:solidFill>
                <a:latin typeface="Courier New"/>
              </a:rPr>
              <a:t>print</a:t>
            </a:r>
            <a:r>
              <a:rPr lang="en-US" sz="10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000">
                <a:solidFill>
                  <a:srgbClr val="808080"/>
                </a:solidFill>
                <a:latin typeface="Courier New"/>
              </a:rPr>
              <a:t>"Hello, Word!"</a:t>
            </a:r>
            <a:r>
              <a:rPr lang="en-US" sz="1000" b="1">
                <a:solidFill>
                  <a:srgbClr val="000080"/>
                </a:solidFill>
                <a:latin typeface="Courier New"/>
              </a:rPr>
              <a:t>)</a:t>
            </a:r>
            <a:endParaRPr lang="en-US" sz="1000"/>
          </a:p>
        </p:txBody>
      </p:sp>
      <p:sp>
        <p:nvSpPr>
          <p:cNvPr id="11712225" name="TextBox 66"/>
          <p:cNvSpPr txBox="1"/>
          <p:nvPr/>
        </p:nvSpPr>
        <p:spPr bwMode="auto">
          <a:xfrm>
            <a:off x="3634734" y="4682278"/>
            <a:ext cx="1871694" cy="24622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>
                <a:solidFill>
                  <a:srgbClr val="880088"/>
                </a:solidFill>
                <a:latin typeface="Courier New"/>
              </a:rPr>
              <a:t>print</a:t>
            </a:r>
            <a:r>
              <a:rPr lang="en-US" sz="10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000">
                <a:solidFill>
                  <a:srgbClr val="808080"/>
                </a:solidFill>
                <a:latin typeface="Courier New"/>
              </a:rPr>
              <a:t>"Hello, World!"</a:t>
            </a:r>
            <a:r>
              <a:rPr lang="en-US" sz="1000" b="1">
                <a:solidFill>
                  <a:srgbClr val="000080"/>
                </a:solidFill>
                <a:latin typeface="Courier New"/>
              </a:rPr>
              <a:t>)</a:t>
            </a:r>
            <a:endParaRPr lang="en-US" sz="1000"/>
          </a:p>
        </p:txBody>
      </p:sp>
      <p:sp>
        <p:nvSpPr>
          <p:cNvPr id="1047745177" name="TextBox 67"/>
          <p:cNvSpPr txBox="1"/>
          <p:nvPr/>
        </p:nvSpPr>
        <p:spPr bwMode="auto">
          <a:xfrm>
            <a:off x="3634736" y="4431904"/>
            <a:ext cx="1871694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>
                <a:solidFill>
                  <a:srgbClr val="880088"/>
                </a:solidFill>
                <a:latin typeface="Courier New"/>
              </a:rPr>
              <a:t>print</a:t>
            </a:r>
            <a:r>
              <a:rPr lang="en-US" sz="10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000">
                <a:solidFill>
                  <a:srgbClr val="808080"/>
                </a:solidFill>
                <a:latin typeface="Courier New"/>
              </a:rPr>
              <a:t>"Hello, Word!"</a:t>
            </a:r>
            <a:r>
              <a:rPr lang="en-US" sz="1000" b="1">
                <a:solidFill>
                  <a:srgbClr val="000080"/>
                </a:solidFill>
                <a:latin typeface="Courier New"/>
              </a:rPr>
              <a:t>)</a:t>
            </a:r>
            <a:endParaRPr lang="en-US" sz="1000"/>
          </a:p>
        </p:txBody>
      </p:sp>
      <p:sp>
        <p:nvSpPr>
          <p:cNvPr id="58237720" name="TextBox 70"/>
          <p:cNvSpPr txBox="1"/>
          <p:nvPr/>
        </p:nvSpPr>
        <p:spPr bwMode="auto">
          <a:xfrm>
            <a:off x="6032039" y="4682278"/>
            <a:ext cx="1871694" cy="24622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>
                <a:solidFill>
                  <a:srgbClr val="880088"/>
                </a:solidFill>
                <a:latin typeface="Courier New"/>
              </a:rPr>
              <a:t>print</a:t>
            </a:r>
            <a:r>
              <a:rPr lang="en-US" sz="10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000">
                <a:solidFill>
                  <a:srgbClr val="808080"/>
                </a:solidFill>
                <a:latin typeface="Courier New"/>
              </a:rPr>
              <a:t>"Hello, World!"</a:t>
            </a:r>
            <a:r>
              <a:rPr lang="en-US" sz="1000" b="1">
                <a:solidFill>
                  <a:srgbClr val="000080"/>
                </a:solidFill>
                <a:latin typeface="Courier New"/>
              </a:rPr>
              <a:t>)</a:t>
            </a:r>
            <a:endParaRPr lang="en-US" sz="1000"/>
          </a:p>
        </p:txBody>
      </p:sp>
      <p:sp>
        <p:nvSpPr>
          <p:cNvPr id="1831886684" name="TextBox 71"/>
          <p:cNvSpPr txBox="1"/>
          <p:nvPr/>
        </p:nvSpPr>
        <p:spPr bwMode="auto">
          <a:xfrm>
            <a:off x="6032039" y="4431904"/>
            <a:ext cx="1871694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>
                <a:solidFill>
                  <a:srgbClr val="880088"/>
                </a:solidFill>
                <a:latin typeface="Courier New"/>
              </a:rPr>
              <a:t>print</a:t>
            </a:r>
            <a:r>
              <a:rPr lang="en-US" sz="10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000">
                <a:solidFill>
                  <a:srgbClr val="808080"/>
                </a:solidFill>
                <a:latin typeface="Courier New"/>
              </a:rPr>
              <a:t>"Hello, Word!"</a:t>
            </a:r>
            <a:r>
              <a:rPr lang="en-US" sz="1000" b="1">
                <a:solidFill>
                  <a:srgbClr val="000080"/>
                </a:solidFill>
                <a:latin typeface="Courier New"/>
              </a:rPr>
              <a:t>)</a:t>
            </a:r>
            <a:endParaRPr lang="en-US" sz="1000"/>
          </a:p>
        </p:txBody>
      </p:sp>
      <p:sp>
        <p:nvSpPr>
          <p:cNvPr id="1618915490" name="TextBox 72"/>
          <p:cNvSpPr txBox="1"/>
          <p:nvPr/>
        </p:nvSpPr>
        <p:spPr bwMode="auto">
          <a:xfrm>
            <a:off x="9630385" y="4682278"/>
            <a:ext cx="1871694" cy="246220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>
                <a:solidFill>
                  <a:srgbClr val="880088"/>
                </a:solidFill>
                <a:latin typeface="Courier New"/>
              </a:rPr>
              <a:t>print</a:t>
            </a:r>
            <a:r>
              <a:rPr lang="en-US" sz="10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000">
                <a:solidFill>
                  <a:srgbClr val="808080"/>
                </a:solidFill>
                <a:latin typeface="Courier New"/>
              </a:rPr>
              <a:t>"Hello, World!"</a:t>
            </a:r>
            <a:r>
              <a:rPr lang="en-US" sz="1000" b="1">
                <a:solidFill>
                  <a:srgbClr val="000080"/>
                </a:solidFill>
                <a:latin typeface="Courier New"/>
              </a:rPr>
              <a:t>)</a:t>
            </a:r>
            <a:endParaRPr lang="en-US" sz="1000"/>
          </a:p>
        </p:txBody>
      </p:sp>
      <p:sp>
        <p:nvSpPr>
          <p:cNvPr id="440601849" name="TextBox 73"/>
          <p:cNvSpPr txBox="1"/>
          <p:nvPr/>
        </p:nvSpPr>
        <p:spPr bwMode="auto">
          <a:xfrm>
            <a:off x="9630385" y="4431904"/>
            <a:ext cx="1871694" cy="246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>
                <a:solidFill>
                  <a:srgbClr val="880088"/>
                </a:solidFill>
                <a:latin typeface="Courier New"/>
              </a:rPr>
              <a:t>print</a:t>
            </a:r>
            <a:r>
              <a:rPr lang="en-US" sz="10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000">
                <a:solidFill>
                  <a:srgbClr val="808080"/>
                </a:solidFill>
                <a:latin typeface="Courier New"/>
              </a:rPr>
              <a:t>"Hello, Word!"</a:t>
            </a:r>
            <a:r>
              <a:rPr lang="en-US" sz="1000" b="1">
                <a:solidFill>
                  <a:srgbClr val="000080"/>
                </a:solidFill>
                <a:latin typeface="Courier New"/>
              </a:rPr>
              <a:t>)</a:t>
            </a:r>
            <a:endParaRPr 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525974626" name="Прямая соединительная линия 80"/>
          <p:cNvCxnSpPr>
            <a:cxnSpLocks/>
          </p:cNvCxnSpPr>
          <p:nvPr/>
        </p:nvCxnSpPr>
        <p:spPr bwMode="auto">
          <a:xfrm>
            <a:off x="1807094" y="4110592"/>
            <a:ext cx="89109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560174" name="Облако 81"/>
          <p:cNvSpPr/>
          <p:nvPr/>
        </p:nvSpPr>
        <p:spPr bwMode="auto">
          <a:xfrm>
            <a:off x="1735085" y="654210"/>
            <a:ext cx="9054981" cy="3287349"/>
          </a:xfrm>
          <a:prstGeom prst="cloud">
            <a:avLst/>
          </a:prstGeom>
          <a:noFill/>
          <a:ln>
            <a:solidFill>
              <a:srgbClr val="2572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58123630" name="Прямоугольник 82"/>
          <p:cNvSpPr/>
          <p:nvPr/>
        </p:nvSpPr>
        <p:spPr bwMode="auto">
          <a:xfrm>
            <a:off x="2167133" y="1950352"/>
            <a:ext cx="1584174" cy="761999"/>
          </a:xfrm>
          <a:prstGeom prst="rect">
            <a:avLst/>
          </a:prstGeom>
          <a:solidFill>
            <a:schemeClr val="bg1"/>
          </a:solidFill>
          <a:ln>
            <a:solidFill>
              <a:srgbClr val="2572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</a:rPr>
              <a:t>origin</a:t>
            </a:r>
            <a:br>
              <a:rPr lang="en-US">
                <a:solidFill>
                  <a:srgbClr val="002060"/>
                </a:solidFill>
              </a:rPr>
            </a:br>
            <a:r>
              <a:rPr lang="en-US">
                <a:solidFill>
                  <a:srgbClr val="002060"/>
                </a:solidFill>
              </a:rPr>
              <a:t>main</a:t>
            </a:r>
            <a:endParaRPr/>
          </a:p>
        </p:txBody>
      </p:sp>
      <p:sp>
        <p:nvSpPr>
          <p:cNvPr id="467263608" name="TextBox 83"/>
          <p:cNvSpPr txBox="1"/>
          <p:nvPr/>
        </p:nvSpPr>
        <p:spPr bwMode="auto">
          <a:xfrm>
            <a:off x="2959221" y="1220980"/>
            <a:ext cx="629294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</a:rPr>
              <a:t>https://github.com/IlyaOrlov/PythonCourse: origin</a:t>
            </a:r>
            <a:endParaRPr lang="ru-RU">
              <a:solidFill>
                <a:srgbClr val="002060"/>
              </a:solidFill>
            </a:endParaRPr>
          </a:p>
        </p:txBody>
      </p:sp>
      <p:sp>
        <p:nvSpPr>
          <p:cNvPr id="1051303381" name="TextBox 84"/>
          <p:cNvSpPr txBox="1"/>
          <p:nvPr/>
        </p:nvSpPr>
        <p:spPr bwMode="auto">
          <a:xfrm>
            <a:off x="1879101" y="4845873"/>
            <a:ext cx="1959726" cy="646330"/>
          </a:xfrm>
          <a:prstGeom prst="rect">
            <a:avLst/>
          </a:prstGeom>
          <a:noFill/>
          <a:ln w="25400">
            <a:solidFill>
              <a:srgbClr val="2572BB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</a:rPr>
              <a:t>local</a:t>
            </a:r>
            <a:endParaRPr/>
          </a:p>
          <a:p>
            <a:pPr algn="ctr">
              <a:defRPr/>
            </a:pPr>
            <a:r>
              <a:rPr lang="en-US">
                <a:solidFill>
                  <a:srgbClr val="002060"/>
                </a:solidFill>
              </a:rPr>
              <a:t>main</a:t>
            </a:r>
            <a:endParaRPr lang="ru-RU">
              <a:solidFill>
                <a:srgbClr val="002060"/>
              </a:solidFill>
            </a:endParaRPr>
          </a:p>
        </p:txBody>
      </p:sp>
      <p:sp>
        <p:nvSpPr>
          <p:cNvPr id="1385026799" name="TextBox 85"/>
          <p:cNvSpPr txBox="1"/>
          <p:nvPr/>
        </p:nvSpPr>
        <p:spPr bwMode="auto">
          <a:xfrm>
            <a:off x="7783758" y="4674942"/>
            <a:ext cx="1959726" cy="646330"/>
          </a:xfrm>
          <a:prstGeom prst="rect">
            <a:avLst/>
          </a:prstGeom>
          <a:noFill/>
          <a:ln w="25400">
            <a:solidFill>
              <a:srgbClr val="2572BB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</a:rPr>
              <a:t>local</a:t>
            </a:r>
            <a:endParaRPr/>
          </a:p>
          <a:p>
            <a:pPr algn="ctr">
              <a:defRPr/>
            </a:pPr>
            <a:r>
              <a:rPr lang="en-US">
                <a:solidFill>
                  <a:srgbClr val="002060"/>
                </a:solidFill>
              </a:rPr>
              <a:t>my_branch</a:t>
            </a:r>
            <a:endParaRPr/>
          </a:p>
        </p:txBody>
      </p:sp>
      <p:pic>
        <p:nvPicPr>
          <p:cNvPr id="1121746901" name="Рисунок 8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319261" y="2459542"/>
            <a:ext cx="695323" cy="6429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47706217" name="Стрелка: вниз 87"/>
          <p:cNvSpPr/>
          <p:nvPr/>
        </p:nvSpPr>
        <p:spPr bwMode="auto">
          <a:xfrm>
            <a:off x="2714950" y="2783632"/>
            <a:ext cx="189438" cy="197948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09652501" name="TextBox 95"/>
          <p:cNvSpPr txBox="1"/>
          <p:nvPr/>
        </p:nvSpPr>
        <p:spPr bwMode="auto">
          <a:xfrm>
            <a:off x="2210895" y="3693006"/>
            <a:ext cx="1224133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/>
              <a:t>git clone</a:t>
            </a:r>
            <a:endParaRPr lang="ru-RU" sz="1600" b="1"/>
          </a:p>
        </p:txBody>
      </p:sp>
      <p:sp>
        <p:nvSpPr>
          <p:cNvPr id="1986793952" name="Стрелка: вниз 96"/>
          <p:cNvSpPr/>
          <p:nvPr/>
        </p:nvSpPr>
        <p:spPr bwMode="auto">
          <a:xfrm rot="16199969">
            <a:off x="5707429" y="3401646"/>
            <a:ext cx="187642" cy="349279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553516942" name="Рисунок 9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872009" y="5321272"/>
            <a:ext cx="892341" cy="87755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58045313" name="Рисунок 9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361271" y="5288727"/>
            <a:ext cx="711949" cy="5868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289623751" name="TextBox 99"/>
          <p:cNvSpPr txBox="1"/>
          <p:nvPr/>
        </p:nvSpPr>
        <p:spPr bwMode="auto">
          <a:xfrm>
            <a:off x="7410492" y="6126816"/>
            <a:ext cx="3379575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en-US" sz="1400"/>
              <a:t>c</a:t>
            </a:r>
            <a:r>
              <a:rPr lang="ru-RU" sz="1400"/>
              <a:t>оздаем свою папку в </a:t>
            </a:r>
            <a:r>
              <a:rPr lang="en-US" sz="1400"/>
              <a:t>Practice</a:t>
            </a:r>
            <a:endParaRPr/>
          </a:p>
          <a:p>
            <a:pPr marL="342900" indent="-342900">
              <a:buAutoNum type="arabicPeriod"/>
              <a:defRPr/>
            </a:pPr>
            <a:r>
              <a:rPr lang="en-US" sz="1400"/>
              <a:t>c</a:t>
            </a:r>
            <a:r>
              <a:rPr lang="ru-RU" sz="1400"/>
              <a:t>оздаем файл в своей папке</a:t>
            </a:r>
            <a:endParaRPr/>
          </a:p>
        </p:txBody>
      </p:sp>
      <p:sp>
        <p:nvSpPr>
          <p:cNvPr id="997620381" name="TextBox 100"/>
          <p:cNvSpPr txBox="1"/>
          <p:nvPr/>
        </p:nvSpPr>
        <p:spPr bwMode="auto">
          <a:xfrm>
            <a:off x="4111350" y="4758663"/>
            <a:ext cx="3379575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/>
              <a:t>git checkout –b my_branch</a:t>
            </a:r>
            <a:endParaRPr lang="ru-RU" sz="1600" b="1"/>
          </a:p>
        </p:txBody>
      </p:sp>
      <p:sp>
        <p:nvSpPr>
          <p:cNvPr id="1413896265" name="Стрелка: изогнутая вверх 101"/>
          <p:cNvSpPr/>
          <p:nvPr/>
        </p:nvSpPr>
        <p:spPr bwMode="auto">
          <a:xfrm>
            <a:off x="9000461" y="5330823"/>
            <a:ext cx="678495" cy="461651"/>
          </a:xfrm>
          <a:prstGeom prst="curvedUpArrow">
            <a:avLst>
              <a:gd name="adj1" fmla="val 25000"/>
              <a:gd name="adj2" fmla="val 50000"/>
              <a:gd name="adj3" fmla="val 36538"/>
            </a:avLst>
          </a:prstGeom>
          <a:solidFill>
            <a:srgbClr val="00B0F0"/>
          </a:solidFill>
          <a:ln>
            <a:solidFill>
              <a:srgbClr val="2572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866687313" name="TextBox 102"/>
          <p:cNvSpPr txBox="1"/>
          <p:nvPr/>
        </p:nvSpPr>
        <p:spPr bwMode="auto">
          <a:xfrm>
            <a:off x="8763621" y="5776327"/>
            <a:ext cx="1224133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/>
              <a:t>git add</a:t>
            </a:r>
            <a:endParaRPr lang="ru-RU" sz="1600" b="1"/>
          </a:p>
        </p:txBody>
      </p:sp>
      <p:sp>
        <p:nvSpPr>
          <p:cNvPr id="1733622145" name="Стрелка: изогнутая вверх 103"/>
          <p:cNvSpPr/>
          <p:nvPr/>
        </p:nvSpPr>
        <p:spPr bwMode="auto">
          <a:xfrm rot="16199969">
            <a:off x="9648507" y="4718652"/>
            <a:ext cx="678495" cy="461651"/>
          </a:xfrm>
          <a:prstGeom prst="curvedUpArrow">
            <a:avLst>
              <a:gd name="adj1" fmla="val 25000"/>
              <a:gd name="adj2" fmla="val 50000"/>
              <a:gd name="adj3" fmla="val 36538"/>
            </a:avLst>
          </a:prstGeom>
          <a:solidFill>
            <a:srgbClr val="00B0F0"/>
          </a:solidFill>
          <a:ln>
            <a:solidFill>
              <a:srgbClr val="2572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1861292260" name="TextBox 104"/>
          <p:cNvSpPr txBox="1"/>
          <p:nvPr/>
        </p:nvSpPr>
        <p:spPr bwMode="auto">
          <a:xfrm>
            <a:off x="9803241" y="4657090"/>
            <a:ext cx="1046490" cy="584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/>
              <a:t>git commit</a:t>
            </a:r>
            <a:endParaRPr lang="ru-RU" sz="1600" b="1"/>
          </a:p>
        </p:txBody>
      </p:sp>
      <p:sp>
        <p:nvSpPr>
          <p:cNvPr id="1039330768" name="Стрелка: вниз 105"/>
          <p:cNvSpPr/>
          <p:nvPr/>
        </p:nvSpPr>
        <p:spPr bwMode="auto">
          <a:xfrm rot="10799989">
            <a:off x="8719862" y="2822118"/>
            <a:ext cx="189437" cy="176576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14477177" name="Прямоугольник 106"/>
          <p:cNvSpPr/>
          <p:nvPr/>
        </p:nvSpPr>
        <p:spPr bwMode="auto">
          <a:xfrm>
            <a:off x="8071790" y="1939098"/>
            <a:ext cx="1584174" cy="761999"/>
          </a:xfrm>
          <a:prstGeom prst="rect">
            <a:avLst/>
          </a:prstGeom>
          <a:solidFill>
            <a:schemeClr val="bg1"/>
          </a:solidFill>
          <a:ln>
            <a:solidFill>
              <a:srgbClr val="2572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>
                <a:solidFill>
                  <a:srgbClr val="002060"/>
                </a:solidFill>
              </a:rPr>
              <a:t>origin</a:t>
            </a:r>
            <a:br>
              <a:rPr lang="en-US">
                <a:solidFill>
                  <a:srgbClr val="002060"/>
                </a:solidFill>
              </a:rPr>
            </a:br>
            <a:r>
              <a:rPr lang="en-US">
                <a:solidFill>
                  <a:srgbClr val="002060"/>
                </a:solidFill>
              </a:rPr>
              <a:t>my_branch</a:t>
            </a:r>
            <a:endParaRPr/>
          </a:p>
        </p:txBody>
      </p:sp>
      <p:sp>
        <p:nvSpPr>
          <p:cNvPr id="939011712" name="Блок-схема: решение 107"/>
          <p:cNvSpPr/>
          <p:nvPr/>
        </p:nvSpPr>
        <p:spPr bwMode="auto">
          <a:xfrm>
            <a:off x="5140128" y="1590312"/>
            <a:ext cx="1728191" cy="1424959"/>
          </a:xfrm>
          <a:prstGeom prst="flowChartDecision">
            <a:avLst/>
          </a:prstGeom>
          <a:noFill/>
          <a:ln>
            <a:solidFill>
              <a:srgbClr val="2572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</a:rPr>
              <a:t>ревью кода</a:t>
            </a:r>
            <a:endParaRPr/>
          </a:p>
        </p:txBody>
      </p:sp>
      <p:sp>
        <p:nvSpPr>
          <p:cNvPr id="78781673" name="Стрелка: вниз 108"/>
          <p:cNvSpPr/>
          <p:nvPr/>
        </p:nvSpPr>
        <p:spPr bwMode="auto">
          <a:xfrm rot="5399977">
            <a:off x="4438711" y="1849561"/>
            <a:ext cx="182919" cy="95022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1838785" name="TextBox 110"/>
          <p:cNvSpPr txBox="1"/>
          <p:nvPr/>
        </p:nvSpPr>
        <p:spPr bwMode="auto">
          <a:xfrm>
            <a:off x="3930102" y="1866027"/>
            <a:ext cx="1224133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>
                <a:solidFill>
                  <a:srgbClr val="00B050"/>
                </a:solidFill>
              </a:rPr>
              <a:t>approve</a:t>
            </a:r>
            <a:endParaRPr lang="ru-RU" sz="1600">
              <a:solidFill>
                <a:srgbClr val="00B050"/>
              </a:solidFill>
            </a:endParaRPr>
          </a:p>
        </p:txBody>
      </p:sp>
      <p:sp>
        <p:nvSpPr>
          <p:cNvPr id="1697614316" name="TextBox 111"/>
          <p:cNvSpPr txBox="1"/>
          <p:nvPr/>
        </p:nvSpPr>
        <p:spPr bwMode="auto">
          <a:xfrm>
            <a:off x="6847653" y="1708247"/>
            <a:ext cx="1273366" cy="584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/>
              <a:t>create pull request</a:t>
            </a:r>
            <a:endParaRPr lang="ru-RU" sz="1600"/>
          </a:p>
        </p:txBody>
      </p:sp>
      <p:cxnSp>
        <p:nvCxnSpPr>
          <p:cNvPr id="293413635" name="Прямая со стрелкой 112"/>
          <p:cNvCxnSpPr>
            <a:cxnSpLocks/>
          </p:cNvCxnSpPr>
          <p:nvPr/>
        </p:nvCxnSpPr>
        <p:spPr bwMode="auto">
          <a:xfrm>
            <a:off x="6055565" y="3103707"/>
            <a:ext cx="1584174" cy="1654955"/>
          </a:xfrm>
          <a:prstGeom prst="straightConnector1">
            <a:avLst/>
          </a:prstGeom>
          <a:ln w="38100">
            <a:solidFill>
              <a:srgbClr val="2572BB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9967095" name="TextBox 113"/>
          <p:cNvSpPr txBox="1"/>
          <p:nvPr/>
        </p:nvSpPr>
        <p:spPr bwMode="auto">
          <a:xfrm>
            <a:off x="5975915" y="3571585"/>
            <a:ext cx="1417709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1600">
                <a:solidFill>
                  <a:srgbClr val="FF0000"/>
                </a:solidFill>
              </a:rPr>
              <a:t>замечания</a:t>
            </a:r>
            <a:endParaRPr/>
          </a:p>
        </p:txBody>
      </p:sp>
      <p:sp>
        <p:nvSpPr>
          <p:cNvPr id="1152313964" name="Стрелка: вниз 114"/>
          <p:cNvSpPr/>
          <p:nvPr/>
        </p:nvSpPr>
        <p:spPr bwMode="auto">
          <a:xfrm rot="5399977">
            <a:off x="7343911" y="1829286"/>
            <a:ext cx="182919" cy="95022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96502831" name="TextBox 115"/>
          <p:cNvSpPr txBox="1"/>
          <p:nvPr/>
        </p:nvSpPr>
        <p:spPr bwMode="auto">
          <a:xfrm>
            <a:off x="8215806" y="3728511"/>
            <a:ext cx="1224133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/>
              <a:t>git push</a:t>
            </a:r>
            <a:endParaRPr lang="ru-RU" sz="1600" b="1"/>
          </a:p>
        </p:txBody>
      </p:sp>
      <p:sp>
        <p:nvSpPr>
          <p:cNvPr id="1793725671" name="Rectangle 9"/>
          <p:cNvSpPr txBox="1">
            <a:spLocks noChangeArrowheads="1"/>
          </p:cNvSpPr>
          <p:nvPr/>
        </p:nvSpPr>
        <p:spPr bwMode="auto">
          <a:xfrm>
            <a:off x="0" y="207963"/>
            <a:ext cx="12192000" cy="698499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buNone/>
              <a:defRPr sz="3200" b="1">
                <a:solidFill>
                  <a:schemeClr val="tx1"/>
                </a:solidFill>
                <a:latin typeface="Verdana"/>
                <a:ea typeface="Verdana"/>
                <a:cs typeface="+mj-cs"/>
              </a:defRPr>
            </a:lvl1pPr>
          </a:lstStyle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Calibri"/>
                <a:cs typeface="Times New Roman"/>
              </a:rPr>
              <a:t>Общий порядок работы с </a:t>
            </a:r>
            <a:r>
              <a:rPr lang="en-US">
                <a:solidFill>
                  <a:srgbClr val="002060"/>
                </a:solidFill>
                <a:latin typeface="Calibri"/>
                <a:cs typeface="Times New Roman"/>
              </a:rPr>
              <a:t>Git</a:t>
            </a:r>
            <a:endParaRPr lang="ru-RU">
              <a:solidFill>
                <a:srgbClr val="002060"/>
              </a:solidFill>
              <a:latin typeface="Calibri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178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Практика</a:t>
            </a:r>
            <a:endParaRPr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64280" y="716541"/>
            <a:ext cx="11463439" cy="48628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360000" marR="0" lvl="0" indent="-360000" algn="just" defTabSz="914400"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Скачать и поставить интерпретатор Python версии 3.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9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 или выше, 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pip,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virtualenv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</a:t>
            </a:r>
            <a:br>
              <a:rPr lang="ru-RU" sz="2000">
                <a:solidFill>
                  <a:srgbClr val="002060"/>
                </a:solidFill>
                <a:latin typeface="+mn-lt"/>
              </a:rPr>
            </a:br>
            <a:r>
              <a:rPr lang="ru-RU" sz="2000">
                <a:solidFill>
                  <a:srgbClr val="002060"/>
                </a:solidFill>
                <a:latin typeface="+mn-lt"/>
              </a:rPr>
              <a:t>(см. Приложение 1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)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; проверить работоспособность через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консоль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(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Пуск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-&gt; cmd -&gt; python):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выполнить простейшие операции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(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например,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“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2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+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2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”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)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.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 </a:t>
            </a:r>
            <a:endParaRPr/>
          </a:p>
          <a:p>
            <a:pPr marL="360000" marR="0" lvl="0" indent="-360000" algn="just" defTabSz="914400"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Скачать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,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поставить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 и запустить PyCharm Community. Попробовать добавить новый проект с виртуальным окружением (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https://www.jetbrains.com/help/pycharm/installation-guide.html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.</a:t>
            </a:r>
            <a:endParaRPr lang="ru-RU" sz="2000" b="0" i="0" u="none" strike="noStrike" cap="none" spc="0">
              <a:ln>
                <a:noFill/>
              </a:ln>
              <a:solidFill>
                <a:srgbClr val="002060"/>
              </a:solidFill>
              <a:latin typeface="+mn-lt"/>
              <a:ea typeface="+mn-ea"/>
              <a:cs typeface="+mn-cs"/>
            </a:endParaRPr>
          </a:p>
          <a:p>
            <a:pPr marL="360000" marR="0" lvl="0" indent="-360000" algn="just" defTabSz="914400"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Создать виртуальное окружение (в терминале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или в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PyCharm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) и установить </a:t>
            </a:r>
            <a:r>
              <a:rPr lang="ru-RU" sz="2000" b="0" i="0" u="sng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в него</a:t>
            </a:r>
            <a:r>
              <a:rPr lang="ru-RU" sz="2000" b="0" i="0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пакет</a:t>
            </a:r>
            <a:r>
              <a:rPr lang="ru-RU" sz="2000" b="0" i="0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b="0" i="0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pytest </a:t>
            </a:r>
            <a:r>
              <a:rPr lang="ru-RU" sz="2000" b="0" i="0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с помощью </a:t>
            </a:r>
            <a:r>
              <a:rPr lang="en-US" sz="2000" b="0" i="0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pip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Убедиться, что вне виртуального окружения этот пакет недоступен.</a:t>
            </a:r>
            <a:endParaRPr/>
          </a:p>
          <a:p>
            <a:pPr marL="360000" marR="0" lvl="0" indent="-360000" algn="just" defTabSz="914400"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Написать эхо-скрипт на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Python,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запрашивающий любые данные у пользователя и выводящий их с добавлением строки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“Echo: ”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в начале.</a:t>
            </a:r>
            <a:endParaRPr/>
          </a:p>
          <a:p>
            <a:pPr marL="360000" marR="0" lvl="0" indent="-360000" algn="just" defTabSz="914400"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Прочитать про систему управления версиями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git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(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см.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Practice/README.md)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, подключиться к проектному репозиторию и склонировать его в локальную папку.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 </a:t>
            </a:r>
            <a:endParaRPr lang="ru-RU" sz="2000" b="0" i="0" u="none" strike="noStrike" cap="none" spc="0">
              <a:ln>
                <a:noFill/>
              </a:ln>
              <a:solidFill>
                <a:srgbClr val="002060"/>
              </a:solidFill>
              <a:latin typeface="+mn-lt"/>
              <a:ea typeface="+mn-ea"/>
              <a:cs typeface="+mn-cs"/>
            </a:endParaRPr>
          </a:p>
          <a:p>
            <a:pPr marL="360000" marR="0" lvl="0" indent="-360000" algn="just" defTabSz="914400"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 папке 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Practice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 создать свою подпапку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.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 Назвать по аналогии: 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iorlov.</a:t>
            </a:r>
            <a:endParaRPr/>
          </a:p>
          <a:p>
            <a:pPr marL="360000" marR="0" lvl="0" indent="-360000" algn="just" defTabSz="914400"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Попробовать отправить решение задания 4 в проектный репозиторий согласно инструкции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Practice/README.md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и создать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Pull Request.</a:t>
            </a:r>
            <a:endParaRPr lang="ru-RU" sz="2000" b="0" i="0" u="none" strike="noStrike" cap="none" spc="0">
              <a:ln>
                <a:noFill/>
              </a:ln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9357756" y="9383"/>
            <a:ext cx="2834244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r">
              <a:defRPr/>
            </a:pPr>
            <a:r>
              <a:rPr lang="ru-RU" sz="2800">
                <a:solidFill>
                  <a:srgbClr val="002060"/>
                </a:solidFill>
                <a:latin typeface="+mn-lt"/>
                <a:cs typeface="Times New Roman"/>
              </a:rPr>
              <a:t>Приложение 1</a:t>
            </a:r>
            <a:endParaRPr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64280" y="1546562"/>
            <a:ext cx="11463439" cy="3951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360000" marR="0" lvl="0" indent="-360000" algn="just" defTabSz="9144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ru-RU" sz="2400">
                <a:solidFill>
                  <a:srgbClr val="002060"/>
                </a:solidFill>
                <a:latin typeface="Calibri"/>
              </a:rPr>
              <a:t>Определить параметры своего компьютера: Пуск -</a:t>
            </a:r>
            <a:r>
              <a:rPr lang="en-US" sz="2400">
                <a:solidFill>
                  <a:srgbClr val="002060"/>
                </a:solidFill>
                <a:latin typeface="Calibri"/>
              </a:rPr>
              <a:t>&gt; </a:t>
            </a:r>
            <a:r>
              <a:rPr lang="ru-RU" sz="2400">
                <a:solidFill>
                  <a:srgbClr val="002060"/>
                </a:solidFill>
                <a:latin typeface="Calibri"/>
              </a:rPr>
              <a:t>Параметры ПК -</a:t>
            </a:r>
            <a:r>
              <a:rPr lang="en-US" sz="2400">
                <a:solidFill>
                  <a:srgbClr val="002060"/>
                </a:solidFill>
                <a:latin typeface="Calibri"/>
              </a:rPr>
              <a:t>&gt;</a:t>
            </a:r>
            <a:r>
              <a:rPr lang="ru-RU" sz="2400">
                <a:solidFill>
                  <a:srgbClr val="002060"/>
                </a:solidFill>
                <a:latin typeface="Calibri"/>
              </a:rPr>
              <a:t> О программе:</a:t>
            </a:r>
            <a:r>
              <a:rPr lang="en-US" sz="2400">
                <a:solidFill>
                  <a:srgbClr val="002060"/>
                </a:solidFill>
                <a:latin typeface="Calibri"/>
              </a:rPr>
              <a:t> </a:t>
            </a:r>
            <a:endParaRPr lang="ru-RU" sz="240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152400" y="716015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 sz="3200" b="1">
                <a:solidFill>
                  <a:schemeClr val="tx1"/>
                </a:solidFill>
                <a:latin typeface="Verdana"/>
                <a:ea typeface="Verdana"/>
                <a:cs typeface="+mj-cs"/>
              </a:defRPr>
            </a:lvl1pPr>
          </a:lstStyle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Установка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Python 3.X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pic>
        <p:nvPicPr>
          <p:cNvPr id="4" name="Рисунок 3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984511" y="1941735"/>
            <a:ext cx="3317989" cy="397492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 bwMode="auto">
          <a:xfrm>
            <a:off x="3984511" y="1941735"/>
            <a:ext cx="3317989" cy="397492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64280" y="1102062"/>
            <a:ext cx="11463439" cy="69063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400">
                <a:solidFill>
                  <a:srgbClr val="002060"/>
                </a:solidFill>
                <a:latin typeface="Calibri"/>
              </a:rPr>
              <a:t>2. Скачать установщик </a:t>
            </a:r>
            <a:r>
              <a:rPr lang="en-US" sz="2400">
                <a:solidFill>
                  <a:srgbClr val="002060"/>
                </a:solidFill>
                <a:latin typeface="Calibri"/>
              </a:rPr>
              <a:t>Python</a:t>
            </a:r>
            <a:r>
              <a:rPr lang="ru-RU" sz="2400">
                <a:solidFill>
                  <a:srgbClr val="002060"/>
                </a:solidFill>
                <a:latin typeface="Calibri"/>
              </a:rPr>
              <a:t>а с официального сайта </a:t>
            </a:r>
            <a:r>
              <a:rPr lang="en-US" sz="2400">
                <a:solidFill>
                  <a:srgbClr val="002060"/>
                </a:solidFill>
                <a:latin typeface="Calibri"/>
              </a:rPr>
              <a:t>: https://www.python.org -&gt; Downloads -&gt;</a:t>
            </a:r>
            <a:endParaRPr lang="ru-RU" sz="240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0" y="499862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 sz="3200" b="1">
                <a:solidFill>
                  <a:schemeClr val="tx1"/>
                </a:solidFill>
                <a:latin typeface="Verdana"/>
                <a:ea typeface="Verdana"/>
                <a:cs typeface="+mj-cs"/>
              </a:defRPr>
            </a:lvl1pPr>
          </a:lstStyle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Установка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Python 3.X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pic>
        <p:nvPicPr>
          <p:cNvPr id="3" name="Рисунок 2" descr="Изображение выглядит как текст, снимок экрана, монитор, проигрыватель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235345" y="1438085"/>
            <a:ext cx="3946609" cy="1650329"/>
          </a:xfrm>
          <a:prstGeom prst="rect">
            <a:avLst/>
          </a:prstGeom>
        </p:spPr>
      </p:pic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64280" y="3329591"/>
            <a:ext cx="11463439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l">
              <a:buNone/>
              <a:defRPr/>
            </a:pPr>
            <a:r>
              <a:rPr lang="en-US" sz="2400">
                <a:solidFill>
                  <a:srgbClr val="002060"/>
                </a:solidFill>
                <a:latin typeface="Calibri"/>
              </a:rPr>
              <a:t>-&gt; Windows -&gt;</a:t>
            </a:r>
            <a:r>
              <a:rPr lang="ru-RU" sz="240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2400">
                <a:solidFill>
                  <a:srgbClr val="002060"/>
                </a:solidFill>
                <a:latin typeface="Calibri"/>
              </a:rPr>
              <a:t>Stable Releases</a:t>
            </a:r>
            <a:r>
              <a:rPr lang="ru-RU" sz="240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2400">
                <a:solidFill>
                  <a:srgbClr val="002060"/>
                </a:solidFill>
                <a:latin typeface="Calibri"/>
              </a:rPr>
              <a:t>-&gt;</a:t>
            </a:r>
            <a:r>
              <a:rPr lang="ru-RU" sz="240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2400">
                <a:solidFill>
                  <a:srgbClr val="002060"/>
                </a:solidFill>
                <a:latin typeface="Calibri"/>
              </a:rPr>
              <a:t>Download </a:t>
            </a:r>
            <a:r>
              <a:rPr lang="en-US" sz="2400" u="sng">
                <a:solidFill>
                  <a:srgbClr val="002060"/>
                </a:solidFill>
                <a:latin typeface="Calibri"/>
                <a:hlinkClick r:id="rId3" tooltip="https://www.python.org/ftp/python/3.10.4/python-3.10.4-amd64.exe"/>
              </a:rPr>
              <a:t>Windows installer (64-bit)</a:t>
            </a:r>
            <a:endParaRPr lang="en-US" sz="2400">
              <a:solidFill>
                <a:srgbClr val="002060"/>
              </a:solidFill>
              <a:latin typeface="Calibri"/>
            </a:endParaRPr>
          </a:p>
        </p:txBody>
      </p:sp>
      <p:pic>
        <p:nvPicPr>
          <p:cNvPr id="9" name="Рисунок 8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628323" y="3791257"/>
            <a:ext cx="2935351" cy="2896778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 bwMode="auto">
          <a:xfrm>
            <a:off x="4235345" y="1447381"/>
            <a:ext cx="3946609" cy="164103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4628323" y="3791257"/>
            <a:ext cx="2935351" cy="28967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9357756" y="9383"/>
            <a:ext cx="2834244" cy="698691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 sz="3200" b="1">
                <a:solidFill>
                  <a:schemeClr val="tx1"/>
                </a:solidFill>
                <a:latin typeface="Verdana"/>
                <a:ea typeface="Verdana"/>
                <a:cs typeface="+mj-cs"/>
              </a:defRPr>
            </a:lvl1pPr>
          </a:lstStyle>
          <a:p>
            <a:pPr algn="r">
              <a:defRPr/>
            </a:pPr>
            <a:r>
              <a:rPr lang="ru-RU" sz="2800">
                <a:solidFill>
                  <a:srgbClr val="002060"/>
                </a:solidFill>
                <a:latin typeface="+mn-lt"/>
                <a:cs typeface="Times New Roman"/>
              </a:rPr>
              <a:t>Приложение 1</a:t>
            </a:r>
            <a:endParaRPr lang="ru-RU" sz="2800">
              <a:solidFill>
                <a:srgbClr val="002060"/>
              </a:solidFill>
              <a:latin typeface="+mn-lt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13144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Определение</a:t>
            </a:r>
            <a:endParaRPr/>
          </a:p>
        </p:txBody>
      </p:sp>
      <p:sp>
        <p:nvSpPr>
          <p:cNvPr id="162" name="Text Box 10"/>
          <p:cNvSpPr txBox="1">
            <a:spLocks noChangeArrowheads="1"/>
          </p:cNvSpPr>
          <p:nvPr/>
        </p:nvSpPr>
        <p:spPr bwMode="auto">
          <a:xfrm>
            <a:off x="381966" y="708917"/>
            <a:ext cx="11417686" cy="5975458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700">
                <a:solidFill>
                  <a:srgbClr val="002060"/>
                </a:solidFill>
                <a:latin typeface="+mn-lt"/>
              </a:rPr>
              <a:t>Язык программирования предназначен для взаимодействия человека с ЭВМ и является инструмент для написания компьютерных программ.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8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700" b="1">
                <a:solidFill>
                  <a:srgbClr val="002060"/>
                </a:solidFill>
                <a:latin typeface="+mn-lt"/>
              </a:rPr>
              <a:t>Python</a:t>
            </a:r>
            <a:r>
              <a:rPr lang="ru-RU" sz="2700">
                <a:solidFill>
                  <a:srgbClr val="002060"/>
                </a:solidFill>
                <a:latin typeface="+mn-lt"/>
              </a:rPr>
              <a:t> — высокоуровневый язык программирования общего назначения, ориентированный на </a:t>
            </a:r>
            <a:r>
              <a:rPr lang="ru-RU" sz="2700" b="1">
                <a:solidFill>
                  <a:srgbClr val="002060"/>
                </a:solidFill>
                <a:latin typeface="+mn-lt"/>
              </a:rPr>
              <a:t>повышение производительности разработчика и читаемости кода</a:t>
            </a:r>
            <a:r>
              <a:rPr lang="ru-RU" sz="2700">
                <a:solidFill>
                  <a:srgbClr val="002060"/>
                </a:solidFill>
                <a:latin typeface="+mn-lt"/>
              </a:rPr>
              <a:t>. Синтаксис ядра Python минималистичен. В то же время стандартная библиотека включает большой объём полезных функций (из Википедии).</a:t>
            </a:r>
            <a:endParaRPr/>
          </a:p>
        </p:txBody>
      </p:sp>
      <p:pic>
        <p:nvPicPr>
          <p:cNvPr id="5" name="Picture 8" descr="ÐÐ°ÑÑÐ¸Ð½ÐºÐ¸ Ð¿Ð¾ Ð·Ð°Ð¿ÑÐ¾ÑÑ ÐºÑÐ°ÑÐ¸Ð²ÑÐ¹ ÐºÐ¾Ð´ Ð½Ð° Python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4436109" y="3570962"/>
            <a:ext cx="3309400" cy="311341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64280" y="1102062"/>
            <a:ext cx="11463439" cy="3951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400">
                <a:solidFill>
                  <a:srgbClr val="002060"/>
                </a:solidFill>
                <a:latin typeface="Calibri"/>
              </a:rPr>
              <a:t>3. Дважды щелкнуть по скачанному файлу </a:t>
            </a:r>
            <a:r>
              <a:rPr lang="en-US" sz="2400">
                <a:solidFill>
                  <a:srgbClr val="002060"/>
                </a:solidFill>
                <a:latin typeface="Calibri"/>
              </a:rPr>
              <a:t>python-3.10.4-amd64</a:t>
            </a:r>
            <a:r>
              <a:rPr lang="ru-RU" sz="2400">
                <a:solidFill>
                  <a:srgbClr val="002060"/>
                </a:solidFill>
                <a:latin typeface="Calibri"/>
              </a:rPr>
              <a:t>.</a:t>
            </a:r>
            <a:r>
              <a:rPr lang="en-US" sz="2400">
                <a:solidFill>
                  <a:srgbClr val="002060"/>
                </a:solidFill>
                <a:latin typeface="Calibri"/>
              </a:rPr>
              <a:t>exe</a:t>
            </a:r>
            <a:r>
              <a:rPr lang="ru-RU" sz="2400">
                <a:solidFill>
                  <a:srgbClr val="002060"/>
                </a:solidFill>
                <a:latin typeface="Calibri"/>
              </a:rPr>
              <a:t> и выбрать:</a:t>
            </a:r>
            <a:endParaRPr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0" y="499862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 sz="3200" b="1">
                <a:solidFill>
                  <a:schemeClr val="tx1"/>
                </a:solidFill>
                <a:latin typeface="Verdana"/>
                <a:ea typeface="Verdana"/>
                <a:cs typeface="+mj-cs"/>
              </a:defRPr>
            </a:lvl1pPr>
          </a:lstStyle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Установка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Python 3.X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rcRect l="998" t="857" r="0" b="0"/>
          <a:stretch/>
        </p:blipFill>
        <p:spPr bwMode="auto">
          <a:xfrm>
            <a:off x="364281" y="1480403"/>
            <a:ext cx="5541219" cy="3421257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072474" y="1488316"/>
            <a:ext cx="5728212" cy="3470684"/>
          </a:xfrm>
          <a:prstGeom prst="rect">
            <a:avLst/>
          </a:prstGeom>
        </p:spPr>
      </p:pic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64280" y="5164648"/>
            <a:ext cx="11463439" cy="3951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400">
                <a:solidFill>
                  <a:srgbClr val="002060"/>
                </a:solidFill>
                <a:latin typeface="Calibri"/>
              </a:rPr>
              <a:t>4. По завершении установки проверить результат, набрав в командной строке:</a:t>
            </a:r>
            <a:r>
              <a:rPr lang="en-US" sz="2400">
                <a:solidFill>
                  <a:srgbClr val="002060"/>
                </a:solidFill>
                <a:latin typeface="Calibri"/>
              </a:rPr>
              <a:t> python</a:t>
            </a:r>
            <a:endParaRPr lang="ru-RU" sz="2400">
              <a:solidFill>
                <a:srgbClr val="002060"/>
              </a:solidFill>
              <a:latin typeface="Calibri"/>
            </a:endParaRPr>
          </a:p>
        </p:txBody>
      </p:sp>
      <p:pic>
        <p:nvPicPr>
          <p:cNvPr id="13" name="Рисунок 12" descr="Изображение выглядит как текст, снимок экрана, монитор, экран&#10;&#10;Автоматически созданное описание"/>
          <p:cNvPicPr>
            <a:picLocks noChangeAspect="1"/>
          </p:cNvPicPr>
          <p:nvPr/>
        </p:nvPicPr>
        <p:blipFill>
          <a:blip r:embed="rId4"/>
          <a:srcRect l="0" t="56482" r="0" b="0"/>
          <a:stretch/>
        </p:blipFill>
        <p:spPr bwMode="auto">
          <a:xfrm>
            <a:off x="364279" y="5665001"/>
            <a:ext cx="10143251" cy="798130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 bwMode="auto">
          <a:xfrm>
            <a:off x="364279" y="1497235"/>
            <a:ext cx="5541219" cy="344493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6072476" y="1488315"/>
            <a:ext cx="5728210" cy="345385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18" name="Прямая со стрелкой 17"/>
          <p:cNvCxnSpPr>
            <a:cxnSpLocks/>
          </p:cNvCxnSpPr>
          <p:nvPr/>
        </p:nvCxnSpPr>
        <p:spPr bwMode="auto">
          <a:xfrm flipH="1">
            <a:off x="3416300" y="4267200"/>
            <a:ext cx="1092200" cy="309238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9"/>
          <p:cNvSpPr txBox="1">
            <a:spLocks noChangeArrowheads="1"/>
          </p:cNvSpPr>
          <p:nvPr/>
        </p:nvSpPr>
        <p:spPr bwMode="auto">
          <a:xfrm>
            <a:off x="3416300" y="3793824"/>
            <a:ext cx="2853481" cy="698691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 sz="3200" b="1">
                <a:solidFill>
                  <a:schemeClr val="tx1"/>
                </a:solidFill>
                <a:latin typeface="Verdana"/>
                <a:ea typeface="Verdana"/>
                <a:cs typeface="+mj-cs"/>
              </a:defRPr>
            </a:lvl1pPr>
          </a:lstStyle>
          <a:p>
            <a:pPr algn="ctr">
              <a:defRPr/>
            </a:pPr>
            <a:r>
              <a:rPr lang="ru-RU" sz="3000">
                <a:solidFill>
                  <a:srgbClr val="FF0000"/>
                </a:solidFill>
                <a:latin typeface="+mn-lt"/>
                <a:cs typeface="Times New Roman"/>
              </a:rPr>
              <a:t>Обязательно</a:t>
            </a:r>
            <a:endParaRPr/>
          </a:p>
        </p:txBody>
      </p:sp>
      <p:sp>
        <p:nvSpPr>
          <p:cNvPr id="14" name="Rectangle 9"/>
          <p:cNvSpPr txBox="1">
            <a:spLocks noChangeArrowheads="1"/>
          </p:cNvSpPr>
          <p:nvPr/>
        </p:nvSpPr>
        <p:spPr bwMode="auto">
          <a:xfrm>
            <a:off x="9357756" y="9383"/>
            <a:ext cx="2834244" cy="698691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 sz="3200" b="1">
                <a:solidFill>
                  <a:schemeClr val="tx1"/>
                </a:solidFill>
                <a:latin typeface="Verdana"/>
                <a:ea typeface="Verdana"/>
                <a:cs typeface="+mj-cs"/>
              </a:defRPr>
            </a:lvl1pPr>
          </a:lstStyle>
          <a:p>
            <a:pPr algn="r">
              <a:defRPr/>
            </a:pPr>
            <a:r>
              <a:rPr lang="ru-RU" sz="2800">
                <a:solidFill>
                  <a:srgbClr val="002060"/>
                </a:solidFill>
                <a:latin typeface="+mn-lt"/>
                <a:cs typeface="Times New Roman"/>
              </a:rPr>
              <a:t>Приложение 1</a:t>
            </a:r>
            <a:endParaRPr lang="ru-RU" sz="2800">
              <a:solidFill>
                <a:srgbClr val="002060"/>
              </a:solidFill>
              <a:latin typeface="+mn-lt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2255297" name="Text Box 10"/>
          <p:cNvSpPr txBox="1">
            <a:spLocks noChangeArrowheads="1"/>
          </p:cNvSpPr>
          <p:nvPr/>
        </p:nvSpPr>
        <p:spPr bwMode="auto">
          <a:xfrm>
            <a:off x="178902" y="1015790"/>
            <a:ext cx="11738472" cy="57288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457200" marR="0" lvl="0" indent="-457200" defTabSz="914400">
              <a:spcBef>
                <a:spcPts val="0"/>
              </a:spcBef>
              <a:spcAft>
                <a:spcPts val="599"/>
              </a:spcAft>
              <a:buClrTx/>
              <a:buSzTx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Calibri"/>
              </a:rPr>
              <a:t>Регистрируемся на 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g</a:t>
            </a:r>
            <a:r>
              <a:rPr lang="en-US" sz="2000" b="0" i="0">
                <a:solidFill>
                  <a:srgbClr val="002060"/>
                </a:solidFill>
                <a:latin typeface="Calibri"/>
              </a:rPr>
              <a:t>ithub.com</a:t>
            </a:r>
            <a:r>
              <a:rPr lang="ru-RU" sz="2000" b="0" i="0">
                <a:solidFill>
                  <a:srgbClr val="002060"/>
                </a:solidFill>
                <a:latin typeface="Calibri"/>
              </a:rPr>
              <a:t> -</a:t>
            </a:r>
            <a:r>
              <a:rPr lang="en-US" sz="2000" b="0" i="0">
                <a:solidFill>
                  <a:srgbClr val="002060"/>
                </a:solidFill>
                <a:latin typeface="Calibri"/>
              </a:rPr>
              <a:t>&gt; Sing up                                                           </a:t>
            </a:r>
            <a:r>
              <a:rPr lang="ru-RU" sz="2000" b="0" i="0">
                <a:solidFill>
                  <a:srgbClr val="002060"/>
                </a:solidFill>
                <a:latin typeface="Calibri"/>
              </a:rPr>
              <a:t>  и вводим свои данные</a:t>
            </a:r>
            <a:endParaRPr/>
          </a:p>
          <a:p>
            <a:pPr marL="457200" marR="0" lvl="0" indent="-457200" defTabSz="914400">
              <a:spcBef>
                <a:spcPts val="0"/>
              </a:spcBef>
              <a:spcAft>
                <a:spcPts val="599"/>
              </a:spcAft>
              <a:buClrTx/>
              <a:buSzTx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Calibri"/>
              </a:rPr>
              <a:t>Скачиваем файл 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Git-2.36.0-64-bit</a:t>
            </a:r>
            <a:r>
              <a:rPr lang="ru-RU" sz="2000">
                <a:solidFill>
                  <a:srgbClr val="002060"/>
                </a:solidFill>
                <a:latin typeface="Calibri"/>
              </a:rPr>
              <a:t>.ехе 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c</a:t>
            </a:r>
            <a:r>
              <a:rPr lang="ru-RU" sz="200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2000" u="sng">
                <a:solidFill>
                  <a:srgbClr val="002060"/>
                </a:solidFill>
                <a:latin typeface="Calibri"/>
                <a:hlinkClick r:id="rId2" tooltip="https://gitscm.com/download"/>
              </a:rPr>
              <a:t>https://git-scm.com/downloads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 </a:t>
            </a:r>
            <a:r>
              <a:rPr lang="ru-RU" sz="2000">
                <a:solidFill>
                  <a:srgbClr val="002060"/>
                </a:solidFill>
                <a:latin typeface="Calibri"/>
              </a:rPr>
              <a:t>и запускаем</a:t>
            </a:r>
            <a:endParaRPr lang="en-US" sz="2000">
              <a:solidFill>
                <a:srgbClr val="002060"/>
              </a:solidFill>
              <a:latin typeface="Calibri"/>
            </a:endParaRPr>
          </a:p>
          <a:p>
            <a:pPr marL="457200" marR="0" lvl="0" indent="-457200" algn="just" defTabSz="914400">
              <a:spcBef>
                <a:spcPts val="0"/>
              </a:spcBef>
              <a:spcAft>
                <a:spcPts val="599"/>
              </a:spcAft>
              <a:buClrTx/>
              <a:buSzTx/>
              <a:buAutoNum type="arabicPeriod"/>
              <a:defRPr/>
            </a:pPr>
            <a:endParaRPr lang="en-US" sz="2000">
              <a:solidFill>
                <a:srgbClr val="002060"/>
              </a:solidFill>
              <a:latin typeface="Calibri"/>
            </a:endParaRPr>
          </a:p>
          <a:p>
            <a:pPr marL="457200" marR="0" lvl="0" indent="-457200" algn="just" defTabSz="914400">
              <a:spcBef>
                <a:spcPts val="0"/>
              </a:spcBef>
              <a:spcAft>
                <a:spcPts val="599"/>
              </a:spcAft>
              <a:buClrTx/>
              <a:buSzTx/>
              <a:buAutoNum type="arabicPeriod"/>
              <a:defRPr/>
            </a:pPr>
            <a:endParaRPr lang="en-US" sz="2000">
              <a:solidFill>
                <a:srgbClr val="002060"/>
              </a:solidFill>
              <a:latin typeface="Calibri"/>
            </a:endParaRPr>
          </a:p>
          <a:p>
            <a:pPr marL="457200" marR="0" lvl="0" indent="-457200" algn="just" defTabSz="914400">
              <a:spcBef>
                <a:spcPts val="0"/>
              </a:spcBef>
              <a:spcAft>
                <a:spcPts val="599"/>
              </a:spcAft>
              <a:buClrTx/>
              <a:buSzTx/>
              <a:buAutoNum type="arabicPeriod"/>
              <a:defRPr/>
            </a:pPr>
            <a:endParaRPr lang="en-US" sz="2000">
              <a:solidFill>
                <a:srgbClr val="002060"/>
              </a:solidFill>
              <a:latin typeface="Calibri"/>
            </a:endParaRPr>
          </a:p>
          <a:p>
            <a:pPr marL="457200" marR="0" lvl="0" indent="-457200" algn="just" defTabSz="914400">
              <a:spcBef>
                <a:spcPts val="0"/>
              </a:spcBef>
              <a:spcAft>
                <a:spcPts val="599"/>
              </a:spcAft>
              <a:buClrTx/>
              <a:buSzTx/>
              <a:buAutoNum type="arabicPeriod"/>
              <a:defRPr/>
            </a:pPr>
            <a:endParaRPr lang="en-US" sz="2000">
              <a:solidFill>
                <a:srgbClr val="002060"/>
              </a:solidFill>
              <a:latin typeface="Calibri"/>
            </a:endParaRPr>
          </a:p>
          <a:p>
            <a:pPr marL="457200" marR="0" lvl="0" indent="-457200" algn="just" defTabSz="914400">
              <a:spcBef>
                <a:spcPts val="0"/>
              </a:spcBef>
              <a:spcAft>
                <a:spcPts val="599"/>
              </a:spcAft>
              <a:buClrTx/>
              <a:buSzTx/>
              <a:buAutoNum type="arabicPeriod"/>
              <a:defRPr/>
            </a:pPr>
            <a:endParaRPr lang="en-US" sz="2000">
              <a:solidFill>
                <a:srgbClr val="002060"/>
              </a:solidFill>
              <a:latin typeface="Calibri"/>
            </a:endParaRPr>
          </a:p>
          <a:p>
            <a:pPr marL="457200" marR="0" lvl="0" indent="-457200" algn="just" defTabSz="914400">
              <a:spcBef>
                <a:spcPts val="0"/>
              </a:spcBef>
              <a:spcAft>
                <a:spcPts val="599"/>
              </a:spcAft>
              <a:buClrTx/>
              <a:buSzTx/>
              <a:buAutoNum type="arabicPeriod"/>
              <a:defRPr/>
            </a:pPr>
            <a:endParaRPr lang="en-US" sz="2000">
              <a:solidFill>
                <a:srgbClr val="002060"/>
              </a:solidFill>
              <a:latin typeface="Calibri"/>
            </a:endParaRPr>
          </a:p>
          <a:p>
            <a:pPr marL="457200" marR="0" lvl="0" indent="-457200" algn="just" defTabSz="914400">
              <a:spcBef>
                <a:spcPts val="0"/>
              </a:spcBef>
              <a:spcAft>
                <a:spcPts val="599"/>
              </a:spcAft>
              <a:buClrTx/>
              <a:buSzTx/>
              <a:buAutoNum type="arabicPeriod"/>
              <a:defRPr/>
            </a:pPr>
            <a:endParaRPr lang="en-US" sz="2000">
              <a:solidFill>
                <a:srgbClr val="002060"/>
              </a:solidFill>
              <a:latin typeface="Calibri"/>
            </a:endParaRPr>
          </a:p>
          <a:p>
            <a:pPr marL="457200" marR="0" lvl="0" indent="-457200" defTabSz="914400">
              <a:spcBef>
                <a:spcPts val="0"/>
              </a:spcBef>
              <a:spcAft>
                <a:spcPts val="599"/>
              </a:spcAft>
              <a:buClrTx/>
              <a:buSzTx/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Calibri"/>
              </a:rPr>
              <a:t>При установке нажимаем 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Next -&gt; Next -&gt; Next </a:t>
            </a:r>
            <a:endParaRPr/>
          </a:p>
          <a:p>
            <a:pPr marL="457200" marR="0" lvl="0" indent="-457200" defTabSz="914400">
              <a:spcBef>
                <a:spcPts val="0"/>
              </a:spcBef>
              <a:spcAft>
                <a:spcPts val="599"/>
              </a:spcAft>
              <a:buClrTx/>
              <a:buSzTx/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Calibri"/>
              </a:rPr>
              <a:t>Через командную строку проверяем работает ли 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Git : git --version</a:t>
            </a:r>
            <a:endParaRPr/>
          </a:p>
          <a:p>
            <a:pPr marR="0" lvl="0" algn="just" defTabSz="914400">
              <a:spcBef>
                <a:spcPts val="0"/>
              </a:spcBef>
              <a:spcAft>
                <a:spcPts val="599"/>
              </a:spcAft>
              <a:buClrTx/>
              <a:buSzTx/>
              <a:buNone/>
              <a:defRPr/>
            </a:pPr>
            <a:endParaRPr lang="en-US" sz="2000">
              <a:solidFill>
                <a:srgbClr val="002060"/>
              </a:solidFill>
              <a:latin typeface="Calibri"/>
            </a:endParaRPr>
          </a:p>
          <a:p>
            <a:pPr marR="0" lvl="0" algn="just" defTabSz="914400">
              <a:spcBef>
                <a:spcPts val="0"/>
              </a:spcBef>
              <a:spcAft>
                <a:spcPts val="599"/>
              </a:spcAft>
              <a:buClrTx/>
              <a:buSzTx/>
              <a:buNone/>
              <a:defRPr/>
            </a:pPr>
            <a:endParaRPr lang="en-US" sz="2000">
              <a:solidFill>
                <a:srgbClr val="002060"/>
              </a:solidFill>
              <a:latin typeface="Calibri"/>
            </a:endParaRPr>
          </a:p>
          <a:p>
            <a:pPr marR="0" lvl="0" algn="just" defTabSz="914400">
              <a:spcBef>
                <a:spcPts val="0"/>
              </a:spcBef>
              <a:spcAft>
                <a:spcPts val="599"/>
              </a:spcAft>
              <a:buClrTx/>
              <a:buSzTx/>
              <a:buNone/>
              <a:defRPr/>
            </a:pPr>
            <a:endParaRPr lang="en-US" sz="2000">
              <a:solidFill>
                <a:srgbClr val="002060"/>
              </a:solidFill>
              <a:latin typeface="Calibri"/>
            </a:endParaRPr>
          </a:p>
          <a:p>
            <a:pPr marR="0" lvl="0" algn="just" defTabSz="914400">
              <a:spcBef>
                <a:spcPts val="0"/>
              </a:spcBef>
              <a:spcAft>
                <a:spcPts val="599"/>
              </a:spcAft>
              <a:buClrTx/>
              <a:buSzTx/>
              <a:buNone/>
              <a:defRPr/>
            </a:pPr>
            <a:endParaRPr lang="ru-RU" sz="2000">
              <a:solidFill>
                <a:srgbClr val="002060"/>
              </a:solidFill>
              <a:latin typeface="Calibri"/>
            </a:endParaRPr>
          </a:p>
        </p:txBody>
      </p:sp>
      <p:pic>
        <p:nvPicPr>
          <p:cNvPr id="976243792" name="Рисунок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161849" y="818515"/>
            <a:ext cx="3335702" cy="552487"/>
          </a:xfrm>
          <a:prstGeom prst="rect">
            <a:avLst/>
          </a:prstGeom>
        </p:spPr>
      </p:pic>
      <p:pic>
        <p:nvPicPr>
          <p:cNvPr id="942411567" name="Рисунок 9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000229" y="1941909"/>
            <a:ext cx="5236086" cy="2296078"/>
          </a:xfrm>
          <a:prstGeom prst="rect">
            <a:avLst/>
          </a:prstGeom>
        </p:spPr>
      </p:pic>
      <p:pic>
        <p:nvPicPr>
          <p:cNvPr id="854646296" name="Рисунок 11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6502830" y="1832580"/>
            <a:ext cx="4736071" cy="2296078"/>
          </a:xfrm>
          <a:prstGeom prst="rect">
            <a:avLst/>
          </a:prstGeom>
        </p:spPr>
      </p:pic>
      <p:pic>
        <p:nvPicPr>
          <p:cNvPr id="732013893" name="Рисунок 8" descr="Изображение выглядит как текст, снимок экрана, экран, черный&#10;&#10;Автоматически созданное описание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4152591" y="5301721"/>
            <a:ext cx="4404596" cy="1299627"/>
          </a:xfrm>
          <a:prstGeom prst="rect">
            <a:avLst/>
          </a:prstGeom>
        </p:spPr>
      </p:pic>
      <p:sp>
        <p:nvSpPr>
          <p:cNvPr id="776772340" name="Rectangle 9"/>
          <p:cNvSpPr txBox="1">
            <a:spLocks noChangeArrowheads="1"/>
          </p:cNvSpPr>
          <p:nvPr/>
        </p:nvSpPr>
        <p:spPr bwMode="auto">
          <a:xfrm>
            <a:off x="0" y="207963"/>
            <a:ext cx="12192000" cy="698499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buNone/>
              <a:defRPr sz="3200" b="1">
                <a:solidFill>
                  <a:schemeClr val="tx1"/>
                </a:solidFill>
                <a:latin typeface="Verdana"/>
                <a:ea typeface="Verdana"/>
                <a:cs typeface="+mj-cs"/>
              </a:defRPr>
            </a:lvl1pPr>
          </a:lstStyle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Calibri"/>
                <a:cs typeface="Times New Roman"/>
              </a:rPr>
              <a:t>Регистрация на </a:t>
            </a:r>
            <a:r>
              <a:rPr lang="en-US">
                <a:solidFill>
                  <a:srgbClr val="002060"/>
                </a:solidFill>
                <a:latin typeface="Calibri"/>
                <a:cs typeface="Times New Roman"/>
              </a:rPr>
              <a:t>GitHub</a:t>
            </a:r>
            <a:r>
              <a:rPr lang="ru-RU">
                <a:solidFill>
                  <a:srgbClr val="002060"/>
                </a:solidFill>
                <a:latin typeface="Calibri"/>
                <a:cs typeface="Times New Roman"/>
              </a:rPr>
              <a:t> и установка </a:t>
            </a:r>
            <a:r>
              <a:rPr lang="en-US">
                <a:solidFill>
                  <a:srgbClr val="002060"/>
                </a:solidFill>
                <a:latin typeface="Calibri"/>
                <a:cs typeface="Times New Roman"/>
              </a:rPr>
              <a:t>Git</a:t>
            </a:r>
            <a:endParaRPr lang="ru-RU">
              <a:solidFill>
                <a:srgbClr val="002060"/>
              </a:solidFill>
              <a:latin typeface="Calibri"/>
              <a:cs typeface="Times New Roman"/>
            </a:endParaRPr>
          </a:p>
        </p:txBody>
      </p:sp>
      <p:sp>
        <p:nvSpPr>
          <p:cNvPr id="438784947" name="Rectangle 9"/>
          <p:cNvSpPr txBox="1">
            <a:spLocks noChangeArrowheads="1"/>
          </p:cNvSpPr>
          <p:nvPr/>
        </p:nvSpPr>
        <p:spPr bwMode="auto">
          <a:xfrm>
            <a:off x="9357755" y="9382"/>
            <a:ext cx="2834244" cy="698690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buNone/>
              <a:defRPr sz="3200" b="1">
                <a:solidFill>
                  <a:schemeClr val="tx1"/>
                </a:solidFill>
                <a:latin typeface="Verdana"/>
                <a:ea typeface="Verdana"/>
                <a:cs typeface="+mj-cs"/>
              </a:defRPr>
            </a:lvl1pPr>
          </a:lstStyle>
          <a:p>
            <a:pPr algn="r">
              <a:defRPr/>
            </a:pPr>
            <a:r>
              <a:rPr lang="ru-RU" sz="2800">
                <a:solidFill>
                  <a:srgbClr val="002060"/>
                </a:solidFill>
                <a:latin typeface="Calibri"/>
                <a:cs typeface="Times New Roman"/>
              </a:rPr>
              <a:t>Приложение 2</a:t>
            </a:r>
            <a:endParaRPr lang="ru-RU" sz="2800">
              <a:solidFill>
                <a:srgbClr val="002060"/>
              </a:solidFill>
              <a:latin typeface="Calibri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5975770" name="Text Box 10"/>
          <p:cNvSpPr txBox="1">
            <a:spLocks noChangeArrowheads="1"/>
          </p:cNvSpPr>
          <p:nvPr/>
        </p:nvSpPr>
        <p:spPr bwMode="auto">
          <a:xfrm>
            <a:off x="258415" y="899587"/>
            <a:ext cx="11549270" cy="34470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457200" marR="0" lvl="0" indent="-457200" defTabSz="914400">
              <a:lnSpc>
                <a:spcPct val="80000"/>
              </a:lnSpc>
              <a:spcBef>
                <a:spcPts val="0"/>
              </a:spcBef>
              <a:spcAft>
                <a:spcPts val="599"/>
              </a:spcAft>
              <a:buClrTx/>
              <a:buSzTx/>
              <a:buFont typeface="+mj-lt"/>
              <a:buAutoNum type="arabicPeriod" startAt="5"/>
              <a:defRPr/>
            </a:pPr>
            <a:r>
              <a:rPr lang="ru-RU" sz="2000">
                <a:solidFill>
                  <a:srgbClr val="002060"/>
                </a:solidFill>
                <a:latin typeface="Calibri"/>
              </a:rPr>
              <a:t>Настраиваем окружение </a:t>
            </a:r>
            <a:r>
              <a:rPr lang="en-US" sz="2000">
                <a:solidFill>
                  <a:srgbClr val="002060"/>
                </a:solidFill>
                <a:latin typeface="Calibri"/>
              </a:rPr>
              <a:t>Git:</a:t>
            </a:r>
            <a:endParaRPr/>
          </a:p>
        </p:txBody>
      </p:sp>
      <p:pic>
        <p:nvPicPr>
          <p:cNvPr id="625516611" name="Рисунок 2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243389" y="1351719"/>
            <a:ext cx="9705219" cy="5078896"/>
          </a:xfrm>
          <a:prstGeom prst="rect">
            <a:avLst/>
          </a:prstGeom>
        </p:spPr>
      </p:pic>
      <p:sp>
        <p:nvSpPr>
          <p:cNvPr id="1356818457" name="Rectangle 9"/>
          <p:cNvSpPr txBox="1">
            <a:spLocks noChangeArrowheads="1"/>
          </p:cNvSpPr>
          <p:nvPr/>
        </p:nvSpPr>
        <p:spPr bwMode="auto">
          <a:xfrm>
            <a:off x="0" y="207963"/>
            <a:ext cx="12192000" cy="698499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buNone/>
              <a:defRPr sz="3200" b="1">
                <a:solidFill>
                  <a:schemeClr val="tx1"/>
                </a:solidFill>
                <a:latin typeface="Verdana"/>
                <a:ea typeface="Verdana"/>
                <a:cs typeface="+mj-cs"/>
              </a:defRPr>
            </a:lvl1pPr>
          </a:lstStyle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Calibri"/>
                <a:cs typeface="Times New Roman"/>
              </a:rPr>
              <a:t>Регистрация на </a:t>
            </a:r>
            <a:r>
              <a:rPr lang="en-US">
                <a:solidFill>
                  <a:srgbClr val="002060"/>
                </a:solidFill>
                <a:latin typeface="Calibri"/>
                <a:cs typeface="Times New Roman"/>
              </a:rPr>
              <a:t>GitHub</a:t>
            </a:r>
            <a:r>
              <a:rPr lang="ru-RU">
                <a:solidFill>
                  <a:srgbClr val="002060"/>
                </a:solidFill>
                <a:latin typeface="Calibri"/>
                <a:cs typeface="Times New Roman"/>
              </a:rPr>
              <a:t> и установка </a:t>
            </a:r>
            <a:r>
              <a:rPr lang="en-US">
                <a:solidFill>
                  <a:srgbClr val="002060"/>
                </a:solidFill>
                <a:latin typeface="Calibri"/>
                <a:cs typeface="Times New Roman"/>
              </a:rPr>
              <a:t>Git</a:t>
            </a:r>
            <a:endParaRPr lang="ru-RU">
              <a:solidFill>
                <a:srgbClr val="002060"/>
              </a:solidFill>
              <a:latin typeface="Calibri"/>
              <a:cs typeface="Times New Roman"/>
            </a:endParaRPr>
          </a:p>
        </p:txBody>
      </p:sp>
      <p:sp>
        <p:nvSpPr>
          <p:cNvPr id="2134210639" name="Rectangle 9"/>
          <p:cNvSpPr txBox="1">
            <a:spLocks noChangeArrowheads="1"/>
          </p:cNvSpPr>
          <p:nvPr/>
        </p:nvSpPr>
        <p:spPr bwMode="auto">
          <a:xfrm>
            <a:off x="9357755" y="9382"/>
            <a:ext cx="2834244" cy="698690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buNone/>
              <a:defRPr sz="3200" b="1">
                <a:solidFill>
                  <a:schemeClr val="tx1"/>
                </a:solidFill>
                <a:latin typeface="Verdana"/>
                <a:ea typeface="Verdana"/>
                <a:cs typeface="+mj-cs"/>
              </a:defRPr>
            </a:lvl1pPr>
          </a:lstStyle>
          <a:p>
            <a:pPr algn="r">
              <a:defRPr/>
            </a:pPr>
            <a:r>
              <a:rPr lang="ru-RU" sz="2800">
                <a:solidFill>
                  <a:srgbClr val="002060"/>
                </a:solidFill>
                <a:latin typeface="Calibri"/>
                <a:cs typeface="Times New Roman"/>
              </a:rPr>
              <a:t>Приложение 2</a:t>
            </a:r>
            <a:endParaRPr lang="ru-RU" sz="2800">
              <a:solidFill>
                <a:srgbClr val="002060"/>
              </a:solidFill>
              <a:latin typeface="Calibri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От машинного кода к языкам высокого уровня</a:t>
            </a:r>
            <a:endParaRPr/>
          </a:p>
        </p:txBody>
      </p:sp>
      <p:grpSp>
        <p:nvGrpSpPr>
          <p:cNvPr id="16" name="Группа 15"/>
          <p:cNvGrpSpPr/>
          <p:nvPr/>
        </p:nvGrpSpPr>
        <p:grpSpPr bwMode="auto">
          <a:xfrm>
            <a:off x="883578" y="907040"/>
            <a:ext cx="9924831" cy="5627323"/>
            <a:chOff x="31171" y="2178050"/>
            <a:chExt cx="7837542" cy="4572000"/>
          </a:xfrm>
        </p:grpSpPr>
        <p:pic>
          <p:nvPicPr>
            <p:cNvPr id="17" name="Picture 6" descr="ÐÐ°ÑÑÐ¸Ð½ÐºÐ¸ Ð¿Ð¾ Ð·Ð°Ð¿ÑÐ¾ÑÑ Python"/>
            <p:cNvPicPr>
              <a:picLocks noChangeAspect="1" noChangeArrowheads="1"/>
            </p:cNvPicPr>
            <p:nvPr/>
          </p:nvPicPr>
          <p:blipFill>
            <a:blip r:embed="rId2"/>
            <a:stretch/>
          </p:blipFill>
          <p:spPr bwMode="auto">
            <a:xfrm>
              <a:off x="5814488" y="2178050"/>
              <a:ext cx="2054225" cy="89058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" name="Группа 17"/>
            <p:cNvGrpSpPr/>
            <p:nvPr/>
          </p:nvGrpSpPr>
          <p:grpSpPr bwMode="auto">
            <a:xfrm>
              <a:off x="31171" y="2208213"/>
              <a:ext cx="7780917" cy="4541837"/>
              <a:chOff x="31171" y="2208213"/>
              <a:chExt cx="7780917" cy="4541837"/>
            </a:xfrm>
          </p:grpSpPr>
          <p:pic>
            <p:nvPicPr>
              <p:cNvPr id="19" name="Picture 10" descr="ÐÐ°ÑÑÐ¸Ð½ÐºÐ¸ Ð¿Ð¾ Ð·Ð°Ð¿ÑÐ¾ÑÑ Ð¼Ð°ÑÐ¸Ð½Ð½ÑÐ¹ ÐºÐ¾Ð´"/>
              <p:cNvPicPr>
                <a:picLocks noChangeAspect="1" noChangeArrowheads="1"/>
              </p:cNvPicPr>
              <p:nvPr/>
            </p:nvPicPr>
            <p:blipFill>
              <a:blip r:embed="rId3"/>
              <a:stretch/>
            </p:blipFill>
            <p:spPr bwMode="auto">
              <a:xfrm>
                <a:off x="31171" y="5422899"/>
                <a:ext cx="2668620" cy="1227138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grpSp>
            <p:nvGrpSpPr>
              <p:cNvPr id="20" name="Группа 19"/>
              <p:cNvGrpSpPr/>
              <p:nvPr/>
            </p:nvGrpSpPr>
            <p:grpSpPr bwMode="auto">
              <a:xfrm>
                <a:off x="2534571" y="2208213"/>
                <a:ext cx="5277517" cy="4541837"/>
                <a:chOff x="2534571" y="2208213"/>
                <a:chExt cx="5277517" cy="4541837"/>
              </a:xfrm>
            </p:grpSpPr>
            <p:pic>
              <p:nvPicPr>
                <p:cNvPr id="21" name="Picture 2" descr="ÐÐ°ÑÑÐ¸Ð½ÐºÐ¸ Ð¿Ð¾ Ð·Ð°Ð¿ÑÐ¾ÑÑ ÑÐ·ÑÐº ÑÐ¸"/>
                <p:cNvPicPr>
                  <a:picLocks noChangeAspect="1" noChangeArrowheads="1"/>
                </p:cNvPicPr>
                <p:nvPr/>
              </p:nvPicPr>
              <p:blipFill>
                <a:blip r:embed="rId4"/>
                <a:stretch/>
              </p:blipFill>
              <p:spPr bwMode="auto">
                <a:xfrm>
                  <a:off x="3822700" y="2852738"/>
                  <a:ext cx="1171575" cy="12446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2" name="Picture 4" descr="ÐÐ°ÑÑÐ¸Ð½ÐºÐ¸ Ð¿Ð¾ Ð·Ð°Ð¿ÑÐ¾ÑÑ C++"/>
                <p:cNvPicPr>
                  <a:picLocks noChangeAspect="1" noChangeArrowheads="1"/>
                </p:cNvPicPr>
                <p:nvPr/>
              </p:nvPicPr>
              <p:blipFill>
                <a:blip r:embed="rId5"/>
                <a:stretch/>
              </p:blipFill>
              <p:spPr bwMode="auto">
                <a:xfrm>
                  <a:off x="5148263" y="2208213"/>
                  <a:ext cx="688975" cy="7747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3" name="Picture 8" descr="ÐÐ°ÑÑÐ¸Ð½ÐºÐ¸ Ð¿Ð¾ Ð·Ð°Ð¿ÑÐ¾ÑÑ Ð°ÑÑÐµÐ¼Ð±Ð»ÐµÑ"/>
                <p:cNvPicPr>
                  <a:picLocks noChangeAspect="1" noChangeArrowheads="1"/>
                </p:cNvPicPr>
                <p:nvPr/>
              </p:nvPicPr>
              <p:blipFill>
                <a:blip r:embed="rId6"/>
                <a:stretch/>
              </p:blipFill>
              <p:spPr bwMode="auto">
                <a:xfrm>
                  <a:off x="2534571" y="4221088"/>
                  <a:ext cx="1317349" cy="1060466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sp>
              <p:nvSpPr>
                <p:cNvPr id="24" name="Rectangle 19"/>
                <p:cNvSpPr/>
                <p:nvPr/>
              </p:nvSpPr>
              <p:spPr bwMode="auto">
                <a:xfrm>
                  <a:off x="2916238" y="5422900"/>
                  <a:ext cx="4895850" cy="122713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ru-RU"/>
                </a:p>
              </p:txBody>
            </p:sp>
            <p:sp>
              <p:nvSpPr>
                <p:cNvPr id="25" name="Rectangle 30"/>
                <p:cNvSpPr/>
                <p:nvPr/>
              </p:nvSpPr>
              <p:spPr bwMode="auto">
                <a:xfrm>
                  <a:off x="4140200" y="4208463"/>
                  <a:ext cx="3671888" cy="244157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ru-RU"/>
                </a:p>
              </p:txBody>
            </p:sp>
            <p:sp>
              <p:nvSpPr>
                <p:cNvPr id="26" name="Rectangle 31"/>
                <p:cNvSpPr/>
                <p:nvPr/>
              </p:nvSpPr>
              <p:spPr bwMode="auto">
                <a:xfrm>
                  <a:off x="5222875" y="3071813"/>
                  <a:ext cx="2589213" cy="179705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ru-RU"/>
                </a:p>
              </p:txBody>
            </p:sp>
            <p:sp>
              <p:nvSpPr>
                <p:cNvPr id="27" name="Right Arrow 21"/>
                <p:cNvSpPr/>
                <p:nvPr/>
              </p:nvSpPr>
              <p:spPr bwMode="auto">
                <a:xfrm rot="18509124">
                  <a:off x="4067175" y="4460876"/>
                  <a:ext cx="3659187" cy="919162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ru-RU"/>
                </a:p>
              </p:txBody>
            </p:sp>
          </p:grpSp>
        </p:grpSp>
      </p:grpSp>
      <p:pic>
        <p:nvPicPr>
          <p:cNvPr id="5" name="Рисунок 4" descr="Изображение выглядит как текст, коллекция картинок&#10;&#10;Автоматически созданное описание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2550153" y="4900875"/>
            <a:ext cx="2016375" cy="14943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1874967"/>
            <a:ext cx="12191999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       С                                           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Java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                                      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Python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32" name="Rectangle 9"/>
          <p:cNvSpPr txBox="1">
            <a:spLocks noChangeArrowheads="1"/>
          </p:cNvSpPr>
          <p:nvPr/>
        </p:nvSpPr>
        <p:spPr bwMode="auto">
          <a:xfrm>
            <a:off x="152400" y="360750"/>
            <a:ext cx="12039600" cy="698691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 sz="3200" b="1">
                <a:solidFill>
                  <a:schemeClr val="tx1"/>
                </a:solidFill>
                <a:latin typeface="Verdana"/>
                <a:ea typeface="Verdana"/>
                <a:cs typeface="+mj-cs"/>
              </a:defRPr>
            </a:lvl1pPr>
          </a:lstStyle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“Hello, Word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!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”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на С,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Java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и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Python: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10817" y="2604356"/>
            <a:ext cx="351513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804000"/>
                </a:solidFill>
                <a:latin typeface="Courier New"/>
              </a:rPr>
              <a:t>#include &lt;stdio.h&gt;</a:t>
            </a:r>
            <a:endParaRPr/>
          </a:p>
          <a:p>
            <a:pPr>
              <a:defRPr/>
            </a:pPr>
            <a:endParaRPr lang="en-US" sz="1400">
              <a:solidFill>
                <a:srgbClr val="804000"/>
              </a:solidFill>
              <a:latin typeface="Courier New"/>
            </a:endParaRPr>
          </a:p>
          <a:p>
            <a:pPr>
              <a:defRPr/>
            </a:pPr>
            <a:r>
              <a:rPr lang="en-US" sz="1400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main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00FF"/>
                </a:solidFill>
                <a:latin typeface="Courier New"/>
              </a:rPr>
              <a:t>void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{</a:t>
            </a:r>
            <a:endParaRPr lang="en-US" sz="1400" b="1">
              <a:solidFill>
                <a:srgbClr val="000000"/>
              </a:solidFill>
              <a:latin typeface="Courier New"/>
            </a:endParaRPr>
          </a:p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printf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"Hello, World!\n"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FF8000"/>
                </a:solidFill>
                <a:latin typeface="Courier New"/>
              </a:rPr>
              <a:t>0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defRPr/>
            </a:pPr>
            <a:r>
              <a:rPr lang="en-US" sz="1400" b="1">
                <a:solidFill>
                  <a:srgbClr val="000080"/>
                </a:solidFill>
                <a:latin typeface="Courier New"/>
              </a:rPr>
              <a:t>}</a:t>
            </a:r>
            <a:endParaRPr lang="en-US" sz="1400"/>
          </a:p>
        </p:txBody>
      </p:sp>
      <p:sp>
        <p:nvSpPr>
          <p:cNvPr id="11" name="TextBox 10"/>
          <p:cNvSpPr txBox="1"/>
          <p:nvPr/>
        </p:nvSpPr>
        <p:spPr bwMode="auto">
          <a:xfrm>
            <a:off x="4187687" y="2604356"/>
            <a:ext cx="488673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8000FF"/>
                </a:solidFill>
                <a:latin typeface="Courier New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8000FF"/>
                </a:solidFill>
                <a:latin typeface="Courier New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Main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>
                <a:solidFill>
                  <a:srgbClr val="8000FF"/>
                </a:solidFill>
                <a:latin typeface="Courier New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8000FF"/>
                </a:solidFill>
                <a:latin typeface="Courier New"/>
              </a:rPr>
              <a:t>static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8000FF"/>
                </a:solidFill>
                <a:latin typeface="Courier New"/>
              </a:rPr>
              <a:t>void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main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String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[]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args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{</a:t>
            </a:r>
            <a:endParaRPr/>
          </a:p>
          <a:p>
            <a:pPr>
              <a:defRPr/>
            </a:pPr>
            <a:r>
              <a:rPr lang="en-US" sz="1400" b="1">
                <a:solidFill>
                  <a:srgbClr val="000080"/>
                </a:solidFill>
                <a:latin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System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out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println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"Hello, World!"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}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defRPr/>
            </a:pPr>
            <a:r>
              <a:rPr lang="en-US" sz="1400" b="1">
                <a:solidFill>
                  <a:srgbClr val="000080"/>
                </a:solidFill>
                <a:latin typeface="Courier New"/>
              </a:rPr>
              <a:t>}</a:t>
            </a:r>
            <a:endParaRPr lang="en-US" sz="1400"/>
          </a:p>
        </p:txBody>
      </p:sp>
      <p:sp>
        <p:nvSpPr>
          <p:cNvPr id="12" name="TextBox 11"/>
          <p:cNvSpPr txBox="1"/>
          <p:nvPr/>
        </p:nvSpPr>
        <p:spPr bwMode="auto">
          <a:xfrm>
            <a:off x="9455426" y="2604356"/>
            <a:ext cx="2584174" cy="307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>
                <a:solidFill>
                  <a:srgbClr val="880088"/>
                </a:solidFill>
                <a:latin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"Hello, World!"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Преимущества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Python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1284051"/>
            <a:ext cx="11417686" cy="540032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Простота и понятность кода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Простота разработки и поддержки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Поддержка динамической типизации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Автоматическое управление памятью (в частности, сборка мусора)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Мощная стандартная библиотека («батарейки») и набор пакетов расширений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Мультиплатформенность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Мультипарадигменность</a:t>
            </a:r>
            <a:endParaRPr/>
          </a:p>
        </p:txBody>
      </p:sp>
      <p:pic>
        <p:nvPicPr>
          <p:cNvPr id="29" name="Picture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279773" y="160505"/>
            <a:ext cx="766933" cy="746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Недостатки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Python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1284051"/>
            <a:ext cx="11417686" cy="540032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Низкая производительность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Ограничение распараллеливания из-за GIL (Global Interpreter Lock)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Проблема безопасности из-за открытости кода</a:t>
            </a:r>
            <a:endParaRPr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657630" y="188893"/>
            <a:ext cx="726639" cy="698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Сферы применения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1284051"/>
            <a:ext cx="11417686" cy="540032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Прототипирование, создание </a:t>
            </a:r>
            <a:r>
              <a:rPr lang="en-US" sz="2800">
                <a:solidFill>
                  <a:srgbClr val="002060"/>
                </a:solidFill>
                <a:latin typeface="+mn-lt"/>
              </a:rPr>
              <a:t>POC (Proof of Concept)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Научные расчеты (пакеты </a:t>
            </a:r>
            <a:r>
              <a:rPr lang="en-US" sz="2800">
                <a:solidFill>
                  <a:srgbClr val="002060"/>
                </a:solidFill>
                <a:latin typeface="+mn-lt"/>
              </a:rPr>
              <a:t>NumPy </a:t>
            </a:r>
            <a:r>
              <a:rPr lang="ru-RU" sz="2800">
                <a:solidFill>
                  <a:srgbClr val="002060"/>
                </a:solidFill>
                <a:latin typeface="+mn-lt"/>
              </a:rPr>
              <a:t>и </a:t>
            </a:r>
            <a:r>
              <a:rPr lang="en-US" sz="2800">
                <a:solidFill>
                  <a:srgbClr val="002060"/>
                </a:solidFill>
                <a:latin typeface="+mn-lt"/>
              </a:rPr>
              <a:t>SciPy)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Автоматизация тестирования (</a:t>
            </a:r>
            <a:r>
              <a:rPr lang="en-US" sz="2800">
                <a:solidFill>
                  <a:srgbClr val="002060"/>
                </a:solidFill>
                <a:latin typeface="+mn-lt"/>
              </a:rPr>
              <a:t>Robot Framework)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Скрипты и </a:t>
            </a:r>
            <a:r>
              <a:rPr lang="en-US" sz="2800">
                <a:solidFill>
                  <a:srgbClr val="002060"/>
                </a:solidFill>
                <a:latin typeface="+mn-lt"/>
              </a:rPr>
              <a:t>cli (command line interface)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Машинное обучение и нейросети (</a:t>
            </a:r>
            <a:r>
              <a:rPr lang="en-US" sz="2800">
                <a:solidFill>
                  <a:srgbClr val="002060"/>
                </a:solidFill>
                <a:latin typeface="+mn-lt"/>
              </a:rPr>
              <a:t>PyTorch, TensorFlow, Keras)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Веб-программирование (</a:t>
            </a:r>
            <a:r>
              <a:rPr lang="en-US" sz="2800">
                <a:solidFill>
                  <a:srgbClr val="002060"/>
                </a:solidFill>
                <a:latin typeface="+mn-lt"/>
              </a:rPr>
              <a:t>Django)</a:t>
            </a:r>
            <a:endParaRPr/>
          </a:p>
        </p:txBody>
      </p:sp>
      <p:pic>
        <p:nvPicPr>
          <p:cNvPr id="7" name="Picture 2" descr="Django logo.sv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4355027" y="4347579"/>
            <a:ext cx="2656621" cy="917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6" descr="Numpylogo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457770" y="4204359"/>
            <a:ext cx="2529738" cy="866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ÐÐ°ÑÑÐ¸Ð½ÐºÐ¸ Ð¿Ð¾ Ð·Ð°Ð¿ÑÐ¾ÑÑ Scipy"/>
          <p:cNvPicPr>
            <a:picLocks noChangeAspect="1" noChangeArrowheads="1"/>
          </p:cNvPicPr>
          <p:nvPr/>
        </p:nvPicPr>
        <p:blipFill>
          <a:blip r:embed="rId4"/>
          <a:srcRect l="0" t="15417" r="0" b="20224"/>
          <a:stretch/>
        </p:blipFill>
        <p:spPr bwMode="auto">
          <a:xfrm>
            <a:off x="6383178" y="5303707"/>
            <a:ext cx="3178032" cy="12589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4"/>
          <p:cNvGrpSpPr/>
          <p:nvPr/>
        </p:nvGrpSpPr>
        <p:grpSpPr bwMode="auto">
          <a:xfrm>
            <a:off x="8272469" y="3984213"/>
            <a:ext cx="2807295" cy="1550194"/>
            <a:chOff x="5324861" y="5466224"/>
            <a:chExt cx="2248327" cy="1374968"/>
          </a:xfrm>
        </p:grpSpPr>
        <p:pic>
          <p:nvPicPr>
            <p:cNvPr id="11" name="Picture 4" descr="ÐÐ°ÑÑÐ¸Ð½ÐºÐ¸ Ð¿Ð¾ Ð·Ð°Ð¿ÑÐ¾ÑÑ robot framework"/>
            <p:cNvPicPr>
              <a:picLocks noChangeAspect="1" noChangeArrowheads="1"/>
            </p:cNvPicPr>
            <p:nvPr/>
          </p:nvPicPr>
          <p:blipFill>
            <a:blip r:embed="rId5"/>
            <a:stretch/>
          </p:blipFill>
          <p:spPr bwMode="auto">
            <a:xfrm>
              <a:off x="5324861" y="5466224"/>
              <a:ext cx="1374968" cy="1374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TextBox 11"/>
            <p:cNvSpPr txBox="1"/>
            <p:nvPr/>
          </p:nvSpPr>
          <p:spPr bwMode="auto">
            <a:xfrm>
              <a:off x="6445849" y="5684740"/>
              <a:ext cx="1127339" cy="9228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Lucida Bright"/>
                </a:rPr>
                <a:t>ROBOT</a:t>
              </a:r>
              <a:endParaRPr/>
            </a:p>
            <a:p>
              <a:pPr>
                <a:defRPr/>
              </a:pPr>
              <a:r>
                <a:rPr lang="en-US">
                  <a:latin typeface="Lucida Bright"/>
                </a:rPr>
                <a:t>FRAME</a:t>
              </a:r>
              <a:endParaRPr/>
            </a:p>
            <a:p>
              <a:pPr>
                <a:defRPr/>
              </a:pPr>
              <a:r>
                <a:rPr lang="en-US">
                  <a:latin typeface="Lucida Bright"/>
                </a:rPr>
                <a:t>WORK /</a:t>
              </a:r>
              <a:endParaRPr lang="ru-RU">
                <a:latin typeface="+mj-lt"/>
              </a:endParaRPr>
            </a:p>
          </p:txBody>
        </p:sp>
      </p:grpSp>
      <p:pic>
        <p:nvPicPr>
          <p:cNvPr id="13" name="Picture 2" descr="Картинки по запросу &quot;tensorflow&quot;&quot;"/>
          <p:cNvPicPr>
            <a:picLocks noChangeAspect="1" noChangeArrowheads="1"/>
          </p:cNvPicPr>
          <p:nvPr/>
        </p:nvPicPr>
        <p:blipFill>
          <a:blip r:embed="rId6"/>
          <a:stretch/>
        </p:blipFill>
        <p:spPr bwMode="auto">
          <a:xfrm>
            <a:off x="2729436" y="5148399"/>
            <a:ext cx="1264869" cy="135257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Инструментарий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1284051"/>
            <a:ext cx="11417686" cy="540032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Интерпретатор </a:t>
            </a:r>
            <a:r>
              <a:rPr lang="en-US" sz="2800">
                <a:solidFill>
                  <a:srgbClr val="002060"/>
                </a:solidFill>
                <a:latin typeface="+mn-lt"/>
              </a:rPr>
              <a:t>python </a:t>
            </a:r>
            <a:r>
              <a:rPr lang="ru-RU" sz="2800">
                <a:solidFill>
                  <a:srgbClr val="002060"/>
                </a:solidFill>
                <a:latin typeface="+mn-lt"/>
              </a:rPr>
              <a:t>со стандартной библиотекой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pip – система управления пакетами (начиная с версии Python 3.4, стандартная библиотека включает пакет pip по умолчанию)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Среда разработки (IDE – Integrated Development Environment) – PyCharm Community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Интернет, откуда собственно скачиваются все необходимые программы и пакеты, а также документация и примеры решения тех или иных задач</a:t>
            </a:r>
            <a:endParaRPr/>
          </a:p>
        </p:txBody>
      </p:sp>
      <p:pic>
        <p:nvPicPr>
          <p:cNvPr id="14" name="Picture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377626" y="4836390"/>
            <a:ext cx="3426366" cy="16425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0</TotalTime>
  <Words>0</Words>
  <Application>ONLYOFFICE/7.4.0.163</Application>
  <DocSecurity>0</DocSecurity>
  <PresentationFormat>Широкоэкранный</PresentationFormat>
  <Paragraphs>0</Paragraphs>
  <Slides>32</Slides>
  <Notes>32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Ilya Orlov</dc:creator>
  <cp:keywords/>
  <dc:description/>
  <dc:identifier/>
  <dc:language/>
  <cp:lastModifiedBy/>
  <cp:revision>469</cp:revision>
  <dcterms:created xsi:type="dcterms:W3CDTF">2021-04-07T09:08:54Z</dcterms:created>
  <dcterms:modified xsi:type="dcterms:W3CDTF">2023-08-19T14:02:50Z</dcterms:modified>
  <cp:category/>
  <cp:contentStatus/>
  <cp:version/>
</cp:coreProperties>
</file>