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emf" ContentType="image/x-emf"/>
  <Default Extension="rels" ContentType="application/vnd.openxmlformats-package.relationships+xml"/>
  <Default Extension="bin" ContentType="application/vnd.openxmlformats-officedocument.oleObject"/>
  <Override PartName="/ppt/slides/slide50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6.xml" ContentType="application/vnd.openxmlformats-officedocument.presentationml.slide+xml"/>
  <Override PartName="/ppt/slides/slide34.xml" ContentType="application/vnd.openxmlformats-officedocument.presentationml.slide+xml"/>
  <Override PartName="/ppt/slides/slide32.xml" ContentType="application/vnd.openxmlformats-officedocument.presentationml.slide+xml"/>
  <Override PartName="/ppt/slides/slide30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43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33.xml" ContentType="application/vnd.openxmlformats-officedocument.presentationml.slide+xml"/>
  <Override PartName="/ppt/slides/slide20.xml" ContentType="application/vnd.openxmlformats-officedocument.presentationml.slide+xml"/>
  <Override PartName="/ppt/slides/slide42.xml" ContentType="application/vnd.openxmlformats-officedocument.presentationml.slide+xml"/>
  <Override PartName="/ppt/slides/slide9.xml" ContentType="application/vnd.openxmlformats-officedocument.presentationml.slide+xml"/>
  <Override PartName="/ppt/slides/slide35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2.xml" ContentType="application/vnd.openxmlformats-officedocument.presentationml.slide+xml"/>
  <Override PartName="/ppt/slides/slide40.xml" ContentType="application/vnd.openxmlformats-officedocument.presentationml.slide+xml"/>
  <Override PartName="/ppt/slideLayouts/slideLayout16.xml" ContentType="application/vnd.openxmlformats-officedocument.presentationml.slideLayout+xml"/>
  <Override PartName="/ppt/slides/slide51.xml" ContentType="application/vnd.openxmlformats-officedocument.presentationml.slide+xml"/>
  <Override PartName="/ppt/slides/slide46.xml" ContentType="application/vnd.openxmlformats-officedocument.presentationml.slide+xml"/>
  <Override PartName="/ppt/slides/slide41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s/slide52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8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37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8.xml" ContentType="application/vnd.openxmlformats-officedocument.presentationml.slide+xml"/>
  <Override PartName="/ppt/slides/slide22.xml" ContentType="application/vnd.openxmlformats-officedocument.presentationml.slide+xml"/>
  <Override PartName="/docProps/app.xml" ContentType="application/vnd.openxmlformats-officedocument.extended-properties+xml"/>
  <Override PartName="/ppt/slides/slide29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s/slide21.xml" ContentType="application/vnd.openxmlformats-officedocument.presentationml.slide+xml"/>
  <Override PartName="/docProps/core.xml" ContentType="application/vnd.openxmlformats-package.core-properties+xml"/>
  <Override PartName="/ppt/slideLayouts/slideLayout23.xml" ContentType="application/vnd.openxmlformats-officedocument.presentationml.slideLayout+xml"/>
  <Override PartName="/ppt/slides/slide19.xml" ContentType="application/vnd.openxmlformats-officedocument.presentationml.slide+xml"/>
  <Override PartName="/ppt/viewProps.xml" ContentType="application/vnd.openxmlformats-officedocument.presentationml.viewProps+xml"/>
  <Override PartName="/ppt/slides/slide31.xml" ContentType="application/vnd.openxmlformats-officedocument.presentationml.slide+xml"/>
  <Override PartName="/ppt/slides/slide7.xml" ContentType="application/vnd.openxmlformats-officedocument.presentationml.slide+xml"/>
  <Override PartName="/ppt/slides/slide2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slides/slide25.xml" ContentType="application/vnd.openxmlformats-officedocument.presentationml.slide+xml"/>
  <Override PartName="/ppt/slides/slide38.xml" ContentType="application/vnd.openxmlformats-officedocument.presentationml.slide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slideLayouts/slideLayout25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86" d="100"/>
          <a:sy n="86" d="100"/>
        </p:scale>
        <p:origin x="571" y="67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presProps" Target="presProps.xml" /><Relationship Id="rId56" Type="http://schemas.openxmlformats.org/officeDocument/2006/relationships/tableStyles" Target="tableStyles.xml" /><Relationship Id="rId57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/Relationships>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/Relationships>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8.png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emf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7.emf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4.png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Титульный_1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0982767" y="5687567"/>
            <a:ext cx="1117672" cy="1076239"/>
          </a:xfrm>
          <a:prstGeom prst="rect">
            <a:avLst/>
          </a:prstGeom>
          <a:ln>
            <a:noFill/>
          </a:ln>
        </p:spPr>
      </p:pic>
      <p:sp>
        <p:nvSpPr>
          <p:cNvPr id="8" name="TextBox 6"/>
          <p:cNvSpPr txBox="1"/>
          <p:nvPr userDrawn="1"/>
        </p:nvSpPr>
        <p:spPr bwMode="auto">
          <a:xfrm>
            <a:off x="11032771" y="5918773"/>
            <a:ext cx="1040235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+mn-lt"/>
                <a:cs typeface="Calibri"/>
              </a:rPr>
              <a:t>Python </a:t>
            </a:r>
            <a:endParaRPr lang="ru-RU" sz="1400">
              <a:solidFill>
                <a:schemeClr val="bg1">
                  <a:lumMod val="50000"/>
                </a:schemeClr>
              </a:solidFill>
              <a:latin typeface="+mn-lt"/>
              <a:cs typeface="Calibri"/>
            </a:endParaRPr>
          </a:p>
          <a:p>
            <a:pPr algn="r">
              <a:defRPr/>
            </a:pPr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+mn-lt"/>
                <a:cs typeface="Calibri"/>
              </a:rPr>
              <a:t>Course</a:t>
            </a:r>
            <a:endParaRPr/>
          </a:p>
        </p:txBody>
      </p:sp>
      <p:sp>
        <p:nvSpPr>
          <p:cNvPr id="5" name="Текст 1"/>
          <p:cNvSpPr txBox="1"/>
          <p:nvPr userDrawn="1"/>
        </p:nvSpPr>
        <p:spPr bwMode="auto">
          <a:xfrm>
            <a:off x="11032772" y="5671530"/>
            <a:ext cx="1040235" cy="410897"/>
          </a:xfrm>
          <a:prstGeom prst="rect">
            <a:avLst/>
          </a:prstGeom>
        </p:spPr>
        <p:txBody>
          <a:bodyPr/>
          <a:lstStyle>
            <a:lvl1pPr marL="0" indent="0" algn="l" defTabSz="914400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200">
                <a:solidFill>
                  <a:schemeClr val="tx1"/>
                </a:solidFill>
                <a:latin typeface="Verdana"/>
                <a:ea typeface="Verdan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6395320F-BA3B-42CB-9DF4-77B0337CE910}" type="slidenum">
              <a:rPr lang="ru-RU" sz="1600">
                <a:solidFill>
                  <a:schemeClr val="bg1">
                    <a:lumMod val="50000"/>
                  </a:schemeClr>
                </a:solidFill>
                <a:latin typeface="+mn-lt"/>
                <a:cs typeface="Times New Roman"/>
              </a:rPr>
              <a:t/>
            </a:fld>
            <a:endParaRPr lang="ru-RU" sz="1600">
              <a:solidFill>
                <a:schemeClr val="bg1">
                  <a:lumMod val="50000"/>
                </a:schemeClr>
              </a:solidFill>
              <a:latin typeface="+mn-lt"/>
              <a:cs typeface="Times New Roman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 и текст_3">
    <p:bg>
      <p:bgPr shadeToTitle="0">
        <a:blipFill>
          <a:blip r:embed="rId2">
            <a:lum/>
          </a:blip>
          <a:srcRect l="-36708" t="0" r="0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95440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Наши проекты</a:t>
            </a:r>
            <a:endParaRPr sz="3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73840" y="1522680"/>
            <a:ext cx="6628565" cy="83334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5000" b="1"/>
            </a:lvl1pPr>
          </a:lstStyle>
          <a:p>
            <a:pPr lvl="0">
              <a:defRPr/>
            </a:pPr>
            <a:r>
              <a:rPr lang="ru-RU"/>
              <a:t>Самозанятые</a:t>
            </a:r>
            <a:endParaRPr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373840" y="2682346"/>
            <a:ext cx="6850744" cy="1617806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pPr>
              <a:lnSpc>
                <a:spcPct val="120000"/>
              </a:lnSpc>
              <a:buClr>
                <a:srgbClr val="E5007D"/>
              </a:buClr>
              <a:buSzPct val="113000"/>
              <a:defRPr/>
            </a:pPr>
            <a:r>
              <a:rPr lang="ru-RU"/>
              <a:t>«Мой налог» — это официальное приложение ФНС России для налогоплательщиков налога на профессиональный доход. Оно помогает зарегистрироваться и работать на льготном </a:t>
            </a:r>
            <a:r>
              <a:rPr lang="ru-RU"/>
              <a:t>спецрежиме</a:t>
            </a:r>
            <a:r>
              <a:rPr lang="ru-RU"/>
              <a:t>, который еще называют налогом </a:t>
            </a:r>
            <a:r>
              <a:rPr lang="en-US"/>
              <a:t> </a:t>
            </a:r>
            <a:r>
              <a:rPr lang="ru-RU"/>
              <a:t>для самозанятых. 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оголовок и список">
    <p:bg>
      <p:bgPr shadeToTitle="0">
        <a:blipFill>
          <a:blip r:embed="rId2">
            <a:lum/>
          </a:blip>
          <a:srcRect l="-41176" t="0" r="0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Разработка ПО</a:t>
            </a:r>
            <a:endParaRPr sz="3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2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Преимущества</a:t>
            </a:r>
            <a:endParaRPr sz="2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396323" y="1620309"/>
            <a:ext cx="7756172" cy="4826961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10000"/>
              <a:buFont typeface="Arial"/>
              <a:buChar char="•"/>
              <a:defRPr sz="1500"/>
            </a:lvl1pPr>
          </a:lstStyle>
          <a:p>
            <a:pPr lvl="0">
              <a:defRPr/>
            </a:pPr>
            <a:r>
              <a:rPr lang="ru-RU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/>
            </a:br>
            <a:endParaRPr lang="ru-RU"/>
          </a:p>
          <a:p>
            <a:pPr lvl="0">
              <a:defRPr/>
            </a:pPr>
            <a:r>
              <a:rPr lang="ru-RU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/>
            </a:br>
            <a:endParaRPr lang="ru-RU"/>
          </a:p>
          <a:p>
            <a:pPr lvl="0">
              <a:defRPr/>
            </a:pPr>
            <a:r>
              <a:rPr lang="ru-RU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/>
            </a:br>
            <a:endParaRPr lang="ru-RU"/>
          </a:p>
          <a:p>
            <a:pPr lvl="0">
              <a:defRPr/>
            </a:pPr>
            <a:r>
              <a:rPr lang="ru-RU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/>
            </a:br>
            <a:endParaRPr lang="ru-RU"/>
          </a:p>
          <a:p>
            <a:pPr lvl="0">
              <a:defRPr/>
            </a:pPr>
            <a:r>
              <a:rPr lang="ru-RU"/>
              <a:t>Наши инженеры участвуют  в создании бизнес-решений промышленного класса, работающих в том числе с большими данными.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1_Заоголовок и список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Разработка ПО</a:t>
            </a:r>
            <a:endParaRPr sz="3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2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Преимущества</a:t>
            </a:r>
            <a:endParaRPr sz="2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1"/>
          </p:nvPr>
        </p:nvSpPr>
        <p:spPr bwMode="auto">
          <a:xfrm>
            <a:off x="4159624" y="1968535"/>
            <a:ext cx="4002750" cy="425297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диаграммы</a:t>
            </a:r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2_Заоголовок и список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Разработка ПО</a:t>
            </a:r>
            <a:endParaRPr sz="3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2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Преимущества</a:t>
            </a:r>
            <a:endParaRPr sz="2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4" name="SmartArt Placeholder 3"/>
          <p:cNvSpPr>
            <a:spLocks noGrp="1"/>
          </p:cNvSpPr>
          <p:nvPr>
            <p:ph type="dgm" sz="quarter" idx="11"/>
          </p:nvPr>
        </p:nvSpPr>
        <p:spPr bwMode="auto">
          <a:xfrm>
            <a:off x="381000" y="1689100"/>
            <a:ext cx="6557790" cy="4902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 SmartArt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, текст и логотипы_1">
    <p:bg>
      <p:bgPr shadeToTitle="0">
        <a:blipFill>
          <a:blip r:embed="rId2">
            <a:lum/>
          </a:blip>
          <a:srcRect l="-37888" t="0" r="0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 bwMode="auto">
          <a:xfrm>
            <a:off x="373840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17" name="Picture Placeholder 12"/>
          <p:cNvSpPr>
            <a:spLocks noGrp="1"/>
          </p:cNvSpPr>
          <p:nvPr>
            <p:ph type="pic" sz="quarter" idx="12"/>
          </p:nvPr>
        </p:nvSpPr>
        <p:spPr bwMode="auto">
          <a:xfrm>
            <a:off x="1986669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19" name="Picture Placeholder 12"/>
          <p:cNvSpPr>
            <a:spLocks noGrp="1"/>
          </p:cNvSpPr>
          <p:nvPr>
            <p:ph type="pic" sz="quarter" idx="13"/>
          </p:nvPr>
        </p:nvSpPr>
        <p:spPr bwMode="auto">
          <a:xfrm>
            <a:off x="3601001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20" name="Picture Placeholder 12"/>
          <p:cNvSpPr>
            <a:spLocks noGrp="1"/>
          </p:cNvSpPr>
          <p:nvPr>
            <p:ph type="pic" sz="quarter" idx="14"/>
          </p:nvPr>
        </p:nvSpPr>
        <p:spPr bwMode="auto">
          <a:xfrm>
            <a:off x="5201993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21" name="Picture Placeholder 12"/>
          <p:cNvSpPr>
            <a:spLocks noGrp="1"/>
          </p:cNvSpPr>
          <p:nvPr>
            <p:ph type="pic" sz="quarter" idx="15"/>
          </p:nvPr>
        </p:nvSpPr>
        <p:spPr bwMode="auto">
          <a:xfrm>
            <a:off x="6802985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C</a:t>
            </a:r>
            <a:r>
              <a:rPr lang="ru-RU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амозанятые</a:t>
            </a:r>
            <a:endParaRPr sz="3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73840" y="1112007"/>
            <a:ext cx="5903392" cy="266457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3464" indent="-28346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10000"/>
              <a:buFont typeface="Arial"/>
              <a:buChar char="•"/>
              <a:defRPr b="1"/>
            </a:lvl1pPr>
          </a:lstStyle>
          <a:p>
            <a:pPr lvl="0">
              <a:defRPr/>
            </a:pPr>
            <a:r>
              <a:rPr lang="ru-RU"/>
              <a:t>Совместная работа со смежными командами</a:t>
            </a:r>
            <a:endParaRPr/>
          </a:p>
          <a:p>
            <a:pPr lvl="0">
              <a:defRPr/>
            </a:pPr>
            <a:endParaRPr lang="ru-RU"/>
          </a:p>
          <a:p>
            <a:pPr lvl="0">
              <a:defRPr/>
            </a:pPr>
            <a:r>
              <a:rPr lang="ru-RU"/>
              <a:t>Angular</a:t>
            </a:r>
            <a:r>
              <a:rPr lang="ru-RU"/>
              <a:t> под капотом</a:t>
            </a:r>
            <a:endParaRPr/>
          </a:p>
          <a:p>
            <a:pPr lvl="0">
              <a:defRPr/>
            </a:pPr>
            <a:endParaRPr lang="ru-RU"/>
          </a:p>
          <a:p>
            <a:pPr lvl="0">
              <a:defRPr/>
            </a:pPr>
            <a:r>
              <a:rPr lang="ru-RU"/>
              <a:t>Typescript</a:t>
            </a:r>
            <a:r>
              <a:rPr lang="ru-RU"/>
              <a:t> — строгость и организованность кода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, текст и логотипы_2">
    <p:bg>
      <p:bgPr shadeToTitle="0">
        <a:blipFill>
          <a:blip r:embed="rId2">
            <a:lum/>
          </a:blip>
          <a:srcRect l="0" t="-39759" r="-28057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723401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>
              <a:defRPr/>
            </a:pPr>
            <a:r>
              <a:rPr lang="en-US"/>
              <a:t>www.flexify.io</a:t>
            </a:r>
            <a:endParaRPr lang="ru-RU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1723402" y="3098134"/>
            <a:ext cx="2906264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>
              <a:defRPr/>
            </a:pPr>
            <a:r>
              <a:rPr lang="ru-RU"/>
              <a:t>Виртуализация облачных</a:t>
            </a:r>
            <a:endParaRPr/>
          </a:p>
          <a:p>
            <a:pPr lvl="0">
              <a:defRPr/>
            </a:pPr>
            <a:r>
              <a:rPr lang="ru-RU"/>
              <a:t>хранилищ.</a:t>
            </a:r>
            <a:endParaRPr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auto">
          <a:xfrm>
            <a:off x="1723401" y="1843845"/>
            <a:ext cx="2757981" cy="9475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1"/>
          </p:nvPr>
        </p:nvSpPr>
        <p:spPr bwMode="auto">
          <a:xfrm>
            <a:off x="5631640" y="1843845"/>
            <a:ext cx="5107477" cy="9475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Собственные разработки</a:t>
            </a:r>
            <a:endParaRPr/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631640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>
              <a:defRPr/>
            </a:pPr>
            <a:r>
              <a:rPr lang="en-US"/>
              <a:t>www.netmechanica.com</a:t>
            </a:r>
            <a:endParaRPr lang="ru-RU"/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5631640" y="3098134"/>
            <a:ext cx="5107477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>
              <a:defRPr/>
            </a:pPr>
            <a:r>
              <a:rPr lang="ru-RU"/>
              <a:t>Продуктовая линейка средств </a:t>
            </a:r>
            <a:endParaRPr/>
          </a:p>
          <a:p>
            <a:pPr lvl="0">
              <a:defRPr/>
            </a:pPr>
            <a:r>
              <a:rPr lang="ru-RU"/>
              <a:t>мониторинга и сетевого управления.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 и таблица">
    <p:bg>
      <p:bgPr shadeToTitle="0">
        <a:blipFill>
          <a:blip r:embed="rId2">
            <a:lum/>
          </a:blip>
          <a:srcRect l="0" t="-14529" r="-35897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7690"/>
            <a:ext cx="10515600" cy="5847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Референции</a:t>
            </a:r>
            <a:endParaRPr sz="3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0"/>
          </p:nvPr>
        </p:nvSpPr>
        <p:spPr bwMode="auto">
          <a:xfrm>
            <a:off x="786984" y="1204167"/>
            <a:ext cx="10725462" cy="505971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таблицы</a:t>
            </a:r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Факты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 bwMode="auto">
          <a:xfrm>
            <a:off x="520321" y="1196104"/>
            <a:ext cx="2417750" cy="24177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10906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r>
              <a:rPr lang="ru-RU"/>
              <a:t>Разработка</a:t>
            </a:r>
            <a:endParaRPr/>
          </a:p>
          <a:p>
            <a:pPr lvl="0">
              <a:defRPr/>
            </a:pPr>
            <a:r>
              <a:rPr lang="ru-RU"/>
              <a:t>и интеграция ПО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7692"/>
            <a:ext cx="10515600" cy="53921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defRPr/>
            </a:pPr>
            <a:r>
              <a:rPr lang="ru-RU"/>
              <a:t>Факты о компании</a:t>
            </a:r>
            <a:endParaRPr/>
          </a:p>
        </p:txBody>
      </p:sp>
      <p:sp>
        <p:nvSpPr>
          <p:cNvPr id="23" name="Oval 22"/>
          <p:cNvSpPr/>
          <p:nvPr/>
        </p:nvSpPr>
        <p:spPr bwMode="auto">
          <a:xfrm>
            <a:off x="3419503" y="1196104"/>
            <a:ext cx="2417750" cy="24177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3610088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r>
              <a:rPr lang="ru-RU"/>
              <a:t>Иностранные</a:t>
            </a:r>
            <a:endParaRPr/>
          </a:p>
          <a:p>
            <a:pPr lvl="0">
              <a:defRPr/>
            </a:pPr>
            <a:r>
              <a:rPr lang="ru-RU"/>
              <a:t>и российские</a:t>
            </a:r>
            <a:endParaRPr/>
          </a:p>
          <a:p>
            <a:pPr lvl="0">
              <a:defRPr/>
            </a:pPr>
            <a:r>
              <a:rPr lang="ru-RU"/>
              <a:t>клиенты</a:t>
            </a:r>
            <a:endParaRPr lang="en-US"/>
          </a:p>
        </p:txBody>
      </p:sp>
      <p:sp>
        <p:nvSpPr>
          <p:cNvPr id="33" name="Oval 32"/>
          <p:cNvSpPr/>
          <p:nvPr/>
        </p:nvSpPr>
        <p:spPr bwMode="auto">
          <a:xfrm>
            <a:off x="9253929" y="1196104"/>
            <a:ext cx="2417750" cy="24177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9444514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r>
              <a:rPr lang="ru-RU"/>
              <a:t>Более 100</a:t>
            </a:r>
            <a:endParaRPr/>
          </a:p>
          <a:p>
            <a:pPr lvl="0">
              <a:defRPr/>
            </a:pPr>
            <a:r>
              <a:rPr lang="ru-RU"/>
              <a:t>сотрудников</a:t>
            </a:r>
            <a:endParaRPr lang="en-US"/>
          </a:p>
        </p:txBody>
      </p:sp>
      <p:sp>
        <p:nvSpPr>
          <p:cNvPr id="37" name="Oval 36"/>
          <p:cNvSpPr/>
          <p:nvPr/>
        </p:nvSpPr>
        <p:spPr bwMode="auto">
          <a:xfrm>
            <a:off x="520321" y="3963519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10906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r>
              <a:rPr lang="ru-RU"/>
              <a:t>Работаем с 2011 года</a:t>
            </a:r>
            <a:endParaRPr lang="en-US"/>
          </a:p>
        </p:txBody>
      </p:sp>
      <p:sp>
        <p:nvSpPr>
          <p:cNvPr id="39" name="Oval 38"/>
          <p:cNvSpPr/>
          <p:nvPr/>
        </p:nvSpPr>
        <p:spPr bwMode="auto">
          <a:xfrm>
            <a:off x="3419503" y="3963519"/>
            <a:ext cx="2417750" cy="24177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3610088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r>
              <a:rPr lang="ru-RU"/>
              <a:t>Принцип </a:t>
            </a:r>
            <a:endParaRPr/>
          </a:p>
          <a:p>
            <a:pPr lvl="0">
              <a:defRPr/>
            </a:pPr>
            <a:r>
              <a:rPr lang="en-US"/>
              <a:t>OTOBOS</a:t>
            </a:r>
            <a:endParaRPr/>
          </a:p>
        </p:txBody>
      </p:sp>
      <p:sp>
        <p:nvSpPr>
          <p:cNvPr id="16" name="Oval 15"/>
          <p:cNvSpPr/>
          <p:nvPr/>
        </p:nvSpPr>
        <p:spPr bwMode="auto">
          <a:xfrm>
            <a:off x="6318685" y="1196104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>
              <a:solidFill>
                <a:schemeClr val="bg1"/>
              </a:solidFill>
            </a:endParaRPr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6515683" y="1721708"/>
            <a:ext cx="2023754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r>
              <a:rPr lang="ru-RU"/>
              <a:t>Офисы </a:t>
            </a:r>
            <a:endParaRPr/>
          </a:p>
          <a:p>
            <a:pPr lvl="0">
              <a:defRPr/>
            </a:pPr>
            <a:r>
              <a:rPr lang="ru-RU"/>
              <a:t>в Москве</a:t>
            </a:r>
            <a:endParaRPr/>
          </a:p>
          <a:p>
            <a:pPr lvl="0">
              <a:defRPr/>
            </a:pPr>
            <a:r>
              <a:rPr lang="ru-RU"/>
              <a:t>и Нижнем</a:t>
            </a:r>
            <a:endParaRPr/>
          </a:p>
          <a:p>
            <a:pPr lvl="0">
              <a:defRPr/>
            </a:pPr>
            <a:r>
              <a:rPr lang="ru-RU"/>
              <a:t> Новгороде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Сотрудники_1">
    <p:bg>
      <p:bgPr shadeToTitle="0">
        <a:blipFill>
          <a:blip r:embed="rId2">
            <a:lum/>
          </a:blip>
          <a:srcRect l="0" t="0" r="-27007" b="-37888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" name="Text Placeholder 5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395500" y="4904450"/>
            <a:ext cx="2676360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Отвечает за проектирование и разработку систем управления OSS/NMS промышленного класса</a:t>
            </a:r>
            <a:endParaRPr/>
          </a:p>
          <a:p>
            <a:pPr lvl="0">
              <a:defRPr/>
            </a:pPr>
            <a:r>
              <a:rPr lang="ru-RU"/>
              <a:t>и </a:t>
            </a:r>
            <a:r>
              <a:rPr lang="ru-RU"/>
              <a:t>биллинговых</a:t>
            </a:r>
            <a:r>
              <a:rPr lang="ru-RU"/>
              <a:t> платформ.</a:t>
            </a:r>
            <a:endParaRPr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8395500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Технический</a:t>
            </a:r>
            <a:endParaRPr/>
          </a:p>
          <a:p>
            <a:pPr lvl="0">
              <a:defRPr/>
            </a:pPr>
            <a:r>
              <a:rPr lang="ru-RU"/>
              <a:t>директор</a:t>
            </a:r>
            <a:endParaRPr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20"/>
          </p:nvPr>
        </p:nvSpPr>
        <p:spPr bwMode="auto">
          <a:xfrm>
            <a:off x="8415950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8395500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Андрей</a:t>
            </a:r>
            <a:endParaRPr/>
          </a:p>
          <a:p>
            <a:pPr lvl="0">
              <a:defRPr/>
            </a:pPr>
            <a:r>
              <a:rPr lang="ru-RU"/>
              <a:t>Комягин</a:t>
            </a:r>
            <a:endParaRPr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238454" y="4904450"/>
            <a:ext cx="2533946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Отвечает за развитие бизнеса, управление продажами, работу с ключевыми российскими и зарубежными заказчиками.</a:t>
            </a:r>
            <a:endParaRPr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5238454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Финансовый</a:t>
            </a:r>
            <a:endParaRPr/>
          </a:p>
          <a:p>
            <a:pPr lvl="0">
              <a:defRPr/>
            </a:pPr>
            <a:r>
              <a:rPr lang="ru-RU"/>
              <a:t>директор</a:t>
            </a:r>
            <a:endParaRPr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6"/>
          </p:nvPr>
        </p:nvSpPr>
        <p:spPr bwMode="auto">
          <a:xfrm>
            <a:off x="5258904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238454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Сергей</a:t>
            </a:r>
            <a:endParaRPr/>
          </a:p>
          <a:p>
            <a:pPr lvl="0">
              <a:defRPr/>
            </a:pPr>
            <a:r>
              <a:rPr lang="ru-RU"/>
              <a:t>Смирнов</a:t>
            </a:r>
            <a:endParaRPr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2008994" y="4904450"/>
            <a:ext cx="2471565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Возглавляет компанию </a:t>
            </a:r>
            <a:endParaRPr/>
          </a:p>
          <a:p>
            <a:pPr lvl="0">
              <a:defRPr/>
            </a:pPr>
            <a:r>
              <a:rPr lang="ru-RU"/>
              <a:t>«СТМ» с 2011 года.</a:t>
            </a:r>
            <a:endParaRPr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2008995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Генеральный</a:t>
            </a:r>
            <a:endParaRPr/>
          </a:p>
          <a:p>
            <a:pPr lvl="0">
              <a:defRPr/>
            </a:pPr>
            <a:r>
              <a:rPr lang="ru-RU"/>
              <a:t>директор</a:t>
            </a:r>
            <a:endParaRPr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2029444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6664"/>
            <a:ext cx="10515600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lang="ru-RU"/>
            </a:lvl1pPr>
          </a:lstStyle>
          <a:p>
            <a:pPr>
              <a:defRPr/>
            </a:pPr>
            <a:r>
              <a:rPr lang="ru-RU"/>
              <a:t>Руководство</a:t>
            </a:r>
            <a:endParaRPr/>
          </a:p>
        </p:txBody>
      </p:sp>
      <p:sp>
        <p:nvSpPr>
          <p:cNvPr id="35" name="TextBox 34"/>
          <p:cNvSpPr txBox="1"/>
          <p:nvPr/>
        </p:nvSpPr>
        <p:spPr bwMode="auto"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2008995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Алексей</a:t>
            </a:r>
            <a:endParaRPr/>
          </a:p>
          <a:p>
            <a:pPr lvl="0">
              <a:defRPr/>
            </a:pPr>
            <a:r>
              <a:rPr lang="ru-RU"/>
              <a:t>Щепетков</a:t>
            </a:r>
            <a:endParaRPr lang="ru-RU"/>
          </a:p>
        </p:txBody>
      </p:sp>
      <p:sp>
        <p:nvSpPr>
          <p:cNvPr id="16" name="TextBox 15"/>
          <p:cNvSpPr txBox="1"/>
          <p:nvPr/>
        </p:nvSpPr>
        <p:spPr bwMode="auto"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Сотрудники_2">
    <p:bg>
      <p:bgPr shadeToTitle="0">
        <a:blipFill>
          <a:blip r:embed="rId2">
            <a:lum/>
          </a:blip>
          <a:srcRect l="-33774" t="0" r="0" b="-2248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" name="Picture Placeholder 3"/>
          <p:cNvSpPr>
            <a:spLocks noGrp="1"/>
          </p:cNvSpPr>
          <p:nvPr>
            <p:ph type="pic" sz="quarter" idx="19"/>
          </p:nvPr>
        </p:nvSpPr>
        <p:spPr bwMode="auto">
          <a:xfrm>
            <a:off x="89412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0"/>
          </p:nvPr>
        </p:nvSpPr>
        <p:spPr bwMode="auto">
          <a:xfrm>
            <a:off x="105124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7"/>
          </p:nvPr>
        </p:nvSpPr>
        <p:spPr bwMode="auto">
          <a:xfrm>
            <a:off x="5764376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8"/>
          </p:nvPr>
        </p:nvSpPr>
        <p:spPr bwMode="auto">
          <a:xfrm>
            <a:off x="73700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 bwMode="auto">
          <a:xfrm>
            <a:off x="2553005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386201" y="5543627"/>
            <a:ext cx="1945519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Партнеры:</a:t>
            </a:r>
            <a:endParaRPr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3289883" y="3121362"/>
            <a:ext cx="4258121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Опыт работы в отрасли — более 10 лет. </a:t>
            </a:r>
            <a:endParaRPr lang="en-US"/>
          </a:p>
          <a:p>
            <a:pPr lvl="0">
              <a:defRPr/>
            </a:pPr>
            <a:r>
              <a:rPr lang="ru-RU"/>
              <a:t>Магистр Нижегородского Государственного Технического Университета.</a:t>
            </a:r>
            <a:endParaRPr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3289883" y="2294854"/>
            <a:ext cx="4248385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Руководитель направления</a:t>
            </a:r>
            <a:endParaRPr/>
          </a:p>
          <a:p>
            <a:pPr lvl="0">
              <a:defRPr/>
            </a:pPr>
            <a:r>
              <a:rPr lang="ru-RU"/>
              <a:t>«Разработка ПО»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3079"/>
            <a:ext cx="10515600" cy="60676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Разработка ПО</a:t>
            </a:r>
            <a:endParaRPr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97711" y="1564089"/>
            <a:ext cx="2423312" cy="2436886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3289883" y="1822468"/>
            <a:ext cx="4248385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Александр Бондин</a:t>
            </a:r>
            <a:endParaRPr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16"/>
          </p:nvPr>
        </p:nvSpPr>
        <p:spPr bwMode="auto">
          <a:xfrm>
            <a:off x="4158690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1_Титульный_1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аловок и картинка_1">
    <p:bg>
      <p:bgPr shadeToTitle="0">
        <a:blipFill>
          <a:blip r:embed="rId2">
            <a:lum/>
          </a:blip>
          <a:srcRect l="0" t="-18032" r="-39024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>
              <a:defRPr/>
            </a:pPr>
            <a:r>
              <a:rPr lang="ru-RU"/>
              <a:t>Личный кабинет</a:t>
            </a:r>
            <a:endParaRPr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C</a:t>
            </a:r>
            <a:r>
              <a:rPr lang="ru-RU"/>
              <a:t>амозанятые</a:t>
            </a:r>
            <a:endParaRPr lang="ru-RU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auto"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 и картинка_2">
    <p:bg>
      <p:bgPr shadeToTitle="0">
        <a:blipFill>
          <a:blip r:embed="rId2">
            <a:lum/>
          </a:blip>
          <a:srcRect l="-29577" t="0" r="0" b="-24242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>
              <a:defRPr/>
            </a:pPr>
            <a:r>
              <a:rPr lang="ru-RU"/>
              <a:t>Личный кабинет</a:t>
            </a:r>
            <a:endParaRPr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C</a:t>
            </a:r>
            <a:r>
              <a:rPr lang="ru-RU"/>
              <a:t>амозанятые</a:t>
            </a:r>
            <a:endParaRPr lang="ru-RU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auto"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 и картинка_3">
    <p:bg>
      <p:bgPr shadeToTitle="0">
        <a:blipFill>
          <a:blip r:embed="rId2">
            <a:lum/>
          </a:blip>
          <a:srcRect l="0" t="-20634" r="-37888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>
              <a:defRPr/>
            </a:pPr>
            <a:r>
              <a:rPr lang="ru-RU"/>
              <a:t>Личный кабинет</a:t>
            </a:r>
            <a:endParaRPr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C</a:t>
            </a:r>
            <a:r>
              <a:rPr lang="ru-RU"/>
              <a:t>амозанятые</a:t>
            </a:r>
            <a:endParaRPr lang="ru-RU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auto"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 и картинки_1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" name="Picture Placeholder 3"/>
          <p:cNvSpPr>
            <a:spLocks noGrp="1"/>
          </p:cNvSpPr>
          <p:nvPr>
            <p:ph type="pic" sz="quarter" idx="34"/>
          </p:nvPr>
        </p:nvSpPr>
        <p:spPr bwMode="auto">
          <a:xfrm>
            <a:off x="2290947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55" name="Picture Placeholder 3"/>
          <p:cNvSpPr>
            <a:spLocks noGrp="1"/>
          </p:cNvSpPr>
          <p:nvPr>
            <p:ph type="pic" sz="quarter" idx="27"/>
          </p:nvPr>
        </p:nvSpPr>
        <p:spPr bwMode="auto">
          <a:xfrm>
            <a:off x="690456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22"/>
          </p:nvPr>
        </p:nvSpPr>
        <p:spPr bwMode="auto">
          <a:xfrm>
            <a:off x="389143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51" name="Picture Placeholder 3"/>
          <p:cNvSpPr>
            <a:spLocks noGrp="1"/>
          </p:cNvSpPr>
          <p:nvPr>
            <p:ph type="pic" sz="quarter" idx="23"/>
          </p:nvPr>
        </p:nvSpPr>
        <p:spPr bwMode="auto">
          <a:xfrm>
            <a:off x="549068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52" name="Picture Placeholder 3"/>
          <p:cNvSpPr>
            <a:spLocks noGrp="1"/>
          </p:cNvSpPr>
          <p:nvPr>
            <p:ph type="pic" sz="quarter" idx="24"/>
          </p:nvPr>
        </p:nvSpPr>
        <p:spPr bwMode="auto">
          <a:xfrm>
            <a:off x="708992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53" name="Picture Placeholder 3"/>
          <p:cNvSpPr>
            <a:spLocks noGrp="1"/>
          </p:cNvSpPr>
          <p:nvPr>
            <p:ph type="pic" sz="quarter" idx="25"/>
          </p:nvPr>
        </p:nvSpPr>
        <p:spPr bwMode="auto">
          <a:xfrm>
            <a:off x="868917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54" name="Picture Placeholder 3"/>
          <p:cNvSpPr>
            <a:spLocks noGrp="1"/>
          </p:cNvSpPr>
          <p:nvPr>
            <p:ph type="pic" sz="quarter" idx="26"/>
          </p:nvPr>
        </p:nvSpPr>
        <p:spPr bwMode="auto">
          <a:xfrm>
            <a:off x="1028841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21"/>
          </p:nvPr>
        </p:nvSpPr>
        <p:spPr bwMode="auto">
          <a:xfrm>
            <a:off x="690456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16"/>
          </p:nvPr>
        </p:nvSpPr>
        <p:spPr bwMode="auto">
          <a:xfrm>
            <a:off x="2290947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Разработка ПО</a:t>
            </a:r>
            <a:endParaRPr sz="3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33" name="Text Placeholder 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2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Технологии</a:t>
            </a:r>
            <a:endParaRPr sz="2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56" name="Picture Placeholder 3"/>
          <p:cNvSpPr>
            <a:spLocks noGrp="1"/>
          </p:cNvSpPr>
          <p:nvPr>
            <p:ph type="pic" sz="quarter" idx="28"/>
          </p:nvPr>
        </p:nvSpPr>
        <p:spPr bwMode="auto">
          <a:xfrm>
            <a:off x="389143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57" name="Picture Placeholder 3"/>
          <p:cNvSpPr>
            <a:spLocks noGrp="1"/>
          </p:cNvSpPr>
          <p:nvPr>
            <p:ph type="pic" sz="quarter" idx="29"/>
          </p:nvPr>
        </p:nvSpPr>
        <p:spPr bwMode="auto">
          <a:xfrm>
            <a:off x="549068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58" name="Picture Placeholder 3"/>
          <p:cNvSpPr>
            <a:spLocks noGrp="1"/>
          </p:cNvSpPr>
          <p:nvPr>
            <p:ph type="pic" sz="quarter" idx="30"/>
          </p:nvPr>
        </p:nvSpPr>
        <p:spPr bwMode="auto">
          <a:xfrm>
            <a:off x="708992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59" name="Picture Placeholder 3"/>
          <p:cNvSpPr>
            <a:spLocks noGrp="1"/>
          </p:cNvSpPr>
          <p:nvPr>
            <p:ph type="pic" sz="quarter" idx="31"/>
          </p:nvPr>
        </p:nvSpPr>
        <p:spPr bwMode="auto">
          <a:xfrm>
            <a:off x="868917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60" name="Picture Placeholder 3"/>
          <p:cNvSpPr>
            <a:spLocks noGrp="1"/>
          </p:cNvSpPr>
          <p:nvPr>
            <p:ph type="pic" sz="quarter" idx="32"/>
          </p:nvPr>
        </p:nvSpPr>
        <p:spPr bwMode="auto">
          <a:xfrm>
            <a:off x="1028841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61" name="Picture Placeholder 3"/>
          <p:cNvSpPr>
            <a:spLocks noGrp="1"/>
          </p:cNvSpPr>
          <p:nvPr>
            <p:ph type="pic" sz="quarter" idx="33"/>
          </p:nvPr>
        </p:nvSpPr>
        <p:spPr bwMode="auto">
          <a:xfrm>
            <a:off x="2290947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63" name="Picture Placeholder 3"/>
          <p:cNvSpPr>
            <a:spLocks noGrp="1"/>
          </p:cNvSpPr>
          <p:nvPr>
            <p:ph type="pic" sz="quarter" idx="35"/>
          </p:nvPr>
        </p:nvSpPr>
        <p:spPr bwMode="auto">
          <a:xfrm>
            <a:off x="690456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64" name="Picture Placeholder 3"/>
          <p:cNvSpPr>
            <a:spLocks noGrp="1"/>
          </p:cNvSpPr>
          <p:nvPr>
            <p:ph type="pic" sz="quarter" idx="36"/>
          </p:nvPr>
        </p:nvSpPr>
        <p:spPr bwMode="auto">
          <a:xfrm>
            <a:off x="389143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65" name="Picture Placeholder 3"/>
          <p:cNvSpPr>
            <a:spLocks noGrp="1"/>
          </p:cNvSpPr>
          <p:nvPr>
            <p:ph type="pic" sz="quarter" idx="37"/>
          </p:nvPr>
        </p:nvSpPr>
        <p:spPr bwMode="auto">
          <a:xfrm>
            <a:off x="549068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66" name="Picture Placeholder 3"/>
          <p:cNvSpPr>
            <a:spLocks noGrp="1"/>
          </p:cNvSpPr>
          <p:nvPr>
            <p:ph type="pic" sz="quarter" idx="38"/>
          </p:nvPr>
        </p:nvSpPr>
        <p:spPr bwMode="auto">
          <a:xfrm>
            <a:off x="708992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67" name="Picture Placeholder 3"/>
          <p:cNvSpPr>
            <a:spLocks noGrp="1"/>
          </p:cNvSpPr>
          <p:nvPr>
            <p:ph type="pic" sz="quarter" idx="39"/>
          </p:nvPr>
        </p:nvSpPr>
        <p:spPr bwMode="auto">
          <a:xfrm>
            <a:off x="868917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68" name="Picture Placeholder 3"/>
          <p:cNvSpPr>
            <a:spLocks noGrp="1"/>
          </p:cNvSpPr>
          <p:nvPr>
            <p:ph type="pic" sz="quarter" idx="40"/>
          </p:nvPr>
        </p:nvSpPr>
        <p:spPr bwMode="auto">
          <a:xfrm>
            <a:off x="1028841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Сертификаты">
    <p:bg>
      <p:bgPr shadeToTitle="0">
        <a:blipFill>
          <a:blip r:embed="rId2">
            <a:lum/>
          </a:blip>
          <a:srcRect l="0" t="-20000" r="-35483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2708275" y="1722438"/>
            <a:ext cx="1506538" cy="21463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2708275" y="4226310"/>
            <a:ext cx="1506538" cy="21463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3"/>
          </p:nvPr>
        </p:nvSpPr>
        <p:spPr bwMode="auto">
          <a:xfrm>
            <a:off x="4871247" y="2039366"/>
            <a:ext cx="2146402" cy="152009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4"/>
          </p:nvPr>
        </p:nvSpPr>
        <p:spPr bwMode="auto">
          <a:xfrm>
            <a:off x="7343784" y="2039366"/>
            <a:ext cx="2146402" cy="152009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5"/>
          </p:nvPr>
        </p:nvSpPr>
        <p:spPr bwMode="auto">
          <a:xfrm>
            <a:off x="7343784" y="4539359"/>
            <a:ext cx="2146402" cy="152009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6"/>
          </p:nvPr>
        </p:nvSpPr>
        <p:spPr bwMode="auto">
          <a:xfrm>
            <a:off x="4871247" y="4539359"/>
            <a:ext cx="2146402" cy="152009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Разработка ПО</a:t>
            </a:r>
            <a:endParaRPr sz="3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2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Сертификаты</a:t>
            </a:r>
            <a:endParaRPr sz="2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Контакты">
    <p:bg>
      <p:bgPr shadeToTitle="0">
        <a:blipFill>
          <a:blip r:embed="rId2">
            <a:lum/>
          </a:blip>
          <a:srcRect l="-30555" t="0" r="0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" name="Text Placeholder 10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668842" y="5667304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>
              <a:defRPr/>
            </a:pPr>
            <a:r>
              <a:rPr lang="en-US"/>
              <a:t>www.stm-labs.ru</a:t>
            </a:r>
            <a:endParaRPr lang="ru-RU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668842" y="5315035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>
              <a:defRPr/>
            </a:pPr>
            <a:r>
              <a:rPr lang="en-US"/>
              <a:t>info@stm-labs</a:t>
            </a:r>
            <a:endParaRPr lang="ru-RU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668842" y="4227458"/>
            <a:ext cx="4258121" cy="60529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>
              <a:defRPr/>
            </a:pPr>
            <a:r>
              <a:rPr lang="ru-RU"/>
              <a:t>+ 7 (831) 217-15-90</a:t>
            </a:r>
            <a:endParaRPr/>
          </a:p>
          <a:p>
            <a:pPr lvl="0">
              <a:defRPr/>
            </a:pPr>
            <a:r>
              <a:rPr lang="ru-RU"/>
              <a:t>+ 7 (831) 217-15-91</a:t>
            </a:r>
            <a:endParaRPr/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668842" y="3809858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>
              <a:defRPr/>
            </a:pPr>
            <a:r>
              <a:rPr lang="ru-RU"/>
              <a:t>603090, ул. Родионова, 23а, корп. Б</a:t>
            </a:r>
            <a:endParaRPr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668842" y="2412004"/>
            <a:ext cx="4258121" cy="31859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>
              <a:defRPr/>
            </a:pPr>
            <a:r>
              <a:rPr lang="ru-RU"/>
              <a:t>+ 7 910 390-14-89</a:t>
            </a:r>
            <a:endParaRPr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668842" y="1694909"/>
            <a:ext cx="4258121" cy="60529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>
              <a:defRPr/>
            </a:pPr>
            <a:r>
              <a:rPr lang="ru-RU"/>
              <a:t>115280, ул. Ленинская Слобода, 26с28, </a:t>
            </a:r>
            <a:endParaRPr/>
          </a:p>
          <a:p>
            <a:pPr lvl="0">
              <a:defRPr/>
            </a:pPr>
            <a:r>
              <a:rPr lang="ru-RU"/>
              <a:t>бизнес-центр «Слободской»</a:t>
            </a:r>
            <a:endParaRPr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9696"/>
            <a:ext cx="4553123" cy="5492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Контакты</a:t>
            </a:r>
            <a:endParaRPr/>
          </a:p>
        </p:txBody>
      </p:sp>
      <p:sp>
        <p:nvSpPr>
          <p:cNvPr id="8" name="TextBox 7"/>
          <p:cNvSpPr txBox="1"/>
          <p:nvPr/>
        </p:nvSpPr>
        <p:spPr bwMode="auto"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  <a:defRPr/>
            </a:pPr>
            <a:r>
              <a:rPr lang="ru-RU" sz="2200" b="1">
                <a:latin typeface="Verdana"/>
                <a:ea typeface="Verdana"/>
                <a:cs typeface="Verdana"/>
              </a:rPr>
              <a:t>Офис в Москве</a:t>
            </a:r>
            <a:endParaRPr lang="en-US" sz="2200" b="1">
              <a:latin typeface="Verdana"/>
              <a:ea typeface="Verdana"/>
              <a:cs typeface="Verdana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400276" y="1125166"/>
            <a:ext cx="4526687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/>
                <a:ea typeface="Verdana"/>
              </a:defRPr>
            </a:lvl1pPr>
            <a:lvl2pPr>
              <a:defRPr sz="2200">
                <a:latin typeface="Verdana"/>
                <a:ea typeface="Verdana"/>
              </a:defRPr>
            </a:lvl2pPr>
            <a:lvl3pPr>
              <a:defRPr sz="2200">
                <a:latin typeface="Verdana"/>
                <a:ea typeface="Verdana"/>
              </a:defRPr>
            </a:lvl3pPr>
            <a:lvl4pPr>
              <a:defRPr sz="2200">
                <a:latin typeface="Verdana"/>
                <a:ea typeface="Verdana"/>
              </a:defRPr>
            </a:lvl4pPr>
            <a:lvl5pPr>
              <a:defRPr sz="2200">
                <a:latin typeface="Verdana"/>
                <a:ea typeface="Verdana"/>
              </a:defRPr>
            </a:lvl5pPr>
          </a:lstStyle>
          <a:p>
            <a:pPr lvl="0">
              <a:defRPr/>
            </a:pPr>
            <a:r>
              <a:rPr lang="ru-RU"/>
              <a:t>Офис в Москве</a:t>
            </a:r>
            <a:endParaRPr/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400276" y="3240114"/>
            <a:ext cx="4649519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/>
                <a:ea typeface="Verdana"/>
              </a:defRPr>
            </a:lvl1pPr>
            <a:lvl2pPr>
              <a:defRPr sz="2200">
                <a:latin typeface="Verdana"/>
                <a:ea typeface="Verdana"/>
              </a:defRPr>
            </a:lvl2pPr>
            <a:lvl3pPr>
              <a:defRPr sz="2200">
                <a:latin typeface="Verdana"/>
                <a:ea typeface="Verdana"/>
              </a:defRPr>
            </a:lvl3pPr>
            <a:lvl4pPr>
              <a:defRPr sz="2200">
                <a:latin typeface="Verdana"/>
                <a:ea typeface="Verdana"/>
              </a:defRPr>
            </a:lvl4pPr>
            <a:lvl5pPr>
              <a:defRPr sz="2200">
                <a:latin typeface="Verdana"/>
                <a:ea typeface="Verdana"/>
              </a:defRPr>
            </a:lvl5pPr>
          </a:lstStyle>
          <a:p>
            <a:pPr lvl="0">
              <a:defRPr/>
            </a:pPr>
            <a:r>
              <a:rPr lang="ru-RU"/>
              <a:t>Офис в Нижнем Новгороде</a:t>
            </a:r>
            <a:endParaRPr/>
          </a:p>
        </p:txBody>
      </p:sp>
      <p:sp>
        <p:nvSpPr>
          <p:cNvPr id="19" name="TextBox 18"/>
          <p:cNvSpPr txBox="1"/>
          <p:nvPr/>
        </p:nvSpPr>
        <p:spPr bwMode="auto"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  <a:defRPr/>
            </a:pPr>
            <a:r>
              <a:rPr lang="ru-RU" sz="2200" b="1">
                <a:latin typeface="Verdana"/>
                <a:ea typeface="Verdana"/>
                <a:cs typeface="Verdana"/>
              </a:rPr>
              <a:t>Офис в Москве</a:t>
            </a:r>
            <a:endParaRPr lang="en-US" sz="2200" b="1">
              <a:latin typeface="Verdana"/>
              <a:ea typeface="Verdana"/>
              <a:cs typeface="Verdana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475542" y="5415187"/>
            <a:ext cx="156924" cy="1296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/>
          <a:stretch/>
        </p:blipFill>
        <p:spPr bwMode="auto">
          <a:xfrm>
            <a:off x="495961" y="5741436"/>
            <a:ext cx="128797" cy="1920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/>
          <a:stretch/>
        </p:blipFill>
        <p:spPr bwMode="auto">
          <a:xfrm>
            <a:off x="475542" y="1734606"/>
            <a:ext cx="186975" cy="26585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5"/>
          <a:stretch/>
        </p:blipFill>
        <p:spPr bwMode="auto">
          <a:xfrm>
            <a:off x="475542" y="3840747"/>
            <a:ext cx="186975" cy="2658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6"/>
          <a:stretch/>
        </p:blipFill>
        <p:spPr bwMode="auto">
          <a:xfrm>
            <a:off x="475542" y="2477910"/>
            <a:ext cx="158626" cy="19177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6"/>
          <a:stretch/>
        </p:blipFill>
        <p:spPr bwMode="auto">
          <a:xfrm>
            <a:off x="475542" y="4285155"/>
            <a:ext cx="158626" cy="1917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Пользовательский макет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userDrawn="1">
  <p:cSld name="Титульный слайд">
    <p:bg>
      <p:bgPr shadeToTitle="0">
        <a:blipFill>
          <a:blip r:embed="rId2">
            <a:lum/>
          </a:blip>
          <a:srcRect l="0" t="0" r="-14529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Титульный_1(английский)">
    <p:bg>
      <p:bgPr shadeToTitle="0">
        <a:blipFill>
          <a:blip r:embed="rId2">
            <a:lum/>
          </a:blip>
          <a:srcRect l="0" t="0" r="-14529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1058452" y="959554"/>
            <a:ext cx="6546850" cy="170744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latin typeface="Verdana"/>
                <a:ea typeface="Verdana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sz="4800" b="1">
                <a:solidFill>
                  <a:schemeClr val="bg1"/>
                </a:solidFill>
                <a:latin typeface="Verdana"/>
                <a:ea typeface="Verdana"/>
                <a:cs typeface="Verdana"/>
              </a:rPr>
              <a:t>Title</a:t>
            </a:r>
            <a:endParaRPr/>
          </a:p>
          <a:p>
            <a:pPr>
              <a:lnSpc>
                <a:spcPct val="120000"/>
              </a:lnSpc>
              <a:defRPr/>
            </a:pPr>
            <a:r>
              <a:rPr lang="en-US" sz="4800" b="1">
                <a:solidFill>
                  <a:schemeClr val="bg1"/>
                </a:solidFill>
                <a:latin typeface="Verdana"/>
                <a:ea typeface="Verdana"/>
                <a:cs typeface="Verdana"/>
              </a:rPr>
              <a:t>in English</a:t>
            </a:r>
            <a:endParaRPr sz="4800" b="1">
              <a:solidFill>
                <a:schemeClr val="bg1"/>
              </a:solidFill>
              <a:latin typeface="Verdana"/>
              <a:ea typeface="Verdana"/>
              <a:cs typeface="Verdana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0487481" y="5890019"/>
            <a:ext cx="1530894" cy="7943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Титульный_2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1640165" y="959554"/>
            <a:ext cx="5540117" cy="2657522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20000"/>
              </a:lnSpc>
              <a:defRPr sz="4800"/>
            </a:lvl1pPr>
          </a:lstStyle>
          <a:p>
            <a:pPr>
              <a:lnSpc>
                <a:spcPct val="120000"/>
              </a:lnSpc>
              <a:defRPr/>
            </a:pPr>
            <a:r>
              <a:rPr lang="ru-RU" sz="4800" b="1">
                <a:solidFill>
                  <a:schemeClr val="bg1"/>
                </a:solidFill>
                <a:latin typeface="Verdana"/>
                <a:ea typeface="Verdana"/>
                <a:cs typeface="Verdana"/>
              </a:rPr>
              <a:t>Современные </a:t>
            </a:r>
            <a:br>
              <a:rPr lang="ru-RU" sz="4800" b="1">
                <a:solidFill>
                  <a:schemeClr val="bg1"/>
                </a:solidFill>
                <a:latin typeface="Verdana"/>
                <a:ea typeface="Verdana"/>
                <a:cs typeface="Verdana"/>
              </a:rPr>
            </a:br>
            <a:r>
              <a:rPr lang="ru-RU" sz="4800" b="1">
                <a:solidFill>
                  <a:schemeClr val="bg1"/>
                </a:solidFill>
                <a:latin typeface="Verdana"/>
                <a:ea typeface="Verdana"/>
                <a:cs typeface="Verdana"/>
              </a:rPr>
              <a:t>технологии</a:t>
            </a:r>
            <a:br>
              <a:rPr lang="ru-RU" sz="4800" b="1">
                <a:solidFill>
                  <a:schemeClr val="bg1"/>
                </a:solidFill>
                <a:latin typeface="Verdana"/>
                <a:ea typeface="Verdana"/>
                <a:cs typeface="Verdana"/>
              </a:rPr>
            </a:br>
            <a:r>
              <a:rPr lang="ru-RU" sz="4800" b="1">
                <a:solidFill>
                  <a:schemeClr val="bg1"/>
                </a:solidFill>
                <a:latin typeface="Verdana"/>
                <a:ea typeface="Verdana"/>
                <a:cs typeface="Verdana"/>
              </a:rPr>
              <a:t>мониторинга</a:t>
            </a:r>
            <a:endParaRPr sz="4800" b="1">
              <a:solidFill>
                <a:schemeClr val="bg1"/>
              </a:solidFill>
              <a:latin typeface="Verdana"/>
              <a:ea typeface="Verdana"/>
              <a:cs typeface="Verdana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0443575" y="5879195"/>
            <a:ext cx="1574800" cy="8051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Титульный_2(английский)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1640165" y="959554"/>
            <a:ext cx="7894360" cy="309809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r>
              <a:rPr lang="en-US"/>
              <a:t>Title</a:t>
            </a:r>
            <a:endParaRPr/>
          </a:p>
          <a:p>
            <a:pPr lvl="0">
              <a:defRPr/>
            </a:pPr>
            <a:r>
              <a:rPr lang="en-US"/>
              <a:t>in English</a:t>
            </a:r>
            <a:endParaRPr/>
          </a:p>
        </p:txBody>
      </p:sp>
      <p:pic>
        <p:nvPicPr>
          <p:cNvPr id="24" name="Рисунок 1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0117144" y="5578356"/>
            <a:ext cx="1557240" cy="78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Титульный_3">
    <p:bg>
      <p:bgPr shadeToTitle="0">
        <a:blipFill>
          <a:blip r:embed="rId2">
            <a:lum/>
          </a:blip>
          <a:srcRect l="-41860" t="0" r="0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838535" y="728060"/>
            <a:ext cx="7486315" cy="3062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>
              <a:defRPr/>
            </a:pPr>
            <a:r>
              <a:rPr lang="ru-RU"/>
              <a:t>Современные </a:t>
            </a:r>
            <a:endParaRPr/>
          </a:p>
          <a:p>
            <a:pPr lvl="0">
              <a:defRPr/>
            </a:pPr>
            <a:r>
              <a:rPr lang="ru-RU"/>
              <a:t>технологии</a:t>
            </a:r>
            <a:endParaRPr/>
          </a:p>
          <a:p>
            <a:pPr lvl="0">
              <a:defRPr/>
            </a:pPr>
            <a:r>
              <a:rPr lang="ru-RU"/>
              <a:t>мониторинга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73625" y="5890019"/>
            <a:ext cx="1530894" cy="7943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Титульный_3(английский)">
    <p:bg>
      <p:bgPr shadeToTitle="0">
        <a:blipFill>
          <a:blip r:embed="rId2">
            <a:lum/>
          </a:blip>
          <a:srcRect l="-41860" t="0" r="0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838535" y="728060"/>
            <a:ext cx="7581565" cy="183832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>
              <a:defRPr/>
            </a:pPr>
            <a:r>
              <a:rPr lang="en-US"/>
              <a:t>Title</a:t>
            </a:r>
            <a:endParaRPr/>
          </a:p>
          <a:p>
            <a:pPr lvl="0">
              <a:defRPr/>
            </a:pPr>
            <a:r>
              <a:rPr lang="en-US"/>
              <a:t>in English</a:t>
            </a:r>
            <a:endParaRPr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970341" y="5410047"/>
            <a:ext cx="1532306" cy="79760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 и текст_1">
    <p:bg>
      <p:bgPr shadeToTitle="0">
        <a:blipFill>
          <a:blip r:embed="rId2">
            <a:lum/>
          </a:blip>
          <a:srcRect l="-38271" t="0" r="0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380999" y="1129467"/>
            <a:ext cx="6670590" cy="343429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b="1"/>
            </a:lvl1pPr>
          </a:lstStyle>
          <a:p>
            <a:pPr lvl="0">
              <a:defRPr/>
            </a:pPr>
            <a:r>
              <a:rPr lang="ru-RU"/>
              <a:t>Компания «СТМ» обеспечивает полный цикл разработки и внедрения информационных систем. Мы успели зарекомендовать себя как успешный разработчик высококачественного ПО и надежный поставщик услуг в сфере телекоммуникаций. </a:t>
            </a:r>
            <a:endParaRPr/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 bwMode="auto">
          <a:xfrm>
            <a:off x="380999" y="270097"/>
            <a:ext cx="9067801" cy="60620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 lvl="0">
              <a:defRPr/>
            </a:pPr>
            <a:r>
              <a:rPr lang="ru-RU"/>
              <a:t>Компетенции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 и текст­_2">
    <p:bg>
      <p:bgPr shadeToTitle="0">
        <a:blipFill>
          <a:blip r:embed="rId2">
            <a:lum/>
          </a:blip>
          <a:srcRect l="-35064" t="0" r="0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defRPr/>
            </a:pPr>
            <a:r>
              <a:rPr lang="ru-RU"/>
              <a:t>Текстовый слайд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2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Подзаголовок</a:t>
            </a:r>
            <a:endParaRPr sz="2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396323" y="1620310"/>
            <a:ext cx="6181063" cy="3109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</a:lstStyle>
          <a:p>
            <a:pPr lvl="0">
              <a:defRPr/>
            </a:pPr>
            <a:r>
              <a:rPr lang="ru-RU"/>
              <a:t>Наши инженеры участвуют  в создании бизнес-решений промышленного класса, работающих в том числе</a:t>
            </a:r>
            <a:endParaRPr/>
          </a:p>
          <a:p>
            <a:pPr lvl="0">
              <a:defRPr/>
            </a:pPr>
            <a:r>
              <a:rPr lang="ru-RU"/>
              <a:t>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 Наши инженеры участвуют в создании бизнес-решений промышленного класса, работающих в том числе 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theme" Target="../theme/theme1.xml"/><Relationship Id="rId2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blipFill>
          <a:blip r:embed="rId29">
            <a:lum/>
          </a:blip>
          <a:srcRect l="0" t="0" r="-14529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txStyles>
    <p:titleStyle>
      <a:lvl1pPr algn="l" defTabSz="914400">
        <a:lnSpc>
          <a:spcPct val="100000"/>
        </a:lnSpc>
        <a:spcBef>
          <a:spcPts val="500"/>
        </a:spcBef>
        <a:spcAft>
          <a:spcPts val="500"/>
        </a:spcAft>
        <a:buNone/>
        <a:defRPr sz="3200" b="1">
          <a:solidFill>
            <a:schemeClr val="tx1"/>
          </a:solidFill>
          <a:latin typeface="Verdana"/>
          <a:ea typeface="Verdana"/>
          <a:cs typeface="+mj-cs"/>
        </a:defRPr>
      </a:lvl1pPr>
    </p:titleStyle>
    <p:bodyStyle>
      <a:lvl1pPr marL="0" indent="0" algn="l" defTabSz="914400">
        <a:lnSpc>
          <a:spcPct val="90000"/>
        </a:lnSpc>
        <a:spcBef>
          <a:spcPts val="1000"/>
        </a:spcBef>
        <a:buFont typeface="Arial"/>
        <a:buNone/>
        <a:defRPr sz="2200">
          <a:solidFill>
            <a:schemeClr val="tx1"/>
          </a:solidFill>
          <a:latin typeface="Verdana"/>
          <a:ea typeface="Verdan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emf"/><Relationship Id="rId3" Type="http://schemas.openxmlformats.org/officeDocument/2006/relationships/oleObject" Target="../embeddings/oleObject4.bin"/><Relationship Id="rId4" Type="http://schemas.openxmlformats.org/officeDocument/2006/relationships/image" Target="../media/image36.e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37.emf"/><Relationship Id="rId7" Type="http://schemas.openxmlformats.org/officeDocument/2006/relationships/oleObject" Target="../embeddings/oleObject6.bin"/><Relationship Id="rId8" Type="http://schemas.openxmlformats.org/officeDocument/2006/relationships/image" Target="../media/image38.emf"/><Relationship Id="rId9" Type="http://schemas.openxmlformats.org/officeDocument/2006/relationships/oleObject" Target="../embeddings/oleObject7.bin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emf"/><Relationship Id="rId3" Type="http://schemas.openxmlformats.org/officeDocument/2006/relationships/package" Target="../embeddings/Microsoft_Excel_Worksheet1.xlsx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emf"/><Relationship Id="rId3" Type="http://schemas.openxmlformats.org/officeDocument/2006/relationships/oleObject" Target="../embeddings/oleObject8.bin"/><Relationship Id="rId4" Type="http://schemas.openxmlformats.org/officeDocument/2006/relationships/image" Target="../media/image41.emf"/><Relationship Id="rId5" Type="http://schemas.openxmlformats.org/officeDocument/2006/relationships/oleObject" Target="../embeddings/oleObject9.bin"/><Relationship Id="rId6" Type="http://schemas.openxmlformats.org/officeDocument/2006/relationships/image" Target="../media/image42.emf"/><Relationship Id="rId7" Type="http://schemas.openxmlformats.org/officeDocument/2006/relationships/oleObject" Target="../embeddings/oleObject10.bin"/><Relationship Id="rId8" Type="http://schemas.openxmlformats.org/officeDocument/2006/relationships/image" Target="../media/image43.emf"/><Relationship Id="rId9" Type="http://schemas.openxmlformats.org/officeDocument/2006/relationships/oleObject" Target="../embeddings/oleObject11.bin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.emf"/><Relationship Id="rId3" Type="http://schemas.openxmlformats.org/officeDocument/2006/relationships/oleObject" Target="../embeddings/oleObject12.bin"/><Relationship Id="rId4" Type="http://schemas.openxmlformats.org/officeDocument/2006/relationships/image" Target="../media/image45.emf"/><Relationship Id="rId5" Type="http://schemas.openxmlformats.org/officeDocument/2006/relationships/oleObject" Target="../embeddings/oleObject13.bin"/><Relationship Id="rId6" Type="http://schemas.openxmlformats.org/officeDocument/2006/relationships/image" Target="../media/image46.emf"/><Relationship Id="rId7" Type="http://schemas.openxmlformats.org/officeDocument/2006/relationships/oleObject" Target="../embeddings/oleObject14.bin"/><Relationship Id="rId8" Type="http://schemas.openxmlformats.org/officeDocument/2006/relationships/image" Target="../media/image47.emf"/><Relationship Id="rId9" Type="http://schemas.openxmlformats.org/officeDocument/2006/relationships/oleObject" Target="../embeddings/oleObject15.bin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8.emf"/><Relationship Id="rId3" Type="http://schemas.openxmlformats.org/officeDocument/2006/relationships/oleObject" Target="../embeddings/oleObject16.bin"/><Relationship Id="rId4" Type="http://schemas.openxmlformats.org/officeDocument/2006/relationships/image" Target="../media/image49.emf"/><Relationship Id="rId5" Type="http://schemas.openxmlformats.org/officeDocument/2006/relationships/oleObject" Target="../embeddings/oleObject17.bin"/><Relationship Id="rId6" Type="http://schemas.openxmlformats.org/officeDocument/2006/relationships/image" Target="../media/image50.emf"/><Relationship Id="rId7" Type="http://schemas.openxmlformats.org/officeDocument/2006/relationships/oleObject" Target="../embeddings/oleObject18.bin"/><Relationship Id="rId8" Type="http://schemas.openxmlformats.org/officeDocument/2006/relationships/image" Target="../media/image51.emf"/><Relationship Id="rId9" Type="http://schemas.openxmlformats.org/officeDocument/2006/relationships/oleObject" Target="../embeddings/oleObject19.bin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2.jpg"/><Relationship Id="rId3" Type="http://schemas.openxmlformats.org/officeDocument/2006/relationships/image" Target="../media/image53.png"/><Relationship Id="rId4" Type="http://schemas.openxmlformats.org/officeDocument/2006/relationships/image" Target="../media/image54.jp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jpg"/><Relationship Id="rId3" Type="http://schemas.openxmlformats.org/officeDocument/2006/relationships/image" Target="../media/image30.png"/><Relationship Id="rId4" Type="http://schemas.openxmlformats.org/officeDocument/2006/relationships/image" Target="../media/image31.png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sqlite.org/download.html" TargetMode="External"/><Relationship Id="rId3" Type="http://schemas.openxmlformats.org/officeDocument/2006/relationships/hyperlink" Target="https://sqlitebrowser.org/" TargetMode="Externa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8.png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9.png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emf"/><Relationship Id="rId3" Type="http://schemas.openxmlformats.org/officeDocument/2006/relationships/oleObject" Target="../embeddings/oleObject1.bin"/><Relationship Id="rId4" Type="http://schemas.openxmlformats.org/officeDocument/2006/relationships/image" Target="../media/image33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34.emf"/><Relationship Id="rId7" Type="http://schemas.openxmlformats.org/officeDocument/2006/relationships/oleObject" Target="../embeddings/oleObject3.bin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0.emf"/><Relationship Id="rId3" Type="http://schemas.openxmlformats.org/officeDocument/2006/relationships/oleObject" Target="../embeddings/oleObject20.bin"/><Relationship Id="rId4" Type="http://schemas.openxmlformats.org/officeDocument/2006/relationships/image" Target="../media/image61.emf"/><Relationship Id="rId5" Type="http://schemas.openxmlformats.org/officeDocument/2006/relationships/oleObject" Target="../embeddings/oleObject21.bin"/><Relationship Id="rId6" Type="http://schemas.openxmlformats.org/officeDocument/2006/relationships/image" Target="../media/image62.emf"/><Relationship Id="rId7" Type="http://schemas.openxmlformats.org/officeDocument/2006/relationships/oleObject" Target="../embeddings/oleObject22.bin"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3.emf"/><Relationship Id="rId3" Type="http://schemas.openxmlformats.org/officeDocument/2006/relationships/oleObject" Target="../embeddings/oleObject23.bin"/><Relationship Id="rId4" Type="http://schemas.openxmlformats.org/officeDocument/2006/relationships/image" Target="../media/image64.emf"/><Relationship Id="rId5" Type="http://schemas.openxmlformats.org/officeDocument/2006/relationships/oleObject" Target="../embeddings/oleObject24.bin"/><Relationship Id="rId6" Type="http://schemas.openxmlformats.org/officeDocument/2006/relationships/image" Target="../media/image65.emf"/><Relationship Id="rId7" Type="http://schemas.openxmlformats.org/officeDocument/2006/relationships/oleObject" Target="../embeddings/oleObject25.bin"/><Relationship Id="rId8" Type="http://schemas.openxmlformats.org/officeDocument/2006/relationships/image" Target="../media/image66.emf"/><Relationship Id="rId9" Type="http://schemas.openxmlformats.org/officeDocument/2006/relationships/oleObject" Target="../embeddings/oleObject26.bin"/></Relationships>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7.png"/></Relationships>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8.emf"/><Relationship Id="rId3" Type="http://schemas.openxmlformats.org/officeDocument/2006/relationships/oleObject" Target="../embeddings/oleObject27.bin"/><Relationship Id="rId4" Type="http://schemas.openxmlformats.org/officeDocument/2006/relationships/image" Target="../media/image69.emf"/><Relationship Id="rId5" Type="http://schemas.openxmlformats.org/officeDocument/2006/relationships/package" Target="../embeddings/Microsoft_Excel_Worksheet2.xlsx"/></Relationships>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0.jpg"/></Relationships>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 sz="3600" u="sng">
                <a:solidFill>
                  <a:srgbClr val="002060"/>
                </a:solidFill>
                <a:latin typeface="+mn-lt"/>
                <a:cs typeface="Times New Roman"/>
              </a:rPr>
              <a:t>Лекция №12</a:t>
            </a:r>
            <a:endParaRPr/>
          </a:p>
        </p:txBody>
      </p:sp>
      <p:sp>
        <p:nvSpPr>
          <p:cNvPr id="162" name="Text Box 10"/>
          <p:cNvSpPr txBox="1">
            <a:spLocks noChangeArrowheads="1"/>
          </p:cNvSpPr>
          <p:nvPr/>
        </p:nvSpPr>
        <p:spPr bwMode="auto">
          <a:xfrm>
            <a:off x="330740" y="988321"/>
            <a:ext cx="11478640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ctr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sz="3200" b="1">
                <a:solidFill>
                  <a:srgbClr val="002060"/>
                </a:solidFill>
                <a:latin typeface="+mn-lt"/>
              </a:rPr>
              <a:t>Работа с реляционными базами данных</a:t>
            </a:r>
            <a:endParaRPr lang="en-US" sz="3200" b="1">
              <a:solidFill>
                <a:srgbClr val="002060"/>
              </a:solidFill>
              <a:latin typeface="+mn-lt"/>
            </a:endParaRPr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Базы данных: определения, свойства, требования 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Модели данных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СУБД 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SQL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SQLite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Python DB-API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ORM</a:t>
            </a:r>
            <a:r>
              <a:rPr lang="en-US" sz="2800">
                <a:solidFill>
                  <a:srgbClr val="002060"/>
                </a:solidFill>
                <a:latin typeface="+mn-lt"/>
              </a:rPr>
              <a:t> (SQLAlchemy)</a:t>
            </a:r>
            <a:endParaRPr lang="ru-RU" sz="28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Реляционная 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модель (то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, что надо!)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Структура – таблицы.</a:t>
            </a:r>
            <a:endParaRPr/>
          </a:p>
          <a:p>
            <a:pPr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+ удобная для понимания, физической реализации и оперативной обработки данных</a:t>
            </a:r>
            <a:endParaRPr/>
          </a:p>
          <a:p>
            <a:pPr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- в общем случае необходимо анализировать совокупность таблиц даже если модифицируются атрибуты отдельной сущности</a:t>
            </a:r>
            <a:endParaRPr/>
          </a:p>
        </p:txBody>
      </p:sp>
      <p:graphicFrame>
        <p:nvGraphicFramePr>
          <p:cNvPr id="0" name=""/>
          <p:cNvGraphicFramePr>
            <a:graphicFrameLocks xmlns:a="http://schemas.openxmlformats.org/drawingml/2006/main" noChangeAspect="1"/>
          </p:cNvGraphicFramePr>
          <p:nvPr>
            <p:extLst>
              <p:ext uri="{D42A27DB-BD31-4B8C-83A1-F6EECF244321}">
                <p14:modId xmlns:p14="http://schemas.microsoft.com/office/powerpoint/2010/main" val="2157879785"/>
              </p:ext>
            </p:extLst>
          </p:nvPr>
        </p:nvGraphicFramePr>
        <p:xfrm>
          <a:off x="1645951" y="2745844"/>
          <a:ext cx="3763768" cy="1785943"/>
        </p:xfrm>
        <a:graphic>
          <a:graphicData uri="http://schemas.openxmlformats.org/presentationml/2006/ole">
            <p:oleObj name="oleObj" r:id="rId3" imgW="2428875" imgH="1151890" progId="Excel.Sheet.12">
              <p:embed/>
              <p:pic>
                <p:nvPicPr>
                  <p:cNvPr id="4" name="Object 3"/>
                  <p:cNvPicPr/>
                  <p:nvPr/>
                </p:nvPicPr>
                <p:blipFill>
                  <a:blip r:embed="rId2"/>
                  <a:stretch/>
                </p:blipFill>
                <p:spPr bwMode="auto">
                  <a:xfrm>
                    <a:off x="1645951" y="2745844"/>
                    <a:ext cx="3763768" cy="1785943"/>
                  </a:xfrm>
                  <a:prstGeom prst="rect">
                    <a:avLst/>
                  </a:prstGeom>
                </p:spPr>
              </p:pic>
            </p:oleObj>
          </a:graphicData>
        </a:graphic>
      </p:graphicFrame>
      <p:graphicFrame>
        <p:nvGraphicFramePr>
          <p:cNvPr id="0" name=""/>
          <p:cNvGraphicFramePr>
            <a:graphicFrameLocks xmlns:a="http://schemas.openxmlformats.org/drawingml/2006/main" noChangeAspect="1"/>
          </p:cNvGraphicFramePr>
          <p:nvPr>
            <p:extLst>
              <p:ext uri="{D42A27DB-BD31-4B8C-83A1-F6EECF244321}">
                <p14:modId xmlns:p14="http://schemas.microsoft.com/office/powerpoint/2010/main" val="2157879785"/>
              </p:ext>
            </p:extLst>
          </p:nvPr>
        </p:nvGraphicFramePr>
        <p:xfrm>
          <a:off x="5900540" y="2858319"/>
          <a:ext cx="1975007" cy="1488624"/>
        </p:xfrm>
        <a:graphic>
          <a:graphicData uri="http://schemas.openxmlformats.org/presentationml/2006/ole">
            <p:oleObj name="oleObj" r:id="rId5" imgW="1275715" imgH="962025" progId="Excel.Sheet.12">
              <p:embed/>
              <p:pic>
                <p:nvPicPr>
                  <p:cNvPr id="6" name="Object 5"/>
                  <p:cNvPicPr/>
                  <p:nvPr/>
                </p:nvPicPr>
                <p:blipFill>
                  <a:blip r:embed="rId4"/>
                  <a:stretch/>
                </p:blipFill>
                <p:spPr bwMode="auto">
                  <a:xfrm>
                    <a:off x="5900540" y="2858319"/>
                    <a:ext cx="1975007" cy="1488624"/>
                  </a:xfrm>
                  <a:prstGeom prst="rect">
                    <a:avLst/>
                  </a:prstGeom>
                </p:spPr>
              </p:pic>
            </p:oleObj>
          </a:graphicData>
        </a:graphic>
      </p:graphicFrame>
      <p:graphicFrame>
        <p:nvGraphicFramePr>
          <p:cNvPr id="0" name=""/>
          <p:cNvGraphicFramePr>
            <a:graphicFrameLocks xmlns:a="http://schemas.openxmlformats.org/drawingml/2006/main" noChangeAspect="1"/>
          </p:cNvGraphicFramePr>
          <p:nvPr>
            <p:extLst>
              <p:ext uri="{D42A27DB-BD31-4B8C-83A1-F6EECF244321}">
                <p14:modId xmlns:p14="http://schemas.microsoft.com/office/powerpoint/2010/main" val="2157879785"/>
              </p:ext>
            </p:extLst>
          </p:nvPr>
        </p:nvGraphicFramePr>
        <p:xfrm>
          <a:off x="8366369" y="3159657"/>
          <a:ext cx="2735913" cy="2096543"/>
        </p:xfrm>
        <a:graphic>
          <a:graphicData uri="http://schemas.openxmlformats.org/presentationml/2006/ole">
            <p:oleObj name="oleObj" r:id="rId7" imgW="1752600" imgH="1342390" progId="Excel.Sheet.12">
              <p:embed/>
              <p:pic>
                <p:nvPicPr>
                  <p:cNvPr id="8" name="Object 7"/>
                  <p:cNvPicPr/>
                  <p:nvPr/>
                </p:nvPicPr>
                <p:blipFill>
                  <a:blip r:embed="rId6"/>
                  <a:stretch/>
                </p:blipFill>
                <p:spPr bwMode="auto">
                  <a:xfrm>
                    <a:off x="8366369" y="3159657"/>
                    <a:ext cx="2735913" cy="2096543"/>
                  </a:xfrm>
                  <a:prstGeom prst="rect">
                    <a:avLst/>
                  </a:prstGeom>
                </p:spPr>
              </p:pic>
            </p:oleObj>
          </a:graphicData>
        </a:graphic>
      </p:graphicFrame>
      <p:graphicFrame>
        <p:nvGraphicFramePr>
          <p:cNvPr id="0" name=""/>
          <p:cNvGraphicFramePr>
            <a:graphicFrameLocks xmlns:a="http://schemas.openxmlformats.org/drawingml/2006/main" noChangeAspect="1"/>
          </p:cNvGraphicFramePr>
          <p:nvPr>
            <p:extLst>
              <p:ext uri="{D42A27DB-BD31-4B8C-83A1-F6EECF244321}">
                <p14:modId xmlns:p14="http://schemas.microsoft.com/office/powerpoint/2010/main" val="2157879785"/>
              </p:ext>
            </p:extLst>
          </p:nvPr>
        </p:nvGraphicFramePr>
        <p:xfrm>
          <a:off x="3278018" y="4881141"/>
          <a:ext cx="3763769" cy="1456610"/>
        </p:xfrm>
        <a:graphic>
          <a:graphicData uri="http://schemas.openxmlformats.org/presentationml/2006/ole">
            <p:oleObj name="oleObj" r:id="rId9" imgW="2257425" imgH="962025" progId="Excel.Sheet.12">
              <p:embed/>
              <p:pic>
                <p:nvPicPr>
                  <p:cNvPr id="10" name="Object 9"/>
                  <p:cNvPicPr/>
                  <p:nvPr/>
                </p:nvPicPr>
                <p:blipFill>
                  <a:blip r:embed="rId8"/>
                  <a:stretch/>
                </p:blipFill>
                <p:spPr bwMode="auto">
                  <a:xfrm>
                    <a:off x="3278018" y="4881141"/>
                    <a:ext cx="3763769" cy="1456610"/>
                  </a:xfrm>
                  <a:prstGeom prst="rect">
                    <a:avLst/>
                  </a:prstGeom>
                </p:spPr>
              </p:pic>
            </p:oleObj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Постреляционная модель (лучшее – враг хорошего )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Структура – таблицы с возможностью вложенности.</a:t>
            </a:r>
            <a:endParaRPr/>
          </a:p>
          <a:p>
            <a:pPr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+ можно заменить совокупность связанных реляционных таблиц одной постреляционной</a:t>
            </a:r>
            <a:endParaRPr/>
          </a:p>
          <a:p>
            <a:pPr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- сложно контролировать полноту и неизбыточность </a:t>
            </a:r>
            <a:endParaRPr/>
          </a:p>
        </p:txBody>
      </p:sp>
      <p:graphicFrame>
        <p:nvGraphicFramePr>
          <p:cNvPr id="0" name=""/>
          <p:cNvGraphicFramePr>
            <a:graphicFrameLocks xmlns:a="http://schemas.openxmlformats.org/drawingml/2006/main" noChangeAspect="1"/>
          </p:cNvGraphicFramePr>
          <p:nvPr>
            <p:extLst>
              <p:ext uri="{D42A27DB-BD31-4B8C-83A1-F6EECF244321}">
                <p14:modId xmlns:p14="http://schemas.microsoft.com/office/powerpoint/2010/main" val="2157879785"/>
              </p:ext>
            </p:extLst>
          </p:nvPr>
        </p:nvGraphicFramePr>
        <p:xfrm>
          <a:off x="4049713" y="2632075"/>
          <a:ext cx="4195762" cy="2530475"/>
        </p:xfrm>
        <a:graphic>
          <a:graphicData uri="http://schemas.openxmlformats.org/presentationml/2006/ole">
            <p:oleObj name="oleObj" r:id="rId3" imgW="2437765" imgH="1470660" progId="Excel.Sheet.12">
              <p:embed/>
              <p:pic>
                <p:nvPicPr>
                  <p:cNvPr id="5" name="Object 4"/>
                  <p:cNvPicPr/>
                  <p:nvPr/>
                </p:nvPicPr>
                <p:blipFill>
                  <a:blip r:embed="rId2"/>
                  <a:stretch/>
                </p:blipFill>
                <p:spPr bwMode="auto">
                  <a:xfrm>
                    <a:off x="4049713" y="2632075"/>
                    <a:ext cx="4195762" cy="2530475"/>
                  </a:xfrm>
                  <a:prstGeom prst="rect">
                    <a:avLst/>
                  </a:prstGeom>
                </p:spPr>
              </p:pic>
            </p:oleObj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Метод </a:t>
            </a: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ER-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диаграмм для проектирования реляционной БД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  <p:grpSp>
        <p:nvGrpSpPr>
          <p:cNvPr id="50" name="Group 100"/>
          <p:cNvGrpSpPr/>
          <p:nvPr/>
        </p:nvGrpSpPr>
        <p:grpSpPr bwMode="auto">
          <a:xfrm>
            <a:off x="1504372" y="1522214"/>
            <a:ext cx="2880319" cy="1378697"/>
            <a:chOff x="154492" y="2057104"/>
            <a:chExt cx="2880319" cy="1378697"/>
          </a:xfrm>
        </p:grpSpPr>
        <p:sp>
          <p:nvSpPr>
            <p:cNvPr id="51" name="Прямоугольник 4"/>
            <p:cNvSpPr/>
            <p:nvPr/>
          </p:nvSpPr>
          <p:spPr bwMode="auto">
            <a:xfrm>
              <a:off x="2051720" y="2086330"/>
              <a:ext cx="983091" cy="13449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/>
            <a:lstStyle/>
            <a:p>
              <a:pPr marL="0" marR="0" lvl="0" indent="0" algn="ct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ru-RU" sz="1400" b="0" i="0" u="sng" strike="noStrike" cap="none" spc="0">
                  <a:ln>
                    <a:noFill/>
                  </a:ln>
                  <a:solidFill>
                    <a:srgbClr val="002060"/>
                  </a:solidFill>
                </a:rPr>
                <a:t>Проект</a:t>
              </a:r>
              <a:endParaRPr/>
            </a:p>
            <a:p>
              <a:pPr marL="0" marR="0" lvl="0" indent="0" algn="just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ru-RU" sz="1400" b="0" i="0" u="none" strike="noStrike" cap="none" spc="0">
                  <a:ln>
                    <a:noFill/>
                  </a:ln>
                  <a:solidFill>
                    <a:srgbClr val="002060"/>
                  </a:solidFill>
                </a:rPr>
                <a:t>Важный </a:t>
              </a:r>
              <a:endParaRPr/>
            </a:p>
            <a:p>
              <a:pPr marL="0" marR="0" lvl="0" indent="0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ru-RU" sz="1400" b="0" i="0" u="none" strike="noStrike" cap="none" spc="0">
                  <a:ln>
                    <a:noFill/>
                  </a:ln>
                  <a:solidFill>
                    <a:srgbClr val="002060"/>
                  </a:solidFill>
                </a:rPr>
                <a:t>Срочный</a:t>
              </a:r>
              <a:endParaRPr/>
            </a:p>
            <a:p>
              <a:pPr marL="0" marR="0" lvl="0" indent="0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ru-RU" sz="1400" b="0" i="0" u="none" strike="noStrike" cap="none" spc="0">
                  <a:ln>
                    <a:noFill/>
                  </a:ln>
                  <a:solidFill>
                    <a:srgbClr val="002060"/>
                  </a:solidFill>
                </a:rPr>
                <a:t>Скучный</a:t>
              </a:r>
              <a:endParaRPr/>
            </a:p>
          </p:txBody>
        </p:sp>
        <p:sp>
          <p:nvSpPr>
            <p:cNvPr id="52" name="Прямоугольник 3"/>
            <p:cNvSpPr/>
            <p:nvPr/>
          </p:nvSpPr>
          <p:spPr bwMode="auto">
            <a:xfrm>
              <a:off x="154492" y="2057104"/>
              <a:ext cx="1224134" cy="13786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/>
            <a:lstStyle/>
            <a:p>
              <a:pPr marL="0" marR="0" lvl="0" indent="0" algn="ct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ru-RU" sz="1400" b="0" i="0" u="sng" strike="noStrike" cap="none" spc="0">
                  <a:ln>
                    <a:noFill/>
                  </a:ln>
                  <a:solidFill>
                    <a:srgbClr val="002060"/>
                  </a:solidFill>
                </a:rPr>
                <a:t>Сотрудник</a:t>
              </a:r>
              <a:endParaRPr/>
            </a:p>
            <a:p>
              <a:pPr marL="0" marR="0" lvl="0" indent="0" algn="just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ru-RU" sz="1400" b="0" i="0" u="none" strike="noStrike" cap="none" spc="0">
                  <a:ln>
                    <a:noFill/>
                  </a:ln>
                  <a:solidFill>
                    <a:srgbClr val="002060"/>
                  </a:solidFill>
                </a:rPr>
                <a:t>Иванов И.И.</a:t>
              </a:r>
              <a:endParaRPr/>
            </a:p>
            <a:p>
              <a:pPr marL="0" marR="0" lvl="0" indent="0" algn="just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ru-RU" sz="1400" b="0" i="0" u="none" strike="noStrike" cap="none" spc="0">
                  <a:ln>
                    <a:noFill/>
                  </a:ln>
                  <a:solidFill>
                    <a:srgbClr val="002060"/>
                  </a:solidFill>
                </a:rPr>
                <a:t>Петров П.П.</a:t>
              </a:r>
              <a:endParaRPr/>
            </a:p>
            <a:p>
              <a:pPr marL="0" marR="0" lvl="0" indent="0" algn="just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ru-RU" sz="1400" b="0" i="0" u="none" strike="noStrike" cap="none" spc="0">
                  <a:ln>
                    <a:noFill/>
                  </a:ln>
                  <a:solidFill>
                    <a:srgbClr val="002060"/>
                  </a:solidFill>
                </a:rPr>
                <a:t>Сидоров С.С.</a:t>
              </a:r>
              <a:endParaRPr/>
            </a:p>
            <a:p>
              <a:pPr marL="0" marR="0" lvl="0" indent="0" algn="just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ru-RU" sz="1400" b="0" i="0" u="none" strike="noStrike" cap="none" spc="0">
                  <a:ln>
                    <a:noFill/>
                  </a:ln>
                  <a:solidFill>
                    <a:srgbClr val="002060"/>
                  </a:solidFill>
                </a:rPr>
                <a:t>Егоров Е.Е.</a:t>
              </a:r>
              <a:endParaRPr/>
            </a:p>
            <a:p>
              <a:pPr marL="0" marR="0" lvl="0" indent="0" algn="just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ru-RU" sz="1400" b="0" i="0" u="none" strike="noStrike" cap="none" spc="0">
                  <a:ln>
                    <a:noFill/>
                  </a:ln>
                  <a:solidFill>
                    <a:srgbClr val="002060"/>
                  </a:solidFill>
                </a:rPr>
                <a:t>Новый Н.Н.</a:t>
              </a:r>
              <a:endParaRPr/>
            </a:p>
            <a:p>
              <a:pPr marL="0" marR="0" lvl="0" indent="0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ru-RU" sz="1400" b="0" i="0" u="none" strike="noStrike" cap="none" spc="0">
                  <a:ln>
                    <a:noFill/>
                  </a:ln>
                  <a:solidFill>
                    <a:prstClr val="black"/>
                  </a:solidFill>
                  <a:ea typeface="Times New Roman"/>
                  <a:cs typeface="Times New Roman"/>
                </a:rPr>
                <a:t> </a:t>
              </a:r>
              <a:endParaRPr/>
            </a:p>
          </p:txBody>
        </p:sp>
        <p:cxnSp>
          <p:nvCxnSpPr>
            <p:cNvPr id="53" name="Прямая со стрелкой 6"/>
            <p:cNvCxnSpPr>
              <a:cxnSpLocks/>
            </p:cNvCxnSpPr>
            <p:nvPr/>
          </p:nvCxnSpPr>
          <p:spPr bwMode="auto">
            <a:xfrm>
              <a:off x="1378627" y="2420888"/>
              <a:ext cx="673093" cy="0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54" name="Прямая со стрелкой 5"/>
            <p:cNvCxnSpPr>
              <a:cxnSpLocks/>
            </p:cNvCxnSpPr>
            <p:nvPr/>
          </p:nvCxnSpPr>
          <p:spPr bwMode="auto">
            <a:xfrm flipV="1">
              <a:off x="1378627" y="2642681"/>
              <a:ext cx="673093" cy="192141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55" name="Прямая со стрелкой 2"/>
            <p:cNvCxnSpPr>
              <a:cxnSpLocks/>
            </p:cNvCxnSpPr>
            <p:nvPr/>
          </p:nvCxnSpPr>
          <p:spPr bwMode="auto">
            <a:xfrm flipV="1">
              <a:off x="1378627" y="2468892"/>
              <a:ext cx="673093" cy="114038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56" name="Прямая со стрелкой 12"/>
            <p:cNvCxnSpPr>
              <a:cxnSpLocks/>
            </p:cNvCxnSpPr>
            <p:nvPr/>
          </p:nvCxnSpPr>
          <p:spPr bwMode="auto">
            <a:xfrm flipV="1">
              <a:off x="1378627" y="2637495"/>
              <a:ext cx="673093" cy="423866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57" name="Прямая со стрелкой 2"/>
            <p:cNvCxnSpPr>
              <a:cxnSpLocks/>
            </p:cNvCxnSpPr>
            <p:nvPr/>
          </p:nvCxnSpPr>
          <p:spPr bwMode="auto">
            <a:xfrm>
              <a:off x="1378627" y="2600667"/>
              <a:ext cx="673093" cy="24277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</p:grpSp>
      <p:grpSp>
        <p:nvGrpSpPr>
          <p:cNvPr id="58" name="Group 101"/>
          <p:cNvGrpSpPr/>
          <p:nvPr/>
        </p:nvGrpSpPr>
        <p:grpSpPr bwMode="auto">
          <a:xfrm>
            <a:off x="5449156" y="1890791"/>
            <a:ext cx="4926579" cy="640365"/>
            <a:chOff x="3910449" y="2212571"/>
            <a:chExt cx="4926579" cy="640365"/>
          </a:xfrm>
        </p:grpSpPr>
        <p:sp>
          <p:nvSpPr>
            <p:cNvPr id="59" name="Прямоугольник 78"/>
            <p:cNvSpPr/>
            <p:nvPr/>
          </p:nvSpPr>
          <p:spPr bwMode="auto">
            <a:xfrm>
              <a:off x="3910449" y="2445688"/>
              <a:ext cx="1074590" cy="27450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/>
            <a:lstStyle/>
            <a:p>
              <a:pPr marL="0" marR="0" lvl="0" indent="0" algn="ct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ru-RU" sz="1400" b="0" i="0" u="none" strike="noStrike" cap="none" spc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a typeface="Arial"/>
                  <a:cs typeface="Times New Roman"/>
                </a:rPr>
                <a:t>Сотрудник</a:t>
              </a:r>
              <a:endParaRPr lang="ru-RU" sz="1400" b="0" i="0" u="none" strike="noStrike" cap="none" spc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a typeface="Times New Roman"/>
                <a:cs typeface="Times New Roman"/>
              </a:endParaRPr>
            </a:p>
          </p:txBody>
        </p:sp>
        <p:sp>
          <p:nvSpPr>
            <p:cNvPr id="60" name="Прямоугольник 79"/>
            <p:cNvSpPr/>
            <p:nvPr/>
          </p:nvSpPr>
          <p:spPr bwMode="auto">
            <a:xfrm>
              <a:off x="7750702" y="2445688"/>
              <a:ext cx="1086326" cy="27450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/>
            <a:lstStyle/>
            <a:p>
              <a:pPr marL="0" marR="0" lvl="0" indent="0" algn="ct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ru-RU" sz="1400" b="0" i="0" u="none" strike="noStrike" cap="none" spc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a typeface="Arial"/>
                  <a:cs typeface="Times New Roman"/>
                </a:rPr>
                <a:t>Проект</a:t>
              </a:r>
              <a:endParaRPr lang="ru-RU" sz="1400" b="0" i="0" u="none" strike="noStrike" cap="none" spc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a typeface="Times New Roman"/>
                <a:cs typeface="Times New Roman"/>
              </a:endParaRPr>
            </a:p>
          </p:txBody>
        </p:sp>
        <p:sp>
          <p:nvSpPr>
            <p:cNvPr id="61" name="Прямоугольник 80"/>
            <p:cNvSpPr/>
            <p:nvPr/>
          </p:nvSpPr>
          <p:spPr bwMode="auto">
            <a:xfrm>
              <a:off x="5013366" y="2212571"/>
              <a:ext cx="343224" cy="38273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/>
            <a:lstStyle/>
            <a:p>
              <a:pPr marL="0" marR="0" lvl="0" indent="0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1400" b="0" i="0" u="none" strike="noStrike" cap="none" spc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a typeface="Times New Roman"/>
                  <a:cs typeface="Times New Roman"/>
                </a:rPr>
                <a:t>N</a:t>
              </a:r>
              <a:endParaRPr lang="ru-RU" sz="1400" b="0" i="0" u="none" strike="noStrike" cap="none" spc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a typeface="Times New Roman"/>
                <a:cs typeface="Times New Roman"/>
              </a:endParaRPr>
            </a:p>
            <a:p>
              <a:pPr marL="0" marR="0" lvl="0" indent="0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ru-RU" sz="1400" b="0" i="0" u="none" strike="noStrike" cap="none" spc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a typeface="Times New Roman"/>
                  <a:cs typeface="Times New Roman"/>
                </a:rPr>
                <a:t> </a:t>
              </a:r>
              <a:endParaRPr/>
            </a:p>
          </p:txBody>
        </p:sp>
        <p:sp>
          <p:nvSpPr>
            <p:cNvPr id="62" name="Прямоугольник 81"/>
            <p:cNvSpPr/>
            <p:nvPr/>
          </p:nvSpPr>
          <p:spPr bwMode="auto">
            <a:xfrm>
              <a:off x="7381764" y="2212571"/>
              <a:ext cx="317587" cy="37701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/>
            <a:lstStyle/>
            <a:p>
              <a:pPr marL="0" marR="0" lvl="0" indent="0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ru-RU" sz="1400" b="0" i="0" u="none" strike="noStrike" cap="none" spc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a typeface="Arial"/>
                  <a:cs typeface="Times New Roman"/>
                </a:rPr>
                <a:t>N</a:t>
              </a:r>
              <a:endParaRPr lang="ru-RU" sz="1400" b="0" i="0" u="none" strike="noStrike" cap="none" spc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a typeface="Times New Roman"/>
                <a:cs typeface="Times New Roman"/>
              </a:endParaRPr>
            </a:p>
            <a:p>
              <a:pPr marL="0" marR="0" lvl="0" indent="0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ru-RU" sz="1400" b="0" i="0" u="none" strike="noStrike" cap="none" spc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a typeface="Times New Roman"/>
                  <a:cs typeface="Times New Roman"/>
                </a:rPr>
                <a:t> </a:t>
              </a:r>
              <a:endParaRPr/>
            </a:p>
          </p:txBody>
        </p:sp>
        <p:cxnSp>
          <p:nvCxnSpPr>
            <p:cNvPr id="63" name="Прямая со стрелкой 82"/>
            <p:cNvCxnSpPr>
              <a:cxnSpLocks/>
              <a:stCxn id="66" idx="3"/>
              <a:endCxn id="60" idx="1"/>
            </p:cNvCxnSpPr>
            <p:nvPr/>
          </p:nvCxnSpPr>
          <p:spPr bwMode="auto">
            <a:xfrm flipV="1">
              <a:off x="7351617" y="2582941"/>
              <a:ext cx="399085" cy="8280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grpSp>
          <p:nvGrpSpPr>
            <p:cNvPr id="64" name="Группа 83"/>
            <p:cNvGrpSpPr/>
            <p:nvPr/>
          </p:nvGrpSpPr>
          <p:grpSpPr bwMode="auto">
            <a:xfrm>
              <a:off x="5335393" y="2329505"/>
              <a:ext cx="2016224" cy="523431"/>
              <a:chOff x="3600" y="5625"/>
              <a:chExt cx="2055" cy="870"/>
            </a:xfrm>
          </p:grpSpPr>
          <p:sp>
            <p:nvSpPr>
              <p:cNvPr id="66" name="Ромб 84"/>
              <p:cNvSpPr/>
              <p:nvPr/>
            </p:nvSpPr>
            <p:spPr bwMode="auto">
              <a:xfrm>
                <a:off x="3600" y="5625"/>
                <a:ext cx="2055" cy="870"/>
              </a:xfrm>
              <a:prstGeom prst="diamond">
                <a:avLst/>
              </a:prstGeom>
              <a:solidFill>
                <a:srgbClr val="FFFFFF"/>
              </a:solidFill>
              <a:ln w="9525" cap="flat" cmpd="sng">
                <a:solidFill>
                  <a:srgbClr val="4472C4">
                    <a:lumMod val="5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/>
              <a:lstStyle/>
              <a:p>
                <a:pPr marL="0" marR="0" lvl="0" indent="0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ru-RU" sz="2000" b="0" i="0" u="none" strike="noStrike" cap="none" spc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a typeface="Times New Roman"/>
                    <a:cs typeface="Times New Roman"/>
                  </a:rPr>
                  <a:t> </a:t>
                </a:r>
                <a:endParaRPr/>
              </a:p>
            </p:txBody>
          </p:sp>
          <p:sp>
            <p:nvSpPr>
              <p:cNvPr id="67" name="Прямоугольник 85"/>
              <p:cNvSpPr/>
              <p:nvPr/>
            </p:nvSpPr>
            <p:spPr bwMode="auto">
              <a:xfrm>
                <a:off x="4004" y="5784"/>
                <a:ext cx="1172" cy="5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/>
              <a:lstStyle/>
              <a:p>
                <a:pPr marL="0" marR="0" lvl="0" indent="0" algn="ctr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ru-RU" sz="1400" b="0" i="0" u="none" strike="noStrike" cap="none" spc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a typeface="Arial"/>
                    <a:cs typeface="Times New Roman"/>
                  </a:rPr>
                  <a:t>участвует</a:t>
                </a:r>
                <a:endParaRPr lang="ru-RU" sz="1400" b="0" i="0" u="none" strike="noStrike" cap="none" spc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a typeface="Times New Roman"/>
                  <a:cs typeface="Times New Roman"/>
                </a:endParaRPr>
              </a:p>
            </p:txBody>
          </p:sp>
        </p:grpSp>
        <p:cxnSp>
          <p:nvCxnSpPr>
            <p:cNvPr id="65" name="Прямая со стрелкой 86"/>
            <p:cNvCxnSpPr>
              <a:cxnSpLocks/>
              <a:stCxn id="59" idx="3"/>
              <a:endCxn id="66" idx="1"/>
            </p:cNvCxnSpPr>
            <p:nvPr/>
          </p:nvCxnSpPr>
          <p:spPr bwMode="auto">
            <a:xfrm>
              <a:off x="4985039" y="2582941"/>
              <a:ext cx="350354" cy="8280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68" name="Group 102"/>
          <p:cNvGrpSpPr/>
          <p:nvPr/>
        </p:nvGrpSpPr>
        <p:grpSpPr bwMode="auto">
          <a:xfrm>
            <a:off x="1504372" y="4565358"/>
            <a:ext cx="3221254" cy="1378697"/>
            <a:chOff x="154492" y="2057104"/>
            <a:chExt cx="2751005" cy="1378697"/>
          </a:xfrm>
        </p:grpSpPr>
        <p:sp>
          <p:nvSpPr>
            <p:cNvPr id="69" name="Прямоугольник 4"/>
            <p:cNvSpPr/>
            <p:nvPr/>
          </p:nvSpPr>
          <p:spPr bwMode="auto">
            <a:xfrm>
              <a:off x="1859790" y="2057104"/>
              <a:ext cx="1045707" cy="13449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/>
            <a:lstStyle/>
            <a:p>
              <a:pPr marL="0" marR="0" lvl="0" indent="0" algn="ct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ru-RU" sz="1400" b="0" i="0" u="sng" strike="noStrike" cap="none" spc="0">
                  <a:ln>
                    <a:noFill/>
                  </a:ln>
                  <a:solidFill>
                    <a:srgbClr val="002060"/>
                  </a:solidFill>
                </a:rPr>
                <a:t>Должность</a:t>
              </a:r>
              <a:endParaRPr/>
            </a:p>
            <a:p>
              <a:pPr marL="0" marR="0" lvl="0" indent="0" algn="just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ru-RU" sz="1400" b="0" i="0" u="none" strike="noStrike" cap="none" spc="0">
                  <a:ln>
                    <a:noFill/>
                  </a:ln>
                  <a:solidFill>
                    <a:srgbClr val="002060"/>
                  </a:solidFill>
                </a:rPr>
                <a:t>инженер </a:t>
              </a:r>
              <a:endParaRPr/>
            </a:p>
            <a:p>
              <a:pPr marL="0" marR="0" lvl="0" indent="0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ru-RU" sz="1400" b="0" i="0" u="none" strike="noStrike" cap="none" spc="0">
                  <a:ln>
                    <a:noFill/>
                  </a:ln>
                  <a:solidFill>
                    <a:srgbClr val="002060"/>
                  </a:solidFill>
                </a:rPr>
                <a:t>ст. инженер</a:t>
              </a:r>
              <a:endParaRPr/>
            </a:p>
            <a:p>
              <a:pPr marL="0" marR="0" lvl="0" indent="0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ru-RU" sz="1400" b="0" i="0" u="none" strike="noStrike" cap="none" spc="0">
                  <a:ln>
                    <a:noFill/>
                  </a:ln>
                  <a:solidFill>
                    <a:srgbClr val="002060"/>
                  </a:solidFill>
                </a:rPr>
                <a:t>вед. инженер</a:t>
              </a:r>
              <a:endParaRPr/>
            </a:p>
            <a:p>
              <a:pPr marL="0" marR="0" lvl="0" indent="0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ru-RU" sz="1400" b="0" i="0" u="none" strike="noStrike" cap="none" spc="0">
                  <a:ln>
                    <a:noFill/>
                  </a:ln>
                  <a:solidFill>
                    <a:srgbClr val="002060"/>
                  </a:solidFill>
                </a:rPr>
                <a:t>менеджер</a:t>
              </a:r>
              <a:endParaRPr/>
            </a:p>
          </p:txBody>
        </p:sp>
        <p:sp>
          <p:nvSpPr>
            <p:cNvPr id="70" name="Прямоугольник 3"/>
            <p:cNvSpPr/>
            <p:nvPr/>
          </p:nvSpPr>
          <p:spPr bwMode="auto">
            <a:xfrm>
              <a:off x="154492" y="2057104"/>
              <a:ext cx="1087606" cy="13786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/>
            <a:lstStyle/>
            <a:p>
              <a:pPr marL="0" marR="0" lvl="0" indent="0" algn="ct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ru-RU" sz="1400" b="0" i="0" u="sng" strike="noStrike" cap="none" spc="0">
                  <a:ln>
                    <a:noFill/>
                  </a:ln>
                  <a:solidFill>
                    <a:srgbClr val="002060"/>
                  </a:solidFill>
                </a:rPr>
                <a:t>Сотрудник</a:t>
              </a:r>
              <a:endParaRPr/>
            </a:p>
            <a:p>
              <a:pPr marL="0" marR="0" lvl="0" indent="0" algn="just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ru-RU" sz="1400" b="0" i="0" u="none" strike="noStrike" cap="none" spc="0">
                  <a:ln>
                    <a:noFill/>
                  </a:ln>
                  <a:solidFill>
                    <a:srgbClr val="002060"/>
                  </a:solidFill>
                </a:rPr>
                <a:t>Иванов И.И.</a:t>
              </a:r>
              <a:endParaRPr/>
            </a:p>
            <a:p>
              <a:pPr marL="0" marR="0" lvl="0" indent="0" algn="just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ru-RU" sz="1400" b="0" i="0" u="none" strike="noStrike" cap="none" spc="0">
                  <a:ln>
                    <a:noFill/>
                  </a:ln>
                  <a:solidFill>
                    <a:srgbClr val="002060"/>
                  </a:solidFill>
                </a:rPr>
                <a:t>Петров П.П.</a:t>
              </a:r>
              <a:endParaRPr/>
            </a:p>
            <a:p>
              <a:pPr marL="0" marR="0" lvl="0" indent="0" algn="just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ru-RU" sz="1400" b="0" i="0" u="none" strike="noStrike" cap="none" spc="0">
                  <a:ln>
                    <a:noFill/>
                  </a:ln>
                  <a:solidFill>
                    <a:srgbClr val="002060"/>
                  </a:solidFill>
                </a:rPr>
                <a:t>Сидоров С.С.</a:t>
              </a:r>
              <a:endParaRPr/>
            </a:p>
            <a:p>
              <a:pPr marL="0" marR="0" lvl="0" indent="0" algn="just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ru-RU" sz="1400" b="0" i="0" u="none" strike="noStrike" cap="none" spc="0">
                  <a:ln>
                    <a:noFill/>
                  </a:ln>
                  <a:solidFill>
                    <a:srgbClr val="002060"/>
                  </a:solidFill>
                </a:rPr>
                <a:t>Егоров Е.Е.</a:t>
              </a:r>
              <a:endParaRPr/>
            </a:p>
            <a:p>
              <a:pPr marL="0" marR="0" lvl="0" indent="0" algn="just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ru-RU" sz="1400" b="0" i="0" u="none" strike="noStrike" cap="none" spc="0">
                  <a:ln>
                    <a:noFill/>
                  </a:ln>
                  <a:solidFill>
                    <a:srgbClr val="002060"/>
                  </a:solidFill>
                </a:rPr>
                <a:t>Новый Н.Н.</a:t>
              </a:r>
              <a:endParaRPr/>
            </a:p>
            <a:p>
              <a:pPr marL="0" marR="0" lvl="0" indent="0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ru-RU" sz="1400" b="0" i="0" u="none" strike="noStrike" cap="none" spc="0">
                  <a:ln>
                    <a:noFill/>
                  </a:ln>
                  <a:solidFill>
                    <a:prstClr val="black"/>
                  </a:solidFill>
                  <a:ea typeface="Times New Roman"/>
                  <a:cs typeface="Times New Roman"/>
                </a:rPr>
                <a:t> </a:t>
              </a:r>
              <a:endParaRPr/>
            </a:p>
          </p:txBody>
        </p:sp>
        <p:cxnSp>
          <p:nvCxnSpPr>
            <p:cNvPr id="71" name="Прямая со стрелкой 6"/>
            <p:cNvCxnSpPr>
              <a:cxnSpLocks/>
            </p:cNvCxnSpPr>
            <p:nvPr/>
          </p:nvCxnSpPr>
          <p:spPr bwMode="auto">
            <a:xfrm flipV="1">
              <a:off x="1242098" y="2410956"/>
              <a:ext cx="617692" cy="388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72" name="Прямая со стрелкой 5"/>
            <p:cNvCxnSpPr>
              <a:cxnSpLocks/>
            </p:cNvCxnSpPr>
            <p:nvPr/>
          </p:nvCxnSpPr>
          <p:spPr bwMode="auto">
            <a:xfrm flipV="1">
              <a:off x="1242098" y="2500348"/>
              <a:ext cx="617692" cy="559957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73" name="Прямая со стрелкой 2"/>
            <p:cNvCxnSpPr>
              <a:cxnSpLocks/>
            </p:cNvCxnSpPr>
            <p:nvPr/>
          </p:nvCxnSpPr>
          <p:spPr bwMode="auto">
            <a:xfrm>
              <a:off x="1242098" y="2624793"/>
              <a:ext cx="617692" cy="0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74" name="Прямая со стрелкой 12"/>
            <p:cNvCxnSpPr>
              <a:cxnSpLocks/>
            </p:cNvCxnSpPr>
            <p:nvPr/>
          </p:nvCxnSpPr>
          <p:spPr bwMode="auto">
            <a:xfrm>
              <a:off x="1242098" y="2868127"/>
              <a:ext cx="617692" cy="192178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75" name="Прямая со стрелкой 2"/>
            <p:cNvCxnSpPr>
              <a:cxnSpLocks/>
            </p:cNvCxnSpPr>
            <p:nvPr/>
          </p:nvCxnSpPr>
          <p:spPr bwMode="auto">
            <a:xfrm flipV="1">
              <a:off x="1242098" y="3128174"/>
              <a:ext cx="617692" cy="107740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</p:grpSp>
      <p:grpSp>
        <p:nvGrpSpPr>
          <p:cNvPr id="76" name="Group 135"/>
          <p:cNvGrpSpPr/>
          <p:nvPr/>
        </p:nvGrpSpPr>
        <p:grpSpPr bwMode="auto">
          <a:xfrm>
            <a:off x="5449156" y="4917578"/>
            <a:ext cx="4926579" cy="640365"/>
            <a:chOff x="3910449" y="3684834"/>
            <a:chExt cx="4926579" cy="640365"/>
          </a:xfrm>
        </p:grpSpPr>
        <p:grpSp>
          <p:nvGrpSpPr>
            <p:cNvPr id="77" name="Group 123"/>
            <p:cNvGrpSpPr/>
            <p:nvPr/>
          </p:nvGrpSpPr>
          <p:grpSpPr bwMode="auto">
            <a:xfrm>
              <a:off x="3910449" y="3684834"/>
              <a:ext cx="4926579" cy="640365"/>
              <a:chOff x="3910449" y="2212571"/>
              <a:chExt cx="4926579" cy="640365"/>
            </a:xfrm>
          </p:grpSpPr>
          <p:sp>
            <p:nvSpPr>
              <p:cNvPr id="80" name="Прямоугольник 78"/>
              <p:cNvSpPr/>
              <p:nvPr/>
            </p:nvSpPr>
            <p:spPr bwMode="auto">
              <a:xfrm>
                <a:off x="3910449" y="2445688"/>
                <a:ext cx="1074590" cy="27450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4472C4">
                    <a:lumMod val="5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/>
              <a:lstStyle/>
              <a:p>
                <a:pPr marL="0" marR="0" lvl="0" indent="0" algn="ctr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ru-RU" sz="1400" b="0" i="0" u="none" strike="noStrike" cap="none" spc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a typeface="Arial"/>
                    <a:cs typeface="Times New Roman"/>
                  </a:rPr>
                  <a:t>Сотрудник</a:t>
                </a:r>
                <a:endParaRPr lang="ru-RU" sz="1400" b="0" i="0" u="none" strike="noStrike" cap="none" spc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a typeface="Times New Roman"/>
                  <a:cs typeface="Times New Roman"/>
                </a:endParaRPr>
              </a:p>
            </p:txBody>
          </p:sp>
          <p:sp>
            <p:nvSpPr>
              <p:cNvPr id="81" name="Прямоугольник 79"/>
              <p:cNvSpPr/>
              <p:nvPr/>
            </p:nvSpPr>
            <p:spPr bwMode="auto">
              <a:xfrm>
                <a:off x="7750702" y="2445688"/>
                <a:ext cx="1086326" cy="27450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4472C4">
                    <a:lumMod val="5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/>
              <a:lstStyle/>
              <a:p>
                <a:pPr marL="0" marR="0" lvl="0" indent="0" algn="ctr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ru-RU" sz="1400" b="0" i="0" u="none" strike="noStrike" cap="none" spc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a typeface="Arial"/>
                    <a:cs typeface="Times New Roman"/>
                  </a:rPr>
                  <a:t>Должность</a:t>
                </a:r>
                <a:endParaRPr lang="ru-RU" sz="1400" b="0" i="0" u="none" strike="noStrike" cap="none" spc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a typeface="Times New Roman"/>
                  <a:cs typeface="Times New Roman"/>
                </a:endParaRPr>
              </a:p>
            </p:txBody>
          </p:sp>
          <p:sp>
            <p:nvSpPr>
              <p:cNvPr id="82" name="Прямоугольник 80"/>
              <p:cNvSpPr/>
              <p:nvPr/>
            </p:nvSpPr>
            <p:spPr bwMode="auto">
              <a:xfrm>
                <a:off x="5013366" y="2212571"/>
                <a:ext cx="343224" cy="38273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/>
              <a:lstStyle/>
              <a:p>
                <a:pPr marL="0" marR="0" lvl="0" indent="0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sz="1400" b="0" i="0" u="none" strike="noStrike" cap="none" spc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a typeface="Times New Roman"/>
                    <a:cs typeface="Times New Roman"/>
                  </a:rPr>
                  <a:t>N</a:t>
                </a:r>
                <a:endParaRPr lang="ru-RU" sz="1400" b="0" i="0" u="none" strike="noStrike" cap="none" spc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a typeface="Times New Roman"/>
                  <a:cs typeface="Times New Roman"/>
                </a:endParaRPr>
              </a:p>
              <a:p>
                <a:pPr marL="0" marR="0" lvl="0" indent="0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ru-RU" sz="1400" b="0" i="0" u="none" strike="noStrike" cap="none" spc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a typeface="Times New Roman"/>
                    <a:cs typeface="Times New Roman"/>
                  </a:rPr>
                  <a:t> </a:t>
                </a:r>
                <a:endParaRPr/>
              </a:p>
            </p:txBody>
          </p:sp>
          <p:sp>
            <p:nvSpPr>
              <p:cNvPr id="83" name="Прямоугольник 81"/>
              <p:cNvSpPr/>
              <p:nvPr/>
            </p:nvSpPr>
            <p:spPr bwMode="auto">
              <a:xfrm>
                <a:off x="7381764" y="2212571"/>
                <a:ext cx="317587" cy="37701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/>
              <a:lstStyle/>
              <a:p>
                <a:pPr marL="0" marR="0" lvl="0" indent="0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ru-RU" sz="1400">
                    <a:solidFill>
                      <a:srgbClr val="4472C4">
                        <a:lumMod val="50000"/>
                      </a:srgbClr>
                    </a:solidFill>
                    <a:ea typeface="Times New Roman"/>
                    <a:cs typeface="Times New Roman"/>
                  </a:rPr>
                  <a:t>1</a:t>
                </a:r>
                <a:endParaRPr lang="ru-RU" sz="1400" b="0" i="0" u="none" strike="noStrike" cap="none" spc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a typeface="Times New Roman"/>
                  <a:cs typeface="Times New Roman"/>
                </a:endParaRPr>
              </a:p>
            </p:txBody>
          </p:sp>
          <p:cxnSp>
            <p:nvCxnSpPr>
              <p:cNvPr id="84" name="Прямая со стрелкой 82"/>
              <p:cNvCxnSpPr>
                <a:cxnSpLocks/>
                <a:stCxn id="86" idx="3"/>
                <a:endCxn id="81" idx="1"/>
              </p:cNvCxnSpPr>
              <p:nvPr/>
            </p:nvCxnSpPr>
            <p:spPr bwMode="auto">
              <a:xfrm flipV="1">
                <a:off x="7351617" y="2582941"/>
                <a:ext cx="399085" cy="8280"/>
              </a:xfrm>
              <a:prstGeom prst="straightConnector1">
                <a:avLst/>
              </a:prstGeom>
              <a:solidFill>
                <a:srgbClr val="FFFFFF"/>
              </a:solidFill>
              <a:ln w="9525" cap="flat" cmpd="sng">
                <a:solidFill>
                  <a:srgbClr val="4472C4">
                    <a:lumMod val="50000"/>
                  </a:srgb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grpSp>
            <p:nvGrpSpPr>
              <p:cNvPr id="85" name="Группа 83"/>
              <p:cNvGrpSpPr/>
              <p:nvPr/>
            </p:nvGrpSpPr>
            <p:grpSpPr bwMode="auto">
              <a:xfrm>
                <a:off x="5335393" y="2329505"/>
                <a:ext cx="2016224" cy="523431"/>
                <a:chOff x="3600" y="5625"/>
                <a:chExt cx="2055" cy="870"/>
              </a:xfrm>
            </p:grpSpPr>
            <p:sp>
              <p:nvSpPr>
                <p:cNvPr id="86" name="Ромб 84"/>
                <p:cNvSpPr/>
                <p:nvPr/>
              </p:nvSpPr>
              <p:spPr bwMode="auto">
                <a:xfrm>
                  <a:off x="3600" y="5625"/>
                  <a:ext cx="2055" cy="870"/>
                </a:xfrm>
                <a:prstGeom prst="diamond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4472C4">
                      <a:lumMod val="50000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/>
                <a:lstStyle/>
                <a:p>
                  <a:pPr marL="0" marR="0" lvl="0" indent="0" defTabSz="91440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lang="ru-RU" sz="2000" b="0" i="0" u="none" strike="noStrike" cap="none" spc="0">
                      <a:ln>
                        <a:noFill/>
                      </a:ln>
                      <a:solidFill>
                        <a:srgbClr val="4472C4">
                          <a:lumMod val="50000"/>
                        </a:srgbClr>
                      </a:solidFill>
                      <a:ea typeface="Times New Roman"/>
                      <a:cs typeface="Times New Roman"/>
                    </a:rPr>
                    <a:t> </a:t>
                  </a:r>
                  <a:endParaRPr/>
                </a:p>
              </p:txBody>
            </p:sp>
            <p:sp>
              <p:nvSpPr>
                <p:cNvPr id="87" name="Прямоугольник 85"/>
                <p:cNvSpPr/>
                <p:nvPr/>
              </p:nvSpPr>
              <p:spPr bwMode="auto">
                <a:xfrm>
                  <a:off x="4004" y="5784"/>
                  <a:ext cx="1172" cy="5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/>
                <a:lstStyle/>
                <a:p>
                  <a:pPr marL="0" marR="0" lvl="0" indent="0" algn="ctr" defTabSz="91440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lang="ru-RU" sz="1400" b="0" i="0" u="none" strike="noStrike" cap="none" spc="0">
                      <a:ln>
                        <a:noFill/>
                      </a:ln>
                      <a:solidFill>
                        <a:srgbClr val="4472C4">
                          <a:lumMod val="50000"/>
                        </a:srgbClr>
                      </a:solidFill>
                      <a:ea typeface="Arial"/>
                      <a:cs typeface="Times New Roman"/>
                    </a:rPr>
                    <a:t>имеет</a:t>
                  </a:r>
                  <a:endParaRPr lang="ru-RU" sz="1400" b="0" i="0" u="none" strike="noStrike" cap="none" spc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a typeface="Times New Roman"/>
                    <a:cs typeface="Times New Roman"/>
                  </a:endParaRPr>
                </a:p>
              </p:txBody>
            </p:sp>
          </p:grpSp>
        </p:grpSp>
        <p:sp>
          <p:nvSpPr>
            <p:cNvPr id="78" name="Прямоугольник 76"/>
            <p:cNvSpPr/>
            <p:nvPr/>
          </p:nvSpPr>
          <p:spPr bwMode="auto">
            <a:xfrm>
              <a:off x="4985039" y="3917951"/>
              <a:ext cx="276769" cy="27450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/>
            <a:lstStyle/>
            <a:p>
              <a:pPr marL="0" marR="0" lvl="0" indent="0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ru-RU" sz="2000" b="0" i="0" u="none" strike="noStrike" cap="none" spc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a typeface="Times New Roman"/>
                  <a:cs typeface="Times New Roman"/>
                </a:rPr>
                <a:t> </a:t>
              </a:r>
              <a:endParaRPr/>
            </a:p>
            <a:p>
              <a:pPr marL="0" marR="0" lvl="0" indent="0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ru-RU" sz="2000" b="0" i="0" u="none" strike="noStrike" cap="none" spc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a typeface="Times New Roman"/>
                  <a:cs typeface="Times New Roman"/>
                </a:rPr>
                <a:t> </a:t>
              </a:r>
              <a:endParaRPr/>
            </a:p>
          </p:txBody>
        </p:sp>
        <p:cxnSp>
          <p:nvCxnSpPr>
            <p:cNvPr id="79" name="Прямая со стрелкой 86"/>
            <p:cNvCxnSpPr>
              <a:cxnSpLocks/>
            </p:cNvCxnSpPr>
            <p:nvPr/>
          </p:nvCxnSpPr>
          <p:spPr bwMode="auto">
            <a:xfrm>
              <a:off x="4985039" y="4055204"/>
              <a:ext cx="350354" cy="8280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88" name="Rounded Rectangle 167"/>
          <p:cNvSpPr/>
          <p:nvPr/>
        </p:nvSpPr>
        <p:spPr bwMode="auto">
          <a:xfrm>
            <a:off x="6898421" y="1099902"/>
            <a:ext cx="1967581" cy="367497"/>
          </a:xfrm>
          <a:prstGeom prst="roundRect">
            <a:avLst>
              <a:gd name="adj" fmla="val 16667"/>
            </a:avLst>
          </a:prstGeom>
          <a:noFill/>
          <a:ln w="1270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1">
                <a:solidFill>
                  <a:srgbClr val="4472C4">
                    <a:lumMod val="50000"/>
                  </a:srgbClr>
                </a:solidFill>
                <a:cs typeface="Times New Roman"/>
              </a:rPr>
              <a:t>степень связи:</a:t>
            </a:r>
            <a:r>
              <a:rPr lang="ru-RU" sz="1400">
                <a:solidFill>
                  <a:srgbClr val="4472C4">
                    <a:lumMod val="50000"/>
                  </a:srgbClr>
                </a:solidFill>
                <a:cs typeface="Times New Roman"/>
              </a:rPr>
              <a:t> 1 или </a:t>
            </a:r>
            <a:r>
              <a:rPr lang="en-US" sz="1400">
                <a:solidFill>
                  <a:srgbClr val="4472C4">
                    <a:lumMod val="50000"/>
                  </a:srgbClr>
                </a:solidFill>
                <a:cs typeface="Times New Roman"/>
              </a:rPr>
              <a:t>N</a:t>
            </a:r>
            <a:endParaRPr lang="ru-RU" sz="1400">
              <a:solidFill>
                <a:srgbClr val="4472C4">
                  <a:lumMod val="50000"/>
                </a:srgbClr>
              </a:solidFill>
              <a:cs typeface="Times New Roman"/>
            </a:endParaRPr>
          </a:p>
        </p:txBody>
      </p:sp>
      <p:sp>
        <p:nvSpPr>
          <p:cNvPr id="89" name="Rounded Rectangle 168"/>
          <p:cNvSpPr/>
          <p:nvPr/>
        </p:nvSpPr>
        <p:spPr bwMode="auto">
          <a:xfrm>
            <a:off x="6685483" y="3490907"/>
            <a:ext cx="2319872" cy="957489"/>
          </a:xfrm>
          <a:prstGeom prst="roundRect">
            <a:avLst>
              <a:gd name="adj" fmla="val 16667"/>
            </a:avLst>
          </a:prstGeom>
          <a:noFill/>
          <a:ln w="1270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1">
                <a:solidFill>
                  <a:srgbClr val="4472C4">
                    <a:lumMod val="50000"/>
                  </a:srgbClr>
                </a:solidFill>
                <a:cs typeface="Times New Roman"/>
              </a:rPr>
              <a:t>класс принадлежности</a:t>
            </a:r>
            <a:r>
              <a:rPr lang="en-US" sz="1400" b="1">
                <a:solidFill>
                  <a:srgbClr val="4472C4">
                    <a:lumMod val="50000"/>
                  </a:srgbClr>
                </a:solidFill>
                <a:cs typeface="Times New Roman"/>
              </a:rPr>
              <a:t>:</a:t>
            </a:r>
            <a:endParaRPr/>
          </a:p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>
                <a:solidFill>
                  <a:srgbClr val="4472C4">
                    <a:lumMod val="50000"/>
                  </a:srgbClr>
                </a:solidFill>
                <a:cs typeface="Times New Roman"/>
              </a:rPr>
              <a:t>обязательный</a:t>
            </a:r>
            <a:endParaRPr/>
          </a:p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>
                <a:solidFill>
                  <a:srgbClr val="4472C4">
                    <a:lumMod val="50000"/>
                  </a:srgbClr>
                </a:solidFill>
                <a:cs typeface="Times New Roman"/>
              </a:rPr>
              <a:t>или</a:t>
            </a:r>
            <a:endParaRPr/>
          </a:p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>
                <a:solidFill>
                  <a:srgbClr val="4472C4">
                    <a:lumMod val="50000"/>
                  </a:srgbClr>
                </a:solidFill>
                <a:cs typeface="Times New Roman"/>
              </a:rPr>
              <a:t>необязательный</a:t>
            </a:r>
            <a:endParaRPr/>
          </a:p>
        </p:txBody>
      </p:sp>
      <p:cxnSp>
        <p:nvCxnSpPr>
          <p:cNvPr id="90" name="Elbow Connector 199"/>
          <p:cNvCxnSpPr>
            <a:cxnSpLocks/>
            <a:stCxn id="88" idx="2"/>
            <a:endCxn id="61" idx="0"/>
          </p:cNvCxnSpPr>
          <p:nvPr/>
        </p:nvCxnSpPr>
        <p:spPr bwMode="auto">
          <a:xfrm rot="5400000">
            <a:off x="7091253" y="1099832"/>
            <a:ext cx="423392" cy="1158527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206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1" name="Elbow Connector 203"/>
          <p:cNvCxnSpPr>
            <a:cxnSpLocks/>
            <a:stCxn id="88" idx="2"/>
            <a:endCxn id="62" idx="0"/>
          </p:cNvCxnSpPr>
          <p:nvPr/>
        </p:nvCxnSpPr>
        <p:spPr bwMode="auto">
          <a:xfrm rot="16199999" flipH="1">
            <a:off x="8269042" y="1080568"/>
            <a:ext cx="423392" cy="1197053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206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2" name="Elbow Connector 212"/>
          <p:cNvCxnSpPr>
            <a:cxnSpLocks/>
            <a:stCxn id="89" idx="2"/>
            <a:endCxn id="78" idx="0"/>
          </p:cNvCxnSpPr>
          <p:nvPr/>
        </p:nvCxnSpPr>
        <p:spPr bwMode="auto">
          <a:xfrm rot="5400000">
            <a:off x="6902626" y="4207902"/>
            <a:ext cx="702298" cy="1183288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206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3" name="Elbow Connector 224"/>
          <p:cNvCxnSpPr>
            <a:cxnSpLocks/>
            <a:stCxn id="89" idx="2"/>
            <a:endCxn id="83" idx="2"/>
          </p:cNvCxnSpPr>
          <p:nvPr/>
        </p:nvCxnSpPr>
        <p:spPr bwMode="auto">
          <a:xfrm rot="16199999" flipH="1">
            <a:off x="8039242" y="4254574"/>
            <a:ext cx="846200" cy="1233846"/>
          </a:xfrm>
          <a:prstGeom prst="bentConnector3">
            <a:avLst>
              <a:gd name="adj1" fmla="val 41430"/>
            </a:avLst>
          </a:prstGeom>
          <a:noFill/>
          <a:ln w="6350" cap="flat" cmpd="sng" algn="ctr">
            <a:solidFill>
              <a:srgbClr val="002060"/>
            </a:solidFill>
            <a:prstDash val="solid"/>
            <a:miter lim="800000"/>
            <a:tailEnd type="triangle"/>
          </a:ln>
          <a:effectLst/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Метод </a:t>
            </a: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ER-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диаграмм для проектирования реляционной БД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  <p:grpSp>
        <p:nvGrpSpPr>
          <p:cNvPr id="155" name="Group 100"/>
          <p:cNvGrpSpPr/>
          <p:nvPr/>
        </p:nvGrpSpPr>
        <p:grpSpPr bwMode="auto">
          <a:xfrm>
            <a:off x="1802132" y="2834798"/>
            <a:ext cx="2786545" cy="1378697"/>
            <a:chOff x="154492" y="2057104"/>
            <a:chExt cx="2786545" cy="1378697"/>
          </a:xfrm>
        </p:grpSpPr>
        <p:sp>
          <p:nvSpPr>
            <p:cNvPr id="156" name="Прямоугольник 4"/>
            <p:cNvSpPr/>
            <p:nvPr/>
          </p:nvSpPr>
          <p:spPr bwMode="auto">
            <a:xfrm>
              <a:off x="2103071" y="2060848"/>
              <a:ext cx="837966" cy="13449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/>
            <a:lstStyle/>
            <a:p>
              <a:pPr marL="0" marR="0" lvl="0" indent="0" algn="ct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ru-RU" sz="1400" b="0" i="0" u="sng" strike="noStrike" cap="none" spc="0">
                  <a:ln>
                    <a:noFill/>
                  </a:ln>
                  <a:solidFill>
                    <a:srgbClr val="002060"/>
                  </a:solidFill>
                </a:rPr>
                <a:t>Премия</a:t>
              </a:r>
              <a:endParaRPr/>
            </a:p>
            <a:p>
              <a:pPr marL="0" marR="0" lvl="0" indent="0" algn="just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ru-RU" sz="1400" i="0" u="none" strike="noStrike" cap="none" spc="0">
                  <a:ln>
                    <a:noFill/>
                  </a:ln>
                  <a:solidFill>
                    <a:srgbClr val="002060"/>
                  </a:solidFill>
                </a:rPr>
                <a:t>30000</a:t>
              </a:r>
              <a:r>
                <a:rPr lang="ru-RU" sz="1400" b="0" i="0" u="none" strike="noStrike" cap="none" spc="0">
                  <a:ln>
                    <a:noFill/>
                  </a:ln>
                  <a:solidFill>
                    <a:srgbClr val="002060"/>
                  </a:solidFill>
                </a:rPr>
                <a:t> </a:t>
              </a:r>
              <a:endParaRPr/>
            </a:p>
            <a:p>
              <a:pPr marL="0" marR="0" lvl="0" indent="0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ru-RU" sz="1400" b="0" i="0" u="none" strike="noStrike" cap="none" spc="0">
                  <a:ln>
                    <a:noFill/>
                  </a:ln>
                  <a:solidFill>
                    <a:srgbClr val="002060"/>
                  </a:solidFill>
                </a:rPr>
                <a:t>50000</a:t>
              </a:r>
              <a:endParaRPr/>
            </a:p>
            <a:p>
              <a:pPr marL="0" marR="0" lvl="0" indent="0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ru-RU" sz="1400" i="0" u="none" strike="noStrike" cap="none" spc="0">
                  <a:ln>
                    <a:noFill/>
                  </a:ln>
                  <a:solidFill>
                    <a:srgbClr val="002060"/>
                  </a:solidFill>
                </a:rPr>
                <a:t>30000</a:t>
              </a:r>
              <a:endParaRPr/>
            </a:p>
            <a:p>
              <a:pPr marL="0" marR="0" lvl="0" indent="0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ru-RU" sz="1400" i="0" u="none" strike="noStrike" cap="none" spc="0">
                  <a:ln>
                    <a:noFill/>
                  </a:ln>
                  <a:solidFill>
                    <a:srgbClr val="002060"/>
                  </a:solidFill>
                </a:rPr>
                <a:t>20000</a:t>
              </a:r>
              <a:endParaRPr/>
            </a:p>
            <a:p>
              <a:pPr marL="0" marR="0" lvl="0" indent="0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ru-RU" sz="1400" i="0" u="none" strike="noStrike" cap="none" spc="0">
                  <a:ln>
                    <a:noFill/>
                  </a:ln>
                  <a:solidFill>
                    <a:srgbClr val="002060"/>
                  </a:solidFill>
                </a:rPr>
                <a:t>20000</a:t>
              </a:r>
              <a:endParaRPr/>
            </a:p>
          </p:txBody>
        </p:sp>
        <p:sp>
          <p:nvSpPr>
            <p:cNvPr id="157" name="Прямоугольник 3"/>
            <p:cNvSpPr/>
            <p:nvPr/>
          </p:nvSpPr>
          <p:spPr bwMode="auto">
            <a:xfrm>
              <a:off x="154492" y="2057104"/>
              <a:ext cx="1224134" cy="13786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/>
            <a:lstStyle/>
            <a:p>
              <a:pPr marL="0" marR="0" lvl="0" indent="0" algn="ct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ru-RU" sz="1400" b="0" i="0" u="sng" strike="noStrike" cap="none" spc="0">
                  <a:ln>
                    <a:noFill/>
                  </a:ln>
                  <a:solidFill>
                    <a:srgbClr val="002060"/>
                  </a:solidFill>
                </a:rPr>
                <a:t>Сотрудник</a:t>
              </a:r>
              <a:endParaRPr/>
            </a:p>
            <a:p>
              <a:pPr marL="0" marR="0" lvl="0" indent="0" algn="just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ru-RU" sz="1400" b="0" i="0" u="none" strike="noStrike" cap="none" spc="0">
                  <a:ln>
                    <a:noFill/>
                  </a:ln>
                  <a:solidFill>
                    <a:srgbClr val="002060"/>
                  </a:solidFill>
                </a:rPr>
                <a:t>Иванов И.И.</a:t>
              </a:r>
              <a:endParaRPr/>
            </a:p>
            <a:p>
              <a:pPr marL="0" marR="0" lvl="0" indent="0" algn="just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ru-RU" sz="1400" b="0" i="0" u="none" strike="noStrike" cap="none" spc="0">
                  <a:ln>
                    <a:noFill/>
                  </a:ln>
                  <a:solidFill>
                    <a:srgbClr val="002060"/>
                  </a:solidFill>
                </a:rPr>
                <a:t>Петров П.П.</a:t>
              </a:r>
              <a:endParaRPr/>
            </a:p>
            <a:p>
              <a:pPr marL="0" marR="0" lvl="0" indent="0" algn="just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ru-RU" sz="1400" b="0" i="0" u="none" strike="noStrike" cap="none" spc="0">
                  <a:ln>
                    <a:noFill/>
                  </a:ln>
                  <a:solidFill>
                    <a:srgbClr val="002060"/>
                  </a:solidFill>
                </a:rPr>
                <a:t>Сидоров С.С.</a:t>
              </a:r>
              <a:endParaRPr/>
            </a:p>
            <a:p>
              <a:pPr marL="0" marR="0" lvl="0" indent="0" algn="just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ru-RU" sz="1400" b="0" i="0" u="none" strike="noStrike" cap="none" spc="0">
                  <a:ln>
                    <a:noFill/>
                  </a:ln>
                  <a:solidFill>
                    <a:srgbClr val="002060"/>
                  </a:solidFill>
                </a:rPr>
                <a:t>Егоров Е.Е.</a:t>
              </a:r>
              <a:endParaRPr/>
            </a:p>
            <a:p>
              <a:pPr marL="0" marR="0" lvl="0" indent="0" algn="just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ru-RU" sz="1400" b="0" i="0" u="none" strike="noStrike" cap="none" spc="0">
                  <a:ln>
                    <a:noFill/>
                  </a:ln>
                  <a:solidFill>
                    <a:srgbClr val="002060"/>
                  </a:solidFill>
                </a:rPr>
                <a:t>Новый Н.Н.</a:t>
              </a:r>
              <a:endParaRPr/>
            </a:p>
            <a:p>
              <a:pPr marL="0" marR="0" lvl="0" indent="0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ru-RU" sz="1400" b="0" i="0" u="none" strike="noStrike" cap="none" spc="0">
                  <a:ln>
                    <a:noFill/>
                  </a:ln>
                  <a:solidFill>
                    <a:prstClr val="black"/>
                  </a:solidFill>
                  <a:ea typeface="Times New Roman"/>
                  <a:cs typeface="Times New Roman"/>
                </a:rPr>
                <a:t> </a:t>
              </a:r>
              <a:endParaRPr/>
            </a:p>
          </p:txBody>
        </p:sp>
        <p:cxnSp>
          <p:nvCxnSpPr>
            <p:cNvPr id="158" name="Прямая со стрелкой 6"/>
            <p:cNvCxnSpPr>
              <a:cxnSpLocks/>
            </p:cNvCxnSpPr>
            <p:nvPr/>
          </p:nvCxnSpPr>
          <p:spPr bwMode="auto">
            <a:xfrm>
              <a:off x="1378627" y="2420888"/>
              <a:ext cx="673093" cy="0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159" name="Прямая со стрелкой 12"/>
            <p:cNvCxnSpPr>
              <a:cxnSpLocks/>
            </p:cNvCxnSpPr>
            <p:nvPr/>
          </p:nvCxnSpPr>
          <p:spPr bwMode="auto">
            <a:xfrm flipV="1">
              <a:off x="1378627" y="3284984"/>
              <a:ext cx="684162" cy="1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160" name="Прямая со стрелкой 12"/>
            <p:cNvCxnSpPr>
              <a:cxnSpLocks/>
            </p:cNvCxnSpPr>
            <p:nvPr/>
          </p:nvCxnSpPr>
          <p:spPr bwMode="auto">
            <a:xfrm flipV="1">
              <a:off x="1378627" y="3062085"/>
              <a:ext cx="684162" cy="1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161" name="Прямая со стрелкой 12"/>
            <p:cNvCxnSpPr>
              <a:cxnSpLocks/>
            </p:cNvCxnSpPr>
            <p:nvPr/>
          </p:nvCxnSpPr>
          <p:spPr bwMode="auto">
            <a:xfrm flipV="1">
              <a:off x="1378628" y="2852936"/>
              <a:ext cx="684162" cy="1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162" name="Прямая со стрелкой 12"/>
            <p:cNvCxnSpPr>
              <a:cxnSpLocks/>
            </p:cNvCxnSpPr>
            <p:nvPr/>
          </p:nvCxnSpPr>
          <p:spPr bwMode="auto">
            <a:xfrm flipV="1">
              <a:off x="1377798" y="2658009"/>
              <a:ext cx="684162" cy="1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</p:grpSp>
      <p:grpSp>
        <p:nvGrpSpPr>
          <p:cNvPr id="163" name="Group 9"/>
          <p:cNvGrpSpPr/>
          <p:nvPr/>
        </p:nvGrpSpPr>
        <p:grpSpPr bwMode="auto">
          <a:xfrm>
            <a:off x="5389053" y="3134281"/>
            <a:ext cx="4916851" cy="640365"/>
            <a:chOff x="3910449" y="2356587"/>
            <a:chExt cx="4916851" cy="640365"/>
          </a:xfrm>
        </p:grpSpPr>
        <p:grpSp>
          <p:nvGrpSpPr>
            <p:cNvPr id="164" name="Group 101"/>
            <p:cNvGrpSpPr/>
            <p:nvPr/>
          </p:nvGrpSpPr>
          <p:grpSpPr bwMode="auto">
            <a:xfrm>
              <a:off x="3910449" y="2356587"/>
              <a:ext cx="4916851" cy="640365"/>
              <a:chOff x="3910449" y="2212571"/>
              <a:chExt cx="4916851" cy="640365"/>
            </a:xfrm>
          </p:grpSpPr>
          <p:sp>
            <p:nvSpPr>
              <p:cNvPr id="169" name="Прямоугольник 78"/>
              <p:cNvSpPr/>
              <p:nvPr/>
            </p:nvSpPr>
            <p:spPr bwMode="auto">
              <a:xfrm>
                <a:off x="3910449" y="2445688"/>
                <a:ext cx="1074590" cy="27450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4472C4">
                    <a:lumMod val="5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/>
              <a:lstStyle/>
              <a:p>
                <a:pPr marL="0" marR="0" lvl="0" indent="0" algn="ctr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ru-RU" sz="1400" b="0" i="0" u="none" strike="noStrike" cap="none" spc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a typeface="Arial"/>
                    <a:cs typeface="Times New Roman"/>
                  </a:rPr>
                  <a:t>Сотрудник</a:t>
                </a:r>
                <a:endParaRPr lang="ru-RU" sz="1400" b="0" i="0" u="none" strike="noStrike" cap="none" spc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a typeface="Times New Roman"/>
                  <a:cs typeface="Times New Roman"/>
                </a:endParaRPr>
              </a:p>
            </p:txBody>
          </p:sp>
          <p:sp>
            <p:nvSpPr>
              <p:cNvPr id="170" name="Прямоугольник 79"/>
              <p:cNvSpPr/>
              <p:nvPr/>
            </p:nvSpPr>
            <p:spPr bwMode="auto">
              <a:xfrm>
                <a:off x="7740974" y="2445688"/>
                <a:ext cx="1086326" cy="27450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4472C4">
                    <a:lumMod val="5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/>
              <a:lstStyle/>
              <a:p>
                <a:pPr marL="0" marR="0" lvl="0" indent="0" algn="ctr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ru-RU" sz="1400" b="0" i="0" u="none" strike="noStrike" cap="none" spc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a typeface="Arial"/>
                    <a:cs typeface="Times New Roman"/>
                  </a:rPr>
                  <a:t>Премия</a:t>
                </a:r>
                <a:endParaRPr lang="ru-RU" sz="1400" b="0" i="0" u="none" strike="noStrike" cap="none" spc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a typeface="Times New Roman"/>
                  <a:cs typeface="Times New Roman"/>
                </a:endParaRPr>
              </a:p>
            </p:txBody>
          </p:sp>
          <p:sp>
            <p:nvSpPr>
              <p:cNvPr id="171" name="Прямоугольник 80"/>
              <p:cNvSpPr/>
              <p:nvPr/>
            </p:nvSpPr>
            <p:spPr bwMode="auto">
              <a:xfrm>
                <a:off x="4946310" y="2212571"/>
                <a:ext cx="343224" cy="3827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/>
              <a:lstStyle/>
              <a:p>
                <a:pPr marL="0" marR="0" lvl="0" indent="0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ru-RU" sz="1400" b="0" i="0" u="none" strike="noStrike" cap="none" spc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a typeface="Times New Roman"/>
                    <a:cs typeface="Times New Roman"/>
                  </a:rPr>
                  <a:t>1</a:t>
                </a:r>
                <a:endParaRPr/>
              </a:p>
              <a:p>
                <a:pPr marL="0" marR="0" lvl="0" indent="0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ru-RU" sz="1400" b="0" i="0" u="none" strike="noStrike" cap="none" spc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a typeface="Times New Roman"/>
                    <a:cs typeface="Times New Roman"/>
                  </a:rPr>
                  <a:t> </a:t>
                </a:r>
                <a:endParaRPr/>
              </a:p>
            </p:txBody>
          </p:sp>
          <p:sp>
            <p:nvSpPr>
              <p:cNvPr id="172" name="Прямоугольник 81"/>
              <p:cNvSpPr/>
              <p:nvPr/>
            </p:nvSpPr>
            <p:spPr bwMode="auto">
              <a:xfrm>
                <a:off x="7479044" y="2212571"/>
                <a:ext cx="317587" cy="3770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/>
              <a:lstStyle/>
              <a:p>
                <a:pPr marL="0" marR="0" lvl="0" indent="0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ru-RU" sz="1400" b="0" i="0" u="none" strike="noStrike" cap="none" spc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a typeface="Arial"/>
                    <a:cs typeface="Times New Roman"/>
                  </a:rPr>
                  <a:t>1</a:t>
                </a:r>
                <a:endParaRPr lang="ru-RU" sz="1400" b="0" i="0" u="none" strike="noStrike" cap="none" spc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a typeface="Times New Roman"/>
                  <a:cs typeface="Times New Roman"/>
                </a:endParaRPr>
              </a:p>
              <a:p>
                <a:pPr marL="0" marR="0" lvl="0" indent="0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ru-RU" sz="1400" b="0" i="0" u="none" strike="noStrike" cap="none" spc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a typeface="Times New Roman"/>
                    <a:cs typeface="Times New Roman"/>
                  </a:rPr>
                  <a:t> </a:t>
                </a:r>
                <a:endParaRPr/>
              </a:p>
            </p:txBody>
          </p:sp>
          <p:grpSp>
            <p:nvGrpSpPr>
              <p:cNvPr id="173" name="Группа 83"/>
              <p:cNvGrpSpPr/>
              <p:nvPr/>
            </p:nvGrpSpPr>
            <p:grpSpPr bwMode="auto">
              <a:xfrm>
                <a:off x="5335393" y="2329505"/>
                <a:ext cx="2016224" cy="523431"/>
                <a:chOff x="3600" y="5625"/>
                <a:chExt cx="2055" cy="870"/>
              </a:xfrm>
            </p:grpSpPr>
            <p:sp>
              <p:nvSpPr>
                <p:cNvPr id="174" name="Ромб 84"/>
                <p:cNvSpPr/>
                <p:nvPr/>
              </p:nvSpPr>
              <p:spPr bwMode="auto">
                <a:xfrm>
                  <a:off x="3600" y="5625"/>
                  <a:ext cx="2055" cy="870"/>
                </a:xfrm>
                <a:prstGeom prst="diamond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4472C4">
                      <a:lumMod val="50000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/>
                <a:lstStyle/>
                <a:p>
                  <a:pPr marL="0" marR="0" lvl="0" indent="0" defTabSz="91440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lang="ru-RU" sz="2000" b="0" i="0" u="none" strike="noStrike" cap="none" spc="0">
                      <a:ln>
                        <a:noFill/>
                      </a:ln>
                      <a:solidFill>
                        <a:srgbClr val="4472C4">
                          <a:lumMod val="50000"/>
                        </a:srgbClr>
                      </a:solidFill>
                      <a:ea typeface="Times New Roman"/>
                      <a:cs typeface="Times New Roman"/>
                    </a:rPr>
                    <a:t> </a:t>
                  </a:r>
                  <a:endParaRPr/>
                </a:p>
              </p:txBody>
            </p:sp>
            <p:sp>
              <p:nvSpPr>
                <p:cNvPr id="175" name="Прямоугольник 85"/>
                <p:cNvSpPr/>
                <p:nvPr/>
              </p:nvSpPr>
              <p:spPr bwMode="auto">
                <a:xfrm>
                  <a:off x="4004" y="5784"/>
                  <a:ext cx="1172" cy="5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/>
                <a:lstStyle/>
                <a:p>
                  <a:pPr marL="0" marR="0" lvl="0" indent="0" algn="ctr" defTabSz="91440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lang="ru-RU" sz="1400" b="0" i="0" u="none" strike="noStrike" cap="none" spc="0">
                      <a:ln>
                        <a:noFill/>
                      </a:ln>
                      <a:solidFill>
                        <a:srgbClr val="4472C4">
                          <a:lumMod val="50000"/>
                        </a:srgbClr>
                      </a:solidFill>
                      <a:ea typeface="Arial"/>
                      <a:cs typeface="Times New Roman"/>
                    </a:rPr>
                    <a:t>имеет</a:t>
                  </a:r>
                  <a:endParaRPr lang="ru-RU" sz="1400" b="0" i="0" u="none" strike="noStrike" cap="none" spc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a typeface="Times New Roman"/>
                    <a:cs typeface="Times New Roman"/>
                  </a:endParaRPr>
                </a:p>
              </p:txBody>
            </p:sp>
          </p:grpSp>
        </p:grpSp>
        <p:sp>
          <p:nvSpPr>
            <p:cNvPr id="165" name="Прямоугольник 76"/>
            <p:cNvSpPr/>
            <p:nvPr/>
          </p:nvSpPr>
          <p:spPr bwMode="auto">
            <a:xfrm>
              <a:off x="4980044" y="2589704"/>
              <a:ext cx="276769" cy="27450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/>
            <a:lstStyle/>
            <a:p>
              <a:pPr marL="0" marR="0" lvl="0" indent="0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ru-RU" sz="2000" b="0" i="0" u="none" strike="noStrike" cap="none" spc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a typeface="Times New Roman"/>
                  <a:cs typeface="Times New Roman"/>
                </a:rPr>
                <a:t> </a:t>
              </a:r>
              <a:endParaRPr/>
            </a:p>
            <a:p>
              <a:pPr marL="0" marR="0" lvl="0" indent="0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ru-RU" sz="2000" b="0" i="0" u="none" strike="noStrike" cap="none" spc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a typeface="Times New Roman"/>
                  <a:cs typeface="Times New Roman"/>
                </a:rPr>
                <a:t> </a:t>
              </a:r>
              <a:endParaRPr/>
            </a:p>
          </p:txBody>
        </p:sp>
        <p:cxnSp>
          <p:nvCxnSpPr>
            <p:cNvPr id="166" name="Прямая со стрелкой 86"/>
            <p:cNvCxnSpPr>
              <a:cxnSpLocks/>
            </p:cNvCxnSpPr>
            <p:nvPr/>
          </p:nvCxnSpPr>
          <p:spPr bwMode="auto">
            <a:xfrm>
              <a:off x="4985039" y="2726956"/>
              <a:ext cx="350354" cy="8280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67" name="Прямоугольник 76"/>
            <p:cNvSpPr/>
            <p:nvPr/>
          </p:nvSpPr>
          <p:spPr bwMode="auto">
            <a:xfrm>
              <a:off x="7471225" y="2589704"/>
              <a:ext cx="276769" cy="27450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/>
            <a:lstStyle/>
            <a:p>
              <a:pPr marL="0" marR="0" lvl="0" indent="0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ru-RU" sz="2000" b="0" i="0" u="none" strike="noStrike" cap="none" spc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a typeface="Times New Roman"/>
                  <a:cs typeface="Times New Roman"/>
                </a:rPr>
                <a:t> </a:t>
              </a:r>
              <a:endParaRPr/>
            </a:p>
            <a:p>
              <a:pPr marL="0" marR="0" lvl="0" indent="0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ru-RU" sz="2000" b="0" i="0" u="none" strike="noStrike" cap="none" spc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a typeface="Times New Roman"/>
                  <a:cs typeface="Times New Roman"/>
                </a:rPr>
                <a:t> </a:t>
              </a:r>
              <a:endParaRPr/>
            </a:p>
          </p:txBody>
        </p:sp>
        <p:cxnSp>
          <p:nvCxnSpPr>
            <p:cNvPr id="168" name="Прямая со стрелкой 167"/>
            <p:cNvCxnSpPr>
              <a:cxnSpLocks/>
            </p:cNvCxnSpPr>
            <p:nvPr/>
          </p:nvCxnSpPr>
          <p:spPr bwMode="auto">
            <a:xfrm flipV="1">
              <a:off x="7351617" y="2726956"/>
              <a:ext cx="399085" cy="8280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176" name="Group 83"/>
          <p:cNvGrpSpPr/>
          <p:nvPr/>
        </p:nvGrpSpPr>
        <p:grpSpPr bwMode="auto">
          <a:xfrm>
            <a:off x="1749386" y="4490982"/>
            <a:ext cx="2896023" cy="1378697"/>
            <a:chOff x="105577" y="2057104"/>
            <a:chExt cx="2685639" cy="1378697"/>
          </a:xfrm>
        </p:grpSpPr>
        <p:sp>
          <p:nvSpPr>
            <p:cNvPr id="177" name="Прямоугольник 4"/>
            <p:cNvSpPr/>
            <p:nvPr/>
          </p:nvSpPr>
          <p:spPr bwMode="auto">
            <a:xfrm>
              <a:off x="1955675" y="2060848"/>
              <a:ext cx="835542" cy="13449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/>
            <a:lstStyle/>
            <a:p>
              <a:pPr marL="0" marR="0" lvl="0" indent="0" algn="ct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ru-RU" sz="1400" b="0" i="0" u="sng" strike="noStrike" cap="none" spc="0">
                  <a:ln>
                    <a:noFill/>
                  </a:ln>
                  <a:solidFill>
                    <a:srgbClr val="002060"/>
                  </a:solidFill>
                </a:rPr>
                <a:t>Аккаунт</a:t>
              </a:r>
              <a:endParaRPr/>
            </a:p>
            <a:p>
              <a:pPr marL="0" marR="0" lvl="0" indent="0" algn="just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1400" b="0" i="0" u="none" strike="noStrike" cap="none" spc="0">
                  <a:ln>
                    <a:noFill/>
                  </a:ln>
                  <a:solidFill>
                    <a:srgbClr val="002060"/>
                  </a:solidFill>
                </a:rPr>
                <a:t>ivanovi</a:t>
              </a:r>
              <a:r>
                <a:rPr lang="ru-RU" sz="1400" b="0" i="0" u="none" strike="noStrike" cap="none" spc="0">
                  <a:ln>
                    <a:noFill/>
                  </a:ln>
                  <a:solidFill>
                    <a:srgbClr val="002060"/>
                  </a:solidFill>
                </a:rPr>
                <a:t> </a:t>
              </a:r>
              <a:endParaRPr/>
            </a:p>
            <a:p>
              <a:pPr marL="0" marR="0" lvl="0" indent="0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1400" b="0" i="0" u="none" strike="noStrike" cap="none" spc="0">
                  <a:ln>
                    <a:noFill/>
                  </a:ln>
                  <a:solidFill>
                    <a:srgbClr val="002060"/>
                  </a:solidFill>
                </a:rPr>
                <a:t>petrovp</a:t>
              </a:r>
              <a:endParaRPr lang="ru-RU" sz="1400" b="0" i="0" u="none" strike="noStrike" cap="none" spc="0">
                <a:ln>
                  <a:noFill/>
                </a:ln>
                <a:solidFill>
                  <a:srgbClr val="002060"/>
                </a:solidFill>
              </a:endParaRPr>
            </a:p>
            <a:p>
              <a:pPr marL="0" marR="0" lvl="0" indent="0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1400" b="0" i="0" u="none" strike="noStrike" cap="none" spc="0">
                  <a:ln>
                    <a:noFill/>
                  </a:ln>
                  <a:solidFill>
                    <a:srgbClr val="002060"/>
                  </a:solidFill>
                </a:rPr>
                <a:t>sidorovs</a:t>
              </a:r>
              <a:endParaRPr lang="ru-RU" sz="1400" b="0" i="0" u="none" strike="noStrike" cap="none" spc="0">
                <a:ln>
                  <a:noFill/>
                </a:ln>
                <a:solidFill>
                  <a:srgbClr val="002060"/>
                </a:solidFill>
              </a:endParaRPr>
            </a:p>
            <a:p>
              <a:pPr marL="0" marR="0" lvl="0" indent="0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1400" b="0" i="0" u="none" strike="noStrike" cap="none" spc="0">
                  <a:ln>
                    <a:noFill/>
                  </a:ln>
                  <a:solidFill>
                    <a:srgbClr val="002060"/>
                  </a:solidFill>
                </a:rPr>
                <a:t>egorove</a:t>
              </a:r>
              <a:endParaRPr lang="ru-RU" sz="1400" b="0" i="0" u="none" strike="noStrike" cap="none" spc="0">
                <a:ln>
                  <a:noFill/>
                </a:ln>
                <a:solidFill>
                  <a:srgbClr val="002060"/>
                </a:solidFill>
              </a:endParaRPr>
            </a:p>
            <a:p>
              <a:pPr marL="0" marR="0" lvl="0" indent="0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1400" b="0" i="0" u="none" strike="noStrike" cap="none" spc="0">
                  <a:ln>
                    <a:noFill/>
                  </a:ln>
                  <a:solidFill>
                    <a:srgbClr val="002060"/>
                  </a:solidFill>
                </a:rPr>
                <a:t>novyin</a:t>
              </a:r>
              <a:endParaRPr lang="ru-RU" sz="1400" b="0" i="0" u="none" strike="noStrike" cap="none" spc="0">
                <a:ln>
                  <a:noFill/>
                </a:ln>
                <a:solidFill>
                  <a:srgbClr val="002060"/>
                </a:solidFill>
              </a:endParaRPr>
            </a:p>
          </p:txBody>
        </p:sp>
        <p:sp>
          <p:nvSpPr>
            <p:cNvPr id="178" name="Прямоугольник 3"/>
            <p:cNvSpPr/>
            <p:nvPr/>
          </p:nvSpPr>
          <p:spPr bwMode="auto">
            <a:xfrm>
              <a:off x="105577" y="2057104"/>
              <a:ext cx="1161302" cy="13786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/>
            <a:lstStyle/>
            <a:p>
              <a:pPr marL="0" marR="0" lvl="0" indent="0" algn="ct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ru-RU" sz="1400" b="0" i="0" u="sng" strike="noStrike" cap="none" spc="0">
                  <a:ln>
                    <a:noFill/>
                  </a:ln>
                  <a:solidFill>
                    <a:srgbClr val="002060"/>
                  </a:solidFill>
                </a:rPr>
                <a:t>Сотрудник</a:t>
              </a:r>
              <a:endParaRPr/>
            </a:p>
            <a:p>
              <a:pPr marL="0" marR="0" lvl="0" indent="0" algn="just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ru-RU" sz="1400" b="0" i="0" u="none" strike="noStrike" cap="none" spc="0">
                  <a:ln>
                    <a:noFill/>
                  </a:ln>
                  <a:solidFill>
                    <a:srgbClr val="002060"/>
                  </a:solidFill>
                </a:rPr>
                <a:t>Иванов И.И.</a:t>
              </a:r>
              <a:endParaRPr/>
            </a:p>
            <a:p>
              <a:pPr marL="0" marR="0" lvl="0" indent="0" algn="just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ru-RU" sz="1400" b="0" i="0" u="none" strike="noStrike" cap="none" spc="0">
                  <a:ln>
                    <a:noFill/>
                  </a:ln>
                  <a:solidFill>
                    <a:srgbClr val="002060"/>
                  </a:solidFill>
                </a:rPr>
                <a:t>Петров П.П.</a:t>
              </a:r>
              <a:endParaRPr/>
            </a:p>
            <a:p>
              <a:pPr marL="0" marR="0" lvl="0" indent="0" algn="just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ru-RU" sz="1400" b="0" i="0" u="none" strike="noStrike" cap="none" spc="0">
                  <a:ln>
                    <a:noFill/>
                  </a:ln>
                  <a:solidFill>
                    <a:srgbClr val="002060"/>
                  </a:solidFill>
                </a:rPr>
                <a:t>Сидоров С.С.</a:t>
              </a:r>
              <a:endParaRPr/>
            </a:p>
            <a:p>
              <a:pPr marL="0" marR="0" lvl="0" indent="0" algn="just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ru-RU" sz="1400" b="0" i="0" u="none" strike="noStrike" cap="none" spc="0">
                  <a:ln>
                    <a:noFill/>
                  </a:ln>
                  <a:solidFill>
                    <a:srgbClr val="002060"/>
                  </a:solidFill>
                </a:rPr>
                <a:t>Егоров Е.Е.</a:t>
              </a:r>
              <a:endParaRPr/>
            </a:p>
            <a:p>
              <a:pPr marL="0" marR="0" lvl="0" indent="0" algn="just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ru-RU" sz="1400" b="0" i="0" u="none" strike="noStrike" cap="none" spc="0">
                  <a:ln>
                    <a:noFill/>
                  </a:ln>
                  <a:solidFill>
                    <a:srgbClr val="002060"/>
                  </a:solidFill>
                </a:rPr>
                <a:t>Новый Н.Н.</a:t>
              </a:r>
              <a:endParaRPr/>
            </a:p>
            <a:p>
              <a:pPr marL="0" marR="0" lvl="0" indent="0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ru-RU" sz="1400" b="0" i="0" u="none" strike="noStrike" cap="none" spc="0">
                  <a:ln>
                    <a:noFill/>
                  </a:ln>
                  <a:solidFill>
                    <a:prstClr val="black"/>
                  </a:solidFill>
                  <a:ea typeface="Times New Roman"/>
                  <a:cs typeface="Times New Roman"/>
                </a:rPr>
                <a:t> </a:t>
              </a:r>
              <a:endParaRPr/>
            </a:p>
          </p:txBody>
        </p:sp>
        <p:cxnSp>
          <p:nvCxnSpPr>
            <p:cNvPr id="179" name="Прямая со стрелкой 6"/>
            <p:cNvCxnSpPr>
              <a:cxnSpLocks/>
            </p:cNvCxnSpPr>
            <p:nvPr/>
          </p:nvCxnSpPr>
          <p:spPr bwMode="auto">
            <a:xfrm>
              <a:off x="1272341" y="2428356"/>
              <a:ext cx="673093" cy="0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180" name="Прямая со стрелкой 12"/>
            <p:cNvCxnSpPr>
              <a:cxnSpLocks/>
            </p:cNvCxnSpPr>
            <p:nvPr/>
          </p:nvCxnSpPr>
          <p:spPr bwMode="auto">
            <a:xfrm flipV="1">
              <a:off x="1272341" y="3292452"/>
              <a:ext cx="684162" cy="1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181" name="Прямая со стрелкой 12"/>
            <p:cNvCxnSpPr>
              <a:cxnSpLocks/>
            </p:cNvCxnSpPr>
            <p:nvPr/>
          </p:nvCxnSpPr>
          <p:spPr bwMode="auto">
            <a:xfrm flipV="1">
              <a:off x="1272341" y="3069553"/>
              <a:ext cx="684162" cy="1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182" name="Прямая со стрелкой 12"/>
            <p:cNvCxnSpPr>
              <a:cxnSpLocks/>
            </p:cNvCxnSpPr>
            <p:nvPr/>
          </p:nvCxnSpPr>
          <p:spPr bwMode="auto">
            <a:xfrm flipV="1">
              <a:off x="1272341" y="2860404"/>
              <a:ext cx="684162" cy="1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183" name="Прямая со стрелкой 12"/>
            <p:cNvCxnSpPr>
              <a:cxnSpLocks/>
            </p:cNvCxnSpPr>
            <p:nvPr/>
          </p:nvCxnSpPr>
          <p:spPr bwMode="auto">
            <a:xfrm flipV="1">
              <a:off x="1271511" y="2665476"/>
              <a:ext cx="684162" cy="1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</p:grpSp>
      <p:grpSp>
        <p:nvGrpSpPr>
          <p:cNvPr id="184" name="Group 91"/>
          <p:cNvGrpSpPr/>
          <p:nvPr/>
        </p:nvGrpSpPr>
        <p:grpSpPr bwMode="auto">
          <a:xfrm>
            <a:off x="5389053" y="4790465"/>
            <a:ext cx="4926579" cy="640365"/>
            <a:chOff x="3910449" y="2356587"/>
            <a:chExt cx="4926579" cy="640365"/>
          </a:xfrm>
        </p:grpSpPr>
        <p:grpSp>
          <p:nvGrpSpPr>
            <p:cNvPr id="185" name="Group 92"/>
            <p:cNvGrpSpPr/>
            <p:nvPr/>
          </p:nvGrpSpPr>
          <p:grpSpPr bwMode="auto">
            <a:xfrm>
              <a:off x="3910449" y="2356587"/>
              <a:ext cx="4926579" cy="640365"/>
              <a:chOff x="3910449" y="2212571"/>
              <a:chExt cx="4926579" cy="640365"/>
            </a:xfrm>
          </p:grpSpPr>
          <p:sp>
            <p:nvSpPr>
              <p:cNvPr id="191" name="Прямоугольник 78"/>
              <p:cNvSpPr/>
              <p:nvPr/>
            </p:nvSpPr>
            <p:spPr bwMode="auto">
              <a:xfrm>
                <a:off x="3910449" y="2445688"/>
                <a:ext cx="1074590" cy="27450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4472C4">
                    <a:lumMod val="5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/>
              <a:lstStyle/>
              <a:p>
                <a:pPr marL="0" marR="0" lvl="0" indent="0" algn="ctr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ru-RU" sz="1400" b="0" i="0" u="none" strike="noStrike" cap="none" spc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a typeface="Arial"/>
                    <a:cs typeface="Times New Roman"/>
                  </a:rPr>
                  <a:t>Сотрудник</a:t>
                </a:r>
                <a:endParaRPr lang="ru-RU" sz="1400" b="0" i="0" u="none" strike="noStrike" cap="none" spc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a typeface="Times New Roman"/>
                  <a:cs typeface="Times New Roman"/>
                </a:endParaRPr>
              </a:p>
            </p:txBody>
          </p:sp>
          <p:sp>
            <p:nvSpPr>
              <p:cNvPr id="192" name="Прямоугольник 79"/>
              <p:cNvSpPr/>
              <p:nvPr/>
            </p:nvSpPr>
            <p:spPr bwMode="auto">
              <a:xfrm>
                <a:off x="7750702" y="2445688"/>
                <a:ext cx="1086326" cy="27450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4472C4">
                    <a:lumMod val="5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/>
              <a:lstStyle/>
              <a:p>
                <a:pPr marL="0" marR="0" lvl="0" indent="0" algn="ctr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ru-RU" sz="1400" b="0" i="0" u="none" strike="noStrike" cap="none" spc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a typeface="Times New Roman"/>
                    <a:cs typeface="Times New Roman"/>
                  </a:rPr>
                  <a:t>Аккаунт</a:t>
                </a:r>
                <a:endParaRPr/>
              </a:p>
            </p:txBody>
          </p:sp>
          <p:sp>
            <p:nvSpPr>
              <p:cNvPr id="193" name="Прямоугольник 80"/>
              <p:cNvSpPr/>
              <p:nvPr/>
            </p:nvSpPr>
            <p:spPr bwMode="auto">
              <a:xfrm>
                <a:off x="4946310" y="2212571"/>
                <a:ext cx="343224" cy="3827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/>
              <a:lstStyle/>
              <a:p>
                <a:pPr marL="0" marR="0" lvl="0" indent="0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ru-RU" sz="1400" b="0" i="0" u="none" strike="noStrike" cap="none" spc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a typeface="Times New Roman"/>
                    <a:cs typeface="Times New Roman"/>
                  </a:rPr>
                  <a:t>1</a:t>
                </a:r>
                <a:endParaRPr/>
              </a:p>
              <a:p>
                <a:pPr marL="0" marR="0" lvl="0" indent="0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ru-RU" sz="1400" b="0" i="0" u="none" strike="noStrike" cap="none" spc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a typeface="Times New Roman"/>
                    <a:cs typeface="Times New Roman"/>
                  </a:rPr>
                  <a:t> </a:t>
                </a:r>
                <a:endParaRPr/>
              </a:p>
            </p:txBody>
          </p:sp>
          <p:sp>
            <p:nvSpPr>
              <p:cNvPr id="194" name="Прямоугольник 81"/>
              <p:cNvSpPr/>
              <p:nvPr/>
            </p:nvSpPr>
            <p:spPr bwMode="auto">
              <a:xfrm>
                <a:off x="7459587" y="2212571"/>
                <a:ext cx="317587" cy="3770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/>
              <a:lstStyle/>
              <a:p>
                <a:pPr marL="0" marR="0" lvl="0" indent="0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ru-RU" sz="1400" b="0" i="0" u="none" strike="noStrike" cap="none" spc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a typeface="Arial"/>
                    <a:cs typeface="Times New Roman"/>
                  </a:rPr>
                  <a:t>1</a:t>
                </a:r>
                <a:endParaRPr lang="ru-RU" sz="1400" b="0" i="0" u="none" strike="noStrike" cap="none" spc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a typeface="Times New Roman"/>
                  <a:cs typeface="Times New Roman"/>
                </a:endParaRPr>
              </a:p>
              <a:p>
                <a:pPr marL="0" marR="0" lvl="0" indent="0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ru-RU" sz="1400" b="0" i="0" u="none" strike="noStrike" cap="none" spc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a typeface="Times New Roman"/>
                    <a:cs typeface="Times New Roman"/>
                  </a:rPr>
                  <a:t> </a:t>
                </a:r>
                <a:endParaRPr/>
              </a:p>
            </p:txBody>
          </p:sp>
          <p:grpSp>
            <p:nvGrpSpPr>
              <p:cNvPr id="195" name="Группа 83"/>
              <p:cNvGrpSpPr/>
              <p:nvPr/>
            </p:nvGrpSpPr>
            <p:grpSpPr bwMode="auto">
              <a:xfrm>
                <a:off x="5335393" y="2329505"/>
                <a:ext cx="2016224" cy="523431"/>
                <a:chOff x="3600" y="5625"/>
                <a:chExt cx="2055" cy="870"/>
              </a:xfrm>
            </p:grpSpPr>
            <p:sp>
              <p:nvSpPr>
                <p:cNvPr id="196" name="Ромб 84"/>
                <p:cNvSpPr/>
                <p:nvPr/>
              </p:nvSpPr>
              <p:spPr bwMode="auto">
                <a:xfrm>
                  <a:off x="3600" y="5625"/>
                  <a:ext cx="2055" cy="870"/>
                </a:xfrm>
                <a:prstGeom prst="diamond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4472C4">
                      <a:lumMod val="50000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/>
                <a:lstStyle/>
                <a:p>
                  <a:pPr marL="0" marR="0" lvl="0" indent="0" defTabSz="91440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lang="ru-RU" sz="2000" b="0" i="0" u="none" strike="noStrike" cap="none" spc="0">
                      <a:ln>
                        <a:noFill/>
                      </a:ln>
                      <a:solidFill>
                        <a:srgbClr val="4472C4">
                          <a:lumMod val="50000"/>
                        </a:srgbClr>
                      </a:solidFill>
                      <a:ea typeface="Times New Roman"/>
                      <a:cs typeface="Times New Roman"/>
                    </a:rPr>
                    <a:t> </a:t>
                  </a:r>
                  <a:endParaRPr/>
                </a:p>
              </p:txBody>
            </p:sp>
            <p:sp>
              <p:nvSpPr>
                <p:cNvPr id="197" name="Прямоугольник 85"/>
                <p:cNvSpPr/>
                <p:nvPr/>
              </p:nvSpPr>
              <p:spPr bwMode="auto">
                <a:xfrm>
                  <a:off x="4004" y="5784"/>
                  <a:ext cx="1172" cy="5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/>
                <a:lstStyle/>
                <a:p>
                  <a:pPr marL="0" marR="0" lvl="0" indent="0" algn="ctr" defTabSz="91440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lang="ru-RU" sz="1400" b="0" i="0" u="none" strike="noStrike" cap="none" spc="0">
                      <a:ln>
                        <a:noFill/>
                      </a:ln>
                      <a:solidFill>
                        <a:srgbClr val="4472C4">
                          <a:lumMod val="50000"/>
                        </a:srgbClr>
                      </a:solidFill>
                      <a:ea typeface="Arial"/>
                      <a:cs typeface="Times New Roman"/>
                    </a:rPr>
                    <a:t>имеет</a:t>
                  </a:r>
                  <a:endParaRPr lang="ru-RU" sz="1400" b="0" i="0" u="none" strike="noStrike" cap="none" spc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a typeface="Times New Roman"/>
                    <a:cs typeface="Times New Roman"/>
                  </a:endParaRPr>
                </a:p>
              </p:txBody>
            </p:sp>
          </p:grpSp>
        </p:grpSp>
        <p:sp>
          <p:nvSpPr>
            <p:cNvPr id="186" name="Прямоугольник 76"/>
            <p:cNvSpPr/>
            <p:nvPr/>
          </p:nvSpPr>
          <p:spPr bwMode="auto">
            <a:xfrm>
              <a:off x="4980044" y="2589704"/>
              <a:ext cx="276769" cy="27450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/>
            <a:lstStyle/>
            <a:p>
              <a:pPr marL="0" marR="0" lvl="0" indent="0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ru-RU" sz="2000" b="0" i="0" u="none" strike="noStrike" cap="none" spc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a typeface="Times New Roman"/>
                  <a:cs typeface="Times New Roman"/>
                </a:rPr>
                <a:t> </a:t>
              </a:r>
              <a:endParaRPr/>
            </a:p>
            <a:p>
              <a:pPr marL="0" marR="0" lvl="0" indent="0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ru-RU" sz="2000" b="0" i="0" u="none" strike="noStrike" cap="none" spc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a typeface="Times New Roman"/>
                  <a:cs typeface="Times New Roman"/>
                </a:rPr>
                <a:t> </a:t>
              </a:r>
              <a:endParaRPr/>
            </a:p>
          </p:txBody>
        </p:sp>
        <p:cxnSp>
          <p:nvCxnSpPr>
            <p:cNvPr id="188" name="Прямая со стрелкой 86"/>
            <p:cNvCxnSpPr>
              <a:cxnSpLocks/>
            </p:cNvCxnSpPr>
            <p:nvPr/>
          </p:nvCxnSpPr>
          <p:spPr bwMode="auto">
            <a:xfrm>
              <a:off x="4985039" y="2726956"/>
              <a:ext cx="350354" cy="8280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89" name="Прямоугольник 76"/>
            <p:cNvSpPr/>
            <p:nvPr/>
          </p:nvSpPr>
          <p:spPr bwMode="auto">
            <a:xfrm>
              <a:off x="7471225" y="2589704"/>
              <a:ext cx="276769" cy="27450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/>
            <a:lstStyle/>
            <a:p>
              <a:pPr marL="0" marR="0" lvl="0" indent="0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ru-RU" sz="2000" b="0" i="0" u="none" strike="noStrike" cap="none" spc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a typeface="Times New Roman"/>
                  <a:cs typeface="Times New Roman"/>
                </a:rPr>
                <a:t> </a:t>
              </a:r>
              <a:endParaRPr/>
            </a:p>
            <a:p>
              <a:pPr marL="0" marR="0" lvl="0" indent="0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ru-RU" sz="2000" b="0" i="0" u="none" strike="noStrike" cap="none" spc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a typeface="Times New Roman"/>
                  <a:cs typeface="Times New Roman"/>
                </a:rPr>
                <a:t> </a:t>
              </a:r>
              <a:endParaRPr/>
            </a:p>
          </p:txBody>
        </p:sp>
        <p:cxnSp>
          <p:nvCxnSpPr>
            <p:cNvPr id="190" name="Прямая со стрелкой 82"/>
            <p:cNvCxnSpPr>
              <a:cxnSpLocks/>
            </p:cNvCxnSpPr>
            <p:nvPr/>
          </p:nvCxnSpPr>
          <p:spPr bwMode="auto">
            <a:xfrm flipV="1">
              <a:off x="7351617" y="2726956"/>
              <a:ext cx="399085" cy="8280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198" name="Group 114"/>
          <p:cNvGrpSpPr/>
          <p:nvPr/>
        </p:nvGrpSpPr>
        <p:grpSpPr bwMode="auto">
          <a:xfrm>
            <a:off x="1802132" y="1351479"/>
            <a:ext cx="2664578" cy="1224137"/>
            <a:chOff x="154492" y="2057104"/>
            <a:chExt cx="2367394" cy="1224137"/>
          </a:xfrm>
        </p:grpSpPr>
        <p:sp>
          <p:nvSpPr>
            <p:cNvPr id="199" name="Прямоугольник 4"/>
            <p:cNvSpPr/>
            <p:nvPr/>
          </p:nvSpPr>
          <p:spPr bwMode="auto">
            <a:xfrm>
              <a:off x="1859791" y="2057104"/>
              <a:ext cx="662095" cy="12241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/>
            <a:lstStyle/>
            <a:p>
              <a:pPr marL="0" marR="0" lvl="0" indent="0" algn="ct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ru-RU" sz="1400" b="0" i="0" u="sng" strike="noStrike" cap="none" spc="0">
                  <a:ln>
                    <a:noFill/>
                  </a:ln>
                  <a:solidFill>
                    <a:srgbClr val="002060"/>
                  </a:solidFill>
                </a:rPr>
                <a:t>Оклад</a:t>
              </a:r>
              <a:endParaRPr/>
            </a:p>
            <a:p>
              <a:pPr marL="0" marR="0" lvl="0" indent="0" algn="just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ru-RU" sz="1400" b="0" i="0" u="none" strike="noStrike" cap="none" spc="0">
                  <a:ln>
                    <a:noFill/>
                  </a:ln>
                  <a:solidFill>
                    <a:srgbClr val="002060"/>
                  </a:solidFill>
                </a:rPr>
                <a:t>50000 </a:t>
              </a:r>
              <a:endParaRPr/>
            </a:p>
            <a:p>
              <a:pPr marL="0" marR="0" lvl="0" indent="0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ru-RU" sz="1400" b="0" i="0" u="none" strike="noStrike" cap="none" spc="0">
                  <a:ln>
                    <a:noFill/>
                  </a:ln>
                  <a:solidFill>
                    <a:srgbClr val="002060"/>
                  </a:solidFill>
                </a:rPr>
                <a:t>5</a:t>
              </a:r>
              <a:r>
                <a:rPr lang="en-US" sz="1400" b="0" i="0" u="none" strike="noStrike" cap="none" spc="0">
                  <a:ln>
                    <a:noFill/>
                  </a:ln>
                  <a:solidFill>
                    <a:srgbClr val="002060"/>
                  </a:solidFill>
                </a:rPr>
                <a:t>1</a:t>
              </a:r>
              <a:r>
                <a:rPr lang="ru-RU" sz="1400" b="0" i="0" u="none" strike="noStrike" cap="none" spc="0">
                  <a:ln>
                    <a:noFill/>
                  </a:ln>
                  <a:solidFill>
                    <a:srgbClr val="002060"/>
                  </a:solidFill>
                </a:rPr>
                <a:t>000</a:t>
              </a:r>
              <a:endParaRPr/>
            </a:p>
            <a:p>
              <a:pPr marL="0" marR="0" lvl="0" indent="0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ru-RU" sz="1400" b="0" i="0" u="none" strike="noStrike" cap="none" spc="0">
                  <a:ln>
                    <a:noFill/>
                  </a:ln>
                  <a:solidFill>
                    <a:srgbClr val="002060"/>
                  </a:solidFill>
                </a:rPr>
                <a:t>70000</a:t>
              </a:r>
              <a:endParaRPr/>
            </a:p>
            <a:p>
              <a:pPr marL="0" marR="0" lvl="0" indent="0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ru-RU" sz="1400" b="0" i="0" u="none" strike="noStrike" cap="none" spc="0">
                  <a:ln>
                    <a:noFill/>
                  </a:ln>
                  <a:solidFill>
                    <a:srgbClr val="002060"/>
                  </a:solidFill>
                </a:rPr>
                <a:t>100000</a:t>
              </a:r>
              <a:endParaRPr/>
            </a:p>
          </p:txBody>
        </p:sp>
        <p:sp>
          <p:nvSpPr>
            <p:cNvPr id="200" name="Прямоугольник 3"/>
            <p:cNvSpPr/>
            <p:nvPr/>
          </p:nvSpPr>
          <p:spPr bwMode="auto">
            <a:xfrm>
              <a:off x="154492" y="2057105"/>
              <a:ext cx="1087606" cy="12241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/>
            <a:lstStyle/>
            <a:p>
              <a:pPr marL="0" marR="0" lvl="0" indent="0" algn="ct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ru-RU" sz="1400" b="0" i="0" u="sng" strike="noStrike" cap="none" spc="0">
                  <a:ln>
                    <a:noFill/>
                  </a:ln>
                  <a:solidFill>
                    <a:srgbClr val="002060"/>
                  </a:solidFill>
                </a:rPr>
                <a:t>Должность</a:t>
              </a:r>
              <a:endParaRPr/>
            </a:p>
            <a:p>
              <a:pPr marL="0" marR="0" lvl="0" indent="0" algn="just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ru-RU" sz="1400" b="0" i="0" u="none" strike="noStrike" cap="none" spc="0">
                  <a:ln>
                    <a:noFill/>
                  </a:ln>
                  <a:solidFill>
                    <a:srgbClr val="002060"/>
                  </a:solidFill>
                </a:rPr>
                <a:t>инженер </a:t>
              </a:r>
              <a:endParaRPr/>
            </a:p>
            <a:p>
              <a:pPr marL="0" marR="0" lvl="0" indent="0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ru-RU" sz="1400" b="0" i="0" u="none" strike="noStrike" cap="none" spc="0">
                  <a:ln>
                    <a:noFill/>
                  </a:ln>
                  <a:solidFill>
                    <a:srgbClr val="002060"/>
                  </a:solidFill>
                </a:rPr>
                <a:t>ст. инженер</a:t>
              </a:r>
              <a:endParaRPr/>
            </a:p>
            <a:p>
              <a:pPr marL="0" marR="0" lvl="0" indent="0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ru-RU" sz="1400" b="0" i="0" u="none" strike="noStrike" cap="none" spc="0">
                  <a:ln>
                    <a:noFill/>
                  </a:ln>
                  <a:solidFill>
                    <a:srgbClr val="002060"/>
                  </a:solidFill>
                </a:rPr>
                <a:t>вед. инженер</a:t>
              </a:r>
              <a:endParaRPr/>
            </a:p>
            <a:p>
              <a:pPr marL="0" marR="0" lvl="0" indent="0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ru-RU" sz="1400" b="0" i="0" u="none" strike="noStrike" cap="none" spc="0">
                  <a:ln>
                    <a:noFill/>
                  </a:ln>
                  <a:solidFill>
                    <a:srgbClr val="002060"/>
                  </a:solidFill>
                </a:rPr>
                <a:t>менеджер</a:t>
              </a:r>
              <a:r>
                <a:rPr lang="ru-RU" sz="1400" b="0" i="0" u="none" strike="noStrike" cap="none" spc="0">
                  <a:ln>
                    <a:noFill/>
                  </a:ln>
                  <a:solidFill>
                    <a:prstClr val="black"/>
                  </a:solidFill>
                  <a:ea typeface="Times New Roman"/>
                  <a:cs typeface="Times New Roman"/>
                </a:rPr>
                <a:t> </a:t>
              </a:r>
              <a:endParaRPr/>
            </a:p>
          </p:txBody>
        </p:sp>
        <p:cxnSp>
          <p:nvCxnSpPr>
            <p:cNvPr id="201" name="Прямая со стрелкой 6"/>
            <p:cNvCxnSpPr>
              <a:cxnSpLocks/>
            </p:cNvCxnSpPr>
            <p:nvPr/>
          </p:nvCxnSpPr>
          <p:spPr bwMode="auto">
            <a:xfrm flipV="1">
              <a:off x="1242098" y="2410956"/>
              <a:ext cx="617692" cy="388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202" name="Прямая со стрелкой 2"/>
            <p:cNvCxnSpPr>
              <a:cxnSpLocks/>
            </p:cNvCxnSpPr>
            <p:nvPr/>
          </p:nvCxnSpPr>
          <p:spPr bwMode="auto">
            <a:xfrm>
              <a:off x="1242098" y="2624793"/>
              <a:ext cx="617692" cy="0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203" name="Прямая со стрелкой 12"/>
            <p:cNvCxnSpPr>
              <a:cxnSpLocks/>
            </p:cNvCxnSpPr>
            <p:nvPr/>
          </p:nvCxnSpPr>
          <p:spPr bwMode="auto">
            <a:xfrm>
              <a:off x="1242098" y="2868128"/>
              <a:ext cx="598022" cy="1126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204" name="Прямая со стрелкой 12"/>
            <p:cNvCxnSpPr>
              <a:cxnSpLocks/>
            </p:cNvCxnSpPr>
            <p:nvPr/>
          </p:nvCxnSpPr>
          <p:spPr bwMode="auto">
            <a:xfrm>
              <a:off x="1251932" y="3101827"/>
              <a:ext cx="598022" cy="1126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</p:grpSp>
      <p:grpSp>
        <p:nvGrpSpPr>
          <p:cNvPr id="205" name="Group 121"/>
          <p:cNvGrpSpPr/>
          <p:nvPr/>
        </p:nvGrpSpPr>
        <p:grpSpPr bwMode="auto">
          <a:xfrm>
            <a:off x="5358819" y="1506773"/>
            <a:ext cx="4926579" cy="640365"/>
            <a:chOff x="3910449" y="3684834"/>
            <a:chExt cx="4926579" cy="640365"/>
          </a:xfrm>
        </p:grpSpPr>
        <p:grpSp>
          <p:nvGrpSpPr>
            <p:cNvPr id="206" name="Group 122"/>
            <p:cNvGrpSpPr/>
            <p:nvPr/>
          </p:nvGrpSpPr>
          <p:grpSpPr bwMode="auto">
            <a:xfrm>
              <a:off x="3910449" y="3684834"/>
              <a:ext cx="4926579" cy="640365"/>
              <a:chOff x="3910449" y="2212571"/>
              <a:chExt cx="4926579" cy="640365"/>
            </a:xfrm>
          </p:grpSpPr>
          <p:sp>
            <p:nvSpPr>
              <p:cNvPr id="209" name="Прямоугольник 78"/>
              <p:cNvSpPr/>
              <p:nvPr/>
            </p:nvSpPr>
            <p:spPr bwMode="auto">
              <a:xfrm>
                <a:off x="3910449" y="2445688"/>
                <a:ext cx="1074590" cy="27450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4472C4">
                    <a:lumMod val="5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/>
              <a:lstStyle/>
              <a:p>
                <a:pPr marL="0" marR="0" lvl="0" indent="0" algn="ctr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ru-RU" sz="1400" b="0" i="0" u="none" strike="noStrike" cap="none" spc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a typeface="Arial"/>
                    <a:cs typeface="Times New Roman"/>
                  </a:rPr>
                  <a:t>Должность</a:t>
                </a:r>
                <a:endParaRPr lang="ru-RU" sz="1400" b="0" i="0" u="none" strike="noStrike" cap="none" spc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a typeface="Times New Roman"/>
                  <a:cs typeface="Times New Roman"/>
                </a:endParaRPr>
              </a:p>
            </p:txBody>
          </p:sp>
          <p:sp>
            <p:nvSpPr>
              <p:cNvPr id="210" name="Прямоугольник 79"/>
              <p:cNvSpPr/>
              <p:nvPr/>
            </p:nvSpPr>
            <p:spPr bwMode="auto">
              <a:xfrm>
                <a:off x="7750702" y="2445688"/>
                <a:ext cx="1086326" cy="27450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4472C4">
                    <a:lumMod val="5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/>
              <a:lstStyle/>
              <a:p>
                <a:pPr marL="0" marR="0" lvl="0" indent="0" algn="ctr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ru-RU" sz="1400" b="0" i="0" u="none" strike="noStrike" cap="none" spc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a typeface="Arial"/>
                    <a:cs typeface="Times New Roman"/>
                  </a:rPr>
                  <a:t>Оклад</a:t>
                </a:r>
                <a:endParaRPr lang="ru-RU" sz="1400" b="0" i="0" u="none" strike="noStrike" cap="none" spc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a typeface="Times New Roman"/>
                  <a:cs typeface="Times New Roman"/>
                </a:endParaRPr>
              </a:p>
            </p:txBody>
          </p:sp>
          <p:sp>
            <p:nvSpPr>
              <p:cNvPr id="211" name="Прямоугольник 80"/>
              <p:cNvSpPr/>
              <p:nvPr/>
            </p:nvSpPr>
            <p:spPr bwMode="auto">
              <a:xfrm>
                <a:off x="4952406" y="2212571"/>
                <a:ext cx="343224" cy="3827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/>
              <a:lstStyle/>
              <a:p>
                <a:pPr marL="0" marR="0" lvl="0" indent="0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sz="1400" b="0" i="0" u="none" strike="noStrike" cap="none" spc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a typeface="Times New Roman"/>
                    <a:cs typeface="Times New Roman"/>
                  </a:rPr>
                  <a:t>1</a:t>
                </a:r>
                <a:endParaRPr lang="ru-RU" sz="1400" b="0" i="0" u="none" strike="noStrike" cap="none" spc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a typeface="Times New Roman"/>
                  <a:cs typeface="Times New Roman"/>
                </a:endParaRPr>
              </a:p>
              <a:p>
                <a:pPr marL="0" marR="0" lvl="0" indent="0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ru-RU" sz="1400" b="0" i="0" u="none" strike="noStrike" cap="none" spc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a typeface="Times New Roman"/>
                    <a:cs typeface="Times New Roman"/>
                  </a:rPr>
                  <a:t> </a:t>
                </a:r>
                <a:endParaRPr/>
              </a:p>
            </p:txBody>
          </p:sp>
          <p:sp>
            <p:nvSpPr>
              <p:cNvPr id="212" name="Прямоугольник 81"/>
              <p:cNvSpPr/>
              <p:nvPr/>
            </p:nvSpPr>
            <p:spPr bwMode="auto">
              <a:xfrm>
                <a:off x="7488772" y="2212571"/>
                <a:ext cx="317587" cy="3770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/>
              <a:lstStyle/>
              <a:p>
                <a:pPr marL="0" marR="0" lvl="0" indent="0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sz="1400" b="0" i="0" u="none" strike="noStrike" cap="none" spc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a typeface="Arial"/>
                    <a:cs typeface="Times New Roman"/>
                  </a:rPr>
                  <a:t>1</a:t>
                </a:r>
                <a:endParaRPr lang="ru-RU" sz="1400" b="0" i="0" u="none" strike="noStrike" cap="none" spc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a typeface="Times New Roman"/>
                  <a:cs typeface="Times New Roman"/>
                </a:endParaRPr>
              </a:p>
              <a:p>
                <a:pPr marL="0" marR="0" lvl="0" indent="0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ru-RU" sz="1400" b="0" i="0" u="none" strike="noStrike" cap="none" spc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a typeface="Times New Roman"/>
                    <a:cs typeface="Times New Roman"/>
                  </a:rPr>
                  <a:t> </a:t>
                </a:r>
                <a:endParaRPr/>
              </a:p>
            </p:txBody>
          </p:sp>
          <p:grpSp>
            <p:nvGrpSpPr>
              <p:cNvPr id="213" name="Группа 83"/>
              <p:cNvGrpSpPr/>
              <p:nvPr/>
            </p:nvGrpSpPr>
            <p:grpSpPr bwMode="auto">
              <a:xfrm>
                <a:off x="5335393" y="2329505"/>
                <a:ext cx="2016224" cy="523431"/>
                <a:chOff x="3600" y="5625"/>
                <a:chExt cx="2055" cy="870"/>
              </a:xfrm>
            </p:grpSpPr>
            <p:sp>
              <p:nvSpPr>
                <p:cNvPr id="214" name="Ромб 84"/>
                <p:cNvSpPr/>
                <p:nvPr/>
              </p:nvSpPr>
              <p:spPr bwMode="auto">
                <a:xfrm>
                  <a:off x="3600" y="5625"/>
                  <a:ext cx="2055" cy="870"/>
                </a:xfrm>
                <a:prstGeom prst="diamond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4472C4">
                      <a:lumMod val="50000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/>
                <a:lstStyle/>
                <a:p>
                  <a:pPr marL="0" marR="0" lvl="0" indent="0" defTabSz="91440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lang="ru-RU" sz="2000" b="0" i="0" u="none" strike="noStrike" cap="none" spc="0">
                      <a:ln>
                        <a:noFill/>
                      </a:ln>
                      <a:solidFill>
                        <a:srgbClr val="4472C4">
                          <a:lumMod val="50000"/>
                        </a:srgbClr>
                      </a:solidFill>
                      <a:ea typeface="Times New Roman"/>
                      <a:cs typeface="Times New Roman"/>
                    </a:rPr>
                    <a:t> </a:t>
                  </a:r>
                  <a:endParaRPr/>
                </a:p>
              </p:txBody>
            </p:sp>
            <p:sp>
              <p:nvSpPr>
                <p:cNvPr id="215" name="Прямоугольник 85"/>
                <p:cNvSpPr/>
                <p:nvPr/>
              </p:nvSpPr>
              <p:spPr bwMode="auto">
                <a:xfrm>
                  <a:off x="3954" y="5784"/>
                  <a:ext cx="1272" cy="48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/>
                <a:lstStyle/>
                <a:p>
                  <a:pPr marL="0" marR="0" lvl="0" indent="0" algn="ctr" defTabSz="91440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lang="ru-RU" sz="1400" b="0" i="0" u="none" strike="noStrike" cap="none" spc="0">
                      <a:ln>
                        <a:noFill/>
                      </a:ln>
                      <a:solidFill>
                        <a:srgbClr val="4472C4">
                          <a:lumMod val="50000"/>
                        </a:srgbClr>
                      </a:solidFill>
                      <a:ea typeface="Arial"/>
                      <a:cs typeface="Times New Roman"/>
                    </a:rPr>
                    <a:t>соответствует</a:t>
                  </a:r>
                  <a:endParaRPr lang="ru-RU" sz="1400" b="0" i="0" u="none" strike="noStrike" cap="none" spc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a typeface="Times New Roman"/>
                    <a:cs typeface="Times New Roman"/>
                  </a:endParaRPr>
                </a:p>
              </p:txBody>
            </p:sp>
          </p:grpSp>
        </p:grpSp>
        <p:sp>
          <p:nvSpPr>
            <p:cNvPr id="207" name="Прямоугольник 76"/>
            <p:cNvSpPr/>
            <p:nvPr/>
          </p:nvSpPr>
          <p:spPr bwMode="auto">
            <a:xfrm>
              <a:off x="4985039" y="3917951"/>
              <a:ext cx="276769" cy="27450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/>
            <a:lstStyle/>
            <a:p>
              <a:pPr marL="0" marR="0" lvl="0" indent="0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ru-RU" sz="2000" b="0" i="0" u="none" strike="noStrike" cap="none" spc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a typeface="Times New Roman"/>
                  <a:cs typeface="Times New Roman"/>
                </a:rPr>
                <a:t> </a:t>
              </a:r>
              <a:endParaRPr/>
            </a:p>
            <a:p>
              <a:pPr marL="0" marR="0" lvl="0" indent="0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ru-RU" sz="2000" b="0" i="0" u="none" strike="noStrike" cap="none" spc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a typeface="Times New Roman"/>
                  <a:cs typeface="Times New Roman"/>
                </a:rPr>
                <a:t> </a:t>
              </a:r>
              <a:endParaRPr/>
            </a:p>
          </p:txBody>
        </p:sp>
        <p:cxnSp>
          <p:nvCxnSpPr>
            <p:cNvPr id="208" name="Прямая со стрелкой 86"/>
            <p:cNvCxnSpPr>
              <a:cxnSpLocks/>
            </p:cNvCxnSpPr>
            <p:nvPr/>
          </p:nvCxnSpPr>
          <p:spPr bwMode="auto">
            <a:xfrm>
              <a:off x="4985039" y="4055204"/>
              <a:ext cx="350354" cy="8280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216" name="Прямоугольник 76"/>
          <p:cNvSpPr/>
          <p:nvPr/>
        </p:nvSpPr>
        <p:spPr bwMode="auto">
          <a:xfrm>
            <a:off x="8926809" y="1739890"/>
            <a:ext cx="276769" cy="274506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472C4">
                <a:lumMod val="5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/>
          <a:lstStyle/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2000" b="0" i="0" u="none" strike="noStrike" cap="none" spc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a typeface="Times New Roman"/>
                <a:cs typeface="Times New Roman"/>
              </a:rPr>
              <a:t> </a:t>
            </a:r>
            <a:endParaRPr/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2000" b="0" i="0" u="none" strike="noStrike" cap="none" spc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a typeface="Times New Roman"/>
                <a:cs typeface="Times New Roman"/>
              </a:rPr>
              <a:t> </a:t>
            </a:r>
            <a:endParaRPr/>
          </a:p>
        </p:txBody>
      </p:sp>
      <p:cxnSp>
        <p:nvCxnSpPr>
          <p:cNvPr id="217" name="Прямая со стрелкой 82"/>
          <p:cNvCxnSpPr>
            <a:cxnSpLocks/>
          </p:cNvCxnSpPr>
          <p:nvPr/>
        </p:nvCxnSpPr>
        <p:spPr bwMode="auto">
          <a:xfrm flipV="1">
            <a:off x="8799987" y="1877143"/>
            <a:ext cx="399085" cy="8280"/>
          </a:xfrm>
          <a:prstGeom prst="straightConnector1">
            <a:avLst/>
          </a:prstGeom>
          <a:solidFill>
            <a:srgbClr val="FFFFFF"/>
          </a:solidFill>
          <a:ln w="9525" cap="flat" cmpd="sng">
            <a:solidFill>
              <a:srgbClr val="4472C4">
                <a:lumMod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Метод </a:t>
            </a: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ER-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диаграмм: 6 правил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marL="360000" indent="-360000"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ru-RU" sz="2800">
                <a:solidFill>
                  <a:srgbClr val="F58612"/>
                </a:solidFill>
                <a:latin typeface="+mn-lt"/>
              </a:rPr>
              <a:t>[1]:[1] = одно отношение</a:t>
            </a:r>
            <a:endParaRPr/>
          </a:p>
          <a:p>
            <a:pPr marL="360000" indent="-360000"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ru-RU" sz="2800">
                <a:solidFill>
                  <a:srgbClr val="FF0000"/>
                </a:solidFill>
                <a:latin typeface="+mn-lt"/>
              </a:rPr>
              <a:t>1:[1] = два отношения</a:t>
            </a:r>
            <a:endParaRPr/>
          </a:p>
          <a:p>
            <a:pPr marL="360000" indent="-360000"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ru-RU" sz="2800">
                <a:solidFill>
                  <a:srgbClr val="FF0000"/>
                </a:solidFill>
                <a:latin typeface="+mn-lt"/>
              </a:rPr>
              <a:t>1:[N] = два отношения</a:t>
            </a:r>
            <a:endParaRPr/>
          </a:p>
          <a:p>
            <a:pPr marL="360000" indent="-360000"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ru-RU" sz="2800">
                <a:solidFill>
                  <a:schemeClr val="accent5"/>
                </a:solidFill>
                <a:latin typeface="+mn-lt"/>
              </a:rPr>
              <a:t>1:1 = три отношения</a:t>
            </a:r>
            <a:endParaRPr/>
          </a:p>
          <a:p>
            <a:pPr marL="360000" indent="-360000"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ru-RU" sz="2800">
                <a:solidFill>
                  <a:schemeClr val="accent5"/>
                </a:solidFill>
                <a:latin typeface="+mn-lt"/>
              </a:rPr>
              <a:t>1:N = три отношения</a:t>
            </a:r>
            <a:endParaRPr/>
          </a:p>
          <a:p>
            <a:pPr marL="360000" indent="-360000"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ru-RU" sz="2800">
                <a:solidFill>
                  <a:schemeClr val="accent5"/>
                </a:solidFill>
                <a:latin typeface="+mn-lt"/>
              </a:rPr>
              <a:t>N:N = три отношения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Метод </a:t>
            </a: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ER-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диаграмм: результат проектирования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  <p:graphicFrame>
        <p:nvGraphicFramePr>
          <p:cNvPr id="0" name=""/>
          <p:cNvGraphicFramePr>
            <a:graphicFrameLocks xmlns:a="http://schemas.openxmlformats.org/drawingml/2006/main" noChangeAspect="1"/>
          </p:cNvGraphicFramePr>
          <p:nvPr>
            <p:extLst>
              <p:ext uri="{D42A27DB-BD31-4B8C-83A1-F6EECF244321}">
                <p14:modId xmlns:p14="http://schemas.microsoft.com/office/powerpoint/2010/main" val="2157879785"/>
              </p:ext>
            </p:extLst>
          </p:nvPr>
        </p:nvGraphicFramePr>
        <p:xfrm>
          <a:off x="1930871" y="3505216"/>
          <a:ext cx="1782318" cy="1343389"/>
        </p:xfrm>
        <a:graphic>
          <a:graphicData uri="http://schemas.openxmlformats.org/presentationml/2006/ole">
            <p:oleObj name="oleObj" r:id="rId3" imgW="1275715" imgH="962025" progId="Excel.Sheet.12">
              <p:embed/>
              <p:pic>
                <p:nvPicPr>
                  <p:cNvPr id="6" name="Object 5"/>
                  <p:cNvPicPr/>
                  <p:nvPr/>
                </p:nvPicPr>
                <p:blipFill>
                  <a:blip r:embed="rId2"/>
                  <a:stretch/>
                </p:blipFill>
                <p:spPr bwMode="auto">
                  <a:xfrm>
                    <a:off x="1930871" y="3505216"/>
                    <a:ext cx="1782318" cy="1343389"/>
                  </a:xfrm>
                  <a:prstGeom prst="rect">
                    <a:avLst/>
                  </a:prstGeom>
                </p:spPr>
              </p:pic>
            </p:oleObj>
          </a:graphicData>
        </a:graphic>
      </p:graphicFrame>
      <p:graphicFrame>
        <p:nvGraphicFramePr>
          <p:cNvPr id="0" name=""/>
          <p:cNvGraphicFramePr>
            <a:graphicFrameLocks xmlns:a="http://schemas.openxmlformats.org/drawingml/2006/main" noChangeAspect="1"/>
          </p:cNvGraphicFramePr>
          <p:nvPr>
            <p:extLst>
              <p:ext uri="{D42A27DB-BD31-4B8C-83A1-F6EECF244321}">
                <p14:modId xmlns:p14="http://schemas.microsoft.com/office/powerpoint/2010/main" val="2157879785"/>
              </p:ext>
            </p:extLst>
          </p:nvPr>
        </p:nvGraphicFramePr>
        <p:xfrm>
          <a:off x="7842388" y="3505216"/>
          <a:ext cx="2335523" cy="1789722"/>
        </p:xfrm>
        <a:graphic>
          <a:graphicData uri="http://schemas.openxmlformats.org/presentationml/2006/ole">
            <p:oleObj name="oleObj" r:id="rId5" imgW="1752600" imgH="1342390" progId="Excel.Sheet.12">
              <p:embed/>
              <p:pic>
                <p:nvPicPr>
                  <p:cNvPr id="8" name="Object 7"/>
                  <p:cNvPicPr/>
                  <p:nvPr/>
                </p:nvPicPr>
                <p:blipFill>
                  <a:blip r:embed="rId4"/>
                  <a:stretch/>
                </p:blipFill>
                <p:spPr bwMode="auto">
                  <a:xfrm>
                    <a:off x="7842388" y="3505216"/>
                    <a:ext cx="2335523" cy="1789722"/>
                  </a:xfrm>
                  <a:prstGeom prst="rect">
                    <a:avLst/>
                  </a:prstGeom>
                </p:spPr>
              </p:pic>
            </p:oleObj>
          </a:graphicData>
        </a:graphic>
      </p:graphicFrame>
      <p:graphicFrame>
        <p:nvGraphicFramePr>
          <p:cNvPr id="0" name=""/>
          <p:cNvGraphicFramePr>
            <a:graphicFrameLocks xmlns:a="http://schemas.openxmlformats.org/drawingml/2006/main" noChangeAspect="1"/>
          </p:cNvGraphicFramePr>
          <p:nvPr>
            <p:extLst>
              <p:ext uri="{D42A27DB-BD31-4B8C-83A1-F6EECF244321}">
                <p14:modId xmlns:p14="http://schemas.microsoft.com/office/powerpoint/2010/main" val="2157879785"/>
              </p:ext>
            </p:extLst>
          </p:nvPr>
        </p:nvGraphicFramePr>
        <p:xfrm>
          <a:off x="2590152" y="1406506"/>
          <a:ext cx="7011695" cy="1784565"/>
        </p:xfrm>
        <a:graphic>
          <a:graphicData uri="http://schemas.openxmlformats.org/presentationml/2006/ole">
            <p:oleObj name="oleObj" r:id="rId7" imgW="5276215" imgH="1342390" progId="Excel.Sheet.12">
              <p:embed/>
              <p:pic>
                <p:nvPicPr>
                  <p:cNvPr id="5" name="Object 4"/>
                  <p:cNvPicPr/>
                  <p:nvPr/>
                </p:nvPicPr>
                <p:blipFill>
                  <a:blip r:embed="rId6"/>
                  <a:stretch/>
                </p:blipFill>
                <p:spPr bwMode="auto">
                  <a:xfrm>
                    <a:off x="2590152" y="1406506"/>
                    <a:ext cx="7011695" cy="1784565"/>
                  </a:xfrm>
                  <a:prstGeom prst="rect">
                    <a:avLst/>
                  </a:prstGeom>
                </p:spPr>
              </p:pic>
            </p:oleObj>
          </a:graphicData>
        </a:graphic>
      </p:graphicFrame>
      <p:graphicFrame>
        <p:nvGraphicFramePr>
          <p:cNvPr id="0" name=""/>
          <p:cNvGraphicFramePr>
            <a:graphicFrameLocks xmlns:a="http://schemas.openxmlformats.org/drawingml/2006/main" noChangeAspect="1"/>
          </p:cNvGraphicFramePr>
          <p:nvPr>
            <p:extLst>
              <p:ext uri="{D42A27DB-BD31-4B8C-83A1-F6EECF244321}">
                <p14:modId xmlns:p14="http://schemas.microsoft.com/office/powerpoint/2010/main" val="2157879785"/>
              </p:ext>
            </p:extLst>
          </p:nvPr>
        </p:nvGraphicFramePr>
        <p:xfrm>
          <a:off x="4273255" y="3492517"/>
          <a:ext cx="3079264" cy="1572113"/>
        </p:xfrm>
        <a:graphic>
          <a:graphicData uri="http://schemas.openxmlformats.org/presentationml/2006/ole">
            <p:oleObj name="oleObj" r:id="rId9" imgW="2257425" imgH="1151890" progId="Excel.Sheet.12">
              <p:embed/>
              <p:pic>
                <p:nvPicPr>
                  <p:cNvPr id="9" name="Object 8"/>
                  <p:cNvPicPr/>
                  <p:nvPr/>
                </p:nvPicPr>
                <p:blipFill>
                  <a:blip r:embed="rId8"/>
                  <a:stretch/>
                </p:blipFill>
                <p:spPr bwMode="auto">
                  <a:xfrm>
                    <a:off x="4273255" y="3492517"/>
                    <a:ext cx="3079264" cy="1572113"/>
                  </a:xfrm>
                  <a:prstGeom prst="rect">
                    <a:avLst/>
                  </a:prstGeom>
                </p:spPr>
              </p:pic>
            </p:oleObj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Первичный ключ – уникальный идентификатор записи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  <p:graphicFrame>
        <p:nvGraphicFramePr>
          <p:cNvPr id="0" name=""/>
          <p:cNvGraphicFramePr>
            <a:graphicFrameLocks xmlns:a="http://schemas.openxmlformats.org/drawingml/2006/main" noChangeAspect="1"/>
          </p:cNvGraphicFramePr>
          <p:nvPr>
            <p:extLst>
              <p:ext uri="{D42A27DB-BD31-4B8C-83A1-F6EECF244321}">
                <p14:modId xmlns:p14="http://schemas.microsoft.com/office/powerpoint/2010/main" val="2157879785"/>
              </p:ext>
            </p:extLst>
          </p:nvPr>
        </p:nvGraphicFramePr>
        <p:xfrm>
          <a:off x="2109714" y="3513603"/>
          <a:ext cx="1782318" cy="1343389"/>
        </p:xfrm>
        <a:graphic>
          <a:graphicData uri="http://schemas.openxmlformats.org/presentationml/2006/ole">
            <p:oleObj name="oleObj" r:id="rId3" imgW="1275715" imgH="962025" progId="Excel.Sheet.12">
              <p:embed/>
              <p:pic>
                <p:nvPicPr>
                  <p:cNvPr id="6" name="Object 5"/>
                  <p:cNvPicPr/>
                  <p:nvPr/>
                </p:nvPicPr>
                <p:blipFill>
                  <a:blip r:embed="rId2"/>
                  <a:stretch/>
                </p:blipFill>
                <p:spPr bwMode="auto">
                  <a:xfrm>
                    <a:off x="2109714" y="3513603"/>
                    <a:ext cx="1782318" cy="1343389"/>
                  </a:xfrm>
                  <a:prstGeom prst="rect">
                    <a:avLst/>
                  </a:prstGeom>
                </p:spPr>
              </p:pic>
            </p:oleObj>
          </a:graphicData>
        </a:graphic>
      </p:graphicFrame>
      <p:graphicFrame>
        <p:nvGraphicFramePr>
          <p:cNvPr id="0" name=""/>
          <p:cNvGraphicFramePr>
            <a:graphicFrameLocks xmlns:a="http://schemas.openxmlformats.org/drawingml/2006/main" noChangeAspect="1"/>
          </p:cNvGraphicFramePr>
          <p:nvPr>
            <p:extLst>
              <p:ext uri="{D42A27DB-BD31-4B8C-83A1-F6EECF244321}">
                <p14:modId xmlns:p14="http://schemas.microsoft.com/office/powerpoint/2010/main" val="2157879785"/>
              </p:ext>
            </p:extLst>
          </p:nvPr>
        </p:nvGraphicFramePr>
        <p:xfrm>
          <a:off x="7766887" y="3513605"/>
          <a:ext cx="2335523" cy="1789722"/>
        </p:xfrm>
        <a:graphic>
          <a:graphicData uri="http://schemas.openxmlformats.org/presentationml/2006/ole">
            <p:oleObj name="oleObj" r:id="rId5" imgW="1752600" imgH="1342390" progId="Excel.Sheet.12">
              <p:embed/>
              <p:pic>
                <p:nvPicPr>
                  <p:cNvPr id="8" name="Object 7"/>
                  <p:cNvPicPr/>
                  <p:nvPr/>
                </p:nvPicPr>
                <p:blipFill>
                  <a:blip r:embed="rId4"/>
                  <a:stretch/>
                </p:blipFill>
                <p:spPr bwMode="auto">
                  <a:xfrm>
                    <a:off x="7766887" y="3513605"/>
                    <a:ext cx="2335523" cy="1789722"/>
                  </a:xfrm>
                  <a:prstGeom prst="rect">
                    <a:avLst/>
                  </a:prstGeom>
                </p:spPr>
              </p:pic>
            </p:oleObj>
          </a:graphicData>
        </a:graphic>
      </p:graphicFrame>
      <p:graphicFrame>
        <p:nvGraphicFramePr>
          <p:cNvPr id="0" name=""/>
          <p:cNvGraphicFramePr>
            <a:graphicFrameLocks xmlns:a="http://schemas.openxmlformats.org/drawingml/2006/main" noChangeAspect="1"/>
          </p:cNvGraphicFramePr>
          <p:nvPr>
            <p:extLst>
              <p:ext uri="{D42A27DB-BD31-4B8C-83A1-F6EECF244321}">
                <p14:modId xmlns:p14="http://schemas.microsoft.com/office/powerpoint/2010/main" val="2157879785"/>
              </p:ext>
            </p:extLst>
          </p:nvPr>
        </p:nvGraphicFramePr>
        <p:xfrm>
          <a:off x="2514651" y="1391947"/>
          <a:ext cx="7011695" cy="1784565"/>
        </p:xfrm>
        <a:graphic>
          <a:graphicData uri="http://schemas.openxmlformats.org/presentationml/2006/ole">
            <p:oleObj name="oleObj" r:id="rId7" imgW="5276215" imgH="1342390" progId="Excel.Sheet.12">
              <p:embed/>
              <p:pic>
                <p:nvPicPr>
                  <p:cNvPr id="5" name="Object 4"/>
                  <p:cNvPicPr/>
                  <p:nvPr/>
                </p:nvPicPr>
                <p:blipFill>
                  <a:blip r:embed="rId6"/>
                  <a:stretch/>
                </p:blipFill>
                <p:spPr bwMode="auto">
                  <a:xfrm>
                    <a:off x="2514651" y="1391947"/>
                    <a:ext cx="7011695" cy="1784565"/>
                  </a:xfrm>
                  <a:prstGeom prst="rect">
                    <a:avLst/>
                  </a:prstGeom>
                </p:spPr>
              </p:pic>
            </p:oleObj>
          </a:graphicData>
        </a:graphic>
      </p:graphicFrame>
      <p:sp>
        <p:nvSpPr>
          <p:cNvPr id="29" name="Rounded Rectangle 1"/>
          <p:cNvSpPr/>
          <p:nvPr/>
        </p:nvSpPr>
        <p:spPr bwMode="auto">
          <a:xfrm>
            <a:off x="2424552" y="1846943"/>
            <a:ext cx="1224136" cy="1440160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800" b="0" i="0" u="none" strike="noStrike" cap="none" spc="0">
              <a:ln>
                <a:noFill/>
              </a:ln>
              <a:solidFill>
                <a:prstClr val="white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0" name="Rounded Rectangle 9"/>
          <p:cNvSpPr/>
          <p:nvPr/>
        </p:nvSpPr>
        <p:spPr bwMode="auto">
          <a:xfrm>
            <a:off x="7654138" y="3935175"/>
            <a:ext cx="2592288" cy="39727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800" b="0" i="0" u="none" strike="noStrike" cap="none" spc="0">
              <a:ln>
                <a:noFill/>
              </a:ln>
              <a:solidFill>
                <a:prstClr val="white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1" name="Rounded Rectangle 10"/>
          <p:cNvSpPr/>
          <p:nvPr/>
        </p:nvSpPr>
        <p:spPr bwMode="auto">
          <a:xfrm>
            <a:off x="4110079" y="3982649"/>
            <a:ext cx="1958804" cy="11766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800" b="0" i="0" u="none" strike="noStrike" cap="none" spc="0">
              <a:ln>
                <a:noFill/>
              </a:ln>
              <a:solidFill>
                <a:prstClr val="white"/>
              </a:solidFill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0" name=""/>
          <p:cNvGraphicFramePr>
            <a:graphicFrameLocks xmlns:a="http://schemas.openxmlformats.org/drawingml/2006/main" noChangeAspect="1"/>
          </p:cNvGraphicFramePr>
          <p:nvPr>
            <p:extLst>
              <p:ext uri="{D42A27DB-BD31-4B8C-83A1-F6EECF244321}">
                <p14:modId xmlns:p14="http://schemas.microsoft.com/office/powerpoint/2010/main" val="2157879785"/>
              </p:ext>
            </p:extLst>
          </p:nvPr>
        </p:nvGraphicFramePr>
        <p:xfrm>
          <a:off x="4254095" y="3513603"/>
          <a:ext cx="3079264" cy="1572113"/>
        </p:xfrm>
        <a:graphic>
          <a:graphicData uri="http://schemas.openxmlformats.org/presentationml/2006/ole">
            <p:oleObj name="oleObj" r:id="rId9" imgW="2257425" imgH="1151890" progId="Excel.Sheet.12">
              <p:embed/>
              <p:pic>
                <p:nvPicPr>
                  <p:cNvPr id="12" name="Object 11"/>
                  <p:cNvPicPr/>
                  <p:nvPr/>
                </p:nvPicPr>
                <p:blipFill>
                  <a:blip r:embed="rId8"/>
                  <a:stretch/>
                </p:blipFill>
                <p:spPr bwMode="auto">
                  <a:xfrm>
                    <a:off x="4254095" y="3513603"/>
                    <a:ext cx="3079264" cy="1572113"/>
                  </a:xfrm>
                  <a:prstGeom prst="rect">
                    <a:avLst/>
                  </a:prstGeom>
                </p:spPr>
              </p:pic>
            </p:oleObj>
          </a:graphicData>
        </a:graphic>
      </p:graphicFrame>
      <p:sp>
        <p:nvSpPr>
          <p:cNvPr id="33" name="Rounded Rectangle 12"/>
          <p:cNvSpPr/>
          <p:nvPr/>
        </p:nvSpPr>
        <p:spPr bwMode="auto">
          <a:xfrm>
            <a:off x="1965698" y="3935175"/>
            <a:ext cx="791896" cy="100811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800" b="0" i="0" u="none" strike="noStrike" cap="none" spc="0">
              <a:ln>
                <a:noFill/>
              </a:ln>
              <a:solidFill>
                <a:prstClr val="white"/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Внешний ключ – для связи двух отношений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  <p:graphicFrame>
        <p:nvGraphicFramePr>
          <p:cNvPr id="0" name=""/>
          <p:cNvGraphicFramePr>
            <a:graphicFrameLocks xmlns:a="http://schemas.openxmlformats.org/drawingml/2006/main" noChangeAspect="1"/>
          </p:cNvGraphicFramePr>
          <p:nvPr>
            <p:extLst>
              <p:ext uri="{D42A27DB-BD31-4B8C-83A1-F6EECF244321}">
                <p14:modId xmlns:p14="http://schemas.microsoft.com/office/powerpoint/2010/main" val="2157879785"/>
              </p:ext>
            </p:extLst>
          </p:nvPr>
        </p:nvGraphicFramePr>
        <p:xfrm>
          <a:off x="2114784" y="3563939"/>
          <a:ext cx="1782318" cy="1343389"/>
        </p:xfrm>
        <a:graphic>
          <a:graphicData uri="http://schemas.openxmlformats.org/presentationml/2006/ole">
            <p:oleObj name="oleObj" r:id="rId3" imgW="1275715" imgH="962025" progId="Excel.Sheet.12">
              <p:embed/>
              <p:pic>
                <p:nvPicPr>
                  <p:cNvPr id="6" name="Object 5"/>
                  <p:cNvPicPr/>
                  <p:nvPr/>
                </p:nvPicPr>
                <p:blipFill>
                  <a:blip r:embed="rId2"/>
                  <a:stretch/>
                </p:blipFill>
                <p:spPr bwMode="auto">
                  <a:xfrm>
                    <a:off x="2114784" y="3563939"/>
                    <a:ext cx="1782318" cy="1343389"/>
                  </a:xfrm>
                  <a:prstGeom prst="rect">
                    <a:avLst/>
                  </a:prstGeom>
                </p:spPr>
              </p:pic>
            </p:oleObj>
          </a:graphicData>
        </a:graphic>
      </p:graphicFrame>
      <p:graphicFrame>
        <p:nvGraphicFramePr>
          <p:cNvPr id="0" name=""/>
          <p:cNvGraphicFramePr>
            <a:graphicFrameLocks xmlns:a="http://schemas.openxmlformats.org/drawingml/2006/main" noChangeAspect="1"/>
          </p:cNvGraphicFramePr>
          <p:nvPr>
            <p:extLst>
              <p:ext uri="{D42A27DB-BD31-4B8C-83A1-F6EECF244321}">
                <p14:modId xmlns:p14="http://schemas.microsoft.com/office/powerpoint/2010/main" val="2157879785"/>
              </p:ext>
            </p:extLst>
          </p:nvPr>
        </p:nvGraphicFramePr>
        <p:xfrm>
          <a:off x="7771957" y="3563940"/>
          <a:ext cx="2335523" cy="1789722"/>
        </p:xfrm>
        <a:graphic>
          <a:graphicData uri="http://schemas.openxmlformats.org/presentationml/2006/ole">
            <p:oleObj name="oleObj" r:id="rId5" imgW="1752600" imgH="1342390" progId="Excel.Sheet.12">
              <p:embed/>
              <p:pic>
                <p:nvPicPr>
                  <p:cNvPr id="8" name="Object 7"/>
                  <p:cNvPicPr/>
                  <p:nvPr/>
                </p:nvPicPr>
                <p:blipFill>
                  <a:blip r:embed="rId4"/>
                  <a:stretch/>
                </p:blipFill>
                <p:spPr bwMode="auto">
                  <a:xfrm>
                    <a:off x="7771957" y="3563940"/>
                    <a:ext cx="2335523" cy="1789722"/>
                  </a:xfrm>
                  <a:prstGeom prst="rect">
                    <a:avLst/>
                  </a:prstGeom>
                </p:spPr>
              </p:pic>
            </p:oleObj>
          </a:graphicData>
        </a:graphic>
      </p:graphicFrame>
      <p:graphicFrame>
        <p:nvGraphicFramePr>
          <p:cNvPr id="0" name=""/>
          <p:cNvGraphicFramePr>
            <a:graphicFrameLocks xmlns:a="http://schemas.openxmlformats.org/drawingml/2006/main" noChangeAspect="1"/>
          </p:cNvGraphicFramePr>
          <p:nvPr>
            <p:extLst>
              <p:ext uri="{D42A27DB-BD31-4B8C-83A1-F6EECF244321}">
                <p14:modId xmlns:p14="http://schemas.microsoft.com/office/powerpoint/2010/main" val="2157879785"/>
              </p:ext>
            </p:extLst>
          </p:nvPr>
        </p:nvGraphicFramePr>
        <p:xfrm>
          <a:off x="2519721" y="1442282"/>
          <a:ext cx="7011695" cy="1784565"/>
        </p:xfrm>
        <a:graphic>
          <a:graphicData uri="http://schemas.openxmlformats.org/presentationml/2006/ole">
            <p:oleObj name="oleObj" r:id="rId7" imgW="5276215" imgH="1342390" progId="Excel.Sheet.12">
              <p:embed/>
              <p:pic>
                <p:nvPicPr>
                  <p:cNvPr id="5" name="Object 4"/>
                  <p:cNvPicPr/>
                  <p:nvPr/>
                </p:nvPicPr>
                <p:blipFill>
                  <a:blip r:embed="rId6"/>
                  <a:stretch/>
                </p:blipFill>
                <p:spPr bwMode="auto">
                  <a:xfrm>
                    <a:off x="2519721" y="1442282"/>
                    <a:ext cx="7011695" cy="1784565"/>
                  </a:xfrm>
                  <a:prstGeom prst="rect">
                    <a:avLst/>
                  </a:prstGeom>
                </p:spPr>
              </p:pic>
            </p:oleObj>
          </a:graphicData>
        </a:graphic>
      </p:graphicFrame>
      <p:sp>
        <p:nvSpPr>
          <p:cNvPr id="19" name="Rounded Rectangle 1"/>
          <p:cNvSpPr/>
          <p:nvPr/>
        </p:nvSpPr>
        <p:spPr bwMode="auto">
          <a:xfrm>
            <a:off x="9260375" y="4032984"/>
            <a:ext cx="959853" cy="1392686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800" b="0" i="0" u="none" strike="noStrike" cap="none" spc="0">
              <a:ln>
                <a:noFill/>
              </a:ln>
              <a:solidFill>
                <a:prstClr val="white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0" name="Rounded Rectangle 9"/>
          <p:cNvSpPr/>
          <p:nvPr/>
        </p:nvSpPr>
        <p:spPr bwMode="auto">
          <a:xfrm>
            <a:off x="7659208" y="4032984"/>
            <a:ext cx="1512168" cy="1392686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800" b="0" i="0" u="none" strike="noStrike" cap="none" spc="0">
              <a:ln>
                <a:noFill/>
              </a:ln>
              <a:solidFill>
                <a:prstClr val="white"/>
              </a:solidFill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0" name=""/>
          <p:cNvGraphicFramePr>
            <a:graphicFrameLocks xmlns:a="http://schemas.openxmlformats.org/drawingml/2006/main" noChangeAspect="1"/>
          </p:cNvGraphicFramePr>
          <p:nvPr>
            <p:extLst>
              <p:ext uri="{D42A27DB-BD31-4B8C-83A1-F6EECF244321}">
                <p14:modId xmlns:p14="http://schemas.microsoft.com/office/powerpoint/2010/main" val="2157879785"/>
              </p:ext>
            </p:extLst>
          </p:nvPr>
        </p:nvGraphicFramePr>
        <p:xfrm>
          <a:off x="4259165" y="3563939"/>
          <a:ext cx="3079264" cy="1572113"/>
        </p:xfrm>
        <a:graphic>
          <a:graphicData uri="http://schemas.openxmlformats.org/presentationml/2006/ole">
            <p:oleObj name="oleObj" r:id="rId9" imgW="2257425" imgH="1151890" progId="Excel.Sheet.12">
              <p:embed/>
              <p:pic>
                <p:nvPicPr>
                  <p:cNvPr id="12" name="Object 11"/>
                  <p:cNvPicPr/>
                  <p:nvPr/>
                </p:nvPicPr>
                <p:blipFill>
                  <a:blip r:embed="rId8"/>
                  <a:stretch/>
                </p:blipFill>
                <p:spPr bwMode="auto">
                  <a:xfrm>
                    <a:off x="4259165" y="3563939"/>
                    <a:ext cx="3079264" cy="1572113"/>
                  </a:xfrm>
                  <a:prstGeom prst="rect">
                    <a:avLst/>
                  </a:prstGeom>
                </p:spPr>
              </p:pic>
            </p:oleObj>
          </a:graphicData>
        </a:graphic>
      </p:graphicFrame>
      <p:sp>
        <p:nvSpPr>
          <p:cNvPr id="22" name="Rounded Rectangle 12"/>
          <p:cNvSpPr/>
          <p:nvPr/>
        </p:nvSpPr>
        <p:spPr bwMode="auto">
          <a:xfrm>
            <a:off x="4562864" y="1897277"/>
            <a:ext cx="1872208" cy="1412543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800" b="0" i="0" u="none" strike="noStrike" cap="none" spc="0">
              <a:ln>
                <a:noFill/>
              </a:ln>
              <a:solidFill>
                <a:prstClr val="white"/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SQL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Сервер реляционной базы данных, как правило, понимает команды на языке SQL, который де-факто стал стандартом управления данными в реляционных базах данных. SQL (Structured Query Language — язык структурированных запросов) позволяет осуществлять следующие операции:</a:t>
            </a:r>
            <a:endParaRPr/>
          </a:p>
          <a:p>
            <a:pPr marL="360000" indent="-360000"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создание баз данных и отдельных таблиц с полным описанием их структуры</a:t>
            </a:r>
            <a:endParaRPr/>
          </a:p>
          <a:p>
            <a:pPr marL="360000" indent="-360000"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выполнение основных операций манипулирования данными (такие как вставка, модификация и удаление данных из таблиц)</a:t>
            </a:r>
            <a:endParaRPr/>
          </a:p>
          <a:p>
            <a:pPr marL="360000" indent="-360000"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выполнение простых и сложных запросов</a:t>
            </a:r>
            <a:endParaRPr/>
          </a:p>
          <a:p>
            <a:pPr algn="just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В соответствии с этим SQL условно подразделяется на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несколько подъязыков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:</a:t>
            </a:r>
            <a:endParaRPr/>
          </a:p>
          <a:p>
            <a:pPr marL="360000" indent="-360000"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DDL – Data Definition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 Language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 – определение данных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(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CREATE, ALTER, DROP)</a:t>
            </a:r>
            <a:endParaRPr/>
          </a:p>
          <a:p>
            <a:pPr marL="360000" indent="-360000"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DML – Data Manipulation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 Language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 – манипулирование данными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(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SELECT, INSERT, UPDATE, DELETE)</a:t>
            </a:r>
            <a:endParaRPr/>
          </a:p>
          <a:p>
            <a:pPr marL="360000" indent="-360000"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DCL – Data Control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 Language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 – управление доступом к данным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(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GRANT, REVOKE, DENY)</a:t>
            </a:r>
            <a:endParaRPr/>
          </a:p>
          <a:p>
            <a:pPr marL="360000" indent="-360000"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TCL – Transaction Control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 Language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 – управление транзакциями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(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COMMIT, ROLLBACK, SAVEPOINT)</a:t>
            </a: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Выбор реляционной СУБД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  <p:grpSp>
        <p:nvGrpSpPr>
          <p:cNvPr id="15" name="Group 8"/>
          <p:cNvGrpSpPr/>
          <p:nvPr/>
        </p:nvGrpSpPr>
        <p:grpSpPr bwMode="auto">
          <a:xfrm>
            <a:off x="1868653" y="1130705"/>
            <a:ext cx="8444312" cy="4881358"/>
            <a:chOff x="753456" y="2137840"/>
            <a:chExt cx="7778984" cy="4320482"/>
          </a:xfrm>
        </p:grpSpPr>
        <p:pic>
          <p:nvPicPr>
            <p:cNvPr id="16" name="Picture 1"/>
            <p:cNvPicPr>
              <a:picLocks noChangeAspect="1"/>
            </p:cNvPicPr>
            <p:nvPr/>
          </p:nvPicPr>
          <p:blipFill>
            <a:blip r:embed="rId2"/>
            <a:srcRect l="0" t="0" r="0" b="54641"/>
            <a:stretch/>
          </p:blipFill>
          <p:spPr bwMode="auto">
            <a:xfrm>
              <a:off x="753456" y="2137841"/>
              <a:ext cx="2676525" cy="21602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7" name="Rectangle 3"/>
            <p:cNvSpPr/>
            <p:nvPr/>
          </p:nvSpPr>
          <p:spPr bwMode="auto">
            <a:xfrm>
              <a:off x="755576" y="2137840"/>
              <a:ext cx="7776864" cy="4320482"/>
            </a:xfrm>
            <a:prstGeom prst="rect">
              <a:avLst/>
            </a:prstGeom>
            <a:noFill/>
            <a:ln w="28575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1800" b="0" i="0" u="none" strike="noStrike" cap="none" spc="0">
                <a:ln>
                  <a:noFill/>
                </a:ln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8" name="Picture 11"/>
            <p:cNvPicPr>
              <a:picLocks noChangeAspect="1"/>
            </p:cNvPicPr>
            <p:nvPr/>
          </p:nvPicPr>
          <p:blipFill>
            <a:blip r:embed="rId2"/>
            <a:srcRect l="0" t="54641" r="0" b="0"/>
            <a:stretch/>
          </p:blipFill>
          <p:spPr bwMode="auto">
            <a:xfrm>
              <a:off x="755576" y="4298082"/>
              <a:ext cx="2676525" cy="2160240"/>
            </a:xfrm>
            <a:prstGeom prst="rect">
              <a:avLst/>
            </a:prstGeom>
            <a:ln w="38100">
              <a:noFill/>
            </a:ln>
          </p:spPr>
        </p:pic>
        <p:cxnSp>
          <p:nvCxnSpPr>
            <p:cNvPr id="19" name="Straight Connector 12"/>
            <p:cNvCxnSpPr>
              <a:cxnSpLocks/>
            </p:cNvCxnSpPr>
            <p:nvPr/>
          </p:nvCxnSpPr>
          <p:spPr bwMode="auto">
            <a:xfrm>
              <a:off x="755576" y="4298082"/>
              <a:ext cx="7776864" cy="0"/>
            </a:xfrm>
            <a:prstGeom prst="line">
              <a:avLst/>
            </a:prstGeom>
            <a:noFill/>
            <a:ln w="28575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</p:cxnSp>
        <p:pic>
          <p:nvPicPr>
            <p:cNvPr id="20" name="Shape 29"/>
            <p:cNvPicPr/>
            <p:nvPr/>
          </p:nvPicPr>
          <p:blipFill>
            <a:blip r:embed="rId3">
              <a:alphaModFix/>
            </a:blip>
            <a:stretch/>
          </p:blipFill>
          <p:spPr bwMode="auto">
            <a:xfrm>
              <a:off x="4572000" y="4653136"/>
              <a:ext cx="2986957" cy="13441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Picture 2" descr="https://www.aplanadc.ru/dms/czrpo-docs/images/Opener/Oracle-Logo-HD.png"/>
            <p:cNvPicPr>
              <a:picLocks noChangeAspect="1" noChangeArrowheads="1"/>
            </p:cNvPicPr>
            <p:nvPr/>
          </p:nvPicPr>
          <p:blipFill>
            <a:blip r:embed="rId4"/>
            <a:stretch/>
          </p:blipFill>
          <p:spPr bwMode="auto">
            <a:xfrm>
              <a:off x="4876729" y="2308347"/>
              <a:ext cx="1954325" cy="403469"/>
            </a:xfrm>
            <a:prstGeom prst="rect">
              <a:avLst/>
            </a:prstGeom>
            <a:noFill/>
          </p:spPr>
        </p:pic>
        <p:pic>
          <p:nvPicPr>
            <p:cNvPr id="22" name="Picture 4" descr="http://cart.softline.ru/pictures/nodes/9b/46/35/a3/0f/3f/f9/b4/f8/origin.png"/>
            <p:cNvPicPr>
              <a:picLocks noChangeAspect="1" noChangeArrowheads="1"/>
            </p:cNvPicPr>
            <p:nvPr/>
          </p:nvPicPr>
          <p:blipFill>
            <a:blip r:embed="rId5"/>
            <a:stretch/>
          </p:blipFill>
          <p:spPr bwMode="auto">
            <a:xfrm>
              <a:off x="6899892" y="2447267"/>
              <a:ext cx="1632548" cy="1341773"/>
            </a:xfrm>
            <a:prstGeom prst="rect">
              <a:avLst/>
            </a:prstGeom>
            <a:noFill/>
          </p:spPr>
        </p:pic>
        <p:pic>
          <p:nvPicPr>
            <p:cNvPr id="23" name="Picture 6" descr="https://commons.bmstu.wiki/images/b/b5/Postgresql.png"/>
            <p:cNvPicPr>
              <a:picLocks noChangeAspect="1" noChangeArrowheads="1"/>
            </p:cNvPicPr>
            <p:nvPr/>
          </p:nvPicPr>
          <p:blipFill>
            <a:blip r:embed="rId6"/>
            <a:stretch/>
          </p:blipFill>
          <p:spPr bwMode="auto">
            <a:xfrm>
              <a:off x="3419872" y="2561866"/>
              <a:ext cx="1221488" cy="1083158"/>
            </a:xfrm>
            <a:prstGeom prst="rect">
              <a:avLst/>
            </a:prstGeom>
            <a:noFill/>
          </p:spPr>
        </p:pic>
        <p:pic>
          <p:nvPicPr>
            <p:cNvPr id="24" name="Picture 8" descr="https://upload.wikimedia.org/wikipedia/ru/d/d3/Mysql.png"/>
            <p:cNvPicPr>
              <a:picLocks noChangeAspect="1" noChangeArrowheads="1"/>
            </p:cNvPicPr>
            <p:nvPr/>
          </p:nvPicPr>
          <p:blipFill>
            <a:blip r:embed="rId7"/>
            <a:stretch/>
          </p:blipFill>
          <p:spPr bwMode="auto">
            <a:xfrm>
              <a:off x="4876729" y="3273616"/>
              <a:ext cx="1686159" cy="871555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Определение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База данных – это систематизированный набор данных, отображающий атрибуты и взаимосвязь объектов предметной области и предназначенный для удовлетворения информационных потребностей пользователей.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Правильно читать, создавать и редактировать эти записи умеет система управления базами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данных (СУБД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) или сервер баз данных. СУБД выполняет манипуляции с данными в соответствии с командами, которые она получает. Сервер баз данных отвечает за целостность и сохранность данных, а также обеспечивает операции ввода-вывода при доступе клиента к информации.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Основное свойство базы данных – целостность – означает, что в базе данных содержится полная, непротиворечивая и адекватно отражающая предметную область информация.</a:t>
            </a:r>
            <a:endParaRPr/>
          </a:p>
        </p:txBody>
      </p:sp>
      <p:grpSp>
        <p:nvGrpSpPr>
          <p:cNvPr id="2" name="Группа 1"/>
          <p:cNvGrpSpPr/>
          <p:nvPr/>
        </p:nvGrpSpPr>
        <p:grpSpPr bwMode="auto">
          <a:xfrm>
            <a:off x="1942211" y="4018327"/>
            <a:ext cx="8297196" cy="2631323"/>
            <a:chOff x="1931258" y="4234249"/>
            <a:chExt cx="8352927" cy="2746189"/>
          </a:xfrm>
        </p:grpSpPr>
        <p:grpSp>
          <p:nvGrpSpPr>
            <p:cNvPr id="5" name="Group 8"/>
            <p:cNvGrpSpPr/>
            <p:nvPr/>
          </p:nvGrpSpPr>
          <p:grpSpPr bwMode="auto">
            <a:xfrm>
              <a:off x="1931258" y="4234249"/>
              <a:ext cx="2376267" cy="2746189"/>
              <a:chOff x="395534" y="3563132"/>
              <a:chExt cx="2376267" cy="2746189"/>
            </a:xfrm>
          </p:grpSpPr>
          <p:pic>
            <p:nvPicPr>
              <p:cNvPr id="6" name="Picture 1"/>
              <p:cNvPicPr>
                <a:picLocks noChangeAspect="1"/>
              </p:cNvPicPr>
              <p:nvPr/>
            </p:nvPicPr>
            <p:blipFill>
              <a:blip r:embed="rId2"/>
              <a:srcRect l="27188" t="0" r="22412" b="0"/>
              <a:stretch/>
            </p:blipFill>
            <p:spPr bwMode="auto">
              <a:xfrm>
                <a:off x="395534" y="3859013"/>
                <a:ext cx="2376267" cy="2450308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</p:pic>
          <p:sp>
            <p:nvSpPr>
              <p:cNvPr id="7" name="Shape 20"/>
              <p:cNvSpPr txBox="1"/>
              <p:nvPr/>
            </p:nvSpPr>
            <p:spPr bwMode="auto">
              <a:xfrm>
                <a:off x="395534" y="3563132"/>
                <a:ext cx="2376267" cy="295879"/>
              </a:xfrm>
              <a:prstGeom prst="rect">
                <a:avLst/>
              </a:prstGeom>
              <a:blipFill>
                <a:blip r:embed="rId3">
                  <a:alphaModFix/>
                </a:blip>
                <a:stretch/>
              </a:blipFill>
              <a:ln w="28575">
                <a:solidFill>
                  <a:srgbClr val="2572BB"/>
                </a:solidFill>
              </a:ln>
            </p:spPr>
            <p:txBody>
              <a:bodyPr vert="horz" lIns="216000" tIns="216000" rIns="216000" bIns="216000" rtlCol="0" anchor="ctr" anchorCtr="0">
                <a:noAutofit/>
              </a:bodyPr>
              <a:lstStyle>
                <a:lvl1pPr algn="l" defTabSz="685800">
                  <a:lnSpc>
                    <a:spcPct val="90000"/>
                  </a:lnSpc>
                  <a:spcBef>
                    <a:spcPts val="0"/>
                  </a:spcBef>
                  <a:buNone/>
                  <a:defRPr sz="33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Calibri"/>
                  <a:buNone/>
                  <a:defRPr/>
                </a:pPr>
                <a:r>
                  <a:rPr lang="ru-RU" sz="2000">
                    <a:solidFill>
                      <a:schemeClr val="lt1"/>
                    </a:solidFill>
                    <a:latin typeface="+mn-lt"/>
                    <a:ea typeface="Calibri"/>
                    <a:cs typeface="Times New Roman"/>
                  </a:rPr>
                  <a:t>Набор данных</a:t>
                </a:r>
                <a:endParaRPr lang="en-US" sz="2000">
                  <a:solidFill>
                    <a:schemeClr val="lt1"/>
                  </a:solidFill>
                  <a:latin typeface="+mn-lt"/>
                  <a:ea typeface="Calibri"/>
                  <a:cs typeface="Times New Roman"/>
                </a:endParaRPr>
              </a:p>
            </p:txBody>
          </p:sp>
        </p:grpSp>
        <p:grpSp>
          <p:nvGrpSpPr>
            <p:cNvPr id="8" name="Group 9"/>
            <p:cNvGrpSpPr/>
            <p:nvPr/>
          </p:nvGrpSpPr>
          <p:grpSpPr bwMode="auto">
            <a:xfrm>
              <a:off x="4934171" y="4234252"/>
              <a:ext cx="5350015" cy="2746186"/>
              <a:chOff x="3398447" y="3563133"/>
              <a:chExt cx="5350015" cy="2746186"/>
            </a:xfrm>
          </p:grpSpPr>
          <p:pic>
            <p:nvPicPr>
              <p:cNvPr id="9" name="Picture 3"/>
              <p:cNvPicPr>
                <a:picLocks noChangeAspect="1"/>
              </p:cNvPicPr>
              <p:nvPr/>
            </p:nvPicPr>
            <p:blipFill>
              <a:blip r:embed="rId4"/>
              <a:stretch/>
            </p:blipFill>
            <p:spPr bwMode="auto">
              <a:xfrm>
                <a:off x="3398447" y="3859012"/>
                <a:ext cx="5350015" cy="2450307"/>
              </a:xfrm>
              <a:prstGeom prst="rect">
                <a:avLst/>
              </a:prstGeom>
              <a:ln>
                <a:solidFill>
                  <a:srgbClr val="2572BB"/>
                </a:solidFill>
              </a:ln>
            </p:spPr>
          </p:pic>
          <p:sp>
            <p:nvSpPr>
              <p:cNvPr id="10" name="Shape 20"/>
              <p:cNvSpPr txBox="1"/>
              <p:nvPr/>
            </p:nvSpPr>
            <p:spPr bwMode="auto">
              <a:xfrm>
                <a:off x="3400393" y="3563133"/>
                <a:ext cx="5348069" cy="295878"/>
              </a:xfrm>
              <a:prstGeom prst="rect">
                <a:avLst/>
              </a:prstGeom>
              <a:blipFill>
                <a:blip r:embed="rId3">
                  <a:alphaModFix/>
                </a:blip>
                <a:stretch/>
              </a:blipFill>
              <a:ln w="28575">
                <a:solidFill>
                  <a:srgbClr val="2572BB"/>
                </a:solidFill>
              </a:ln>
            </p:spPr>
            <p:txBody>
              <a:bodyPr vert="horz" lIns="216000" tIns="216000" rIns="216000" bIns="216000" rtlCol="0" anchor="ctr" anchorCtr="0">
                <a:noAutofit/>
              </a:bodyPr>
              <a:lstStyle>
                <a:lvl1pPr algn="l" defTabSz="685800">
                  <a:lnSpc>
                    <a:spcPct val="90000"/>
                  </a:lnSpc>
                  <a:spcBef>
                    <a:spcPts val="0"/>
                  </a:spcBef>
                  <a:buNone/>
                  <a:defRPr sz="33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Calibri"/>
                  <a:buNone/>
                  <a:defRPr/>
                </a:pPr>
                <a:r>
                  <a:rPr lang="ru-RU" sz="2000">
                    <a:solidFill>
                      <a:schemeClr val="lt1"/>
                    </a:solidFill>
                    <a:latin typeface="+mn-lt"/>
                    <a:ea typeface="Calibri"/>
                    <a:cs typeface="Times New Roman"/>
                  </a:rPr>
                  <a:t>Систематизированный набор данных</a:t>
                </a:r>
                <a:endParaRPr lang="en-US" sz="2000">
                  <a:solidFill>
                    <a:schemeClr val="lt1"/>
                  </a:solidFill>
                  <a:latin typeface="+mn-lt"/>
                  <a:ea typeface="Calibri"/>
                  <a:cs typeface="Times New Roman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 bwMode="auto">
            <a:xfrm flipH="1">
              <a:off x="4307526" y="5271290"/>
              <a:ext cx="62664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3000" b="1">
                  <a:solidFill>
                    <a:srgbClr val="002060"/>
                  </a:solidFill>
                  <a:ea typeface="+mj-ea"/>
                  <a:cs typeface="+mj-cs"/>
                </a:rPr>
                <a:t>vs</a:t>
              </a:r>
              <a:endParaRPr lang="ru-RU" sz="3000" b="1">
                <a:solidFill>
                  <a:srgbClr val="002060"/>
                </a:solidFill>
                <a:ea typeface="+mj-ea"/>
                <a:cs typeface="+mj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SQLite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SQLite это библиотека, написанная на языке C, предоставляющая легковесную файловую базу данных, не требующую отдельного серверного процесса и понимающую обращения на одном из диалектов SQL. Приложения могут использовать SQLite для хранения внутренних данных. Также SQLite позволяет эффективно и быстро создавать прототипы приложений, использующих базы данных, а затем портировать код для работы с более сложными базами данных, такими как PostgreSQL или Oracle.</a:t>
            </a:r>
            <a:endParaRPr lang="en-US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На данный момент актуальной является третья версия библиотеки –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sqliite3.</a:t>
            </a:r>
            <a:endParaRPr/>
          </a:p>
          <a:p>
            <a:pPr algn="just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Для установки sqlite3 консоли в Windows надо использовать инсталлятор, который можно скачать здесь: </a:t>
            </a:r>
            <a:r>
              <a:rPr lang="ru-RU" sz="2000" u="sng">
                <a:solidFill>
                  <a:srgbClr val="002060"/>
                </a:solidFill>
                <a:latin typeface="+mn-lt"/>
                <a:hlinkClick r:id="rId2" tooltip="https://www.sqlite.org/download.html"/>
              </a:rPr>
              <a:t>https://www.sqlite.org/download.html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 </a:t>
            </a:r>
            <a:endParaRPr lang="ru-RU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В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Linux (Ubuntu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), если консоль не предустановлена, надо воспользоваться apt-get, выполнив команду:</a:t>
            </a:r>
            <a:endParaRPr lang="en-US" sz="200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$ sudo apt-get install sqlite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3</a:t>
            </a:r>
            <a:endParaRPr/>
          </a:p>
          <a:p>
            <a:pPr algn="just">
              <a:spcBef>
                <a:spcPts val="600"/>
              </a:spcBef>
              <a:spcAft>
                <a:spcPts val="600"/>
              </a:spcAft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Для установки sqlite3 браузера в Windows надо использовать инсталлятор, который можно скачать здесь: </a:t>
            </a:r>
            <a:r>
              <a:rPr lang="ru-RU" sz="2000" u="sng">
                <a:solidFill>
                  <a:srgbClr val="002060"/>
                </a:solidFill>
                <a:latin typeface="+mn-lt"/>
                <a:hlinkClick r:id="rId3" tooltip="https://sqlitebrowser.org/"/>
              </a:rPr>
              <a:t>https://sqlitebrowser.org/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 </a:t>
            </a:r>
            <a:endParaRPr lang="ru-RU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В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Linux (Ubuntu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) надо выполнить следующие команды:</a:t>
            </a:r>
            <a:endParaRPr lang="en-US" sz="200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$ sudo add-apt-repository -y ppa:linuxgndu/sqlitebrowser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$ sudo apt-get update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$ sudo apt-get install sqlitebrowser</a:t>
            </a:r>
            <a:endParaRPr lang="ru-RU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Конфигурирование таблиц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Прежде, чем начать работать непосредственно с данными, нам нужно сконфигурировать структуру их хранения (таблицы). </a:t>
            </a:r>
            <a:endParaRPr/>
          </a:p>
          <a:p>
            <a:pPr algn="just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Создадим хотя бы одну таблицу с помощью оператора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CREATE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 (в консоли sqlite3, .exit – для выхода):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sqlite&gt; CREATE TABLE films 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id INTEGER PRIMARY KEY NOT NULL, name CHAR(128) NOT NULL, desc TEXT);</a:t>
            </a:r>
            <a:endParaRPr/>
          </a:p>
          <a:p>
            <a:pPr marL="0" marR="0" lvl="0" indent="0" algn="just" defTabSz="9144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Calibri"/>
              </a:rPr>
              <a:t>Также таблицу можно создать (и просмотреть), используя </a:t>
            </a:r>
            <a:r>
              <a:rPr lang="en-US" sz="2000">
                <a:solidFill>
                  <a:srgbClr val="002060"/>
                </a:solidFill>
                <a:latin typeface="Calibri"/>
              </a:rPr>
              <a:t>SQLite </a:t>
            </a:r>
            <a:r>
              <a:rPr lang="ru-RU" sz="2000">
                <a:solidFill>
                  <a:srgbClr val="002060"/>
                </a:solidFill>
                <a:latin typeface="Calibri"/>
              </a:rPr>
              <a:t>браузер</a:t>
            </a:r>
            <a:r>
              <a:rPr lang="ru-RU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Calibri"/>
                <a:ea typeface="+mn-ea"/>
                <a:cs typeface="+mn-cs"/>
              </a:rPr>
              <a:t>: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Courier New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Courier New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n-US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n-US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n-US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Удалить таблицу (при необходимости) так же просто:</a:t>
            </a:r>
            <a:endParaRPr lang="en-US" sz="200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sqlite&gt; DROP TABLE films;</a:t>
            </a:r>
            <a:endParaRPr lang="en-US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81966" y="2819313"/>
            <a:ext cx="11428068" cy="21062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Операторы </a:t>
            </a: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CRUD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После создания необходимых таблиц, мы можем вносить в них данные. Для обозначения основных действий с данными (записями) существует специальная аббревиатура — CRUD (create, read, update, delete — создать, прочесть, обновить, удалить) — акроним, обозначающий четыре базовые функции, используемые при работе с персистентными хранилищами данных. В соответствии с CRUD в SQL имеются следующие операторы:</a:t>
            </a:r>
            <a:endParaRPr/>
          </a:p>
          <a:p>
            <a:pPr marL="342900" indent="-342900"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INSERT - оператор языка SQL, который позволяет добавить строку со значениями в таблицу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 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sqlite&gt; INSERT INTO films (name, desc) VALUES ('Cool Film', 'SHORT LONG STORY');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Courier New"/>
            </a:endParaRP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SELECT - оператор запроса в языке SQL, возвращающий набор данных (выборку) из базы данных.</a:t>
            </a:r>
            <a:endParaRPr/>
          </a:p>
          <a:p>
            <a:pPr algn="just">
              <a:spcBef>
                <a:spcPts val="0"/>
              </a:spcBef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 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sqlite&gt; SELECT * FROM films;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 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# или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:</a:t>
            </a: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 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sqlite&gt; SELECT id, name FROM films WHERE id &gt; 3 ORDER BY id DESC LIMIT 5;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Courier New"/>
            </a:endParaRPr>
          </a:p>
          <a:p>
            <a:pPr marL="360000" indent="-360000"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UPDATE — оператор языка SQL, позволяющий обновить значения в заданных столбцах таблицы.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 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sqlite&gt; UPDATE films SET name = 'New Film Name' WHERE id = 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1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;</a:t>
            </a:r>
            <a:endParaRPr/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DELETE — в языках, подобных SQL, операция удаления записей из таблицы. Критерий отбора записей для удаления определяется выражением </a:t>
            </a:r>
            <a:r>
              <a:rPr lang="ru-RU" sz="2000" b="1">
                <a:solidFill>
                  <a:srgbClr val="002060"/>
                </a:solidFill>
                <a:latin typeface="+mn-lt"/>
              </a:rPr>
              <a:t>where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. В случае, если критерий отбора не определён, выполняется удаление всех записей: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 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sqlite&gt; DELETE FROM films WHERE id = 6;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 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# или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:</a:t>
            </a: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Courier New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 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sqlite&gt; DELETE FROM films;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Courier New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Python DB-API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PEP 249 определяет DB-API  - набор методов и интерфейсов для работы с базами данных </a:t>
            </a:r>
            <a:endParaRPr/>
          </a:p>
        </p:txBody>
      </p:sp>
      <p:pic>
        <p:nvPicPr>
          <p:cNvPr id="5" name="Picture 2" descr="https://s3.amazonaws.com/media-p.slid.es/uploads/456598/images/4048238/38a503ff27b846e4aac2411fb0fdf614.png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2148928" y="1678939"/>
            <a:ext cx="7894143" cy="500543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Работа с БД через </a:t>
            </a: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Python DB-API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Для работы с SQLite в Python используется библиотека sqlite3.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Рассмотрим общий порядок работы с этой библиотекой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на примере задачи построения БД организации.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Импортируем библиотеку, соответствующую типу нашей базы данных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import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sqlite3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b="0" i="0" u="none" strike="noStrike" cap="none" spc="0">
              <a:ln>
                <a:noFill/>
              </a:ln>
              <a:solidFill>
                <a:srgbClr val="008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Файл базы данных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Если вместо файла указать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:memory:,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то база будет создана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в оперативной памяти, а не в файле.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db_name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"example.db"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0" i="0" u="none" strike="noStrike" cap="none" spc="0">
              <a:ln>
                <a:noFill/>
              </a:ln>
              <a:solidFill>
                <a:srgbClr val="008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Создаем соединение с нашей базой данных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Если файл базы данных еще не создан, он создастся автоматически.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conn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sqlite3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connect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db_name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При необходимости меняем тип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row_factory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, чтоб в ответах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базы данных отображались названия атрибутов.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conn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row_factory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sqlite3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Row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РАБОТАЕМ С БАЗОЙ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Не забываем закрыть соединение с базой данных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после работы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conn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close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</a:t>
            </a:r>
            <a:endParaRPr lang="en-US" sz="1200" b="0" i="0" u="none" strike="noStrike" cap="none" spc="0">
              <a:ln>
                <a:noFill/>
              </a:ln>
              <a:solidFill>
                <a:prstClr val="black"/>
              </a:solidFill>
              <a:latin typeface="Verdana"/>
              <a:ea typeface="+mn-ea"/>
              <a:cs typeface="+mn-cs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Скрипт конфигурирования БД: </a:t>
            </a: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CREATE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Конфигурирование базы данных (если необходимо выполнить в скрипте)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def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33CC"/>
                </a:solidFill>
                <a:latin typeface="Courier New"/>
                <a:ea typeface="+mn-ea"/>
                <a:cs typeface="+mn-cs"/>
              </a:rPr>
              <a:t>configure_db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conn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cur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conn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cursor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Создаем таблицу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Employees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cur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execute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"CREATE TABLE Employees"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                "    (Id        INTEGER    PRIMARY KEY  AUTOINCREMENT,"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                "     Name      CHAR(128)  NOT NULL,"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                "     Position  CHAR(64)   NOT NULL,"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                "     Bonus     INTEGER    DEFAULT 0,"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                "     Login     CHAR(16)   NOT NULL,"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                "     Password  CHAR(16)   NOT NULL)"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    #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Создаем таблицу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Projects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cur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execute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"CREATE TABLE Projects"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                "    (Id        INTEGER    PRIMARY KEY  AUTOINCREMENT,"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                "     Name      CHAR(128)  NOT NULL)"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Создаем таблицу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PositionSalary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cur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execute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"CREATE TABLE PositionSalary"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                "    (Position  CHAR(64)   PRIMARY KEY  NOT NULL,"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                "     Salary    INTEGER    NOT NULL)"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    #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Создаем таблицу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EmployeeProject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cur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execute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"CREATE TABLE EmployeeProject"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                "    (EmployeeId  INTEGER,"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                "     ProjectId   INTEGER,"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                "     PRIMARY KEY (EmployeeId, ProjectId))"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endParaRPr lang="en-US" sz="1200" b="0" i="0" u="none" strike="noStrike" cap="none" spc="0">
              <a:ln>
                <a:noFill/>
              </a:ln>
              <a:solidFill>
                <a:srgbClr val="000000"/>
              </a:solidFill>
              <a:latin typeface="Verdana"/>
              <a:ea typeface="+mn-ea"/>
              <a:cs typeface="+mn-cs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Добавление записей: </a:t>
            </a: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INSERT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Добавление записей в таблицу Проекты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def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33CC"/>
                </a:solidFill>
                <a:latin typeface="Courier New"/>
                <a:ea typeface="+mn-ea"/>
                <a:cs typeface="+mn-cs"/>
              </a:rPr>
              <a:t>insert_project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conn, name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Создаем курсор - специальный объект,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    # который делает запросы и получает их результаты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cur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conn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cursor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Делаем INSERT запрос к базе данных, используя обычный SQL-синтаксис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cur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execute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"INSERT INTO Projects (Name) VALUES (:name)"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,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                {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'name'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name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})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Если мы не просто читаем, но и вносим изменения в базу данных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    # - необходимо сохранить транзакцию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conn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commit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ru-RU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1" i="0" u="none" strike="noStrike" cap="none" spc="0">
              <a:ln>
                <a:noFill/>
              </a:ln>
              <a:solidFill>
                <a:srgbClr val="00008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1" i="0" u="none" strike="noStrike" cap="none" spc="0">
              <a:ln>
                <a:noFill/>
              </a:ln>
              <a:solidFill>
                <a:srgbClr val="00008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Добавление записей в таблицу ДолжностьОклад</a:t>
            </a:r>
            <a:r>
              <a:rPr lang="ru-RU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	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def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33CC"/>
                </a:solidFill>
                <a:latin typeface="Courier New"/>
                <a:ea typeface="+mn-ea"/>
                <a:cs typeface="+mn-cs"/>
              </a:rPr>
              <a:t>insert_position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conn, position, salary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cur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conn.cursor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cur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execute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"INSERT INTO PositionSalary (Position, Salary)"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                " VALUES (:position, :salary)"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                {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'position'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position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'salary'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salary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})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conn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commit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0" i="0" u="none" strike="noStrike" cap="none" spc="0">
              <a:ln>
                <a:noFill/>
              </a:ln>
              <a:solidFill>
                <a:srgbClr val="008000"/>
              </a:solidFill>
              <a:latin typeface="Courier New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Добавление записей: </a:t>
            </a: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INSERT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Добавление записей в таблицу Сотрудники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def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33CC"/>
                </a:solidFill>
                <a:latin typeface="Courier New"/>
                <a:ea typeface="+mn-ea"/>
                <a:cs typeface="+mn-cs"/>
              </a:rPr>
              <a:t>insert_employee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conn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name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position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bonus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login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pwd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cur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conn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cursor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cur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execute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"INSERT INTO Employees (Name, Position, Bonus, Login, Password)"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                " VALUES (:name, :position, :bonus, :login, :pwd)"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                {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'name'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name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'position'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position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'bonus'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bonus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             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'login'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login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'pwd'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pwd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})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conn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commit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1" i="0" u="none" strike="noStrike" cap="none" spc="0">
              <a:ln>
                <a:noFill/>
              </a:ln>
              <a:solidFill>
                <a:srgbClr val="00008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b="1" i="0" u="none" strike="noStrike" cap="none" spc="0">
              <a:ln>
                <a:noFill/>
              </a:ln>
              <a:solidFill>
                <a:srgbClr val="00008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Добавление записей в таблицу СотрудникиПроекты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def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33CC"/>
                </a:solidFill>
                <a:latin typeface="Courier New"/>
                <a:ea typeface="+mn-ea"/>
                <a:cs typeface="+mn-cs"/>
              </a:rPr>
              <a:t>add_employee_to_project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conn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employee_id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project_id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cur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conn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cursor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cur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execute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"INSERT INTO EmployeeProject (EmployeeId, ProjectId)"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                " VALUES (:employeeId, :projectId)"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                {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'employeeId'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employee_id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'projectId'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project_id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})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conn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commit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	</a:t>
            </a:r>
            <a:endParaRPr lang="ru-RU" sz="1200" b="1" i="0" u="none" strike="noStrike" cap="none" spc="0">
              <a:ln>
                <a:noFill/>
              </a:ln>
              <a:solidFill>
                <a:srgbClr val="00008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1" i="0" u="none" strike="noStrike" cap="none" spc="0">
              <a:ln>
                <a:noFill/>
              </a:ln>
              <a:solidFill>
                <a:srgbClr val="000080"/>
              </a:solidFill>
              <a:latin typeface="Courier New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Создание и начальное наполнение БД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db_name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"</a:t>
            </a:r>
            <a:r>
              <a:rPr lang="en-US" sz="1200">
                <a:solidFill>
                  <a:srgbClr val="808080"/>
                </a:solidFill>
                <a:latin typeface="Courier New"/>
              </a:rPr>
              <a:t>example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.db"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db_exists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os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path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exists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db_name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b="0" i="0" u="none" strike="noStrike" cap="none" spc="0">
              <a:ln>
                <a:noFill/>
              </a:ln>
              <a:solidFill>
                <a:srgbClr val="008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conn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sqlite3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connect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db_name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)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conn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row_factory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sqlite3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Row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b="0" i="0" u="none" strike="noStrike" cap="none" spc="0">
              <a:ln>
                <a:noFill/>
              </a:ln>
              <a:solidFill>
                <a:srgbClr val="008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if not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db_exists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configure_db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conn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b="1" i="0" u="none" strike="noStrike" cap="none" spc="0">
              <a:ln>
                <a:noFill/>
              </a:ln>
              <a:solidFill>
                <a:srgbClr val="00008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insert_project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conn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"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Важный"</a:t>
            </a:r>
            <a:r>
              <a:rPr lang="ru-RU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insert_project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conn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"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Срочный"</a:t>
            </a:r>
            <a:r>
              <a:rPr lang="ru-RU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	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insert_position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conn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"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инженер"</a:t>
            </a:r>
            <a:r>
              <a:rPr lang="ru-RU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50000</a:t>
            </a:r>
            <a:r>
              <a:rPr lang="ru-RU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insert_position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conn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"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старший инженер"</a:t>
            </a:r>
            <a:r>
              <a:rPr lang="ru-RU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51000</a:t>
            </a:r>
            <a:r>
              <a:rPr lang="ru-RU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insert_position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conn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"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менеджер проекта"</a:t>
            </a:r>
            <a:r>
              <a:rPr lang="ru-RU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100000</a:t>
            </a:r>
            <a:r>
              <a:rPr lang="ru-RU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	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insert_employee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conn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"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Иванов И.И."</a:t>
            </a:r>
            <a:r>
              <a:rPr lang="ru-RU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"инженер"</a:t>
            </a:r>
            <a:r>
              <a:rPr lang="ru-RU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30000</a:t>
            </a:r>
            <a:r>
              <a:rPr lang="ru-RU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		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"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ivanovi"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"ivanov123"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insert_employee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conn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"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Петров П.П."</a:t>
            </a:r>
            <a:r>
              <a:rPr lang="ru-RU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"старший инженер"</a:t>
            </a:r>
            <a:r>
              <a:rPr lang="ru-RU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50000</a:t>
            </a:r>
            <a:r>
              <a:rPr lang="ru-RU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		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"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petrovp"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"p1e2t3"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insert_employee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conn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"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Сидоров С.С."</a:t>
            </a:r>
            <a:r>
              <a:rPr lang="ru-RU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"менеджер проекта"</a:t>
            </a:r>
            <a:r>
              <a:rPr lang="ru-RU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30000</a:t>
            </a:r>
            <a:r>
              <a:rPr lang="ru-RU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		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"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sidorovs"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"zayka88"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	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add_employee_to_project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conn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1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1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add_employee_to_project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conn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2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1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add_employee_to_project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conn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2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2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add_employee_to_project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conn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3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2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Чтение данных: </a:t>
            </a: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SELECT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Проверка наличия пользователя в базе данных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с указанным логином/паролем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def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33CC"/>
                </a:solidFill>
                <a:latin typeface="Courier New"/>
                <a:ea typeface="+mn-ea"/>
                <a:cs typeface="+mn-cs"/>
              </a:rPr>
              <a:t>authentication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conn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login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pwd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cur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conn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cursor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Делаем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SELECT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запрос к базе данных, используя обычный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SQL-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синтаксис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cur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execute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"SELECT E.Id, E.Name, E.Position, EP.ProjectId"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                " FROM Employees AS E, EmployeeProject AS EP"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                " WHERE E.Id = EP.EmployeeId"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                " AND E.Login = :login AND E.Password = :pwd"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                {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'login'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login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'pwd'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pwd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})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    #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Получаем результат сделанного запроса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return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cur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fetchone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</a:t>
            </a:r>
            <a:endParaRPr lang="ru-RU" sz="1200" b="1" i="0" u="none" strike="noStrike" cap="none" spc="0">
              <a:ln>
                <a:noFill/>
              </a:ln>
              <a:solidFill>
                <a:srgbClr val="00008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0" i="0" u="none" strike="noStrike" cap="none" spc="0">
              <a:ln>
                <a:noFill/>
              </a:ln>
              <a:solidFill>
                <a:srgbClr val="008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0" i="0" u="none" strike="noStrike" cap="none" spc="0">
              <a:ln>
                <a:noFill/>
              </a:ln>
              <a:solidFill>
                <a:srgbClr val="008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Проверка наличия указанного сотрудника в указанном проекте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def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33CC"/>
                </a:solidFill>
                <a:latin typeface="Courier New"/>
                <a:ea typeface="+mn-ea"/>
                <a:cs typeface="+mn-cs"/>
              </a:rPr>
              <a:t>is_employee_in_project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conn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employee_id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project_id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cur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 =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conn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cursor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cur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execute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"SELECT EP.ProjectId"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                " FROM EmployeeProject AS EP"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                " WHERE EP.EmployeeId = :employee_id"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                " AND EP.ProjectId = :project_id"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                {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'employee_id'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employee_id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'project_id'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project_id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})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return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bool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cur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fetchone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Примеры нарушений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В целях обеспечения целостности к проектируемой базе данных предъявляется ряд требований, таких как полнота и неизбыточность данных, безопасность и контроль доступа к данным различных групп пользователей и т.д. К чему может привести нарушений этих требований?</a:t>
            </a:r>
            <a:endParaRPr lang="ru-RU" sz="200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25" name="Rounded Rectangle 15"/>
          <p:cNvSpPr/>
          <p:nvPr/>
        </p:nvSpPr>
        <p:spPr bwMode="auto">
          <a:xfrm>
            <a:off x="6530203" y="2209066"/>
            <a:ext cx="3600400" cy="1134942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ru-RU" sz="1600" u="sng">
                <a:solidFill>
                  <a:srgbClr val="FF0000"/>
                </a:solidFill>
                <a:latin typeface="Times New Roman"/>
                <a:cs typeface="Times New Roman"/>
              </a:rPr>
              <a:t>Нарушение полноты</a:t>
            </a:r>
            <a:endParaRPr/>
          </a:p>
          <a:p>
            <a:pPr algn="ctr">
              <a:defRPr/>
            </a:pPr>
            <a:r>
              <a:rPr lang="ru-RU" sz="1600">
                <a:solidFill>
                  <a:srgbClr val="002060"/>
                </a:solidFill>
                <a:latin typeface="Times New Roman"/>
                <a:cs typeface="Times New Roman"/>
              </a:rPr>
              <a:t>информация неполная, т.к. записи не могут быть однозначно идентифицированы</a:t>
            </a:r>
            <a:endParaRPr/>
          </a:p>
        </p:txBody>
      </p:sp>
      <p:cxnSp>
        <p:nvCxnSpPr>
          <p:cNvPr id="26" name="Straight Connector 21"/>
          <p:cNvCxnSpPr>
            <a:cxnSpLocks/>
            <a:stCxn id="25" idx="1"/>
          </p:cNvCxnSpPr>
          <p:nvPr/>
        </p:nvCxnSpPr>
        <p:spPr bwMode="auto">
          <a:xfrm flipH="1">
            <a:off x="5954627" y="2776537"/>
            <a:ext cx="575577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0" name=""/>
          <p:cNvGraphicFramePr>
            <a:graphicFrameLocks xmlns:a="http://schemas.openxmlformats.org/drawingml/2006/main" noChangeAspect="1"/>
          </p:cNvGraphicFramePr>
          <p:nvPr>
            <p:extLst>
              <p:ext uri="{D42A27DB-BD31-4B8C-83A1-F6EECF244321}">
                <p14:modId xmlns:p14="http://schemas.microsoft.com/office/powerpoint/2010/main" val="2157879785"/>
              </p:ext>
            </p:extLst>
          </p:nvPr>
        </p:nvGraphicFramePr>
        <p:xfrm>
          <a:off x="1657264" y="2082800"/>
          <a:ext cx="4297363" cy="1387475"/>
        </p:xfrm>
        <a:graphic>
          <a:graphicData uri="http://schemas.openxmlformats.org/presentationml/2006/ole">
            <p:oleObj name="oleObj" r:id="rId3" imgW="3009265" imgH="970915" progId="Excel.Sheet.12">
              <p:embed/>
              <p:pic>
                <p:nvPicPr>
                  <p:cNvPr id="35" name="Object 34"/>
                  <p:cNvPicPr/>
                  <p:nvPr/>
                </p:nvPicPr>
                <p:blipFill>
                  <a:blip r:embed="rId2"/>
                  <a:stretch/>
                </p:blipFill>
                <p:spPr bwMode="auto">
                  <a:xfrm>
                    <a:off x="1657264" y="2082800"/>
                    <a:ext cx="4297363" cy="1387475"/>
                  </a:xfrm>
                  <a:prstGeom prst="rect">
                    <a:avLst/>
                  </a:prstGeom>
                </p:spPr>
              </p:pic>
            </p:oleObj>
          </a:graphicData>
        </a:graphic>
      </p:graphicFrame>
      <p:graphicFrame>
        <p:nvGraphicFramePr>
          <p:cNvPr id="0" name=""/>
          <p:cNvGraphicFramePr>
            <a:graphicFrameLocks xmlns:a="http://schemas.openxmlformats.org/drawingml/2006/main" noChangeAspect="1"/>
          </p:cNvGraphicFramePr>
          <p:nvPr>
            <p:extLst>
              <p:ext uri="{D42A27DB-BD31-4B8C-83A1-F6EECF244321}">
                <p14:modId xmlns:p14="http://schemas.microsoft.com/office/powerpoint/2010/main" val="2157879785"/>
              </p:ext>
            </p:extLst>
          </p:nvPr>
        </p:nvGraphicFramePr>
        <p:xfrm>
          <a:off x="1657264" y="3617913"/>
          <a:ext cx="4297363" cy="1385887"/>
        </p:xfrm>
        <a:graphic>
          <a:graphicData uri="http://schemas.openxmlformats.org/presentationml/2006/ole">
            <p:oleObj name="oleObj" r:id="rId5" imgW="3009265" imgH="970915" progId="Excel.Sheet.12">
              <p:embed/>
              <p:pic>
                <p:nvPicPr>
                  <p:cNvPr id="36" name="Object 35"/>
                  <p:cNvPicPr/>
                  <p:nvPr/>
                </p:nvPicPr>
                <p:blipFill>
                  <a:blip r:embed="rId4"/>
                  <a:stretch/>
                </p:blipFill>
                <p:spPr bwMode="auto">
                  <a:xfrm>
                    <a:off x="1657264" y="3617913"/>
                    <a:ext cx="4297363" cy="1385887"/>
                  </a:xfrm>
                  <a:prstGeom prst="rect">
                    <a:avLst/>
                  </a:prstGeom>
                </p:spPr>
              </p:pic>
            </p:oleObj>
          </a:graphicData>
        </a:graphic>
      </p:graphicFrame>
      <p:graphicFrame>
        <p:nvGraphicFramePr>
          <p:cNvPr id="0" name=""/>
          <p:cNvGraphicFramePr>
            <a:graphicFrameLocks xmlns:a="http://schemas.openxmlformats.org/drawingml/2006/main" noChangeAspect="1"/>
          </p:cNvGraphicFramePr>
          <p:nvPr>
            <p:extLst>
              <p:ext uri="{D42A27DB-BD31-4B8C-83A1-F6EECF244321}">
                <p14:modId xmlns:p14="http://schemas.microsoft.com/office/powerpoint/2010/main" val="2157879785"/>
              </p:ext>
            </p:extLst>
          </p:nvPr>
        </p:nvGraphicFramePr>
        <p:xfrm>
          <a:off x="1657264" y="5154613"/>
          <a:ext cx="4291013" cy="1384300"/>
        </p:xfrm>
        <a:graphic>
          <a:graphicData uri="http://schemas.openxmlformats.org/presentationml/2006/ole">
            <p:oleObj name="oleObj" r:id="rId7" imgW="3009265" imgH="970915" progId="Excel.Sheet.12">
              <p:embed/>
              <p:pic>
                <p:nvPicPr>
                  <p:cNvPr id="37" name="Object 36"/>
                  <p:cNvPicPr/>
                  <p:nvPr/>
                </p:nvPicPr>
                <p:blipFill>
                  <a:blip r:embed="rId6"/>
                  <a:stretch/>
                </p:blipFill>
                <p:spPr bwMode="auto">
                  <a:xfrm>
                    <a:off x="1657264" y="5154613"/>
                    <a:ext cx="4291013" cy="1384300"/>
                  </a:xfrm>
                  <a:prstGeom prst="rect">
                    <a:avLst/>
                  </a:prstGeom>
                </p:spPr>
              </p:pic>
            </p:oleObj>
          </a:graphicData>
        </a:graphic>
      </p:graphicFrame>
      <p:sp>
        <p:nvSpPr>
          <p:cNvPr id="31" name="Rounded Rectangle 19"/>
          <p:cNvSpPr/>
          <p:nvPr/>
        </p:nvSpPr>
        <p:spPr bwMode="auto">
          <a:xfrm>
            <a:off x="6528951" y="3743385"/>
            <a:ext cx="3600400" cy="1134942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ru-RU" sz="1600" u="sng">
                <a:solidFill>
                  <a:srgbClr val="FF0000"/>
                </a:solidFill>
                <a:latin typeface="Times New Roman"/>
                <a:cs typeface="Times New Roman"/>
              </a:rPr>
              <a:t>Нарушение неизбыточности</a:t>
            </a:r>
            <a:endParaRPr/>
          </a:p>
          <a:p>
            <a:pPr algn="ctr">
              <a:defRPr/>
            </a:pPr>
            <a:r>
              <a:rPr lang="ru-RU" sz="1600">
                <a:solidFill>
                  <a:srgbClr val="002060"/>
                </a:solidFill>
                <a:latin typeface="Times New Roman"/>
                <a:cs typeface="Times New Roman"/>
              </a:rPr>
              <a:t>информация избыточная, т.к. оклад должен однозначно определяться должностью</a:t>
            </a:r>
            <a:endParaRPr/>
          </a:p>
        </p:txBody>
      </p:sp>
      <p:cxnSp>
        <p:nvCxnSpPr>
          <p:cNvPr id="32" name="Straight Connector 16"/>
          <p:cNvCxnSpPr>
            <a:cxnSpLocks/>
            <a:stCxn id="31" idx="1"/>
          </p:cNvCxnSpPr>
          <p:nvPr/>
        </p:nvCxnSpPr>
        <p:spPr bwMode="auto">
          <a:xfrm flipH="1">
            <a:off x="5954627" y="4310856"/>
            <a:ext cx="574324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23"/>
          <p:cNvSpPr/>
          <p:nvPr/>
        </p:nvSpPr>
        <p:spPr bwMode="auto">
          <a:xfrm>
            <a:off x="6528951" y="5233194"/>
            <a:ext cx="3600400" cy="1227138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ru-RU" sz="1600" u="sng">
                <a:solidFill>
                  <a:srgbClr val="FF0000"/>
                </a:solidFill>
                <a:latin typeface="Times New Roman"/>
                <a:cs typeface="Times New Roman"/>
              </a:rPr>
              <a:t>Нарушение безопасности</a:t>
            </a:r>
            <a:endParaRPr/>
          </a:p>
          <a:p>
            <a:pPr algn="ctr">
              <a:defRPr/>
            </a:pPr>
            <a:r>
              <a:rPr lang="ru-RU" sz="1600">
                <a:solidFill>
                  <a:srgbClr val="002060"/>
                </a:solidFill>
                <a:latin typeface="Times New Roman"/>
                <a:cs typeface="Times New Roman"/>
              </a:rPr>
              <a:t>отсутствуют уровни доступа к информации, защита от изменения информации произвольным пользователем </a:t>
            </a:r>
            <a:endParaRPr/>
          </a:p>
        </p:txBody>
      </p:sp>
      <p:cxnSp>
        <p:nvCxnSpPr>
          <p:cNvPr id="34" name="Straight Connector 20"/>
          <p:cNvCxnSpPr>
            <a:cxnSpLocks/>
            <a:stCxn id="33" idx="1"/>
          </p:cNvCxnSpPr>
          <p:nvPr/>
        </p:nvCxnSpPr>
        <p:spPr bwMode="auto">
          <a:xfrm flipH="1">
            <a:off x="5948277" y="5846763"/>
            <a:ext cx="580674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Чтение данных: </a:t>
            </a: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SELECT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Вывод информации для сотрудника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Соединяем таблицы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Employees, PositionSalary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def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33CC"/>
                </a:solidFill>
                <a:latin typeface="Courier New"/>
                <a:ea typeface="+mn-ea"/>
                <a:cs typeface="+mn-cs"/>
              </a:rPr>
              <a:t>show_employee_info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conn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employee_id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cur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conn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cursor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cur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execute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"SELECT E.Id, E.Name, P.Salary + E.Bonus As Pay"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                " FROM Employees AS E, PositionSalary AS P"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                " WHERE E.Position = P.Position"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                " AND E.Id = :employee_id"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                {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'employee_id'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employee_id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})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print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"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Информация для сотрудника:"</a:t>
            </a:r>
            <a:r>
              <a:rPr lang="ru-RU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for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row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in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cur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fetchall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():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print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dict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row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))</a:t>
            </a:r>
            <a:endParaRPr/>
          </a:p>
        </p:txBody>
      </p:sp>
      <p:graphicFrame>
        <p:nvGraphicFramePr>
          <p:cNvPr id="0" name=""/>
          <p:cNvGraphicFramePr>
            <a:graphicFrameLocks xmlns:a="http://schemas.openxmlformats.org/drawingml/2006/main" noChangeAspect="1"/>
          </p:cNvGraphicFramePr>
          <p:nvPr>
            <p:extLst>
              <p:ext uri="{D42A27DB-BD31-4B8C-83A1-F6EECF244321}">
                <p14:modId xmlns:p14="http://schemas.microsoft.com/office/powerpoint/2010/main" val="2157879785"/>
              </p:ext>
            </p:extLst>
          </p:nvPr>
        </p:nvGraphicFramePr>
        <p:xfrm>
          <a:off x="1575834" y="3616922"/>
          <a:ext cx="5756275" cy="1049337"/>
        </p:xfrm>
        <a:graphic>
          <a:graphicData uri="http://schemas.openxmlformats.org/presentationml/2006/ole">
            <p:oleObj name="oleObj" r:id="rId3" imgW="5276215" imgH="962025" progId="Excel.Sheet.12">
              <p:embed/>
              <p:pic>
                <p:nvPicPr>
                  <p:cNvPr id="6" name="Object 5"/>
                  <p:cNvPicPr/>
                  <p:nvPr/>
                </p:nvPicPr>
                <p:blipFill>
                  <a:blip r:embed="rId2"/>
                  <a:stretch/>
                </p:blipFill>
                <p:spPr bwMode="auto">
                  <a:xfrm>
                    <a:off x="1575834" y="3616922"/>
                    <a:ext cx="5756275" cy="1049337"/>
                  </a:xfrm>
                  <a:prstGeom prst="rect">
                    <a:avLst/>
                  </a:prstGeom>
                </p:spPr>
              </p:pic>
            </p:oleObj>
          </a:graphicData>
        </a:graphic>
      </p:graphicFrame>
      <p:graphicFrame>
        <p:nvGraphicFramePr>
          <p:cNvPr id="0" name=""/>
          <p:cNvGraphicFramePr>
            <a:graphicFrameLocks xmlns:a="http://schemas.openxmlformats.org/drawingml/2006/main" noChangeAspect="1"/>
          </p:cNvGraphicFramePr>
          <p:nvPr>
            <p:extLst>
              <p:ext uri="{D42A27DB-BD31-4B8C-83A1-F6EECF244321}">
                <p14:modId xmlns:p14="http://schemas.microsoft.com/office/powerpoint/2010/main" val="2157879785"/>
              </p:ext>
            </p:extLst>
          </p:nvPr>
        </p:nvGraphicFramePr>
        <p:xfrm>
          <a:off x="7617263" y="3616922"/>
          <a:ext cx="2446338" cy="1042987"/>
        </p:xfrm>
        <a:graphic>
          <a:graphicData uri="http://schemas.openxmlformats.org/presentationml/2006/ole">
            <p:oleObj name="oleObj" r:id="rId5" imgW="2257425" imgH="962025" progId="Excel.Sheet.12">
              <p:embed/>
              <p:pic>
                <p:nvPicPr>
                  <p:cNvPr id="7" name="Object 6"/>
                  <p:cNvPicPr/>
                  <p:nvPr/>
                </p:nvPicPr>
                <p:blipFill>
                  <a:blip r:embed="rId4"/>
                  <a:stretch/>
                </p:blipFill>
                <p:spPr bwMode="auto">
                  <a:xfrm>
                    <a:off x="7617263" y="3616922"/>
                    <a:ext cx="2446338" cy="1042987"/>
                  </a:xfrm>
                  <a:prstGeom prst="rect">
                    <a:avLst/>
                  </a:prstGeom>
                </p:spPr>
              </p:pic>
            </p:oleObj>
          </a:graphicData>
        </a:graphic>
      </p:graphicFrame>
      <p:sp>
        <p:nvSpPr>
          <p:cNvPr id="15" name="Rounded Rectangle 1"/>
          <p:cNvSpPr/>
          <p:nvPr/>
        </p:nvSpPr>
        <p:spPr bwMode="auto">
          <a:xfrm>
            <a:off x="1496583" y="3714255"/>
            <a:ext cx="4151188" cy="1008112"/>
          </a:xfrm>
          <a:prstGeom prst="roundRect">
            <a:avLst>
              <a:gd name="adj" fmla="val 16667"/>
            </a:avLst>
          </a:prstGeom>
          <a:noFill/>
          <a:ln w="1905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800" b="0" i="0" u="none" strike="noStrike" cap="none" spc="0">
              <a:ln>
                <a:noFill/>
              </a:ln>
              <a:solidFill>
                <a:prstClr val="white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6" name="Rounded Rectangle 8"/>
          <p:cNvSpPr/>
          <p:nvPr/>
        </p:nvSpPr>
        <p:spPr bwMode="auto">
          <a:xfrm>
            <a:off x="7540147" y="3714256"/>
            <a:ext cx="2597396" cy="1008111"/>
          </a:xfrm>
          <a:prstGeom prst="roundRect">
            <a:avLst>
              <a:gd name="adj" fmla="val 16667"/>
            </a:avLst>
          </a:prstGeom>
          <a:noFill/>
          <a:ln w="1905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800" b="0" i="0" u="none" strike="noStrike" cap="none" spc="0">
              <a:ln>
                <a:noFill/>
              </a:ln>
              <a:solidFill>
                <a:prstClr val="white"/>
              </a:solidFill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0" name=""/>
          <p:cNvGraphicFramePr>
            <a:graphicFrameLocks xmlns:a="http://schemas.openxmlformats.org/drawingml/2006/main" noChangeAspect="1"/>
          </p:cNvGraphicFramePr>
          <p:nvPr>
            <p:extLst>
              <p:ext uri="{D42A27DB-BD31-4B8C-83A1-F6EECF244321}">
                <p14:modId xmlns:p14="http://schemas.microsoft.com/office/powerpoint/2010/main" val="2157879785"/>
              </p:ext>
            </p:extLst>
          </p:nvPr>
        </p:nvGraphicFramePr>
        <p:xfrm>
          <a:off x="3872847" y="5150348"/>
          <a:ext cx="4789488" cy="841375"/>
        </p:xfrm>
        <a:graphic>
          <a:graphicData uri="http://schemas.openxmlformats.org/presentationml/2006/ole">
            <p:oleObj name="oleObj" r:id="rId7" imgW="4390390" imgH="771525" progId="Excel.Sheet.12">
              <p:embed/>
              <p:pic>
                <p:nvPicPr>
                  <p:cNvPr id="10" name="Object 9"/>
                  <p:cNvPicPr/>
                  <p:nvPr/>
                </p:nvPicPr>
                <p:blipFill>
                  <a:blip r:embed="rId6"/>
                  <a:stretch/>
                </p:blipFill>
                <p:spPr bwMode="auto">
                  <a:xfrm>
                    <a:off x="3872847" y="5150348"/>
                    <a:ext cx="4789488" cy="841375"/>
                  </a:xfrm>
                  <a:prstGeom prst="rect">
                    <a:avLst/>
                  </a:prstGeom>
                </p:spPr>
              </p:pic>
            </p:oleObj>
          </a:graphicData>
        </a:graphic>
      </p:graphicFrame>
      <p:sp>
        <p:nvSpPr>
          <p:cNvPr id="18" name="Rounded Rectangle 10"/>
          <p:cNvSpPr/>
          <p:nvPr/>
        </p:nvSpPr>
        <p:spPr bwMode="auto">
          <a:xfrm>
            <a:off x="3728831" y="5068790"/>
            <a:ext cx="5040560" cy="1008112"/>
          </a:xfrm>
          <a:prstGeom prst="roundRect">
            <a:avLst>
              <a:gd name="adj" fmla="val 16667"/>
            </a:avLst>
          </a:prstGeom>
          <a:noFill/>
          <a:ln w="381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800" b="0" i="0" u="none" strike="noStrike" cap="none" spc="0">
              <a:ln>
                <a:noFill/>
              </a:ln>
              <a:solidFill>
                <a:prstClr val="white"/>
              </a:solidFill>
              <a:latin typeface="Calibri"/>
              <a:ea typeface="+mn-ea"/>
              <a:cs typeface="+mn-cs"/>
            </a:endParaRPr>
          </a:p>
        </p:txBody>
      </p:sp>
      <p:cxnSp>
        <p:nvCxnSpPr>
          <p:cNvPr id="19" name="Straight Arrow Connector 12"/>
          <p:cNvCxnSpPr>
            <a:cxnSpLocks/>
            <a:stCxn id="15" idx="2"/>
          </p:cNvCxnSpPr>
          <p:nvPr/>
        </p:nvCxnSpPr>
        <p:spPr bwMode="auto">
          <a:xfrm>
            <a:off x="3572177" y="4722367"/>
            <a:ext cx="1380790" cy="346423"/>
          </a:xfrm>
          <a:prstGeom prst="straightConnector1">
            <a:avLst/>
          </a:prstGeom>
          <a:noFill/>
          <a:ln w="6350" cap="flat" cmpd="sng" algn="ctr">
            <a:solidFill>
              <a:srgbClr val="4472C4">
                <a:lumMod val="50000"/>
              </a:srgbClr>
            </a:solidFill>
            <a:prstDash val="solid"/>
            <a:miter lim="800000"/>
            <a:tailEnd type="triangle" w="med" len="med"/>
          </a:ln>
          <a:effectLst/>
        </p:spPr>
      </p:cxnSp>
      <p:cxnSp>
        <p:nvCxnSpPr>
          <p:cNvPr id="20" name="Straight Arrow Connector 14"/>
          <p:cNvCxnSpPr>
            <a:cxnSpLocks/>
            <a:stCxn id="16" idx="2"/>
          </p:cNvCxnSpPr>
          <p:nvPr/>
        </p:nvCxnSpPr>
        <p:spPr bwMode="auto">
          <a:xfrm flipH="1">
            <a:off x="7833287" y="4722367"/>
            <a:ext cx="1005558" cy="346423"/>
          </a:xfrm>
          <a:prstGeom prst="straightConnector1">
            <a:avLst/>
          </a:prstGeom>
          <a:noFill/>
          <a:ln w="6350" cap="flat" cmpd="sng" algn="ctr">
            <a:solidFill>
              <a:srgbClr val="4472C4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Чтение данных: </a:t>
            </a: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SELECT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Вывод информации для менеджера проекта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Соединяем таблицы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Employees, PositionSalary, EmployeeProject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def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33CC"/>
                </a:solidFill>
                <a:latin typeface="Courier New"/>
                <a:ea typeface="+mn-ea"/>
                <a:cs typeface="+mn-cs"/>
              </a:rPr>
              <a:t>show_manager_info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conn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project_id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cur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conn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cursor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cur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execute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"SELECT E.Id, E.Name, P.Salary + E.Bonus As Pay"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 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" FROM Employees AS E, PositionSalary AS P, "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                "      EmployeeProject AS EP"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                " WHERE E.Position = P.Position"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                " AND E.Id = EP.EmployeeId"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                " AND EP.ProjectId = :project_id"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                {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'project_id'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project_id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})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print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"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Информация для менеджера:"</a:t>
            </a:r>
            <a:r>
              <a:rPr lang="ru-RU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for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row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in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cur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fetchall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():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print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dict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row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))</a:t>
            </a:r>
            <a:endParaRPr/>
          </a:p>
        </p:txBody>
      </p:sp>
      <p:graphicFrame>
        <p:nvGraphicFramePr>
          <p:cNvPr id="0" name=""/>
          <p:cNvGraphicFramePr>
            <a:graphicFrameLocks xmlns:a="http://schemas.openxmlformats.org/drawingml/2006/main" noChangeAspect="1"/>
          </p:cNvGraphicFramePr>
          <p:nvPr>
            <p:extLst>
              <p:ext uri="{D42A27DB-BD31-4B8C-83A1-F6EECF244321}">
                <p14:modId xmlns:p14="http://schemas.microsoft.com/office/powerpoint/2010/main" val="2157879785"/>
              </p:ext>
            </p:extLst>
          </p:nvPr>
        </p:nvGraphicFramePr>
        <p:xfrm>
          <a:off x="2209763" y="3911232"/>
          <a:ext cx="5248275" cy="1049337"/>
        </p:xfrm>
        <a:graphic>
          <a:graphicData uri="http://schemas.openxmlformats.org/presentationml/2006/ole">
            <p:oleObj name="oleObj" r:id="rId3" imgW="4810125" imgH="962025" progId="Excel.Sheet.12">
              <p:embed/>
              <p:pic>
                <p:nvPicPr>
                  <p:cNvPr id="4" name="Object 3"/>
                  <p:cNvPicPr/>
                  <p:nvPr/>
                </p:nvPicPr>
                <p:blipFill>
                  <a:blip r:embed="rId2"/>
                  <a:stretch/>
                </p:blipFill>
                <p:spPr bwMode="auto">
                  <a:xfrm>
                    <a:off x="2209763" y="3911232"/>
                    <a:ext cx="5248275" cy="1049337"/>
                  </a:xfrm>
                  <a:prstGeom prst="rect">
                    <a:avLst/>
                  </a:prstGeom>
                </p:spPr>
              </p:pic>
            </p:oleObj>
          </a:graphicData>
        </a:graphic>
      </p:graphicFrame>
      <p:graphicFrame>
        <p:nvGraphicFramePr>
          <p:cNvPr id="0" name=""/>
          <p:cNvGraphicFramePr>
            <a:graphicFrameLocks xmlns:a="http://schemas.openxmlformats.org/drawingml/2006/main" noChangeAspect="1"/>
          </p:cNvGraphicFramePr>
          <p:nvPr>
            <p:extLst>
              <p:ext uri="{D42A27DB-BD31-4B8C-83A1-F6EECF244321}">
                <p14:modId xmlns:p14="http://schemas.microsoft.com/office/powerpoint/2010/main" val="2157879785"/>
              </p:ext>
            </p:extLst>
          </p:nvPr>
        </p:nvGraphicFramePr>
        <p:xfrm>
          <a:off x="7967202" y="3911132"/>
          <a:ext cx="2446338" cy="1042987"/>
        </p:xfrm>
        <a:graphic>
          <a:graphicData uri="http://schemas.openxmlformats.org/presentationml/2006/ole">
            <p:oleObj name="oleObj" r:id="rId5" imgW="2257425" imgH="962025" progId="Excel.Sheet.12">
              <p:embed/>
              <p:pic>
                <p:nvPicPr>
                  <p:cNvPr id="5" name="Object 4"/>
                  <p:cNvPicPr/>
                  <p:nvPr/>
                </p:nvPicPr>
                <p:blipFill>
                  <a:blip r:embed="rId4"/>
                  <a:stretch/>
                </p:blipFill>
                <p:spPr bwMode="auto">
                  <a:xfrm>
                    <a:off x="7967202" y="3911132"/>
                    <a:ext cx="2446338" cy="1042987"/>
                  </a:xfrm>
                  <a:prstGeom prst="rect">
                    <a:avLst/>
                  </a:prstGeom>
                </p:spPr>
              </p:pic>
            </p:oleObj>
          </a:graphicData>
        </a:graphic>
      </p:graphicFrame>
      <p:sp>
        <p:nvSpPr>
          <p:cNvPr id="18" name="Rounded Rectangle 5"/>
          <p:cNvSpPr/>
          <p:nvPr/>
        </p:nvSpPr>
        <p:spPr bwMode="auto">
          <a:xfrm>
            <a:off x="2130512" y="4008465"/>
            <a:ext cx="3672408" cy="1008112"/>
          </a:xfrm>
          <a:prstGeom prst="roundRect">
            <a:avLst>
              <a:gd name="adj" fmla="val 16667"/>
            </a:avLst>
          </a:prstGeom>
          <a:noFill/>
          <a:ln w="1905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800" b="0" i="0" u="none" strike="noStrike" cap="none" spc="0">
              <a:ln>
                <a:noFill/>
              </a:ln>
              <a:solidFill>
                <a:prstClr val="white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9" name="Rounded Rectangle 6"/>
          <p:cNvSpPr/>
          <p:nvPr/>
        </p:nvSpPr>
        <p:spPr bwMode="auto">
          <a:xfrm>
            <a:off x="7890086" y="4008466"/>
            <a:ext cx="2597396" cy="1008111"/>
          </a:xfrm>
          <a:prstGeom prst="roundRect">
            <a:avLst>
              <a:gd name="adj" fmla="val 16667"/>
            </a:avLst>
          </a:prstGeom>
          <a:noFill/>
          <a:ln w="1905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800" b="0" i="0" u="none" strike="noStrike" cap="none" spc="0">
              <a:ln>
                <a:noFill/>
              </a:ln>
              <a:solidFill>
                <a:prstClr val="white"/>
              </a:solidFill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0" name=""/>
          <p:cNvGraphicFramePr>
            <a:graphicFrameLocks xmlns:a="http://schemas.openxmlformats.org/drawingml/2006/main" noChangeAspect="1"/>
          </p:cNvGraphicFramePr>
          <p:nvPr>
            <p:extLst>
              <p:ext uri="{D42A27DB-BD31-4B8C-83A1-F6EECF244321}">
                <p14:modId xmlns:p14="http://schemas.microsoft.com/office/powerpoint/2010/main" val="2157879785"/>
              </p:ext>
            </p:extLst>
          </p:nvPr>
        </p:nvGraphicFramePr>
        <p:xfrm>
          <a:off x="2208918" y="5279284"/>
          <a:ext cx="4914900" cy="1176387"/>
        </p:xfrm>
        <a:graphic>
          <a:graphicData uri="http://schemas.openxmlformats.org/presentationml/2006/ole">
            <p:oleObj name="oleObj" r:id="rId7" imgW="4504690" imgH="962025" progId="Excel.Sheet.12">
              <p:embed/>
              <p:pic>
                <p:nvPicPr>
                  <p:cNvPr id="9" name="Object 8"/>
                  <p:cNvPicPr/>
                  <p:nvPr/>
                </p:nvPicPr>
                <p:blipFill>
                  <a:blip r:embed="rId6"/>
                  <a:stretch/>
                </p:blipFill>
                <p:spPr bwMode="auto">
                  <a:xfrm>
                    <a:off x="2208918" y="5279284"/>
                    <a:ext cx="4914900" cy="1176387"/>
                  </a:xfrm>
                  <a:prstGeom prst="rect">
                    <a:avLst/>
                  </a:prstGeom>
                </p:spPr>
              </p:pic>
            </p:oleObj>
          </a:graphicData>
        </a:graphic>
      </p:graphicFrame>
      <p:cxnSp>
        <p:nvCxnSpPr>
          <p:cNvPr id="21" name="Straight Arrow Connector 10"/>
          <p:cNvCxnSpPr>
            <a:cxnSpLocks/>
            <a:stCxn id="18" idx="2"/>
            <a:endCxn id="25" idx="0"/>
          </p:cNvCxnSpPr>
          <p:nvPr/>
        </p:nvCxnSpPr>
        <p:spPr bwMode="auto">
          <a:xfrm>
            <a:off x="3966716" y="5016577"/>
            <a:ext cx="719547" cy="206699"/>
          </a:xfrm>
          <a:prstGeom prst="straightConnector1">
            <a:avLst/>
          </a:prstGeom>
          <a:noFill/>
          <a:ln w="6350" cap="flat" cmpd="sng" algn="ctr">
            <a:solidFill>
              <a:srgbClr val="4472C4">
                <a:lumMod val="50000"/>
              </a:srgbClr>
            </a:solidFill>
            <a:prstDash val="solid"/>
            <a:miter lim="800000"/>
            <a:tailEnd type="triangle" w="med" len="med"/>
          </a:ln>
          <a:effectLst/>
        </p:spPr>
      </p:cxnSp>
      <p:cxnSp>
        <p:nvCxnSpPr>
          <p:cNvPr id="22" name="Straight Arrow Connector 11"/>
          <p:cNvCxnSpPr>
            <a:cxnSpLocks/>
            <a:stCxn id="19" idx="1"/>
          </p:cNvCxnSpPr>
          <p:nvPr/>
        </p:nvCxnSpPr>
        <p:spPr bwMode="auto">
          <a:xfrm flipH="1">
            <a:off x="7242014" y="4512522"/>
            <a:ext cx="648072" cy="838770"/>
          </a:xfrm>
          <a:prstGeom prst="straightConnector1">
            <a:avLst/>
          </a:prstGeom>
          <a:noFill/>
          <a:ln w="6350" cap="flat" cmpd="sng" algn="ctr">
            <a:solidFill>
              <a:srgbClr val="4472C4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graphicFrame>
        <p:nvGraphicFramePr>
          <p:cNvPr id="0" name=""/>
          <p:cNvGraphicFramePr>
            <a:graphicFrameLocks xmlns:a="http://schemas.openxmlformats.org/drawingml/2006/main" noChangeAspect="1"/>
          </p:cNvGraphicFramePr>
          <p:nvPr>
            <p:extLst>
              <p:ext uri="{D42A27DB-BD31-4B8C-83A1-F6EECF244321}">
                <p14:modId xmlns:p14="http://schemas.microsoft.com/office/powerpoint/2010/main" val="2157879785"/>
              </p:ext>
            </p:extLst>
          </p:nvPr>
        </p:nvGraphicFramePr>
        <p:xfrm>
          <a:off x="7967202" y="5318574"/>
          <a:ext cx="1693863" cy="1112837"/>
        </p:xfrm>
        <a:graphic>
          <a:graphicData uri="http://schemas.openxmlformats.org/presentationml/2006/ole">
            <p:oleObj name="oleObj" r:id="rId9" imgW="1752600" imgH="1151890" progId="Excel.Sheet.12">
              <p:embed/>
              <p:pic>
                <p:nvPicPr>
                  <p:cNvPr id="13" name="Object 12"/>
                  <p:cNvPicPr/>
                  <p:nvPr/>
                </p:nvPicPr>
                <p:blipFill>
                  <a:blip r:embed="rId8"/>
                  <a:stretch/>
                </p:blipFill>
                <p:spPr bwMode="auto">
                  <a:xfrm>
                    <a:off x="7967202" y="5318574"/>
                    <a:ext cx="1693863" cy="1112837"/>
                  </a:xfrm>
                  <a:prstGeom prst="rect">
                    <a:avLst/>
                  </a:prstGeom>
                </p:spPr>
              </p:pic>
            </p:oleObj>
          </a:graphicData>
        </a:graphic>
      </p:graphicFrame>
      <p:sp>
        <p:nvSpPr>
          <p:cNvPr id="24" name="Rounded Rectangle 13"/>
          <p:cNvSpPr/>
          <p:nvPr/>
        </p:nvSpPr>
        <p:spPr bwMode="auto">
          <a:xfrm>
            <a:off x="7890086" y="5244567"/>
            <a:ext cx="1866292" cy="1186844"/>
          </a:xfrm>
          <a:prstGeom prst="roundRect">
            <a:avLst>
              <a:gd name="adj" fmla="val 16667"/>
            </a:avLst>
          </a:prstGeom>
          <a:noFill/>
          <a:ln w="1905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800" b="0" i="0" u="none" strike="noStrike" cap="none" spc="0">
              <a:ln>
                <a:noFill/>
              </a:ln>
              <a:solidFill>
                <a:prstClr val="white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5" name="Rounded Rectangle 14"/>
          <p:cNvSpPr/>
          <p:nvPr/>
        </p:nvSpPr>
        <p:spPr bwMode="auto">
          <a:xfrm>
            <a:off x="2130512" y="5223276"/>
            <a:ext cx="5111502" cy="1232395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4472C4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800" b="0" i="0" u="none" strike="noStrike" cap="none" spc="0">
              <a:ln>
                <a:noFill/>
              </a:ln>
              <a:solidFill>
                <a:prstClr val="white"/>
              </a:solidFill>
              <a:latin typeface="Calibri"/>
              <a:ea typeface="+mn-ea"/>
              <a:cs typeface="+mn-cs"/>
            </a:endParaRPr>
          </a:p>
        </p:txBody>
      </p:sp>
      <p:cxnSp>
        <p:nvCxnSpPr>
          <p:cNvPr id="26" name="Straight Arrow Connector 19"/>
          <p:cNvCxnSpPr>
            <a:cxnSpLocks/>
            <a:stCxn id="24" idx="1"/>
            <a:endCxn id="25" idx="3"/>
          </p:cNvCxnSpPr>
          <p:nvPr/>
        </p:nvCxnSpPr>
        <p:spPr bwMode="auto">
          <a:xfrm flipH="1">
            <a:off x="7242014" y="5837989"/>
            <a:ext cx="648072" cy="1485"/>
          </a:xfrm>
          <a:prstGeom prst="straightConnector1">
            <a:avLst/>
          </a:prstGeom>
          <a:noFill/>
          <a:ln w="6350" cap="flat" cmpd="sng" algn="ctr">
            <a:solidFill>
              <a:srgbClr val="4472C4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Изменение данных: UPDATE и DELETE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Изменение премии сотрудника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def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33CC"/>
                </a:solidFill>
                <a:latin typeface="Courier New"/>
                <a:ea typeface="+mn-ea"/>
                <a:cs typeface="+mn-cs"/>
              </a:rPr>
              <a:t>update_employee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33CC"/>
                </a:solidFill>
                <a:latin typeface="Courier New"/>
                <a:ea typeface="+mn-ea"/>
                <a:cs typeface="+mn-cs"/>
              </a:rPr>
              <a:t>_bonus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conn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employee_id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new_bonus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cur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conn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cursor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</a:t>
            </a:r>
            <a:endParaRPr lang="en-US" sz="1200" b="1" i="0" u="none" strike="noStrike" cap="none" spc="0">
              <a:ln>
                <a:noFill/>
              </a:ln>
              <a:solidFill>
                <a:srgbClr val="00008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    #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Делаем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UPDATE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запрос к базе данных, используя обычный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SQL-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синтаксис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cur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execute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"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UPDATE Employees"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                " SET Bonus = :new_bonus"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                " WHERE Id = :employee_id"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               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{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'employee_id'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employee_id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'new_bonus'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new_bonus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})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conn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commit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</a:t>
            </a:r>
            <a:endParaRPr lang="ru-RU" sz="1200" b="1" i="0" u="none" strike="noStrike" cap="none" spc="0">
              <a:ln>
                <a:noFill/>
              </a:ln>
              <a:solidFill>
                <a:srgbClr val="00008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0" i="0" u="none" strike="noStrike" cap="none" spc="0">
              <a:ln>
                <a:noFill/>
              </a:ln>
              <a:solidFill>
                <a:srgbClr val="008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0" i="0" u="none" strike="noStrike" cap="none" spc="0">
              <a:ln>
                <a:noFill/>
              </a:ln>
              <a:solidFill>
                <a:srgbClr val="008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Удаление сотрудника из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проекта (но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не из базы данных)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def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33CC"/>
                </a:solidFill>
                <a:latin typeface="Courier New"/>
                <a:ea typeface="+mn-ea"/>
                <a:cs typeface="+mn-cs"/>
              </a:rPr>
              <a:t>delete_employee_from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33CC"/>
                </a:solidFill>
                <a:latin typeface="Courier New"/>
                <a:ea typeface="+mn-ea"/>
                <a:cs typeface="+mn-cs"/>
              </a:rPr>
              <a:t>_project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conn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employee_id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project_id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cur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conn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cursor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</a:t>
            </a:r>
            <a:endParaRPr lang="en-US" sz="1200" b="1" i="0" u="none" strike="noStrike" cap="none" spc="0">
              <a:ln>
                <a:noFill/>
              </a:ln>
              <a:solidFill>
                <a:srgbClr val="00008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Делаем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DELETE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запрос к базе данных, используя обычный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SQL-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синтаксис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cur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execute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"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DELETE FROM EmployeeProject"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                " WHERE EmployeeId = :employee_id"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                " AND ProjectId = :project_id"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                {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'employee_id'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employee_id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'project_id'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project_id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})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conn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commit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</a:t>
            </a:r>
            <a:endParaRPr lang="en-US" sz="1200" b="1" i="0" u="none" strike="noStrike" cap="none" spc="0">
              <a:ln>
                <a:noFill/>
              </a:ln>
              <a:solidFill>
                <a:srgbClr val="000080"/>
              </a:solidFill>
              <a:latin typeface="Courier New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Решение задачи (бета-версия)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login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input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"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Логин: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"</a:t>
            </a:r>
            <a:r>
              <a:rPr lang="ru-RU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pwd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input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"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Пароль: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"</a:t>
            </a:r>
            <a:r>
              <a:rPr lang="ru-RU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endParaRPr lang="en-US" sz="1200" b="1" i="0" u="none" strike="noStrike" cap="none" spc="0">
              <a:ln>
                <a:noFill/>
              </a:ln>
              <a:solidFill>
                <a:srgbClr val="00008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1" i="0" u="none" strike="noStrike" cap="none" spc="0">
              <a:ln>
                <a:noFill/>
              </a:ln>
              <a:solidFill>
                <a:srgbClr val="00008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res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authentication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conn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login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pwd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if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res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user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dict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res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print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>
                <a:solidFill>
                  <a:srgbClr val="808080"/>
                </a:solidFill>
                <a:latin typeface="Courier New"/>
              </a:rPr>
              <a:t>f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"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Здравствуйте, </a:t>
            </a:r>
            <a:r>
              <a:rPr lang="ru-RU" sz="1200" b="1">
                <a:solidFill>
                  <a:srgbClr val="000080"/>
                </a:solidFill>
                <a:latin typeface="Courier New"/>
              </a:rPr>
              <a:t>{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user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[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'Name'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]</a:t>
            </a:r>
            <a:r>
              <a:rPr lang="ru-RU" sz="1200" b="1">
                <a:solidFill>
                  <a:srgbClr val="000080"/>
                </a:solidFill>
                <a:latin typeface="Courier New"/>
              </a:rPr>
              <a:t>}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"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b="1" i="0" u="none" strike="noStrike" cap="none" spc="0">
              <a:ln>
                <a:noFill/>
              </a:ln>
              <a:solidFill>
                <a:srgbClr val="00008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if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user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[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'Position'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] ==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"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менеджер проекта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"</a:t>
            </a:r>
            <a:r>
              <a:rPr lang="ru-RU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show_manager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_info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conn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user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[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'ProjectId'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])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b="1" i="0" u="none" strike="noStrike" cap="none" spc="0">
              <a:ln>
                <a:noFill/>
              </a:ln>
              <a:solidFill>
                <a:srgbClr val="00008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id_upd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int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input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"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Изменение премии.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ID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сотрудника (0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- отмена):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"</a:t>
            </a:r>
            <a:r>
              <a:rPr lang="ru-RU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))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if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id_upd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           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if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 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id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_upd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 !=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user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[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'Id'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]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and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                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is_employee_in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_project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conn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id_upd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user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[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'ProjectId'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])):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            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new_bonus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input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"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Новая премия: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"</a:t>
            </a:r>
            <a:r>
              <a:rPr lang="ru-RU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            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update_employee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_bonus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conn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id_upd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new_bonus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           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else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               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print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"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Невозможно изменить премию для данного сотрудника"</a:t>
            </a:r>
            <a:r>
              <a:rPr lang="ru-RU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1" i="0" u="none" strike="noStrike" cap="none" spc="0">
              <a:ln>
                <a:noFill/>
              </a:ln>
              <a:solidFill>
                <a:srgbClr val="00008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id_del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int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input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"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Удаление сотрудника.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ID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сотрудника (0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- отмена):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"</a:t>
            </a:r>
            <a:r>
              <a:rPr lang="ru-RU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))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if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id_del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           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if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id_del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 !=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user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[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'Id'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]: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            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delete_employee_from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_project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conn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id_del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user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[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'ProjectId'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])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           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else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               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print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"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Невозможно удалить данного сотрудника из проекта"</a:t>
            </a:r>
            <a:r>
              <a:rPr lang="ru-RU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else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show_employee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_info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conn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user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[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'Id'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])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else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print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"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Доступ запрещен"</a:t>
            </a:r>
            <a:r>
              <a:rPr lang="ru-RU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endParaRPr lang="en-US" sz="1200" b="1" i="0" u="none" strike="noStrike" cap="none" spc="0">
              <a:ln>
                <a:noFill/>
              </a:ln>
              <a:solidFill>
                <a:srgbClr val="000080"/>
              </a:solidFill>
              <a:latin typeface="Courier New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Тестирование бета-версии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__________________________________________________</a:t>
            </a:r>
            <a:endParaRPr lang="en-US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Логин: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sidorovs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Пароль: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zayka88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Здравствуйте, Сидоров С.С.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Информация для менеджера: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{'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Id': 2, 'Name': '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Петров П.П.', '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Pay': 101000}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{'Id': 3, 'Name': '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Сидоров С.С.', '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Pay': 130000}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Изменение премии.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ID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сотрудника (0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- отмена):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2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Новая премия: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6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0000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Удаление сотрудника.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ID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сотрудника (0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- отмена):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0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>
              <a:solidFill>
                <a:srgbClr val="008000"/>
              </a:solidFill>
              <a:latin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__________________________________________________</a:t>
            </a:r>
            <a:endParaRPr lang="en-US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Логин: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sidorovs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Пароль: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zayka88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Здравствуйте, Сидоров С.С.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Информация для менеджера: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{'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Id': 2, 'Name': '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Петров П.П.', '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Pay': 111000}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{'Id': 3, 'Name': '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Сидоров С.С.', '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Pay': 130000}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Изменение премии.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ID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сотрудника (0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- отмена):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0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Удаление сотрудника.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ID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сотрудника (0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- отмена):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2</a:t>
            </a:r>
            <a:endParaRPr lang="en-US" sz="1200" b="0" i="0" u="none" strike="noStrike" cap="none" spc="0">
              <a:ln>
                <a:noFill/>
              </a:ln>
              <a:solidFill>
                <a:srgbClr val="008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>
              <a:solidFill>
                <a:srgbClr val="008000"/>
              </a:solidFill>
              <a:latin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__________________________________________________</a:t>
            </a:r>
            <a:endParaRPr lang="en-US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Логин: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sidorovs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Пароль: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123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Доступ запрещен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b="0" i="0" u="none" strike="noStrike" cap="none" spc="0">
              <a:ln>
                <a:noFill/>
              </a:ln>
              <a:solidFill>
                <a:srgbClr val="008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SQL-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инъекции:</a:t>
            </a: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 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уязвимый код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def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33CC"/>
                </a:solidFill>
                <a:latin typeface="Courier New"/>
                <a:ea typeface="+mn-ea"/>
                <a:cs typeface="+mn-cs"/>
              </a:rPr>
              <a:t>bad_authentication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conn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login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pwd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cur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conn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cursor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cur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execute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"SELECT E.Id, E.Name, E.Position, EP.ProjectId"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                " FROM Employees AS E, EmployeeProject AS EP"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                " WHERE E.Id = EP.EmployeeId"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                " AND E.Login = '{login}' AND E.Password = '{pwd}'"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            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format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login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login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pwd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pwd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))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    return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cur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fetchone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</a:t>
            </a:r>
            <a:endParaRPr lang="ru-RU" sz="1200" b="1" i="0" u="none" strike="noStrike" cap="none" spc="0">
              <a:ln>
                <a:noFill/>
              </a:ln>
              <a:solidFill>
                <a:srgbClr val="00008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__________________________________________________</a:t>
            </a:r>
            <a:endParaRPr lang="en-US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Логин: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ivanovi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Пароль: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ivanov123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Здравствуйте, Иванов И.И.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Информация для сотрудника: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{'Id': 1, 'Name': 'Иванов И.И.', 'Pay': 80000}</a:t>
            </a:r>
            <a:endParaRPr lang="en-US" sz="1200" b="0" i="0" u="none" strike="noStrike" cap="none" spc="0">
              <a:ln>
                <a:noFill/>
              </a:ln>
              <a:solidFill>
                <a:srgbClr val="008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>
              <a:solidFill>
                <a:srgbClr val="008000"/>
              </a:solidFill>
              <a:latin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__________________________________________________</a:t>
            </a:r>
            <a:endParaRPr lang="en-US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Логин: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ivanovi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Пароль: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123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Доступ запрещен</a:t>
            </a:r>
            <a:endParaRPr lang="en-US" sz="1200" b="0" i="0" u="none" strike="noStrike" cap="none" spc="0">
              <a:ln>
                <a:noFill/>
              </a:ln>
              <a:solidFill>
                <a:srgbClr val="008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>
              <a:solidFill>
                <a:srgbClr val="008000"/>
              </a:solidFill>
              <a:latin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__________________________________________________</a:t>
            </a:r>
            <a:endParaRPr lang="en-US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Логин: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ivanovi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Пароль: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123' OR 'a'='a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Здравствуйте, Иванов И.И.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Информация для сотрудника: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{'Id': 1, 'Name': 'Иванов И.И.', 'Pay': 80000}</a:t>
            </a:r>
            <a:endParaRPr lang="en-US" sz="1200" b="0" i="0" u="none" strike="noStrike" cap="none" spc="0">
              <a:ln>
                <a:noFill/>
              </a:ln>
              <a:solidFill>
                <a:srgbClr val="008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b="0" i="0" u="none" strike="noStrike" cap="none" spc="0">
              <a:ln>
                <a:noFill/>
              </a:ln>
              <a:solidFill>
                <a:srgbClr val="008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</p:txBody>
      </p:sp>
      <p:sp>
        <p:nvSpPr>
          <p:cNvPr id="2" name="Прямоугольник 1"/>
          <p:cNvSpPr/>
          <p:nvPr/>
        </p:nvSpPr>
        <p:spPr bwMode="auto">
          <a:xfrm>
            <a:off x="318782" y="4983061"/>
            <a:ext cx="4899169" cy="10150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SQL-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инъекции:</a:t>
            </a: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 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защищенный код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def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33CC"/>
                </a:solidFill>
                <a:latin typeface="Courier New"/>
                <a:ea typeface="+mn-ea"/>
                <a:cs typeface="+mn-cs"/>
              </a:rPr>
              <a:t>authentication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conn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login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pwd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cur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conn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cursor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cur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execute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"SELECT E.Id, E.Name, E.Position, EP.ProjectId"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                " FROM Employees AS E, EmployeeProject AS EP"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                " WHERE E.Id = EP.EmployeeId"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                " AND E.Login = :login AND E.Password = :pwd"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                {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'login'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login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'pwd'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pwd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})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return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cur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fetchone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</a:t>
            </a:r>
            <a:endParaRPr lang="ru-RU" sz="1200" b="1" i="0" u="none" strike="noStrike" cap="none" spc="0">
              <a:ln>
                <a:noFill/>
              </a:ln>
              <a:solidFill>
                <a:srgbClr val="00008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1" i="0" u="none" strike="noStrike" cap="none" spc="0">
              <a:ln>
                <a:noFill/>
              </a:ln>
              <a:solidFill>
                <a:srgbClr val="00008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1" i="0" u="none" strike="noStrike" cap="none" spc="0">
              <a:ln>
                <a:noFill/>
              </a:ln>
              <a:solidFill>
                <a:srgbClr val="00008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def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33CC"/>
                </a:solidFill>
                <a:latin typeface="Courier New"/>
                <a:ea typeface="+mn-ea"/>
                <a:cs typeface="+mn-cs"/>
              </a:rPr>
              <a:t>authentication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FF33CC"/>
                </a:solidFill>
                <a:latin typeface="Courier New"/>
                <a:ea typeface="+mn-ea"/>
                <a:cs typeface="+mn-cs"/>
              </a:rPr>
              <a:t>2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conn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login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pwd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cur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conn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cursor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cur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execute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"SELECT E.Id, E.Name, E.Position, EP.ProjectId"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                " FROM Employees AS E, EmployeeProject AS EP"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                " WHERE E.Id = EP.EmployeeId"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                " AND E.Login =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?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 AND E.Password =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?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"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                </a:t>
            </a:r>
            <a:r>
              <a:rPr lang="ru-RU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login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pwd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))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return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cur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fetchone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</a:t>
            </a:r>
            <a:endParaRPr lang="ru-RU" sz="1200" b="1" i="0" u="none" strike="noStrike" cap="none" spc="0">
              <a:ln>
                <a:noFill/>
              </a:ln>
              <a:solidFill>
                <a:srgbClr val="00008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__________________________________________________</a:t>
            </a:r>
            <a:endParaRPr lang="en-US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Логин: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ivanovi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Пароль: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123' OR 'a'='a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Доступ запрещен</a:t>
            </a:r>
            <a:endParaRPr lang="en-US" sz="1200" b="0" i="0" u="none" strike="noStrike" cap="none" spc="0">
              <a:ln>
                <a:noFill/>
              </a:ln>
              <a:solidFill>
                <a:srgbClr val="008000"/>
              </a:solidFill>
              <a:latin typeface="Courier New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ORM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en-US" sz="2000">
                <a:solidFill>
                  <a:srgbClr val="002060"/>
                </a:solidFill>
                <a:latin typeface="+mn-lt"/>
              </a:rPr>
              <a:t>ORM (Object-Relational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Mapping –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объектно-реляционное преобразование)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–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 технология программирования, которая связывает базы данных с концепциями объектно-ориентированных языков программирования, создавая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"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виртуальную объектную базу данных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"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 (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Wiki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). </a:t>
            </a:r>
            <a:endParaRPr/>
          </a:p>
          <a:p>
            <a:pPr algn="just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Известные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ORM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в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Python: SQLAlchemy, DjangoORM, peewee, PonyORM, SQLObject, Storm, quick_orm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и другие. </a:t>
            </a:r>
            <a:endParaRPr/>
          </a:p>
          <a:p>
            <a:pPr algn="just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5" name="Shape 86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4469929" y="2793534"/>
            <a:ext cx="3252142" cy="38561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Классы для таблиц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en-US" sz="1200" b="1">
                <a:solidFill>
                  <a:srgbClr val="0000FF"/>
                </a:solidFill>
                <a:latin typeface="Courier New"/>
              </a:rPr>
              <a:t>class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>
                <a:solidFill>
                  <a:srgbClr val="000000"/>
                </a:solidFill>
                <a:latin typeface="Courier New"/>
              </a:rPr>
              <a:t>PositionSalary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Base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):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__tablename__ 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>
                <a:solidFill>
                  <a:srgbClr val="808080"/>
                </a:solidFill>
                <a:latin typeface="Courier New"/>
              </a:rPr>
              <a:t>'position_salary'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position 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Column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String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primary_key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200" b="1">
                <a:solidFill>
                  <a:srgbClr val="0000FF"/>
                </a:solidFill>
                <a:latin typeface="Courier New"/>
              </a:rPr>
              <a:t>True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)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salary 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Column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Integer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nullable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200" b="1">
                <a:solidFill>
                  <a:srgbClr val="0000FF"/>
                </a:solidFill>
                <a:latin typeface="Courier New"/>
              </a:rPr>
              <a:t>False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)</a:t>
            </a:r>
            <a:endParaRPr lang="en-US" sz="1200"/>
          </a:p>
          <a:p>
            <a:pPr algn="just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  <a:defRPr/>
            </a:pPr>
            <a:endParaRPr lang="en-US" sz="1200" b="1">
              <a:solidFill>
                <a:srgbClr val="0000FF"/>
              </a:solidFill>
              <a:latin typeface="Courier New"/>
            </a:endParaRPr>
          </a:p>
          <a:p>
            <a:pPr>
              <a:spcBef>
                <a:spcPts val="0"/>
              </a:spcBef>
              <a:buNone/>
              <a:defRPr/>
            </a:pPr>
            <a:r>
              <a:rPr lang="en-US" sz="1200" b="1">
                <a:solidFill>
                  <a:srgbClr val="0000FF"/>
                </a:solidFill>
                <a:latin typeface="Courier New"/>
              </a:rPr>
              <a:t>class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>
                <a:solidFill>
                  <a:srgbClr val="000000"/>
                </a:solidFill>
                <a:latin typeface="Courier New"/>
              </a:rPr>
              <a:t>Employee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Base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):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__tablename__ 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>
                <a:solidFill>
                  <a:srgbClr val="808080"/>
                </a:solidFill>
                <a:latin typeface="Courier New"/>
              </a:rPr>
              <a:t>'employee'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id 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Column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Integer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primary_key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200" b="1">
                <a:solidFill>
                  <a:srgbClr val="0000FF"/>
                </a:solidFill>
                <a:latin typeface="Courier New"/>
              </a:rPr>
              <a:t>True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)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name 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Column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String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nullable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200" b="1">
                <a:solidFill>
                  <a:srgbClr val="0000FF"/>
                </a:solidFill>
                <a:latin typeface="Courier New"/>
              </a:rPr>
              <a:t>False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)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position 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Column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String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ForeignKey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200">
                <a:solidFill>
                  <a:srgbClr val="808080"/>
                </a:solidFill>
                <a:latin typeface="Courier New"/>
              </a:rPr>
              <a:t>'position_salary.position'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),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nullable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200" b="1">
                <a:solidFill>
                  <a:srgbClr val="0000FF"/>
                </a:solidFill>
                <a:latin typeface="Courier New"/>
              </a:rPr>
              <a:t>False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)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bonus 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Column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Integer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default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200">
                <a:solidFill>
                  <a:srgbClr val="FF0000"/>
                </a:solidFill>
                <a:latin typeface="Courier New"/>
              </a:rPr>
              <a:t>0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)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login 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Column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String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nullable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200" b="1">
                <a:solidFill>
                  <a:srgbClr val="0000FF"/>
                </a:solidFill>
                <a:latin typeface="Courier New"/>
              </a:rPr>
              <a:t>False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unique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200" b="1">
                <a:solidFill>
                  <a:srgbClr val="0000FF"/>
                </a:solidFill>
                <a:latin typeface="Courier New"/>
              </a:rPr>
              <a:t>True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)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password 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Column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String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nullable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200" b="1">
                <a:solidFill>
                  <a:srgbClr val="0000FF"/>
                </a:solidFill>
                <a:latin typeface="Courier New"/>
              </a:rPr>
              <a:t>False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)</a:t>
            </a:r>
            <a:endParaRPr lang="en-US" sz="1200"/>
          </a:p>
          <a:p>
            <a:pPr algn="just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  <p:graphicFrame>
        <p:nvGraphicFramePr>
          <p:cNvPr id="0" name=""/>
          <p:cNvGraphicFramePr>
            <a:graphicFrameLocks xmlns:a="http://schemas.openxmlformats.org/drawingml/2006/main" noChangeAspect="1"/>
          </p:cNvGraphicFramePr>
          <p:nvPr>
            <p:extLst>
              <p:ext uri="{D42A27DB-BD31-4B8C-83A1-F6EECF244321}">
                <p14:modId xmlns:p14="http://schemas.microsoft.com/office/powerpoint/2010/main" val="2157879785"/>
              </p:ext>
            </p:extLst>
          </p:nvPr>
        </p:nvGraphicFramePr>
        <p:xfrm>
          <a:off x="4746557" y="1963996"/>
          <a:ext cx="2698886" cy="1150660"/>
        </p:xfrm>
        <a:graphic>
          <a:graphicData uri="http://schemas.openxmlformats.org/presentationml/2006/ole">
            <p:oleObj name="oleObj" r:id="rId3" imgW="2257425" imgH="962025" progId="Excel.Sheet.12">
              <p:embed/>
              <p:pic>
                <p:nvPicPr>
                  <p:cNvPr id="5" name="Object 4"/>
                  <p:cNvPicPr/>
                  <p:nvPr/>
                </p:nvPicPr>
                <p:blipFill>
                  <a:blip r:embed="rId2"/>
                  <a:stretch/>
                </p:blipFill>
                <p:spPr bwMode="auto">
                  <a:xfrm>
                    <a:off x="4746557" y="1963996"/>
                    <a:ext cx="2698886" cy="1150660"/>
                  </a:xfrm>
                  <a:prstGeom prst="rect">
                    <a:avLst/>
                  </a:prstGeom>
                </p:spPr>
              </p:pic>
            </p:oleObj>
          </a:graphicData>
        </a:graphic>
      </p:graphicFrame>
      <p:graphicFrame>
        <p:nvGraphicFramePr>
          <p:cNvPr id="0" name=""/>
          <p:cNvGraphicFramePr>
            <a:graphicFrameLocks xmlns:a="http://schemas.openxmlformats.org/drawingml/2006/main" noChangeAspect="1"/>
          </p:cNvGraphicFramePr>
          <p:nvPr>
            <p:extLst>
              <p:ext uri="{D42A27DB-BD31-4B8C-83A1-F6EECF244321}">
                <p14:modId xmlns:p14="http://schemas.microsoft.com/office/powerpoint/2010/main" val="2157879785"/>
              </p:ext>
            </p:extLst>
          </p:nvPr>
        </p:nvGraphicFramePr>
        <p:xfrm>
          <a:off x="2996366" y="5292094"/>
          <a:ext cx="6188886" cy="1150661"/>
        </p:xfrm>
        <a:graphic>
          <a:graphicData uri="http://schemas.openxmlformats.org/presentationml/2006/ole">
            <p:oleObj name="oleObj" r:id="rId5" imgW="4959985" imgH="922020" progId="Excel.Sheet.12">
              <p:embed/>
              <p:pic>
                <p:nvPicPr>
                  <p:cNvPr id="4" name="Object 3"/>
                  <p:cNvPicPr/>
                  <p:nvPr/>
                </p:nvPicPr>
                <p:blipFill>
                  <a:blip r:embed="rId4"/>
                  <a:stretch/>
                </p:blipFill>
                <p:spPr bwMode="auto">
                  <a:xfrm>
                    <a:off x="2996366" y="5292094"/>
                    <a:ext cx="6188886" cy="1150661"/>
                  </a:xfrm>
                  <a:prstGeom prst="rect">
                    <a:avLst/>
                  </a:prstGeom>
                </p:spPr>
              </p:pic>
            </p:oleObj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Преимущества и недостатки </a:t>
            </a: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ORM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1163562" y="1143544"/>
            <a:ext cx="4755154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u-RU" sz="2000" u="sng">
                <a:solidFill>
                  <a:srgbClr val="002060"/>
                </a:solidFill>
                <a:latin typeface="+mn-lt"/>
              </a:rPr>
              <a:t>Преимущества</a:t>
            </a:r>
            <a:endParaRPr/>
          </a:p>
          <a:p>
            <a:pPr marL="360000" indent="-360000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Сокращение кода</a:t>
            </a:r>
            <a:endParaRPr/>
          </a:p>
          <a:p>
            <a:pPr marL="360000" indent="-360000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Единая парадигма программирования</a:t>
            </a:r>
            <a:endParaRPr/>
          </a:p>
          <a:p>
            <a:pPr marL="360000" indent="-360000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Независимость от диалекта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SQL</a:t>
            </a:r>
            <a:endParaRPr lang="ru-RU" sz="200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1163561" y="4083240"/>
            <a:ext cx="4755154" cy="163121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u-RU" sz="2000" u="sng">
                <a:solidFill>
                  <a:srgbClr val="002060"/>
                </a:solidFill>
                <a:latin typeface="+mn-lt"/>
              </a:rPr>
              <a:t>Что это дает</a:t>
            </a:r>
            <a:endParaRPr/>
          </a:p>
          <a:p>
            <a:pPr marL="360000" indent="-360000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Ускорение разработки</a:t>
            </a:r>
            <a:endParaRPr/>
          </a:p>
          <a:p>
            <a:pPr marL="360000" indent="-360000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Простота понимания всего кода</a:t>
            </a:r>
            <a:endParaRPr/>
          </a:p>
          <a:p>
            <a:pPr marL="360000" indent="-360000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Универсальность методов отладки</a:t>
            </a:r>
            <a:endParaRPr/>
          </a:p>
          <a:p>
            <a:pPr marL="360000" indent="-360000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Кросс-СУБД код</a:t>
            </a:r>
            <a:endParaRPr/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6647370" y="1143544"/>
            <a:ext cx="3927729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u-RU" sz="2000" u="sng">
                <a:solidFill>
                  <a:srgbClr val="002060"/>
                </a:solidFill>
                <a:latin typeface="+mn-lt"/>
              </a:rPr>
              <a:t>Недостатки</a:t>
            </a:r>
            <a:endParaRPr/>
          </a:p>
          <a:p>
            <a:pPr marL="360000" indent="-360000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Медленнее чистого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SQL</a:t>
            </a:r>
            <a:endParaRPr lang="ru-RU" sz="2000">
              <a:solidFill>
                <a:srgbClr val="002060"/>
              </a:solidFill>
              <a:latin typeface="+mn-lt"/>
            </a:endParaRPr>
          </a:p>
          <a:p>
            <a:pPr marL="360000" indent="-360000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Требует больше памяти</a:t>
            </a:r>
            <a:endParaRPr/>
          </a:p>
          <a:p>
            <a:pPr marL="360000" indent="-360000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Уступает в полноте и гибкости</a:t>
            </a:r>
            <a:endParaRPr/>
          </a:p>
        </p:txBody>
      </p:sp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6273284" y="4104157"/>
            <a:ext cx="4675902" cy="163121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u-RU" sz="2000" u="sng">
                <a:solidFill>
                  <a:srgbClr val="002060"/>
                </a:solidFill>
                <a:latin typeface="+mn-lt"/>
              </a:rPr>
              <a:t>Однако</a:t>
            </a:r>
            <a:endParaRPr/>
          </a:p>
          <a:p>
            <a:pPr algn="just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Программист при необходимости может сам задать код SQL-запросов, который будет использоваться при тех или иных действиях </a:t>
            </a:r>
            <a:endParaRPr/>
          </a:p>
        </p:txBody>
      </p:sp>
      <p:cxnSp>
        <p:nvCxnSpPr>
          <p:cNvPr id="3" name="Прямая со стрелкой 2"/>
          <p:cNvCxnSpPr>
            <a:cxnSpLocks/>
            <a:stCxn id="14" idx="2"/>
            <a:endCxn id="16" idx="0"/>
          </p:cNvCxnSpPr>
          <p:nvPr/>
        </p:nvCxnSpPr>
        <p:spPr bwMode="auto">
          <a:xfrm flipH="1">
            <a:off x="3541139" y="2466983"/>
            <a:ext cx="1" cy="1616257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 стрелкой 4"/>
          <p:cNvCxnSpPr>
            <a:cxnSpLocks/>
            <a:stCxn id="17" idx="2"/>
            <a:endCxn id="19" idx="0"/>
          </p:cNvCxnSpPr>
          <p:nvPr/>
        </p:nvCxnSpPr>
        <p:spPr bwMode="auto">
          <a:xfrm>
            <a:off x="8611235" y="2466983"/>
            <a:ext cx="0" cy="1637174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Модели данных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Чтоб обеспечивать целостность данных, очевидно, они должны быть упорядочены в соответствии с некоторой логической структурой. Такая структура и правила работы с ней описывается моделью данных, поддерживаемой в том числе на уровне СУБД. Существуют различные модели данных.</a:t>
            </a:r>
            <a:endParaRPr/>
          </a:p>
          <a:p>
            <a:pPr marL="360000" indent="-360000"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иерархическая модель, в которой связи между данными можно описать с помощью упорядоченного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графа (дерева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)</a:t>
            </a:r>
            <a:endParaRPr/>
          </a:p>
          <a:p>
            <a:pPr marL="360000" indent="-360000"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сетевая модель позволяет отображать разнообразные взаимосвязи элементов данных в виде произвольного графа, обобщая тем самым иерархическую модель данных</a:t>
            </a:r>
            <a:endParaRPr/>
          </a:p>
          <a:p>
            <a:pPr marL="360000" indent="-360000"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многомерная модель представляется набором гиперкубов, применяется, как правило, в узкоспециализированных областях</a:t>
            </a:r>
            <a:endParaRPr/>
          </a:p>
          <a:p>
            <a:pPr marL="360000" indent="-360000"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объектно-ориентированная модель рассматривает отдельные записи базы как свойства объектов, а связанные по смыслу совокупности таких записей – как сами объекты</a:t>
            </a:r>
            <a:endParaRPr/>
          </a:p>
          <a:p>
            <a:pPr marL="360000" indent="-360000"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реляционная модель – совокупность отношений, содержащих информацию о предметной области, упрощенным представлением реляционной модели данных является набор таблиц</a:t>
            </a:r>
            <a:endParaRPr/>
          </a:p>
          <a:p>
            <a:pPr marL="360000" indent="-360000"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постреляционная модель представляет из себя расширенную реляционную модель, в которой допускается вложенность таблиц</a:t>
            </a:r>
            <a:endParaRPr/>
          </a:p>
          <a:p>
            <a:pPr marL="360000" indent="-360000"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и многие другие.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SQLAlchemy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SQLAlchemy – библиотека Python для работы с базами данных по технологии ORM. Она позволяет ассоциировать пользовательские классы Python с таблицами баз данных, и объекты этих классов с записями в соответствующих таблицах. Она включает в себя систему, прозрачно синхронизирующую все изменения в состояниях между объектами и соответствующими строками, равно как и систему для выполнения запросов к базе данных в терминах пользовательских классов и с учетом взаимосвязей этих классов.</a:t>
            </a:r>
            <a:endParaRPr/>
          </a:p>
          <a:p>
            <a:pPr algn="just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Таким образом, SQLAlchemy предоставляет:</a:t>
            </a:r>
            <a:endParaRPr/>
          </a:p>
          <a:p>
            <a:pPr marL="360000" indent="-360000"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ORM уровень</a:t>
            </a:r>
            <a:endParaRPr/>
          </a:p>
          <a:p>
            <a:pPr marL="360000" indent="-360000"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обобщенный API для работы с различными СУБД</a:t>
            </a:r>
            <a:endParaRPr/>
          </a:p>
          <a:p>
            <a:pPr marL="360000" indent="-360000"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интерфейс, достаточно близкий по полноте к чистому SQL</a:t>
            </a:r>
            <a:endParaRPr/>
          </a:p>
          <a:p>
            <a:pPr marL="360000" indent="-360000"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возможность использования прямых SQL-запросов</a:t>
            </a:r>
            <a:endParaRPr/>
          </a:p>
        </p:txBody>
      </p:sp>
      <p:pic>
        <p:nvPicPr>
          <p:cNvPr id="5" name="Picture 2" descr="Картинки по запросу &quot;sqlalchemy&quot;&quot;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3822557" y="5073579"/>
            <a:ext cx="4536504" cy="95549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SQLAlchemy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 </a:t>
            </a: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vs DB-API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ru-RU" sz="1200">
                <a:solidFill>
                  <a:srgbClr val="008000"/>
                </a:solidFill>
                <a:latin typeface="Courier New"/>
              </a:rPr>
              <a:t># Добавление нового сотрудника с привязкой к проекту средствами </a:t>
            </a:r>
            <a:r>
              <a:rPr lang="en-US" sz="1200">
                <a:solidFill>
                  <a:srgbClr val="008000"/>
                </a:solidFill>
                <a:latin typeface="Courier New"/>
              </a:rPr>
              <a:t>SQLAlchemy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en-US" sz="1200" b="1">
                <a:solidFill>
                  <a:srgbClr val="0000FF"/>
                </a:solidFill>
                <a:latin typeface="Courier New"/>
              </a:rPr>
              <a:t>def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>
                <a:solidFill>
                  <a:srgbClr val="FF00FF"/>
                </a:solidFill>
                <a:latin typeface="Courier New"/>
              </a:rPr>
              <a:t>add_new_employee_to_project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self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name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position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bonus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login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password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project_id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):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e 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Employee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name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name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position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position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bonus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bonus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login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login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password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password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)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self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_session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add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e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)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self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_session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commit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()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self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_session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add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EmployeeProject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employee_id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e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id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project_id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project_id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))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self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_session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commit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()</a:t>
            </a:r>
            <a:endParaRPr lang="en-US" sz="1200"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b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</a:br>
            <a:endParaRPr lang="en-US" sz="120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buNone/>
              <a:defRPr/>
            </a:pPr>
            <a:r>
              <a:rPr lang="ru-RU" sz="1200">
                <a:solidFill>
                  <a:srgbClr val="008000"/>
                </a:solidFill>
                <a:latin typeface="Courier New"/>
              </a:rPr>
              <a:t># Добавление нового сотрудника с привязкой к проекту средствами </a:t>
            </a:r>
            <a:r>
              <a:rPr lang="en-US" sz="1200">
                <a:solidFill>
                  <a:srgbClr val="008000"/>
                </a:solidFill>
                <a:latin typeface="Courier New"/>
              </a:rPr>
              <a:t>DB-API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en-US" sz="1200" b="1">
                <a:solidFill>
                  <a:srgbClr val="0000FF"/>
                </a:solidFill>
                <a:latin typeface="Courier New"/>
              </a:rPr>
              <a:t>def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>
                <a:solidFill>
                  <a:srgbClr val="FF00FF"/>
                </a:solidFill>
                <a:latin typeface="Courier New"/>
              </a:rPr>
              <a:t>add_new_employee_to_project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conn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name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position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bonus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login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pwd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project_id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):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cur 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conn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cursor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()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cur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execute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200">
                <a:solidFill>
                  <a:srgbClr val="808080"/>
                </a:solidFill>
                <a:latin typeface="Courier New"/>
              </a:rPr>
              <a:t>"INSERT INTO Employees (Name, Position, Bonus, Login, Password)"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                </a:t>
            </a:r>
            <a:r>
              <a:rPr lang="en-US" sz="1200">
                <a:solidFill>
                  <a:srgbClr val="808080"/>
                </a:solidFill>
                <a:latin typeface="Courier New"/>
              </a:rPr>
              <a:t>" VALUES (:name, :position, :bonus, :login, :pwd)"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en-US" sz="1200" b="1">
                <a:solidFill>
                  <a:srgbClr val="000000"/>
                </a:solidFill>
                <a:latin typeface="Courier New"/>
              </a:rPr>
              <a:t>                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{</a:t>
            </a:r>
            <a:r>
              <a:rPr lang="en-US" sz="1200">
                <a:solidFill>
                  <a:srgbClr val="808080"/>
                </a:solidFill>
                <a:latin typeface="Courier New"/>
              </a:rPr>
              <a:t>'name'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: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name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>
                <a:solidFill>
                  <a:srgbClr val="808080"/>
                </a:solidFill>
                <a:latin typeface="Courier New"/>
              </a:rPr>
              <a:t>'position'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: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position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>
                <a:solidFill>
                  <a:srgbClr val="808080"/>
                </a:solidFill>
                <a:latin typeface="Courier New"/>
              </a:rPr>
              <a:t>'bonus'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: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bonus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                 </a:t>
            </a:r>
            <a:r>
              <a:rPr lang="en-US" sz="1200">
                <a:solidFill>
                  <a:srgbClr val="808080"/>
                </a:solidFill>
                <a:latin typeface="Courier New"/>
              </a:rPr>
              <a:t>'login'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: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login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>
                <a:solidFill>
                  <a:srgbClr val="808080"/>
                </a:solidFill>
                <a:latin typeface="Courier New"/>
              </a:rPr>
              <a:t>'pwd'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: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pwd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})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conn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commit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()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cur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execute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200">
                <a:solidFill>
                  <a:srgbClr val="808080"/>
                </a:solidFill>
                <a:latin typeface="Courier New"/>
              </a:rPr>
              <a:t>"SELECT E.Id FROM Employees AS E "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                </a:t>
            </a:r>
            <a:r>
              <a:rPr lang="en-US" sz="1200">
                <a:solidFill>
                  <a:srgbClr val="808080"/>
                </a:solidFill>
                <a:latin typeface="Courier New"/>
              </a:rPr>
              <a:t>"WHERE E.Login = :login AND E.Password = :pwd"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en-US" sz="1200" b="1">
                <a:solidFill>
                  <a:srgbClr val="000000"/>
                </a:solidFill>
                <a:latin typeface="Courier New"/>
              </a:rPr>
              <a:t>                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{</a:t>
            </a:r>
            <a:r>
              <a:rPr lang="en-US" sz="1200">
                <a:solidFill>
                  <a:srgbClr val="808080"/>
                </a:solidFill>
                <a:latin typeface="Courier New"/>
              </a:rPr>
              <a:t>'login'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: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login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>
                <a:solidFill>
                  <a:srgbClr val="808080"/>
                </a:solidFill>
                <a:latin typeface="Courier New"/>
              </a:rPr>
              <a:t>'pwd'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: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pwd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})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employee_id 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dict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cur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fetchone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())[</a:t>
            </a:r>
            <a:r>
              <a:rPr lang="en-US" sz="1200">
                <a:solidFill>
                  <a:srgbClr val="808080"/>
                </a:solidFill>
                <a:latin typeface="Courier New"/>
              </a:rPr>
              <a:t>'Id'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]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cur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execute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200">
                <a:solidFill>
                  <a:srgbClr val="808080"/>
                </a:solidFill>
                <a:latin typeface="Courier New"/>
              </a:rPr>
              <a:t>"INSERT INTO EmployeeProject (EmployeeId, ProjectId)"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                </a:t>
            </a:r>
            <a:r>
              <a:rPr lang="en-US" sz="1200">
                <a:solidFill>
                  <a:srgbClr val="808080"/>
                </a:solidFill>
                <a:latin typeface="Courier New"/>
              </a:rPr>
              <a:t>" VALUES (:employeeId, :projectId)"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en-US" sz="1200" b="1">
                <a:solidFill>
                  <a:srgbClr val="000000"/>
                </a:solidFill>
                <a:latin typeface="Courier New"/>
              </a:rPr>
              <a:t>                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{</a:t>
            </a:r>
            <a:r>
              <a:rPr lang="en-US" sz="1200">
                <a:solidFill>
                  <a:srgbClr val="808080"/>
                </a:solidFill>
                <a:latin typeface="Courier New"/>
              </a:rPr>
              <a:t>'employeeId'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: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employee_id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>
                <a:solidFill>
                  <a:srgbClr val="808080"/>
                </a:solidFill>
                <a:latin typeface="Courier New"/>
              </a:rPr>
              <a:t>'projectId'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: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project_id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})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conn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commit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()</a:t>
            </a:r>
            <a:endParaRPr lang="en-US" sz="1200"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0" i="0" u="none" strike="noStrike" cap="none" spc="0">
              <a:ln>
                <a:noFill/>
              </a:ln>
              <a:solidFill>
                <a:prstClr val="black"/>
              </a:solidFill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Описание классов для БД организации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Courier New"/>
              </a:rPr>
              <a:t>from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sqlalchemy.ext.declarative </a:t>
            </a:r>
            <a:r>
              <a:rPr lang="ru-RU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Courier New"/>
              </a:rPr>
              <a:t>import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declarative_base</a:t>
            </a:r>
            <a:b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</a:br>
            <a:r>
              <a:rPr lang="ru-RU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Courier New"/>
              </a:rPr>
              <a:t>from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sqlalchemy </a:t>
            </a:r>
            <a:r>
              <a:rPr lang="ru-RU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Courier New"/>
              </a:rPr>
              <a:t>import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Column, Integer, String, ForeignKey</a:t>
            </a:r>
            <a:b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</a:br>
            <a:b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</a:br>
            <a:endParaRPr lang="en-US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Courier New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Base = declarative_base()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b="0" i="0" u="none" strike="noStrike" cap="none" spc="0">
              <a:ln>
                <a:noFill/>
              </a:ln>
              <a:solidFill>
                <a:prstClr val="black"/>
              </a:solidFill>
              <a:latin typeface="Courier New"/>
              <a:ea typeface="+mn-ea"/>
              <a:cs typeface="Courier New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0" i="0" u="none" strike="noStrike" cap="none" spc="0">
              <a:ln>
                <a:noFill/>
              </a:ln>
              <a:solidFill>
                <a:prstClr val="black"/>
              </a:solidFill>
              <a:latin typeface="Courier New"/>
              <a:ea typeface="+mn-ea"/>
              <a:cs typeface="Courier New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Courier New"/>
              </a:rPr>
              <a:t>class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Employee(Base):</a:t>
            </a:r>
            <a:b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</a:b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    __tablename__ = </a:t>
            </a:r>
            <a:r>
              <a:rPr lang="ru-RU" sz="1200">
                <a:solidFill>
                  <a:srgbClr val="808080"/>
                </a:solidFill>
                <a:latin typeface="Courier New"/>
              </a:rPr>
              <a:t>'employee'</a:t>
            </a:r>
            <a:br>
              <a:rPr lang="ru-RU" sz="1200" b="1" i="0" u="none" strike="noStrike" cap="none" spc="0">
                <a:ln>
                  <a:noFill/>
                </a:ln>
                <a:solidFill>
                  <a:srgbClr val="008080"/>
                </a:solidFill>
                <a:latin typeface="Courier New"/>
                <a:ea typeface="+mn-ea"/>
                <a:cs typeface="Courier New"/>
              </a:rPr>
            </a:br>
            <a:r>
              <a:rPr lang="ru-RU" sz="1200" b="1" i="0" u="none" strike="noStrike" cap="none" spc="0">
                <a:ln>
                  <a:noFill/>
                </a:ln>
                <a:solidFill>
                  <a:srgbClr val="008080"/>
                </a:solidFill>
                <a:latin typeface="Courier New"/>
                <a:ea typeface="+mn-ea"/>
                <a:cs typeface="Courier New"/>
              </a:rPr>
              <a:t>   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id = Column(Integer,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660099"/>
                </a:solidFill>
                <a:latin typeface="Courier New"/>
                <a:ea typeface="+mn-ea"/>
                <a:cs typeface="Courier New"/>
              </a:rPr>
              <a:t>primary_key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=</a:t>
            </a:r>
            <a:r>
              <a:rPr lang="ru-RU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Courier New"/>
              </a:rPr>
              <a:t>True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)</a:t>
            </a:r>
            <a:b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</a:b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    name = Column(String,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660099"/>
                </a:solidFill>
                <a:latin typeface="Courier New"/>
                <a:ea typeface="+mn-ea"/>
                <a:cs typeface="Courier New"/>
              </a:rPr>
              <a:t>nullable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=</a:t>
            </a:r>
            <a:r>
              <a:rPr lang="ru-RU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Courier New"/>
              </a:rPr>
              <a:t>False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)</a:t>
            </a:r>
            <a:b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</a:b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    position = Column(String, ForeignKey(</a:t>
            </a:r>
            <a:r>
              <a:rPr lang="ru-RU" sz="1200">
                <a:solidFill>
                  <a:srgbClr val="808080"/>
                </a:solidFill>
                <a:latin typeface="Courier New"/>
              </a:rPr>
              <a:t>'position_salary.position'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),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660099"/>
                </a:solidFill>
                <a:latin typeface="Courier New"/>
                <a:ea typeface="+mn-ea"/>
                <a:cs typeface="Courier New"/>
              </a:rPr>
              <a:t>nullable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=</a:t>
            </a:r>
            <a:r>
              <a:rPr lang="ru-RU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Courier New"/>
              </a:rPr>
              <a:t>False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)</a:t>
            </a:r>
            <a:b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</a:b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    bonus = Column(Integer,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660099"/>
                </a:solidFill>
                <a:latin typeface="Courier New"/>
                <a:ea typeface="+mn-ea"/>
                <a:cs typeface="Courier New"/>
              </a:rPr>
              <a:t>default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=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Courier New"/>
              </a:rPr>
              <a:t>0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)</a:t>
            </a:r>
            <a:b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</a:b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    login = Column(String,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660099"/>
                </a:solidFill>
                <a:latin typeface="Courier New"/>
                <a:ea typeface="+mn-ea"/>
                <a:cs typeface="Courier New"/>
              </a:rPr>
              <a:t>nullable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=</a:t>
            </a:r>
            <a:r>
              <a:rPr lang="ru-RU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Courier New"/>
              </a:rPr>
              <a:t>False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,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660099"/>
                </a:solidFill>
                <a:latin typeface="Courier New"/>
                <a:ea typeface="+mn-ea"/>
                <a:cs typeface="Courier New"/>
              </a:rPr>
              <a:t>unique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=</a:t>
            </a:r>
            <a:r>
              <a:rPr lang="ru-RU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Courier New"/>
              </a:rPr>
              <a:t>True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)</a:t>
            </a:r>
            <a:b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</a:b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    password = Column(String,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660099"/>
                </a:solidFill>
                <a:latin typeface="Courier New"/>
                <a:ea typeface="+mn-ea"/>
                <a:cs typeface="Courier New"/>
              </a:rPr>
              <a:t>nullable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=</a:t>
            </a:r>
            <a:r>
              <a:rPr lang="ru-RU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Courier New"/>
              </a:rPr>
              <a:t>False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)</a:t>
            </a:r>
            <a:b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</a:br>
            <a:b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</a:br>
            <a:r>
              <a:rPr lang="ru-RU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Courier New"/>
              </a:rPr>
              <a:t>class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Project(Base):</a:t>
            </a:r>
            <a:b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</a:b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    __tablename__ = </a:t>
            </a:r>
            <a:r>
              <a:rPr lang="ru-RU" sz="1200">
                <a:solidFill>
                  <a:srgbClr val="808080"/>
                </a:solidFill>
                <a:latin typeface="Courier New"/>
              </a:rPr>
              <a:t>'project'</a:t>
            </a:r>
            <a:br>
              <a:rPr lang="ru-RU" sz="1200" b="1" i="0" u="none" strike="noStrike" cap="none" spc="0">
                <a:ln>
                  <a:noFill/>
                </a:ln>
                <a:solidFill>
                  <a:srgbClr val="008080"/>
                </a:solidFill>
                <a:latin typeface="Courier New"/>
                <a:ea typeface="+mn-ea"/>
                <a:cs typeface="Courier New"/>
              </a:rPr>
            </a:br>
            <a:r>
              <a:rPr lang="ru-RU" sz="1200" b="1" i="0" u="none" strike="noStrike" cap="none" spc="0">
                <a:ln>
                  <a:noFill/>
                </a:ln>
                <a:solidFill>
                  <a:srgbClr val="008080"/>
                </a:solidFill>
                <a:latin typeface="Courier New"/>
                <a:ea typeface="+mn-ea"/>
                <a:cs typeface="Courier New"/>
              </a:rPr>
              <a:t>   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id = Column(Integer,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660099"/>
                </a:solidFill>
                <a:latin typeface="Courier New"/>
                <a:ea typeface="+mn-ea"/>
                <a:cs typeface="Courier New"/>
              </a:rPr>
              <a:t>primary_key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=</a:t>
            </a:r>
            <a:r>
              <a:rPr lang="ru-RU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Courier New"/>
              </a:rPr>
              <a:t>True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)</a:t>
            </a:r>
            <a:b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</a:b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    name = Column(String,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660099"/>
                </a:solidFill>
                <a:latin typeface="Courier New"/>
                <a:ea typeface="+mn-ea"/>
                <a:cs typeface="Courier New"/>
              </a:rPr>
              <a:t>nullable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=</a:t>
            </a:r>
            <a:r>
              <a:rPr lang="ru-RU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Courier New"/>
              </a:rPr>
              <a:t>False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)</a:t>
            </a:r>
            <a:b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</a:br>
            <a:b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</a:br>
            <a:r>
              <a:rPr lang="ru-RU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Courier New"/>
              </a:rPr>
              <a:t>class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PositionSalary(Base):</a:t>
            </a:r>
            <a:b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</a:b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    __tablename__ = </a:t>
            </a:r>
            <a:r>
              <a:rPr lang="ru-RU" sz="1200">
                <a:solidFill>
                  <a:srgbClr val="808080"/>
                </a:solidFill>
                <a:latin typeface="Courier New"/>
              </a:rPr>
              <a:t>'position_salary'</a:t>
            </a:r>
            <a:br>
              <a:rPr lang="ru-RU" sz="1200">
                <a:solidFill>
                  <a:srgbClr val="808080"/>
                </a:solidFill>
                <a:latin typeface="Courier New"/>
              </a:rPr>
            </a:br>
            <a:r>
              <a:rPr lang="ru-RU" sz="1200" b="1" i="0" u="none" strike="noStrike" cap="none" spc="0">
                <a:ln>
                  <a:noFill/>
                </a:ln>
                <a:solidFill>
                  <a:srgbClr val="008080"/>
                </a:solidFill>
                <a:latin typeface="Courier New"/>
                <a:ea typeface="+mn-ea"/>
                <a:cs typeface="Courier New"/>
              </a:rPr>
              <a:t>   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position = Column(String,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660099"/>
                </a:solidFill>
                <a:latin typeface="Courier New"/>
                <a:ea typeface="+mn-ea"/>
                <a:cs typeface="Courier New"/>
              </a:rPr>
              <a:t>primary_key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=</a:t>
            </a:r>
            <a:r>
              <a:rPr lang="ru-RU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Courier New"/>
              </a:rPr>
              <a:t>True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)</a:t>
            </a:r>
            <a:b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</a:b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    salary = Column(Integer,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660099"/>
                </a:solidFill>
                <a:latin typeface="Courier New"/>
                <a:ea typeface="+mn-ea"/>
                <a:cs typeface="Courier New"/>
              </a:rPr>
              <a:t>nullable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=</a:t>
            </a:r>
            <a:r>
              <a:rPr lang="ru-RU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Courier New"/>
              </a:rPr>
              <a:t>False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)</a:t>
            </a:r>
            <a:b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</a:br>
            <a:b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</a:br>
            <a:r>
              <a:rPr lang="ru-RU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Courier New"/>
              </a:rPr>
              <a:t>class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EmployeeProject(Base):</a:t>
            </a:r>
            <a:b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</a:b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    __tablename__ = </a:t>
            </a:r>
            <a:r>
              <a:rPr lang="ru-RU" sz="1200">
                <a:solidFill>
                  <a:srgbClr val="808080"/>
                </a:solidFill>
                <a:latin typeface="Courier New"/>
              </a:rPr>
              <a:t>'employee_project'</a:t>
            </a:r>
            <a:br>
              <a:rPr lang="ru-RU" sz="1200">
                <a:solidFill>
                  <a:srgbClr val="808080"/>
                </a:solidFill>
                <a:latin typeface="Courier New"/>
              </a:rPr>
            </a:br>
            <a:r>
              <a:rPr lang="ru-RU" sz="1200" b="1" i="0" u="none" strike="noStrike" cap="none" spc="0">
                <a:ln>
                  <a:noFill/>
                </a:ln>
                <a:solidFill>
                  <a:srgbClr val="008080"/>
                </a:solidFill>
                <a:latin typeface="Courier New"/>
                <a:ea typeface="+mn-ea"/>
                <a:cs typeface="Courier New"/>
              </a:rPr>
              <a:t>   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employee_id = Column(Integer, ForeignKey(</a:t>
            </a:r>
            <a:r>
              <a:rPr lang="ru-RU" sz="1200">
                <a:solidFill>
                  <a:srgbClr val="808080"/>
                </a:solidFill>
                <a:latin typeface="Courier New"/>
              </a:rPr>
              <a:t>'employee.id'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),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660099"/>
                </a:solidFill>
                <a:latin typeface="Courier New"/>
                <a:ea typeface="+mn-ea"/>
                <a:cs typeface="Courier New"/>
              </a:rPr>
              <a:t>primary_key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=</a:t>
            </a:r>
            <a:r>
              <a:rPr lang="ru-RU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Courier New"/>
              </a:rPr>
              <a:t>True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)</a:t>
            </a:r>
            <a:b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</a:b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    project_id = Column(Integer, ForeignKey(</a:t>
            </a:r>
            <a:r>
              <a:rPr lang="ru-RU" sz="1200">
                <a:solidFill>
                  <a:srgbClr val="808080"/>
                </a:solidFill>
                <a:latin typeface="Courier New"/>
              </a:rPr>
              <a:t>'project.id'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),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660099"/>
                </a:solidFill>
                <a:latin typeface="Courier New"/>
                <a:ea typeface="+mn-ea"/>
                <a:cs typeface="Courier New"/>
              </a:rPr>
              <a:t>primary_key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=</a:t>
            </a:r>
            <a:r>
              <a:rPr lang="ru-RU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Courier New"/>
              </a:rPr>
              <a:t>True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)</a:t>
            </a:r>
            <a:endParaRPr lang="ru-RU" sz="1200" b="0" i="0" u="none" strike="noStrike" cap="none" spc="0">
              <a:ln>
                <a:noFill/>
              </a:ln>
              <a:solidFill>
                <a:prstClr val="black"/>
              </a:solidFill>
              <a:latin typeface="Arial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0" i="0" u="none" strike="noStrike" cap="none" spc="0">
              <a:ln>
                <a:noFill/>
              </a:ln>
              <a:solidFill>
                <a:prstClr val="black"/>
              </a:solidFill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Подключение к БД</a:t>
            </a: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 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через </a:t>
            </a: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engine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>
              <a:buNone/>
              <a:defRPr/>
            </a:pPr>
            <a:r>
              <a:rPr lang="en-US" sz="1200" b="1">
                <a:solidFill>
                  <a:srgbClr val="0000FF"/>
                </a:solidFill>
                <a:latin typeface="Courier New"/>
              </a:rPr>
              <a:t>from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sqlalchemy </a:t>
            </a:r>
            <a:r>
              <a:rPr lang="en-US" sz="1200" b="1">
                <a:solidFill>
                  <a:srgbClr val="0000FF"/>
                </a:solidFill>
                <a:latin typeface="Courier New"/>
              </a:rPr>
              <a:t>import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create_engine</a:t>
            </a:r>
            <a:endParaRPr/>
          </a:p>
          <a:p>
            <a:pPr>
              <a:buNone/>
              <a:defRPr/>
            </a:pPr>
            <a:r>
              <a:rPr lang="en-US" sz="1200" b="1">
                <a:solidFill>
                  <a:srgbClr val="0000FF"/>
                </a:solidFill>
                <a:latin typeface="Courier New"/>
              </a:rPr>
              <a:t>from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sqlalchemy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orm </a:t>
            </a:r>
            <a:r>
              <a:rPr lang="en-US" sz="1200" b="1">
                <a:solidFill>
                  <a:srgbClr val="0000FF"/>
                </a:solidFill>
                <a:latin typeface="Courier New"/>
              </a:rPr>
              <a:t>import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sessionmaker </a:t>
            </a:r>
            <a:endParaRPr/>
          </a:p>
          <a:p>
            <a:pPr>
              <a:buNone/>
              <a:defRPr/>
            </a:pPr>
            <a:endParaRPr lang="en-US" sz="1200" b="1">
              <a:solidFill>
                <a:srgbClr val="000000"/>
              </a:solidFill>
              <a:latin typeface="Courier New"/>
            </a:endParaRPr>
          </a:p>
          <a:p>
            <a:pPr>
              <a:buNone/>
              <a:defRPr/>
            </a:pPr>
            <a:r>
              <a:rPr lang="en-US" sz="1200" b="1">
                <a:solidFill>
                  <a:srgbClr val="0000FF"/>
                </a:solidFill>
                <a:latin typeface="Courier New"/>
              </a:rPr>
              <a:t>class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>
                <a:solidFill>
                  <a:srgbClr val="000000"/>
                </a:solidFill>
                <a:latin typeface="Courier New"/>
              </a:rPr>
              <a:t>DBClient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: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en-US" sz="1200" b="1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200" b="1">
                <a:solidFill>
                  <a:srgbClr val="0000FF"/>
                </a:solidFill>
                <a:latin typeface="Courier New"/>
              </a:rPr>
              <a:t>def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>
                <a:solidFill>
                  <a:srgbClr val="FF00FF"/>
                </a:solidFill>
                <a:latin typeface="Courier New"/>
              </a:rPr>
              <a:t>__init__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self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dbtype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200">
                <a:solidFill>
                  <a:srgbClr val="808080"/>
                </a:solidFill>
                <a:latin typeface="Courier New"/>
              </a:rPr>
              <a:t>'sqlite'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dbname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200">
                <a:solidFill>
                  <a:srgbClr val="808080"/>
                </a:solidFill>
                <a:latin typeface="Courier New"/>
              </a:rPr>
              <a:t>'/example.db'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username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200" b="1">
                <a:solidFill>
                  <a:srgbClr val="0000FF"/>
                </a:solidFill>
                <a:latin typeface="Courier New"/>
              </a:rPr>
              <a:t>None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password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200" b="1">
                <a:solidFill>
                  <a:srgbClr val="0000FF"/>
                </a:solidFill>
                <a:latin typeface="Courier New"/>
              </a:rPr>
              <a:t>None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):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self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_engine 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self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_get_engine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dbtype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dbname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username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password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)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buNone/>
              <a:defRPr/>
            </a:pPr>
            <a:endParaRPr lang="en-US" sz="1200" b="1">
              <a:solidFill>
                <a:srgbClr val="000000"/>
              </a:solidFill>
              <a:latin typeface="Courier New"/>
            </a:endParaRPr>
          </a:p>
          <a:p>
            <a:pPr>
              <a:buNone/>
              <a:defRPr/>
            </a:pPr>
            <a:r>
              <a:rPr lang="en-US" sz="1200" b="1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200" b="1">
                <a:solidFill>
                  <a:srgbClr val="0000FF"/>
                </a:solidFill>
                <a:latin typeface="Courier New"/>
              </a:rPr>
              <a:t>def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>
                <a:solidFill>
                  <a:srgbClr val="FF00FF"/>
                </a:solidFill>
                <a:latin typeface="Courier New"/>
              </a:rPr>
              <a:t>__enter__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self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):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self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_session 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sessionmaker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bind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self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_engine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)()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en-US" sz="1200" b="1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200" b="1">
                <a:solidFill>
                  <a:srgbClr val="0000FF"/>
                </a:solidFill>
                <a:latin typeface="Courier New"/>
              </a:rPr>
              <a:t>return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self </a:t>
            </a:r>
            <a:endParaRPr/>
          </a:p>
          <a:p>
            <a:pPr>
              <a:buNone/>
              <a:defRPr/>
            </a:pPr>
            <a:endParaRPr lang="en-US" sz="1200" b="1">
              <a:solidFill>
                <a:srgbClr val="000000"/>
              </a:solidFill>
              <a:latin typeface="Courier New"/>
            </a:endParaRPr>
          </a:p>
          <a:p>
            <a:pPr>
              <a:buNone/>
              <a:defRPr/>
            </a:pPr>
            <a:r>
              <a:rPr lang="en-US" sz="1200" b="1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200" b="1">
                <a:solidFill>
                  <a:srgbClr val="0000FF"/>
                </a:solidFill>
                <a:latin typeface="Courier New"/>
              </a:rPr>
              <a:t>def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>
                <a:solidFill>
                  <a:srgbClr val="FF00FF"/>
                </a:solidFill>
                <a:latin typeface="Courier New"/>
              </a:rPr>
              <a:t>__exit__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self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exc_type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exc_value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traceback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):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self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_session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close_all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()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buNone/>
              <a:defRPr/>
            </a:pPr>
            <a:endParaRPr lang="en-US" sz="1200" b="1">
              <a:solidFill>
                <a:srgbClr val="000000"/>
              </a:solidFill>
              <a:latin typeface="Courier New"/>
            </a:endParaRPr>
          </a:p>
          <a:p>
            <a:pPr>
              <a:buNone/>
              <a:defRPr/>
            </a:pPr>
            <a:r>
              <a:rPr lang="en-US" sz="1200" b="1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@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staticmethod </a:t>
            </a:r>
            <a:endParaRPr/>
          </a:p>
          <a:p>
            <a:pPr>
              <a:buNone/>
              <a:defRPr/>
            </a:pPr>
            <a:r>
              <a:rPr lang="en-US" sz="1200" b="1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200" b="1">
                <a:solidFill>
                  <a:srgbClr val="0000FF"/>
                </a:solidFill>
                <a:latin typeface="Courier New"/>
              </a:rPr>
              <a:t>def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>
                <a:solidFill>
                  <a:srgbClr val="FF00FF"/>
                </a:solidFill>
                <a:latin typeface="Courier New"/>
              </a:rPr>
              <a:t>_get_engine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dbtype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dbname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username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200" b="1">
                <a:solidFill>
                  <a:srgbClr val="0000FF"/>
                </a:solidFill>
                <a:latin typeface="Courier New"/>
              </a:rPr>
              <a:t>None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password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200" b="1">
                <a:solidFill>
                  <a:srgbClr val="0000FF"/>
                </a:solidFill>
                <a:latin typeface="Courier New"/>
              </a:rPr>
              <a:t>None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):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en-US" sz="1200" b="1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 b="1">
                <a:solidFill>
                  <a:srgbClr val="0000FF"/>
                </a:solidFill>
                <a:latin typeface="Courier New"/>
              </a:rPr>
              <a:t>if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username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: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en-US" sz="1200" b="1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200" b="1">
                <a:solidFill>
                  <a:srgbClr val="0000FF"/>
                </a:solidFill>
                <a:latin typeface="Courier New"/>
              </a:rPr>
              <a:t>if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password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: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              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login 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>
                <a:solidFill>
                  <a:srgbClr val="808080"/>
                </a:solidFill>
                <a:latin typeface="Courier New"/>
              </a:rPr>
              <a:t>f'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{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username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}</a:t>
            </a:r>
            <a:r>
              <a:rPr lang="en-US" sz="1200">
                <a:solidFill>
                  <a:srgbClr val="808080"/>
                </a:solidFill>
                <a:latin typeface="Courier New"/>
              </a:rPr>
              <a:t>: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{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password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}</a:t>
            </a:r>
            <a:r>
              <a:rPr lang="en-US" sz="1200">
                <a:solidFill>
                  <a:srgbClr val="808080"/>
                </a:solidFill>
                <a:latin typeface="Courier New"/>
              </a:rPr>
              <a:t>'</a:t>
            </a:r>
            <a:endParaRPr lang="en-US" sz="1200">
              <a:solidFill>
                <a:srgbClr val="000000"/>
              </a:solidFill>
              <a:latin typeface="Courier New"/>
            </a:endParaRPr>
          </a:p>
          <a:p>
            <a:pPr>
              <a:buNone/>
              <a:defRPr/>
            </a:pPr>
            <a:r>
              <a:rPr lang="en-US" sz="1200" b="1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200" b="1">
                <a:solidFill>
                  <a:srgbClr val="0000FF"/>
                </a:solidFill>
                <a:latin typeface="Courier New"/>
              </a:rPr>
              <a:t>else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: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              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login 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username </a:t>
            </a:r>
            <a:endParaRPr/>
          </a:p>
          <a:p>
            <a:pPr>
              <a:buNone/>
              <a:defRPr/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dbstr 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>
                <a:solidFill>
                  <a:srgbClr val="808080"/>
                </a:solidFill>
                <a:latin typeface="Courier New"/>
              </a:rPr>
              <a:t>f'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{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login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}</a:t>
            </a:r>
            <a:r>
              <a:rPr lang="en-US" sz="1200">
                <a:solidFill>
                  <a:srgbClr val="808080"/>
                </a:solidFill>
                <a:latin typeface="Courier New"/>
              </a:rPr>
              <a:t>@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{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dbname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}</a:t>
            </a:r>
            <a:r>
              <a:rPr lang="en-US" sz="1200">
                <a:solidFill>
                  <a:srgbClr val="808080"/>
                </a:solidFill>
                <a:latin typeface="Courier New"/>
              </a:rPr>
              <a:t>'</a:t>
            </a:r>
            <a:endParaRPr lang="en-US" sz="1200">
              <a:solidFill>
                <a:srgbClr val="000000"/>
              </a:solidFill>
              <a:latin typeface="Courier New"/>
            </a:endParaRPr>
          </a:p>
          <a:p>
            <a:pPr>
              <a:buNone/>
              <a:defRPr/>
            </a:pPr>
            <a:r>
              <a:rPr lang="en-US" sz="1200" b="1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 b="1">
                <a:solidFill>
                  <a:srgbClr val="0000FF"/>
                </a:solidFill>
                <a:latin typeface="Courier New"/>
              </a:rPr>
              <a:t>else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: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dbstr 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dbname </a:t>
            </a:r>
            <a:endParaRPr/>
          </a:p>
          <a:p>
            <a:pPr>
              <a:buNone/>
              <a:defRPr/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engine 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create_engine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200">
                <a:solidFill>
                  <a:srgbClr val="808080"/>
                </a:solidFill>
                <a:latin typeface="Courier New"/>
              </a:rPr>
              <a:t>f'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{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dbtype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}</a:t>
            </a:r>
            <a:r>
              <a:rPr lang="en-US" sz="1200">
                <a:solidFill>
                  <a:srgbClr val="808080"/>
                </a:solidFill>
                <a:latin typeface="Courier New"/>
              </a:rPr>
              <a:t>:///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{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dbstr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}</a:t>
            </a:r>
            <a:r>
              <a:rPr lang="en-US" sz="1200">
                <a:solidFill>
                  <a:srgbClr val="808080"/>
                </a:solidFill>
                <a:latin typeface="Courier New"/>
              </a:rPr>
              <a:t>'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)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en-US" sz="1200" b="1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 b="1">
                <a:solidFill>
                  <a:srgbClr val="0000FF"/>
                </a:solidFill>
                <a:latin typeface="Courier New"/>
              </a:rPr>
              <a:t>return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engine </a:t>
            </a:r>
            <a:endParaRPr lang="en-US" sz="1200"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0" i="0" u="none" strike="noStrike" cap="none" spc="0">
              <a:ln>
                <a:noFill/>
              </a:ln>
              <a:solidFill>
                <a:prstClr val="black"/>
              </a:solidFill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Создание</a:t>
            </a: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 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схемы данных для </a:t>
            </a: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ORM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>
              <a:buNone/>
              <a:defRPr/>
            </a:pPr>
            <a:r>
              <a:rPr lang="en-US" sz="1200" b="1">
                <a:solidFill>
                  <a:srgbClr val="0000FF"/>
                </a:solidFill>
                <a:latin typeface="Courier New"/>
              </a:rPr>
              <a:t>def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>
                <a:solidFill>
                  <a:srgbClr val="FF00FF"/>
                </a:solidFill>
                <a:latin typeface="Courier New"/>
              </a:rPr>
              <a:t>create_schema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self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):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200">
                <a:solidFill>
                  <a:srgbClr val="008000"/>
                </a:solidFill>
                <a:latin typeface="Courier New"/>
              </a:rPr>
              <a:t># </a:t>
            </a:r>
            <a:r>
              <a:rPr lang="ru-RU" sz="1200">
                <a:solidFill>
                  <a:srgbClr val="008000"/>
                </a:solidFill>
                <a:latin typeface="Courier New"/>
              </a:rPr>
              <a:t>Создаем схему</a:t>
            </a:r>
            <a:r>
              <a:rPr lang="ru-RU" sz="1200">
                <a:solidFill>
                  <a:srgbClr val="000000"/>
                </a:solidFill>
                <a:latin typeface="Courier New"/>
              </a:rPr>
              <a:t> </a:t>
            </a:r>
            <a:endParaRPr lang="en-US" sz="1200">
              <a:solidFill>
                <a:srgbClr val="000000"/>
              </a:solidFill>
              <a:latin typeface="Courier New"/>
            </a:endParaRPr>
          </a:p>
          <a:p>
            <a:pPr>
              <a:buNone/>
              <a:defRPr/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Base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metadata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create_all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self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_engine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)</a:t>
            </a:r>
            <a:endParaRPr/>
          </a:p>
          <a:p>
            <a:pPr>
              <a:buNone/>
              <a:defRPr/>
            </a:pPr>
            <a:endParaRPr lang="en-US" sz="1200" b="1">
              <a:solidFill>
                <a:srgbClr val="000080"/>
              </a:solidFill>
              <a:latin typeface="Courier New"/>
            </a:endParaRPr>
          </a:p>
          <a:p>
            <a:pPr>
              <a:buNone/>
              <a:defRPr/>
            </a:pPr>
            <a:r>
              <a:rPr lang="en-US" sz="1200" b="1">
                <a:solidFill>
                  <a:srgbClr val="0000FF"/>
                </a:solidFill>
                <a:latin typeface="Courier New"/>
              </a:rPr>
              <a:t>def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>
                <a:solidFill>
                  <a:srgbClr val="FF00FF"/>
                </a:solidFill>
                <a:latin typeface="Courier New"/>
              </a:rPr>
              <a:t>delete_schema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self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):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200">
                <a:solidFill>
                  <a:srgbClr val="008000"/>
                </a:solidFill>
                <a:latin typeface="Courier New"/>
              </a:rPr>
              <a:t># </a:t>
            </a:r>
            <a:r>
              <a:rPr lang="ru-RU" sz="1200">
                <a:solidFill>
                  <a:srgbClr val="008000"/>
                </a:solidFill>
                <a:latin typeface="Courier New"/>
              </a:rPr>
              <a:t>Удаляем схему</a:t>
            </a:r>
            <a:r>
              <a:rPr lang="ru-RU" sz="1200">
                <a:solidFill>
                  <a:srgbClr val="000000"/>
                </a:solidFill>
                <a:latin typeface="Courier New"/>
              </a:rPr>
              <a:t> </a:t>
            </a:r>
            <a:endParaRPr lang="en-US" sz="1200">
              <a:solidFill>
                <a:srgbClr val="000000"/>
              </a:solidFill>
              <a:latin typeface="Courier New"/>
            </a:endParaRPr>
          </a:p>
          <a:p>
            <a:pPr>
              <a:buNone/>
              <a:defRPr/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Base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metadata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drop_all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self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_engine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)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endParaRPr 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Добавление записей через </a:t>
            </a: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ORM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ru-RU" sz="1200">
                <a:solidFill>
                  <a:srgbClr val="008000"/>
                </a:solidFill>
                <a:latin typeface="Courier New"/>
              </a:rPr>
              <a:t># Добавление записей в таблицу ДолжностьОклад</a:t>
            </a:r>
            <a:r>
              <a:rPr lang="ru-RU" sz="1200">
                <a:solidFill>
                  <a:srgbClr val="000000"/>
                </a:solidFill>
                <a:latin typeface="Courier New"/>
              </a:rPr>
              <a:t> </a:t>
            </a:r>
            <a:endParaRPr lang="en-US" sz="1200">
              <a:solidFill>
                <a:srgbClr val="000000"/>
              </a:solidFill>
              <a:latin typeface="Courier New"/>
            </a:endParaRPr>
          </a:p>
          <a:p>
            <a:pPr>
              <a:spcBef>
                <a:spcPts val="0"/>
              </a:spcBef>
              <a:buNone/>
              <a:defRPr/>
            </a:pPr>
            <a:r>
              <a:rPr lang="en-US" sz="1200" b="1">
                <a:solidFill>
                  <a:srgbClr val="0000FF"/>
                </a:solidFill>
                <a:latin typeface="Courier New"/>
              </a:rPr>
              <a:t>def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>
                <a:solidFill>
                  <a:srgbClr val="FF00FF"/>
                </a:solidFill>
                <a:latin typeface="Courier New"/>
              </a:rPr>
              <a:t>insert_position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self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position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salary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):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self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_session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add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PositionSalary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position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position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salary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salary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))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self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_session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commit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()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endParaRPr lang="en-US" sz="1200">
              <a:solidFill>
                <a:srgbClr val="000000"/>
              </a:solidFill>
              <a:latin typeface="Courier New"/>
            </a:endParaRPr>
          </a:p>
          <a:p>
            <a:pPr>
              <a:spcBef>
                <a:spcPts val="0"/>
              </a:spcBef>
              <a:buNone/>
              <a:defRPr/>
            </a:pPr>
            <a:r>
              <a:rPr lang="en-US" sz="1200">
                <a:solidFill>
                  <a:srgbClr val="008000"/>
                </a:solidFill>
                <a:latin typeface="Courier New"/>
              </a:rPr>
              <a:t># </a:t>
            </a:r>
            <a:r>
              <a:rPr lang="ru-RU" sz="1200">
                <a:solidFill>
                  <a:srgbClr val="008000"/>
                </a:solidFill>
                <a:latin typeface="Courier New"/>
              </a:rPr>
              <a:t>Добавление записей в таблицу Проекты </a:t>
            </a:r>
            <a:endParaRPr lang="en-US" sz="1200">
              <a:solidFill>
                <a:srgbClr val="008000"/>
              </a:solidFill>
              <a:latin typeface="Courier New"/>
            </a:endParaRPr>
          </a:p>
          <a:p>
            <a:pPr>
              <a:spcBef>
                <a:spcPts val="0"/>
              </a:spcBef>
              <a:buNone/>
              <a:defRPr/>
            </a:pPr>
            <a:r>
              <a:rPr lang="en-US" sz="1200" b="1">
                <a:solidFill>
                  <a:srgbClr val="0000FF"/>
                </a:solidFill>
                <a:latin typeface="Courier New"/>
              </a:rPr>
              <a:t>def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>
                <a:solidFill>
                  <a:srgbClr val="FF00FF"/>
                </a:solidFill>
                <a:latin typeface="Courier New"/>
              </a:rPr>
              <a:t>insert_project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self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name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):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p 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Project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name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name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)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self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_session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add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p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)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self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_session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commit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()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en-US" sz="1200" b="1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200" b="1">
                <a:solidFill>
                  <a:srgbClr val="0000FF"/>
                </a:solidFill>
                <a:latin typeface="Courier New"/>
              </a:rPr>
              <a:t>return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p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id 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endParaRPr lang="en-US" sz="1200">
              <a:solidFill>
                <a:srgbClr val="000000"/>
              </a:solidFill>
              <a:latin typeface="Courier New"/>
            </a:endParaRPr>
          </a:p>
          <a:p>
            <a:pPr>
              <a:spcBef>
                <a:spcPts val="0"/>
              </a:spcBef>
              <a:buNone/>
              <a:defRPr/>
            </a:pPr>
            <a:r>
              <a:rPr lang="en-US" sz="1200">
                <a:solidFill>
                  <a:srgbClr val="008000"/>
                </a:solidFill>
                <a:latin typeface="Courier New"/>
              </a:rPr>
              <a:t># </a:t>
            </a:r>
            <a:r>
              <a:rPr lang="ru-RU" sz="1200">
                <a:solidFill>
                  <a:srgbClr val="008000"/>
                </a:solidFill>
                <a:latin typeface="Courier New"/>
              </a:rPr>
              <a:t>Добавление записей в таблицу Сотрудники</a:t>
            </a:r>
            <a:r>
              <a:rPr lang="ru-RU" sz="1200">
                <a:solidFill>
                  <a:srgbClr val="000000"/>
                </a:solidFill>
                <a:latin typeface="Courier New"/>
              </a:rPr>
              <a:t> </a:t>
            </a:r>
            <a:endParaRPr lang="en-US" sz="1200">
              <a:solidFill>
                <a:srgbClr val="000000"/>
              </a:solidFill>
              <a:latin typeface="Courier New"/>
            </a:endParaRPr>
          </a:p>
          <a:p>
            <a:pPr>
              <a:spcBef>
                <a:spcPts val="0"/>
              </a:spcBef>
              <a:buNone/>
              <a:defRPr/>
            </a:pPr>
            <a:r>
              <a:rPr lang="en-US" sz="1200" b="1">
                <a:solidFill>
                  <a:srgbClr val="0000FF"/>
                </a:solidFill>
                <a:latin typeface="Courier New"/>
              </a:rPr>
              <a:t>def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>
                <a:solidFill>
                  <a:srgbClr val="FF00FF"/>
                </a:solidFill>
                <a:latin typeface="Courier New"/>
              </a:rPr>
              <a:t>insert_employee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self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name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position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bonus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login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password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):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e 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Employee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name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name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position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position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bonus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bonus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login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login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password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password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)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self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_session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add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e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)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self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_session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commit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()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en-US" sz="1200" b="1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200" b="1">
                <a:solidFill>
                  <a:srgbClr val="0000FF"/>
                </a:solidFill>
                <a:latin typeface="Courier New"/>
              </a:rPr>
              <a:t>return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e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id 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endParaRPr lang="en-US" sz="1200">
              <a:solidFill>
                <a:srgbClr val="000000"/>
              </a:solidFill>
              <a:latin typeface="Courier New"/>
            </a:endParaRPr>
          </a:p>
          <a:p>
            <a:pPr>
              <a:spcBef>
                <a:spcPts val="0"/>
              </a:spcBef>
              <a:buNone/>
              <a:defRPr/>
            </a:pPr>
            <a:r>
              <a:rPr lang="en-US" sz="1200">
                <a:solidFill>
                  <a:srgbClr val="008000"/>
                </a:solidFill>
                <a:latin typeface="Courier New"/>
              </a:rPr>
              <a:t># </a:t>
            </a:r>
            <a:r>
              <a:rPr lang="ru-RU" sz="1200">
                <a:solidFill>
                  <a:srgbClr val="008000"/>
                </a:solidFill>
                <a:latin typeface="Courier New"/>
              </a:rPr>
              <a:t>Добавление записей в таблицу СотрудникиПроекты</a:t>
            </a:r>
            <a:r>
              <a:rPr lang="ru-RU" sz="1200">
                <a:solidFill>
                  <a:srgbClr val="000000"/>
                </a:solidFill>
                <a:latin typeface="Courier New"/>
              </a:rPr>
              <a:t> </a:t>
            </a:r>
            <a:endParaRPr lang="en-US" sz="1200">
              <a:solidFill>
                <a:srgbClr val="000000"/>
              </a:solidFill>
              <a:latin typeface="Courier New"/>
            </a:endParaRPr>
          </a:p>
          <a:p>
            <a:pPr>
              <a:spcBef>
                <a:spcPts val="0"/>
              </a:spcBef>
              <a:buNone/>
              <a:defRPr/>
            </a:pPr>
            <a:r>
              <a:rPr lang="en-US" sz="1200" b="1">
                <a:solidFill>
                  <a:srgbClr val="0000FF"/>
                </a:solidFill>
                <a:latin typeface="Courier New"/>
              </a:rPr>
              <a:t>def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>
                <a:solidFill>
                  <a:srgbClr val="FF00FF"/>
                </a:solidFill>
                <a:latin typeface="Courier New"/>
              </a:rPr>
              <a:t>add_employee_to_project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self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employee_id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project_id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):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self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_session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add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EmployeeProject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employee_id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employee_id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project_id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project_id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))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self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_session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commit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()</a:t>
            </a:r>
            <a:endParaRPr 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Создание и первичное наполнение БД через </a:t>
            </a: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ORM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>
              <a:buNone/>
              <a:defRPr/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db_type 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>
                <a:solidFill>
                  <a:srgbClr val="808080"/>
                </a:solidFill>
                <a:latin typeface="Courier New"/>
              </a:rPr>
              <a:t>"sqlite"</a:t>
            </a:r>
            <a:endParaRPr lang="ru-RU" sz="1200">
              <a:solidFill>
                <a:srgbClr val="808080"/>
              </a:solidFill>
              <a:latin typeface="Courier New"/>
            </a:endParaRPr>
          </a:p>
          <a:p>
            <a:pPr>
              <a:buNone/>
              <a:defRPr/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db_name 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>
                <a:solidFill>
                  <a:srgbClr val="808080"/>
                </a:solidFill>
                <a:latin typeface="Courier New"/>
              </a:rPr>
              <a:t>"</a:t>
            </a:r>
            <a:r>
              <a:rPr lang="en-US" sz="1200">
                <a:solidFill>
                  <a:srgbClr val="808080"/>
                </a:solidFill>
                <a:latin typeface="Courier New"/>
              </a:rPr>
              <a:t>example</a:t>
            </a:r>
            <a:r>
              <a:rPr lang="en-US" sz="1200">
                <a:solidFill>
                  <a:srgbClr val="808080"/>
                </a:solidFill>
                <a:latin typeface="Courier New"/>
              </a:rPr>
              <a:t>.db"</a:t>
            </a:r>
            <a:endParaRPr lang="ru-RU" sz="1200">
              <a:solidFill>
                <a:srgbClr val="808080"/>
              </a:solidFill>
              <a:latin typeface="Courier New"/>
            </a:endParaRPr>
          </a:p>
          <a:p>
            <a:pPr>
              <a:buNone/>
              <a:defRPr/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db_exists 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os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path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exists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db_name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)</a:t>
            </a:r>
            <a:endParaRPr/>
          </a:p>
          <a:p>
            <a:pPr>
              <a:buNone/>
              <a:defRPr/>
            </a:pPr>
            <a:endParaRPr lang="en-US" sz="1200" b="1">
              <a:solidFill>
                <a:srgbClr val="000080"/>
              </a:solidFill>
              <a:latin typeface="Courier New"/>
            </a:endParaRPr>
          </a:p>
          <a:p>
            <a:pPr>
              <a:buNone/>
              <a:defRPr/>
            </a:pPr>
            <a:r>
              <a:rPr lang="en-US" sz="1200" b="1">
                <a:solidFill>
                  <a:srgbClr val="0000FF"/>
                </a:solidFill>
                <a:latin typeface="Courier New"/>
              </a:rPr>
              <a:t>if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>
                <a:solidFill>
                  <a:srgbClr val="0000FF"/>
                </a:solidFill>
                <a:latin typeface="Courier New"/>
              </a:rPr>
              <a:t>not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db_exists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: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en-US" sz="1200" b="1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200" b="1">
                <a:solidFill>
                  <a:srgbClr val="0000FF"/>
                </a:solidFill>
                <a:latin typeface="Courier New"/>
              </a:rPr>
              <a:t>with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DBClient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db_type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db_name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)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>
                <a:solidFill>
                  <a:srgbClr val="0000FF"/>
                </a:solidFill>
                <a:latin typeface="Courier New"/>
              </a:rPr>
              <a:t>as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dbc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: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dbc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create_schema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()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buNone/>
              <a:defRPr/>
            </a:pPr>
            <a:endParaRPr lang="en-US" sz="1200">
              <a:solidFill>
                <a:srgbClr val="000000"/>
              </a:solidFill>
              <a:latin typeface="Courier New"/>
            </a:endParaRPr>
          </a:p>
          <a:p>
            <a:pPr>
              <a:buNone/>
              <a:defRPr/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dbc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insert_position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200">
                <a:solidFill>
                  <a:srgbClr val="808080"/>
                </a:solidFill>
                <a:latin typeface="Courier New"/>
              </a:rPr>
              <a:t>"</a:t>
            </a:r>
            <a:r>
              <a:rPr lang="ru-RU" sz="1200">
                <a:solidFill>
                  <a:srgbClr val="808080"/>
                </a:solidFill>
                <a:latin typeface="Courier New"/>
              </a:rPr>
              <a:t>инженер"</a:t>
            </a:r>
            <a:r>
              <a:rPr lang="ru-RU" sz="12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ru-RU" sz="1200">
                <a:solidFill>
                  <a:srgbClr val="000000"/>
                </a:solidFill>
                <a:latin typeface="Courier New"/>
              </a:rPr>
              <a:t> </a:t>
            </a:r>
            <a:r>
              <a:rPr lang="ru-RU" sz="1200">
                <a:solidFill>
                  <a:srgbClr val="FF0000"/>
                </a:solidFill>
                <a:latin typeface="Courier New"/>
              </a:rPr>
              <a:t>50000</a:t>
            </a:r>
            <a:r>
              <a:rPr lang="ru-RU" sz="1200" b="1">
                <a:solidFill>
                  <a:srgbClr val="000080"/>
                </a:solidFill>
                <a:latin typeface="Courier New"/>
              </a:rPr>
              <a:t>)</a:t>
            </a:r>
            <a:r>
              <a:rPr lang="ru-RU" sz="1200">
                <a:solidFill>
                  <a:srgbClr val="000000"/>
                </a:solidFill>
                <a:latin typeface="Courier New"/>
              </a:rPr>
              <a:t> </a:t>
            </a:r>
            <a:endParaRPr lang="en-US" sz="1200">
              <a:solidFill>
                <a:srgbClr val="000000"/>
              </a:solidFill>
              <a:latin typeface="Courier New"/>
            </a:endParaRPr>
          </a:p>
          <a:p>
            <a:pPr>
              <a:buNone/>
              <a:defRPr/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dbc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insert_position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200">
                <a:solidFill>
                  <a:srgbClr val="808080"/>
                </a:solidFill>
                <a:latin typeface="Courier New"/>
              </a:rPr>
              <a:t>"</a:t>
            </a:r>
            <a:r>
              <a:rPr lang="ru-RU" sz="1200">
                <a:solidFill>
                  <a:srgbClr val="808080"/>
                </a:solidFill>
                <a:latin typeface="Courier New"/>
              </a:rPr>
              <a:t>старший инженер"</a:t>
            </a:r>
            <a:r>
              <a:rPr lang="ru-RU" sz="12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ru-RU" sz="1200">
                <a:solidFill>
                  <a:srgbClr val="000000"/>
                </a:solidFill>
                <a:latin typeface="Courier New"/>
              </a:rPr>
              <a:t> </a:t>
            </a:r>
            <a:r>
              <a:rPr lang="ru-RU" sz="1200">
                <a:solidFill>
                  <a:srgbClr val="FF0000"/>
                </a:solidFill>
                <a:latin typeface="Courier New"/>
              </a:rPr>
              <a:t>51000</a:t>
            </a:r>
            <a:r>
              <a:rPr lang="ru-RU" sz="1200" b="1">
                <a:solidFill>
                  <a:srgbClr val="000080"/>
                </a:solidFill>
                <a:latin typeface="Courier New"/>
              </a:rPr>
              <a:t>)</a:t>
            </a:r>
            <a:r>
              <a:rPr lang="ru-RU" sz="1200">
                <a:solidFill>
                  <a:srgbClr val="000000"/>
                </a:solidFill>
                <a:latin typeface="Courier New"/>
              </a:rPr>
              <a:t> </a:t>
            </a:r>
            <a:endParaRPr lang="en-US" sz="1200">
              <a:solidFill>
                <a:srgbClr val="000000"/>
              </a:solidFill>
              <a:latin typeface="Courier New"/>
            </a:endParaRPr>
          </a:p>
          <a:p>
            <a:pPr>
              <a:buNone/>
              <a:defRPr/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dbc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insert_position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200">
                <a:solidFill>
                  <a:srgbClr val="808080"/>
                </a:solidFill>
                <a:latin typeface="Courier New"/>
              </a:rPr>
              <a:t>"</a:t>
            </a:r>
            <a:r>
              <a:rPr lang="ru-RU" sz="1200">
                <a:solidFill>
                  <a:srgbClr val="808080"/>
                </a:solidFill>
                <a:latin typeface="Courier New"/>
              </a:rPr>
              <a:t>менеджер проекта"</a:t>
            </a:r>
            <a:r>
              <a:rPr lang="ru-RU" sz="12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ru-RU" sz="1200">
                <a:solidFill>
                  <a:srgbClr val="000000"/>
                </a:solidFill>
                <a:latin typeface="Courier New"/>
              </a:rPr>
              <a:t> </a:t>
            </a:r>
            <a:r>
              <a:rPr lang="ru-RU" sz="1200">
                <a:solidFill>
                  <a:srgbClr val="FF0000"/>
                </a:solidFill>
                <a:latin typeface="Courier New"/>
              </a:rPr>
              <a:t>100000</a:t>
            </a:r>
            <a:r>
              <a:rPr lang="ru-RU" sz="1200" b="1">
                <a:solidFill>
                  <a:srgbClr val="000080"/>
                </a:solidFill>
                <a:latin typeface="Courier New"/>
              </a:rPr>
              <a:t>)</a:t>
            </a:r>
            <a:r>
              <a:rPr lang="ru-RU" sz="1200">
                <a:solidFill>
                  <a:srgbClr val="000000"/>
                </a:solidFill>
                <a:latin typeface="Courier New"/>
              </a:rPr>
              <a:t> </a:t>
            </a:r>
            <a:endParaRPr lang="en-US" sz="1200">
              <a:solidFill>
                <a:srgbClr val="000000"/>
              </a:solidFill>
              <a:latin typeface="Courier New"/>
            </a:endParaRPr>
          </a:p>
          <a:p>
            <a:pPr>
              <a:buNone/>
              <a:defRPr/>
            </a:pPr>
            <a:endParaRPr lang="en-US" sz="1200">
              <a:solidFill>
                <a:srgbClr val="000000"/>
              </a:solidFill>
              <a:latin typeface="Courier New"/>
            </a:endParaRPr>
          </a:p>
          <a:p>
            <a:pPr>
              <a:buNone/>
              <a:defRPr/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pid 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dbc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insert_project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200">
                <a:solidFill>
                  <a:srgbClr val="808080"/>
                </a:solidFill>
                <a:latin typeface="Courier New"/>
              </a:rPr>
              <a:t>"</a:t>
            </a:r>
            <a:r>
              <a:rPr lang="ru-RU" sz="1200">
                <a:solidFill>
                  <a:srgbClr val="808080"/>
                </a:solidFill>
                <a:latin typeface="Courier New"/>
              </a:rPr>
              <a:t>Важный"</a:t>
            </a:r>
            <a:r>
              <a:rPr lang="ru-RU" sz="1200" b="1">
                <a:solidFill>
                  <a:srgbClr val="000080"/>
                </a:solidFill>
                <a:latin typeface="Courier New"/>
              </a:rPr>
              <a:t>)</a:t>
            </a:r>
            <a:r>
              <a:rPr lang="ru-RU" sz="1200">
                <a:solidFill>
                  <a:srgbClr val="000000"/>
                </a:solidFill>
                <a:latin typeface="Courier New"/>
              </a:rPr>
              <a:t> </a:t>
            </a:r>
            <a:endParaRPr lang="en-US" sz="1200">
              <a:solidFill>
                <a:srgbClr val="000000"/>
              </a:solidFill>
              <a:latin typeface="Courier New"/>
            </a:endParaRPr>
          </a:p>
          <a:p>
            <a:pPr>
              <a:buNone/>
              <a:defRPr/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eid 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dbc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insert_employee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200">
                <a:solidFill>
                  <a:srgbClr val="808080"/>
                </a:solidFill>
                <a:latin typeface="Courier New"/>
              </a:rPr>
              <a:t>"</a:t>
            </a:r>
            <a:r>
              <a:rPr lang="ru-RU" sz="1200">
                <a:solidFill>
                  <a:srgbClr val="808080"/>
                </a:solidFill>
                <a:latin typeface="Courier New"/>
              </a:rPr>
              <a:t>Иванов И.И."</a:t>
            </a:r>
            <a:r>
              <a:rPr lang="ru-RU" sz="12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ru-RU" sz="1200">
                <a:solidFill>
                  <a:srgbClr val="000000"/>
                </a:solidFill>
                <a:latin typeface="Courier New"/>
              </a:rPr>
              <a:t> </a:t>
            </a:r>
            <a:r>
              <a:rPr lang="ru-RU" sz="1200">
                <a:solidFill>
                  <a:srgbClr val="808080"/>
                </a:solidFill>
                <a:latin typeface="Courier New"/>
              </a:rPr>
              <a:t>"инженер"</a:t>
            </a:r>
            <a:r>
              <a:rPr lang="ru-RU" sz="12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ru-RU" sz="1200">
                <a:solidFill>
                  <a:srgbClr val="000000"/>
                </a:solidFill>
                <a:latin typeface="Courier New"/>
              </a:rPr>
              <a:t> </a:t>
            </a:r>
            <a:r>
              <a:rPr lang="ru-RU" sz="1200">
                <a:solidFill>
                  <a:srgbClr val="FF0000"/>
                </a:solidFill>
                <a:latin typeface="Courier New"/>
              </a:rPr>
              <a:t>30000</a:t>
            </a:r>
            <a:r>
              <a:rPr lang="ru-RU" sz="12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ru-RU" sz="1200">
                <a:solidFill>
                  <a:srgbClr val="000000"/>
                </a:solidFill>
                <a:latin typeface="Courier New"/>
              </a:rPr>
              <a:t> </a:t>
            </a:r>
            <a:r>
              <a:rPr lang="ru-RU" sz="1200">
                <a:solidFill>
                  <a:srgbClr val="808080"/>
                </a:solidFill>
                <a:latin typeface="Courier New"/>
              </a:rPr>
              <a:t>"</a:t>
            </a:r>
            <a:r>
              <a:rPr lang="en-US" sz="1200">
                <a:solidFill>
                  <a:srgbClr val="808080"/>
                </a:solidFill>
                <a:latin typeface="Courier New"/>
              </a:rPr>
              <a:t>ivanovi"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>
                <a:solidFill>
                  <a:srgbClr val="808080"/>
                </a:solidFill>
                <a:latin typeface="Courier New"/>
              </a:rPr>
              <a:t>"ivanov123"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)</a:t>
            </a:r>
            <a:endParaRPr lang="en-US" sz="1200" b="1">
              <a:solidFill>
                <a:srgbClr val="000000"/>
              </a:solidFill>
              <a:latin typeface="Courier New"/>
            </a:endParaRPr>
          </a:p>
          <a:p>
            <a:pPr>
              <a:buNone/>
              <a:defRPr/>
            </a:pPr>
            <a:r>
              <a:rPr lang="en-US" sz="1200" b="1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dbc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add_employee_to_project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eid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pid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)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buNone/>
              <a:defRPr/>
            </a:pPr>
            <a:endParaRPr lang="en-US" sz="1200">
              <a:solidFill>
                <a:srgbClr val="000000"/>
              </a:solidFill>
              <a:latin typeface="Courier New"/>
            </a:endParaRPr>
          </a:p>
          <a:p>
            <a:pPr>
              <a:buNone/>
              <a:defRPr/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eid 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dbc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insert_employee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200">
                <a:solidFill>
                  <a:srgbClr val="808080"/>
                </a:solidFill>
                <a:latin typeface="Courier New"/>
              </a:rPr>
              <a:t>"</a:t>
            </a:r>
            <a:r>
              <a:rPr lang="ru-RU" sz="1200">
                <a:solidFill>
                  <a:srgbClr val="808080"/>
                </a:solidFill>
                <a:latin typeface="Courier New"/>
              </a:rPr>
              <a:t>Петров П.П."</a:t>
            </a:r>
            <a:r>
              <a:rPr lang="ru-RU" sz="12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ru-RU" sz="1200">
                <a:solidFill>
                  <a:srgbClr val="000000"/>
                </a:solidFill>
                <a:latin typeface="Courier New"/>
              </a:rPr>
              <a:t> </a:t>
            </a:r>
            <a:r>
              <a:rPr lang="ru-RU" sz="1200">
                <a:solidFill>
                  <a:srgbClr val="808080"/>
                </a:solidFill>
                <a:latin typeface="Courier New"/>
              </a:rPr>
              <a:t>"старший инженер"</a:t>
            </a:r>
            <a:r>
              <a:rPr lang="ru-RU" sz="12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ru-RU" sz="1200">
                <a:solidFill>
                  <a:srgbClr val="000000"/>
                </a:solidFill>
                <a:latin typeface="Courier New"/>
              </a:rPr>
              <a:t> </a:t>
            </a:r>
            <a:r>
              <a:rPr lang="ru-RU" sz="1200">
                <a:solidFill>
                  <a:srgbClr val="FF0000"/>
                </a:solidFill>
                <a:latin typeface="Courier New"/>
              </a:rPr>
              <a:t>50000</a:t>
            </a:r>
            <a:r>
              <a:rPr lang="ru-RU" sz="12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ru-RU" sz="1200">
                <a:solidFill>
                  <a:srgbClr val="000000"/>
                </a:solidFill>
                <a:latin typeface="Courier New"/>
              </a:rPr>
              <a:t> </a:t>
            </a:r>
            <a:r>
              <a:rPr lang="ru-RU" sz="1200">
                <a:solidFill>
                  <a:srgbClr val="808080"/>
                </a:solidFill>
                <a:latin typeface="Courier New"/>
              </a:rPr>
              <a:t>"</a:t>
            </a:r>
            <a:r>
              <a:rPr lang="en-US" sz="1200">
                <a:solidFill>
                  <a:srgbClr val="808080"/>
                </a:solidFill>
                <a:latin typeface="Courier New"/>
              </a:rPr>
              <a:t>petrovp"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>
                <a:solidFill>
                  <a:srgbClr val="808080"/>
                </a:solidFill>
                <a:latin typeface="Courier New"/>
              </a:rPr>
              <a:t>"p1e2t3"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)</a:t>
            </a:r>
            <a:endParaRPr lang="en-US" sz="1200" b="1">
              <a:solidFill>
                <a:srgbClr val="000000"/>
              </a:solidFill>
              <a:latin typeface="Courier New"/>
            </a:endParaRPr>
          </a:p>
          <a:p>
            <a:pPr>
              <a:buNone/>
              <a:defRPr/>
            </a:pPr>
            <a:r>
              <a:rPr lang="en-US" sz="1200" b="1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dbc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add_employee_to_project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eid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pid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)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buNone/>
              <a:defRPr/>
            </a:pPr>
            <a:endParaRPr lang="en-US" sz="1200">
              <a:solidFill>
                <a:srgbClr val="000000"/>
              </a:solidFill>
              <a:latin typeface="Courier New"/>
            </a:endParaRPr>
          </a:p>
          <a:p>
            <a:pPr>
              <a:buNone/>
              <a:defRPr/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pid 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dbc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insert_project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200">
                <a:solidFill>
                  <a:srgbClr val="808080"/>
                </a:solidFill>
                <a:latin typeface="Courier New"/>
              </a:rPr>
              <a:t>"</a:t>
            </a:r>
            <a:r>
              <a:rPr lang="ru-RU" sz="1200">
                <a:solidFill>
                  <a:srgbClr val="808080"/>
                </a:solidFill>
                <a:latin typeface="Courier New"/>
              </a:rPr>
              <a:t>Срочный"</a:t>
            </a:r>
            <a:r>
              <a:rPr lang="ru-RU" sz="1200" b="1">
                <a:solidFill>
                  <a:srgbClr val="000080"/>
                </a:solidFill>
                <a:latin typeface="Courier New"/>
              </a:rPr>
              <a:t>)</a:t>
            </a:r>
            <a:r>
              <a:rPr lang="ru-RU" sz="1200">
                <a:solidFill>
                  <a:srgbClr val="000000"/>
                </a:solidFill>
                <a:latin typeface="Courier New"/>
              </a:rPr>
              <a:t> </a:t>
            </a:r>
            <a:endParaRPr lang="en-US" sz="1200">
              <a:solidFill>
                <a:srgbClr val="000000"/>
              </a:solidFill>
              <a:latin typeface="Courier New"/>
            </a:endParaRPr>
          </a:p>
          <a:p>
            <a:pPr>
              <a:buNone/>
              <a:defRPr/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dbc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add_employee_to_project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eid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pid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)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buNone/>
              <a:defRPr/>
            </a:pPr>
            <a:endParaRPr lang="en-US" sz="1200">
              <a:solidFill>
                <a:srgbClr val="000000"/>
              </a:solidFill>
              <a:latin typeface="Courier New"/>
            </a:endParaRPr>
          </a:p>
          <a:p>
            <a:pPr>
              <a:buNone/>
              <a:defRPr/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eid 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dbc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insert_employee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200">
                <a:solidFill>
                  <a:srgbClr val="808080"/>
                </a:solidFill>
                <a:latin typeface="Courier New"/>
              </a:rPr>
              <a:t>"</a:t>
            </a:r>
            <a:r>
              <a:rPr lang="ru-RU" sz="1200">
                <a:solidFill>
                  <a:srgbClr val="808080"/>
                </a:solidFill>
                <a:latin typeface="Courier New"/>
              </a:rPr>
              <a:t>Сидоров С.С."</a:t>
            </a:r>
            <a:r>
              <a:rPr lang="ru-RU" sz="12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ru-RU" sz="1200">
                <a:solidFill>
                  <a:srgbClr val="000000"/>
                </a:solidFill>
                <a:latin typeface="Courier New"/>
              </a:rPr>
              <a:t> </a:t>
            </a:r>
            <a:r>
              <a:rPr lang="ru-RU" sz="1200">
                <a:solidFill>
                  <a:srgbClr val="808080"/>
                </a:solidFill>
                <a:latin typeface="Courier New"/>
              </a:rPr>
              <a:t>"менеджер проекта"</a:t>
            </a:r>
            <a:r>
              <a:rPr lang="ru-RU" sz="12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ru-RU" sz="1200">
                <a:solidFill>
                  <a:srgbClr val="000000"/>
                </a:solidFill>
                <a:latin typeface="Courier New"/>
              </a:rPr>
              <a:t> </a:t>
            </a:r>
            <a:r>
              <a:rPr lang="ru-RU" sz="1200">
                <a:solidFill>
                  <a:srgbClr val="FF0000"/>
                </a:solidFill>
                <a:latin typeface="Courier New"/>
              </a:rPr>
              <a:t>30000</a:t>
            </a:r>
            <a:r>
              <a:rPr lang="ru-RU" sz="12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ru-RU" sz="1200">
                <a:solidFill>
                  <a:srgbClr val="000000"/>
                </a:solidFill>
                <a:latin typeface="Courier New"/>
              </a:rPr>
              <a:t> </a:t>
            </a:r>
            <a:r>
              <a:rPr lang="ru-RU" sz="1200">
                <a:solidFill>
                  <a:srgbClr val="808080"/>
                </a:solidFill>
                <a:latin typeface="Courier New"/>
              </a:rPr>
              <a:t>"</a:t>
            </a:r>
            <a:r>
              <a:rPr lang="en-US" sz="1200">
                <a:solidFill>
                  <a:srgbClr val="808080"/>
                </a:solidFill>
                <a:latin typeface="Courier New"/>
              </a:rPr>
              <a:t>sidorovs"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>
                <a:solidFill>
                  <a:srgbClr val="808080"/>
                </a:solidFill>
                <a:latin typeface="Courier New"/>
              </a:rPr>
              <a:t>"zayka88"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)</a:t>
            </a:r>
            <a:endParaRPr lang="en-US" sz="1200" b="1">
              <a:solidFill>
                <a:srgbClr val="000000"/>
              </a:solidFill>
              <a:latin typeface="Courier New"/>
            </a:endParaRPr>
          </a:p>
          <a:p>
            <a:pPr>
              <a:buNone/>
              <a:defRPr/>
            </a:pPr>
            <a:r>
              <a:rPr lang="en-US" sz="1200" b="1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dbc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add_employee_to_project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eid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pid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)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endParaRPr 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Чтение данных через </a:t>
            </a: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ORM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>
              <a:buNone/>
              <a:defRPr/>
            </a:pPr>
            <a:r>
              <a:rPr lang="ru-RU" sz="1200">
                <a:solidFill>
                  <a:srgbClr val="008000"/>
                </a:solidFill>
                <a:latin typeface="Courier New"/>
              </a:rPr>
              <a:t># Проверка наличия пользователя в базе данных с указанным логином/паролем</a:t>
            </a:r>
            <a:r>
              <a:rPr lang="ru-RU" sz="12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en-US" sz="1200" b="1">
                <a:solidFill>
                  <a:srgbClr val="0000FF"/>
                </a:solidFill>
                <a:latin typeface="Courier New"/>
              </a:rPr>
              <a:t>def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>
                <a:solidFill>
                  <a:srgbClr val="FF00FF"/>
                </a:solidFill>
                <a:latin typeface="Courier New"/>
              </a:rPr>
              <a:t>authentication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self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login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password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):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endParaRPr lang="ru-RU" sz="1200">
              <a:solidFill>
                <a:srgbClr val="000000"/>
              </a:solidFill>
              <a:latin typeface="Courier New"/>
            </a:endParaRPr>
          </a:p>
          <a:p>
            <a:pPr>
              <a:buNone/>
              <a:defRPr/>
            </a:pPr>
            <a:r>
              <a:rPr lang="ru-RU" sz="1200" b="1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200" b="1">
                <a:solidFill>
                  <a:srgbClr val="0000FF"/>
                </a:solidFill>
                <a:latin typeface="Courier New"/>
              </a:rPr>
              <a:t>try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: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endParaRPr lang="ru-RU" sz="1200">
              <a:solidFill>
                <a:srgbClr val="000000"/>
              </a:solidFill>
              <a:latin typeface="Courier New"/>
            </a:endParaRPr>
          </a:p>
          <a:p>
            <a:pPr>
              <a:buNone/>
              <a:defRPr/>
            </a:pPr>
            <a:r>
              <a:rPr lang="ru-RU" sz="120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res 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self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_session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query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Employee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id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Employee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name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ru-RU" sz="12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Employee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position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EmployeeProject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project_id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).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\ </a:t>
            </a:r>
            <a:endParaRPr lang="ru-RU" sz="1200">
              <a:solidFill>
                <a:srgbClr val="000000"/>
              </a:solidFill>
              <a:latin typeface="Courier New"/>
            </a:endParaRPr>
          </a:p>
          <a:p>
            <a:pPr>
              <a:buNone/>
              <a:defRPr/>
            </a:pPr>
            <a:r>
              <a:rPr lang="ru-RU" sz="120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join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EmployeeProject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EmployeeProject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employee_id 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==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Employee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id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).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\ </a:t>
            </a:r>
            <a:endParaRPr lang="ru-RU" sz="1200">
              <a:solidFill>
                <a:srgbClr val="000000"/>
              </a:solidFill>
              <a:latin typeface="Courier New"/>
            </a:endParaRPr>
          </a:p>
          <a:p>
            <a:pPr>
              <a:buNone/>
              <a:defRPr/>
            </a:pPr>
            <a:r>
              <a:rPr lang="ru-RU" sz="120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filter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and_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Employee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login 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==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login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ru-RU" sz="12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Employee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password 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==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password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)).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\</a:t>
            </a:r>
            <a:endParaRPr lang="ru-RU" sz="1200">
              <a:solidFill>
                <a:srgbClr val="000000"/>
              </a:solidFill>
              <a:latin typeface="Courier New"/>
            </a:endParaRPr>
          </a:p>
          <a:p>
            <a:pPr>
              <a:buNone/>
              <a:defRPr/>
            </a:pPr>
            <a:r>
              <a:rPr lang="ru-RU" sz="120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one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()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endParaRPr lang="ru-RU" sz="1200">
              <a:solidFill>
                <a:srgbClr val="000000"/>
              </a:solidFill>
              <a:latin typeface="Courier New"/>
            </a:endParaRPr>
          </a:p>
          <a:p>
            <a:pPr>
              <a:buNone/>
              <a:defRPr/>
            </a:pPr>
            <a:r>
              <a:rPr lang="ru-RU" sz="1200" b="1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 b="1">
                <a:solidFill>
                  <a:srgbClr val="0000FF"/>
                </a:solidFill>
                <a:latin typeface="Courier New"/>
              </a:rPr>
              <a:t>return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res </a:t>
            </a:r>
            <a:endParaRPr lang="ru-RU" sz="1200">
              <a:solidFill>
                <a:srgbClr val="000000"/>
              </a:solidFill>
              <a:latin typeface="Courier New"/>
            </a:endParaRPr>
          </a:p>
          <a:p>
            <a:pPr>
              <a:buNone/>
              <a:defRPr/>
            </a:pPr>
            <a:r>
              <a:rPr lang="ru-RU" sz="1200" b="1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200" b="1">
                <a:solidFill>
                  <a:srgbClr val="0000FF"/>
                </a:solidFill>
                <a:latin typeface="Courier New"/>
              </a:rPr>
              <a:t>except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MultipleResultsFound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: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endParaRPr lang="ru-RU" sz="1200">
              <a:solidFill>
                <a:srgbClr val="000000"/>
              </a:solidFill>
              <a:latin typeface="Courier New"/>
            </a:endParaRPr>
          </a:p>
          <a:p>
            <a:pPr>
              <a:buNone/>
              <a:defRPr/>
            </a:pPr>
            <a:r>
              <a:rPr lang="ru-RU" sz="1200" b="1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 b="1">
                <a:solidFill>
                  <a:srgbClr val="0000FF"/>
                </a:solidFill>
                <a:latin typeface="Courier New"/>
              </a:rPr>
              <a:t>print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200">
                <a:solidFill>
                  <a:srgbClr val="808080"/>
                </a:solidFill>
                <a:latin typeface="Courier New"/>
              </a:rPr>
              <a:t>"Multiple Results Found"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)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endParaRPr lang="ru-RU" sz="1200">
              <a:solidFill>
                <a:srgbClr val="000000"/>
              </a:solidFill>
              <a:latin typeface="Courier New"/>
            </a:endParaRPr>
          </a:p>
          <a:p>
            <a:pPr>
              <a:buNone/>
              <a:defRPr/>
            </a:pPr>
            <a:r>
              <a:rPr lang="ru-RU" sz="1200" b="1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200" b="1">
                <a:solidFill>
                  <a:srgbClr val="0000FF"/>
                </a:solidFill>
                <a:latin typeface="Courier New"/>
              </a:rPr>
              <a:t>except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NoResultFound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: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endParaRPr lang="ru-RU" sz="1200">
              <a:solidFill>
                <a:srgbClr val="000000"/>
              </a:solidFill>
              <a:latin typeface="Courier New"/>
            </a:endParaRPr>
          </a:p>
          <a:p>
            <a:pPr>
              <a:buNone/>
              <a:defRPr/>
            </a:pPr>
            <a:r>
              <a:rPr lang="ru-RU" sz="1200" b="1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 b="1">
                <a:solidFill>
                  <a:srgbClr val="0000FF"/>
                </a:solidFill>
                <a:latin typeface="Courier New"/>
              </a:rPr>
              <a:t>print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200">
                <a:solidFill>
                  <a:srgbClr val="808080"/>
                </a:solidFill>
                <a:latin typeface="Courier New"/>
              </a:rPr>
              <a:t>"No Result Found"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)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endParaRPr lang="ru-RU" sz="1200">
              <a:solidFill>
                <a:srgbClr val="000000"/>
              </a:solidFill>
              <a:latin typeface="Courier New"/>
            </a:endParaRPr>
          </a:p>
          <a:p>
            <a:pPr>
              <a:buNone/>
              <a:defRPr/>
            </a:pPr>
            <a:r>
              <a:rPr lang="ru-RU" sz="1200" b="1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200" b="1">
                <a:solidFill>
                  <a:srgbClr val="0000FF"/>
                </a:solidFill>
                <a:latin typeface="Courier New"/>
              </a:rPr>
              <a:t>return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>
                <a:solidFill>
                  <a:srgbClr val="0000FF"/>
                </a:solidFill>
                <a:latin typeface="Courier New"/>
              </a:rPr>
              <a:t>None</a:t>
            </a:r>
            <a:endParaRPr lang="ru-RU" sz="1200" b="1">
              <a:solidFill>
                <a:srgbClr val="0000FF"/>
              </a:solidFill>
              <a:latin typeface="Courier New"/>
            </a:endParaRPr>
          </a:p>
          <a:p>
            <a:pPr>
              <a:buNone/>
              <a:defRPr/>
            </a:pPr>
            <a:endParaRPr lang="ru-RU" sz="1200" b="1">
              <a:solidFill>
                <a:srgbClr val="0000FF"/>
              </a:solidFill>
              <a:latin typeface="Courier New"/>
            </a:endParaRPr>
          </a:p>
          <a:p>
            <a:pPr>
              <a:buNone/>
              <a:defRPr/>
            </a:pPr>
            <a:r>
              <a:rPr lang="en-US" sz="1200">
                <a:solidFill>
                  <a:srgbClr val="008000"/>
                </a:solidFill>
                <a:latin typeface="Courier New"/>
              </a:rPr>
              <a:t># </a:t>
            </a:r>
            <a:r>
              <a:rPr lang="ru-RU" sz="1200">
                <a:solidFill>
                  <a:srgbClr val="008000"/>
                </a:solidFill>
                <a:latin typeface="Courier New"/>
              </a:rPr>
              <a:t>Проверка наличия указанного сотрудника в указанном проекте</a:t>
            </a:r>
            <a:r>
              <a:rPr lang="ru-RU" sz="12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en-US" sz="1200" b="1">
                <a:solidFill>
                  <a:srgbClr val="0000FF"/>
                </a:solidFill>
                <a:latin typeface="Courier New"/>
              </a:rPr>
              <a:t>def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>
                <a:solidFill>
                  <a:srgbClr val="FF00FF"/>
                </a:solidFill>
                <a:latin typeface="Courier New"/>
              </a:rPr>
              <a:t>is_employee_in_project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self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employee_id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project_id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):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endParaRPr lang="ru-RU" sz="1200">
              <a:solidFill>
                <a:srgbClr val="000000"/>
              </a:solidFill>
              <a:latin typeface="Courier New"/>
            </a:endParaRPr>
          </a:p>
          <a:p>
            <a:pPr>
              <a:buNone/>
              <a:defRPr/>
            </a:pPr>
            <a:r>
              <a:rPr lang="ru-RU" sz="1200" b="1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200" b="1">
                <a:solidFill>
                  <a:srgbClr val="0000FF"/>
                </a:solidFill>
                <a:latin typeface="Courier New"/>
              </a:rPr>
              <a:t>try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: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endParaRPr lang="ru-RU" sz="1200">
              <a:solidFill>
                <a:srgbClr val="000000"/>
              </a:solidFill>
              <a:latin typeface="Courier New"/>
            </a:endParaRPr>
          </a:p>
          <a:p>
            <a:pPr>
              <a:buNone/>
              <a:defRPr/>
            </a:pPr>
            <a:r>
              <a:rPr lang="ru-RU" sz="120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res 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self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_session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query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EmployeeProject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project_id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).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\ </a:t>
            </a:r>
            <a:endParaRPr lang="ru-RU" sz="1200">
              <a:solidFill>
                <a:srgbClr val="000000"/>
              </a:solidFill>
              <a:latin typeface="Courier New"/>
            </a:endParaRPr>
          </a:p>
          <a:p>
            <a:pPr>
              <a:buNone/>
              <a:defRPr/>
            </a:pPr>
            <a:r>
              <a:rPr lang="ru-RU" sz="120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filter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and_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EmployeeProject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employee_id 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==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employee_id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ru-RU" sz="12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EmployeeProject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project_id 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==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project_id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)).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\ </a:t>
            </a:r>
            <a:endParaRPr lang="ru-RU" sz="1200">
              <a:solidFill>
                <a:srgbClr val="000000"/>
              </a:solidFill>
              <a:latin typeface="Courier New"/>
            </a:endParaRPr>
          </a:p>
          <a:p>
            <a:pPr>
              <a:buNone/>
              <a:defRPr/>
            </a:pPr>
            <a:r>
              <a:rPr lang="ru-RU" sz="120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one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()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endParaRPr lang="ru-RU" sz="1200">
              <a:solidFill>
                <a:srgbClr val="000000"/>
              </a:solidFill>
              <a:latin typeface="Courier New"/>
            </a:endParaRPr>
          </a:p>
          <a:p>
            <a:pPr>
              <a:buNone/>
              <a:defRPr/>
            </a:pPr>
            <a:r>
              <a:rPr lang="ru-RU" sz="1200" b="1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 b="1">
                <a:solidFill>
                  <a:srgbClr val="0000FF"/>
                </a:solidFill>
                <a:latin typeface="Courier New"/>
              </a:rPr>
              <a:t>return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>
                <a:solidFill>
                  <a:srgbClr val="0000FF"/>
                </a:solidFill>
                <a:latin typeface="Courier New"/>
              </a:rPr>
              <a:t>True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endParaRPr lang="ru-RU" sz="1200">
              <a:solidFill>
                <a:srgbClr val="000000"/>
              </a:solidFill>
              <a:latin typeface="Courier New"/>
            </a:endParaRPr>
          </a:p>
          <a:p>
            <a:pPr>
              <a:buNone/>
              <a:defRPr/>
            </a:pPr>
            <a:r>
              <a:rPr lang="ru-RU" sz="1200" b="1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200" b="1">
                <a:solidFill>
                  <a:srgbClr val="0000FF"/>
                </a:solidFill>
                <a:latin typeface="Courier New"/>
              </a:rPr>
              <a:t>except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MultipleResultsFound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: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endParaRPr lang="ru-RU" sz="1200">
              <a:solidFill>
                <a:srgbClr val="000000"/>
              </a:solidFill>
              <a:latin typeface="Courier New"/>
            </a:endParaRPr>
          </a:p>
          <a:p>
            <a:pPr>
              <a:buNone/>
              <a:defRPr/>
            </a:pPr>
            <a:r>
              <a:rPr lang="ru-RU" sz="1200" b="1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 b="1">
                <a:solidFill>
                  <a:srgbClr val="0000FF"/>
                </a:solidFill>
                <a:latin typeface="Courier New"/>
              </a:rPr>
              <a:t>print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200">
                <a:solidFill>
                  <a:srgbClr val="808080"/>
                </a:solidFill>
                <a:latin typeface="Courier New"/>
              </a:rPr>
              <a:t>"Multiple Results Found"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)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endParaRPr lang="ru-RU" sz="1200">
              <a:solidFill>
                <a:srgbClr val="000000"/>
              </a:solidFill>
              <a:latin typeface="Courier New"/>
            </a:endParaRPr>
          </a:p>
          <a:p>
            <a:pPr>
              <a:buNone/>
              <a:defRPr/>
            </a:pPr>
            <a:r>
              <a:rPr lang="ru-RU" sz="1200" b="1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200" b="1">
                <a:solidFill>
                  <a:srgbClr val="0000FF"/>
                </a:solidFill>
                <a:latin typeface="Courier New"/>
              </a:rPr>
              <a:t>except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NoResultFound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: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endParaRPr lang="ru-RU" sz="1200">
              <a:solidFill>
                <a:srgbClr val="000000"/>
              </a:solidFill>
              <a:latin typeface="Courier New"/>
            </a:endParaRPr>
          </a:p>
          <a:p>
            <a:pPr>
              <a:buNone/>
              <a:defRPr/>
            </a:pPr>
            <a:r>
              <a:rPr lang="ru-RU" sz="1200" b="1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 b="1">
                <a:solidFill>
                  <a:srgbClr val="0000FF"/>
                </a:solidFill>
                <a:latin typeface="Courier New"/>
              </a:rPr>
              <a:t>print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200">
                <a:solidFill>
                  <a:srgbClr val="808080"/>
                </a:solidFill>
                <a:latin typeface="Courier New"/>
              </a:rPr>
              <a:t>"No Result Found"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)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endParaRPr lang="ru-RU" sz="1200">
              <a:solidFill>
                <a:srgbClr val="000000"/>
              </a:solidFill>
              <a:latin typeface="Courier New"/>
            </a:endParaRPr>
          </a:p>
          <a:p>
            <a:pPr>
              <a:buNone/>
              <a:defRPr/>
            </a:pPr>
            <a:r>
              <a:rPr lang="ru-RU" sz="1200" b="1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200" b="1">
                <a:solidFill>
                  <a:srgbClr val="0000FF"/>
                </a:solidFill>
                <a:latin typeface="Courier New"/>
              </a:rPr>
              <a:t>return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>
                <a:solidFill>
                  <a:srgbClr val="0000FF"/>
                </a:solidFill>
                <a:latin typeface="Courier New"/>
              </a:rPr>
              <a:t>None</a:t>
            </a:r>
            <a:endParaRPr 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Чтение данных через </a:t>
            </a: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ORM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>
              <a:buNone/>
              <a:defRPr/>
            </a:pPr>
            <a:r>
              <a:rPr lang="ru-RU" sz="1200">
                <a:solidFill>
                  <a:srgbClr val="008000"/>
                </a:solidFill>
                <a:latin typeface="Courier New"/>
              </a:rPr>
              <a:t># Вывод информации по сотруднику (соединяем таблицы </a:t>
            </a:r>
            <a:r>
              <a:rPr lang="en-US" sz="1200">
                <a:solidFill>
                  <a:srgbClr val="008000"/>
                </a:solidFill>
                <a:latin typeface="Courier New"/>
              </a:rPr>
              <a:t>Employees, PositionSalary)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en-US" sz="1200" b="1">
                <a:solidFill>
                  <a:srgbClr val="0000FF"/>
                </a:solidFill>
                <a:latin typeface="Courier New"/>
              </a:rPr>
              <a:t>def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>
                <a:solidFill>
                  <a:srgbClr val="FF00FF"/>
                </a:solidFill>
                <a:latin typeface="Courier New"/>
              </a:rPr>
              <a:t>show_employee_info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self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employee_id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):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res 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self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_session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query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Employee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id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Employee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name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en-US" sz="1200" b="1">
                <a:solidFill>
                  <a:srgbClr val="000000"/>
                </a:solidFill>
                <a:latin typeface="Courier New"/>
              </a:rPr>
              <a:t>                              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PositionSalary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salary 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+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Employee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bonus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).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label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200">
                <a:solidFill>
                  <a:srgbClr val="808080"/>
                </a:solidFill>
                <a:latin typeface="Courier New"/>
              </a:rPr>
              <a:t>"Pay"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)).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\ </a:t>
            </a:r>
            <a:endParaRPr/>
          </a:p>
          <a:p>
            <a:pPr>
              <a:buNone/>
              <a:defRPr/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filter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and_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Employee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position 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==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PositionSalary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position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Employee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id 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==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employee_id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)).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\ </a:t>
            </a:r>
            <a:endParaRPr/>
          </a:p>
          <a:p>
            <a:pPr>
              <a:buNone/>
              <a:defRPr/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all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()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en-US" sz="1200" b="1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200" b="1">
                <a:solidFill>
                  <a:srgbClr val="0000FF"/>
                </a:solidFill>
                <a:latin typeface="Courier New"/>
              </a:rPr>
              <a:t>print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200">
                <a:solidFill>
                  <a:srgbClr val="808080"/>
                </a:solidFill>
                <a:latin typeface="Courier New"/>
              </a:rPr>
              <a:t>"</a:t>
            </a:r>
            <a:r>
              <a:rPr lang="ru-RU" sz="1200">
                <a:solidFill>
                  <a:srgbClr val="808080"/>
                </a:solidFill>
                <a:latin typeface="Courier New"/>
              </a:rPr>
              <a:t>Информация для сотрудника:"</a:t>
            </a:r>
            <a:r>
              <a:rPr lang="ru-RU" sz="1200" b="1">
                <a:solidFill>
                  <a:srgbClr val="000080"/>
                </a:solidFill>
                <a:latin typeface="Courier New"/>
              </a:rPr>
              <a:t>)</a:t>
            </a:r>
            <a:r>
              <a:rPr lang="ru-RU" sz="1200">
                <a:solidFill>
                  <a:srgbClr val="000000"/>
                </a:solidFill>
                <a:latin typeface="Courier New"/>
              </a:rPr>
              <a:t> </a:t>
            </a:r>
            <a:endParaRPr lang="en-US" sz="1200">
              <a:solidFill>
                <a:srgbClr val="000000"/>
              </a:solidFill>
              <a:latin typeface="Courier New"/>
            </a:endParaRPr>
          </a:p>
          <a:p>
            <a:pPr>
              <a:buNone/>
              <a:defRPr/>
            </a:pPr>
            <a:r>
              <a:rPr lang="en-US" sz="1200" b="1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200" b="1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row </a:t>
            </a:r>
            <a:r>
              <a:rPr lang="en-US" sz="1200" b="1">
                <a:solidFill>
                  <a:srgbClr val="0000FF"/>
                </a:solidFill>
                <a:latin typeface="Courier New"/>
              </a:rPr>
              <a:t>in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res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: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en-US" sz="1200" b="1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 b="1">
                <a:solidFill>
                  <a:srgbClr val="0000FF"/>
                </a:solidFill>
                <a:latin typeface="Courier New"/>
              </a:rPr>
              <a:t>print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row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)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en-US" sz="1200" b="1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200" b="1">
                <a:solidFill>
                  <a:srgbClr val="0000FF"/>
                </a:solidFill>
                <a:latin typeface="Courier New"/>
              </a:rPr>
              <a:t>return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res</a:t>
            </a:r>
            <a:endParaRPr/>
          </a:p>
          <a:p>
            <a:pPr>
              <a:buNone/>
              <a:defRPr/>
            </a:pPr>
            <a:endParaRPr lang="en-US" sz="1200">
              <a:solidFill>
                <a:srgbClr val="000000"/>
              </a:solidFill>
              <a:latin typeface="Courier New"/>
            </a:endParaRPr>
          </a:p>
          <a:p>
            <a:pPr>
              <a:buNone/>
              <a:defRPr/>
            </a:pPr>
            <a:r>
              <a:rPr lang="en-US" sz="1200">
                <a:solidFill>
                  <a:srgbClr val="008000"/>
                </a:solidFill>
                <a:latin typeface="Courier New"/>
              </a:rPr>
              <a:t># </a:t>
            </a:r>
            <a:r>
              <a:rPr lang="ru-RU" sz="1200">
                <a:solidFill>
                  <a:srgbClr val="008000"/>
                </a:solidFill>
                <a:latin typeface="Courier New"/>
              </a:rPr>
              <a:t>Вывод информации по проекту (соединяем таблицы </a:t>
            </a:r>
            <a:r>
              <a:rPr lang="en-US" sz="1200">
                <a:solidFill>
                  <a:srgbClr val="008000"/>
                </a:solidFill>
                <a:latin typeface="Courier New"/>
              </a:rPr>
              <a:t>Employees, PositionSalary, EmployeeProject)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en-US" sz="1200" b="1">
                <a:solidFill>
                  <a:srgbClr val="0000FF"/>
                </a:solidFill>
                <a:latin typeface="Courier New"/>
              </a:rPr>
              <a:t>def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>
                <a:solidFill>
                  <a:srgbClr val="FF00FF"/>
                </a:solidFill>
                <a:latin typeface="Courier New"/>
              </a:rPr>
              <a:t>show_manager_info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self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project_id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):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res 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self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_session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query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Employee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id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Employee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name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PositionSalary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salary 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+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Employee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bonus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).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label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200">
                <a:solidFill>
                  <a:srgbClr val="808080"/>
                </a:solidFill>
                <a:latin typeface="Courier New"/>
              </a:rPr>
              <a:t>"Pay"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)).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\</a:t>
            </a:r>
            <a:endParaRPr/>
          </a:p>
          <a:p>
            <a:pPr>
              <a:buNone/>
              <a:defRPr/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filter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and_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Employee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position 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==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PositionSalary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position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                  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Employee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id 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==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EmployeeProject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employee_id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                  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EmployeeProject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project_id 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==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project_id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)).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\ </a:t>
            </a:r>
            <a:endParaRPr/>
          </a:p>
          <a:p>
            <a:pPr>
              <a:buNone/>
              <a:defRPr/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all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()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en-US" sz="1200" b="1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200" b="1">
                <a:solidFill>
                  <a:srgbClr val="0000FF"/>
                </a:solidFill>
                <a:latin typeface="Courier New"/>
              </a:rPr>
              <a:t>print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200">
                <a:solidFill>
                  <a:srgbClr val="808080"/>
                </a:solidFill>
                <a:latin typeface="Courier New"/>
              </a:rPr>
              <a:t>"</a:t>
            </a:r>
            <a:r>
              <a:rPr lang="ru-RU" sz="1200">
                <a:solidFill>
                  <a:srgbClr val="808080"/>
                </a:solidFill>
                <a:latin typeface="Courier New"/>
              </a:rPr>
              <a:t>Информация для менеджера:"</a:t>
            </a:r>
            <a:r>
              <a:rPr lang="ru-RU" sz="1200" b="1">
                <a:solidFill>
                  <a:srgbClr val="000080"/>
                </a:solidFill>
                <a:latin typeface="Courier New"/>
              </a:rPr>
              <a:t>)</a:t>
            </a:r>
            <a:r>
              <a:rPr lang="ru-RU" sz="1200">
                <a:solidFill>
                  <a:srgbClr val="000000"/>
                </a:solidFill>
                <a:latin typeface="Courier New"/>
              </a:rPr>
              <a:t> </a:t>
            </a:r>
            <a:endParaRPr lang="en-US" sz="1200">
              <a:solidFill>
                <a:srgbClr val="000000"/>
              </a:solidFill>
              <a:latin typeface="Courier New"/>
            </a:endParaRPr>
          </a:p>
          <a:p>
            <a:pPr>
              <a:buNone/>
              <a:defRPr/>
            </a:pPr>
            <a:r>
              <a:rPr lang="en-US" sz="1200" b="1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200" b="1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row </a:t>
            </a:r>
            <a:r>
              <a:rPr lang="en-US" sz="1200" b="1">
                <a:solidFill>
                  <a:srgbClr val="0000FF"/>
                </a:solidFill>
                <a:latin typeface="Courier New"/>
              </a:rPr>
              <a:t>in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res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: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en-US" sz="1200" b="1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 b="1">
                <a:solidFill>
                  <a:srgbClr val="0000FF"/>
                </a:solidFill>
                <a:latin typeface="Courier New"/>
              </a:rPr>
              <a:t>print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row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)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en-US" sz="1200" b="1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200" b="1">
                <a:solidFill>
                  <a:srgbClr val="0000FF"/>
                </a:solidFill>
                <a:latin typeface="Courier New"/>
              </a:rPr>
              <a:t>return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res</a:t>
            </a:r>
            <a:endParaRPr 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Изменение данных через </a:t>
            </a: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ORM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>
              <a:buNone/>
              <a:defRPr/>
            </a:pPr>
            <a:r>
              <a:rPr lang="ru-RU" sz="1200">
                <a:solidFill>
                  <a:srgbClr val="008000"/>
                </a:solidFill>
                <a:latin typeface="Courier New"/>
              </a:rPr>
              <a:t># Изменение премии сотрудника</a:t>
            </a:r>
            <a:r>
              <a:rPr lang="ru-RU" sz="12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en-US" sz="1200" b="1">
                <a:solidFill>
                  <a:srgbClr val="0000FF"/>
                </a:solidFill>
                <a:latin typeface="Courier New"/>
              </a:rPr>
              <a:t>def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>
                <a:solidFill>
                  <a:srgbClr val="FF00FF"/>
                </a:solidFill>
                <a:latin typeface="Courier New"/>
              </a:rPr>
              <a:t>update_employee_bonus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self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employee_id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new_bonus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):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endParaRPr lang="ru-RU" sz="1200">
              <a:solidFill>
                <a:srgbClr val="000000"/>
              </a:solidFill>
              <a:latin typeface="Courier New"/>
            </a:endParaRPr>
          </a:p>
          <a:p>
            <a:pPr>
              <a:buNone/>
              <a:defRPr/>
            </a:pPr>
            <a:r>
              <a:rPr lang="ru-RU" sz="12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e 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self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_session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query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Employee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).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get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employee_id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)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endParaRPr lang="ru-RU" sz="1200">
              <a:solidFill>
                <a:srgbClr val="000000"/>
              </a:solidFill>
              <a:latin typeface="Courier New"/>
            </a:endParaRPr>
          </a:p>
          <a:p>
            <a:pPr>
              <a:buNone/>
              <a:defRPr/>
            </a:pPr>
            <a:r>
              <a:rPr lang="ru-RU" sz="1200" b="1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200" b="1">
                <a:solidFill>
                  <a:srgbClr val="0000FF"/>
                </a:solidFill>
                <a:latin typeface="Courier New"/>
              </a:rPr>
              <a:t>if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e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: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endParaRPr lang="ru-RU" sz="1200">
              <a:solidFill>
                <a:srgbClr val="000000"/>
              </a:solidFill>
              <a:latin typeface="Courier New"/>
            </a:endParaRPr>
          </a:p>
          <a:p>
            <a:pPr>
              <a:buNone/>
              <a:defRPr/>
            </a:pPr>
            <a:r>
              <a:rPr lang="ru-RU" sz="120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e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bonus 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new_bonus </a:t>
            </a:r>
            <a:endParaRPr/>
          </a:p>
          <a:p>
            <a:pPr>
              <a:buNone/>
              <a:defRPr/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self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_session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add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e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)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endParaRPr lang="ru-RU" sz="1200">
              <a:solidFill>
                <a:srgbClr val="000000"/>
              </a:solidFill>
              <a:latin typeface="Courier New"/>
            </a:endParaRPr>
          </a:p>
          <a:p>
            <a:pPr>
              <a:buNone/>
              <a:defRPr/>
            </a:pPr>
            <a:r>
              <a:rPr lang="ru-RU" sz="120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self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_session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commit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()</a:t>
            </a:r>
            <a:endParaRPr lang="ru-RU" sz="1200" b="1">
              <a:solidFill>
                <a:srgbClr val="000080"/>
              </a:solidFill>
              <a:latin typeface="Courier New"/>
            </a:endParaRPr>
          </a:p>
          <a:p>
            <a:pPr>
              <a:buNone/>
              <a:defRPr/>
            </a:pPr>
            <a:endParaRPr lang="ru-RU" sz="1200" b="1">
              <a:solidFill>
                <a:srgbClr val="000080"/>
              </a:solidFill>
              <a:latin typeface="Courier New"/>
            </a:endParaRPr>
          </a:p>
          <a:p>
            <a:pPr>
              <a:buNone/>
              <a:defRPr/>
            </a:pPr>
            <a:r>
              <a:rPr lang="en-US" sz="1200">
                <a:solidFill>
                  <a:srgbClr val="008000"/>
                </a:solidFill>
                <a:latin typeface="Courier New"/>
              </a:rPr>
              <a:t># </a:t>
            </a:r>
            <a:r>
              <a:rPr lang="ru-RU" sz="1200">
                <a:solidFill>
                  <a:srgbClr val="008000"/>
                </a:solidFill>
                <a:latin typeface="Courier New"/>
              </a:rPr>
              <a:t>Удаление сотрудника из проекта (но не из базы данных)</a:t>
            </a:r>
            <a:r>
              <a:rPr lang="ru-RU" sz="12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en-US" sz="1200" b="1">
                <a:solidFill>
                  <a:srgbClr val="0000FF"/>
                </a:solidFill>
                <a:latin typeface="Courier New"/>
              </a:rPr>
              <a:t>def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>
                <a:solidFill>
                  <a:srgbClr val="FF00FF"/>
                </a:solidFill>
                <a:latin typeface="Courier New"/>
              </a:rPr>
              <a:t>delete_employee_from_project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self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employee_id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project_id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):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endParaRPr lang="ru-RU" sz="1200">
              <a:solidFill>
                <a:srgbClr val="000000"/>
              </a:solidFill>
              <a:latin typeface="Courier New"/>
            </a:endParaRPr>
          </a:p>
          <a:p>
            <a:pPr>
              <a:buNone/>
              <a:defRPr/>
            </a:pPr>
            <a:r>
              <a:rPr lang="ru-RU" sz="12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ep 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self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_session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query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EmployeeProject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).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get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((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employee_id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project_id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))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endParaRPr lang="ru-RU" sz="1200">
              <a:solidFill>
                <a:srgbClr val="000000"/>
              </a:solidFill>
              <a:latin typeface="Courier New"/>
            </a:endParaRPr>
          </a:p>
          <a:p>
            <a:pPr>
              <a:buNone/>
              <a:defRPr/>
            </a:pPr>
            <a:r>
              <a:rPr lang="ru-RU" sz="1200" b="1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200" b="1">
                <a:solidFill>
                  <a:srgbClr val="0000FF"/>
                </a:solidFill>
                <a:latin typeface="Courier New"/>
              </a:rPr>
              <a:t>if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ep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: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endParaRPr lang="ru-RU" sz="1200">
              <a:solidFill>
                <a:srgbClr val="000000"/>
              </a:solidFill>
              <a:latin typeface="Courier New"/>
            </a:endParaRPr>
          </a:p>
          <a:p>
            <a:pPr>
              <a:buNone/>
              <a:defRPr/>
            </a:pPr>
            <a:r>
              <a:rPr lang="ru-RU" sz="120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self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_session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delete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ep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)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endParaRPr lang="ru-RU" sz="1200">
              <a:solidFill>
                <a:srgbClr val="000000"/>
              </a:solidFill>
              <a:latin typeface="Courier New"/>
            </a:endParaRPr>
          </a:p>
          <a:p>
            <a:pPr>
              <a:buNone/>
              <a:defRPr/>
            </a:pPr>
            <a:r>
              <a:rPr lang="ru-RU" sz="120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self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_session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commit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()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endParaRPr 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Постановка задачи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Рассмотрим возможность применения различных моделей данных для решения следующей задачи. Необходимо спроектировать базу данных для некой организации, учитывая следующие факты:</a:t>
            </a:r>
            <a:endParaRPr/>
          </a:p>
          <a:p>
            <a:pPr marL="360000" indent="-360000"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организация состоит из сотрудников, у которых есть ФИО, должность и уникальный табельный номер</a:t>
            </a:r>
            <a:endParaRPr/>
          </a:p>
          <a:p>
            <a:pPr marL="360000" indent="-360000"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сотрудники работают в различных проектах: один сотрудник может участвовать в нескольких проектах; в проекте, разумеется, может быть несколько сотрудников; бывают проекты без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сотрудников (которые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еще только планируются) и сотрудники без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проектов (проект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закрылся, но его сотрудников пока не сократили)</a:t>
            </a:r>
            <a:endParaRPr/>
          </a:p>
          <a:p>
            <a:pPr marL="360000" indent="-360000"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у каждого проекта есть название и уникальный идентификатор</a:t>
            </a:r>
            <a:endParaRPr/>
          </a:p>
          <a:p>
            <a:pPr marL="360000" indent="-360000"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в каждом проекте есть не более одного менеджера</a:t>
            </a:r>
            <a:endParaRPr/>
          </a:p>
          <a:p>
            <a:pPr marL="360000" indent="-360000"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все сотрудники получают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зарплату (как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ни странно), которая складывается из должностного оклада и премии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Решение задачи через </a:t>
            </a: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ORM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 (альтернативная версия)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>
              <a:buNone/>
              <a:defRPr/>
            </a:pPr>
            <a:r>
              <a:rPr lang="en-US" sz="1200" b="1">
                <a:solidFill>
                  <a:srgbClr val="0000FF"/>
                </a:solidFill>
                <a:latin typeface="Courier New"/>
              </a:rPr>
              <a:t>with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DBClient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db_type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db_name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)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>
                <a:solidFill>
                  <a:srgbClr val="0000FF"/>
                </a:solidFill>
                <a:latin typeface="Courier New"/>
              </a:rPr>
              <a:t>as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dbc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: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endParaRPr lang="ru-RU" sz="1200">
              <a:solidFill>
                <a:srgbClr val="000000"/>
              </a:solidFill>
              <a:latin typeface="Courier New"/>
            </a:endParaRPr>
          </a:p>
          <a:p>
            <a:pPr>
              <a:buNone/>
              <a:defRPr/>
            </a:pPr>
            <a:r>
              <a:rPr lang="ru-RU" sz="12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res 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=</a:t>
            </a:r>
            <a:r>
              <a:rPr lang="ru-RU" sz="12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dbc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authentication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login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pwd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)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endParaRPr lang="ru-RU" sz="1200">
              <a:solidFill>
                <a:srgbClr val="000000"/>
              </a:solidFill>
              <a:latin typeface="Courier New"/>
            </a:endParaRPr>
          </a:p>
          <a:p>
            <a:pPr>
              <a:buNone/>
              <a:defRPr/>
            </a:pPr>
            <a:r>
              <a:rPr lang="ru-RU" sz="1200" b="1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200" b="1">
                <a:solidFill>
                  <a:srgbClr val="0000FF"/>
                </a:solidFill>
                <a:latin typeface="Courier New"/>
              </a:rPr>
              <a:t>if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res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: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endParaRPr lang="ru-RU" sz="1200">
              <a:solidFill>
                <a:srgbClr val="000000"/>
              </a:solidFill>
              <a:latin typeface="Courier New"/>
            </a:endParaRPr>
          </a:p>
          <a:p>
            <a:pPr>
              <a:buNone/>
              <a:defRPr/>
            </a:pPr>
            <a:r>
              <a:rPr lang="ru-RU" sz="120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user 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res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_asdict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()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endParaRPr lang="ru-RU" sz="1200">
              <a:solidFill>
                <a:srgbClr val="000000"/>
              </a:solidFill>
              <a:latin typeface="Courier New"/>
            </a:endParaRPr>
          </a:p>
          <a:p>
            <a:pPr>
              <a:buNone/>
              <a:defRPr/>
            </a:pPr>
            <a:r>
              <a:rPr lang="ru-RU" sz="1200" b="1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 b="1">
                <a:solidFill>
                  <a:srgbClr val="0000FF"/>
                </a:solidFill>
                <a:latin typeface="Courier New"/>
              </a:rPr>
              <a:t>print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200">
                <a:solidFill>
                  <a:srgbClr val="808080"/>
                </a:solidFill>
                <a:latin typeface="Courier New"/>
              </a:rPr>
              <a:t>f</a:t>
            </a:r>
            <a:r>
              <a:rPr lang="en-US" sz="1200">
                <a:solidFill>
                  <a:srgbClr val="808080"/>
                </a:solidFill>
                <a:latin typeface="Courier New"/>
              </a:rPr>
              <a:t>"</a:t>
            </a:r>
            <a:r>
              <a:rPr lang="ru-RU" sz="1200">
                <a:solidFill>
                  <a:srgbClr val="808080"/>
                </a:solidFill>
                <a:latin typeface="Courier New"/>
              </a:rPr>
              <a:t>Здравствуйте, {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user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[</a:t>
            </a:r>
            <a:r>
              <a:rPr lang="en-US" sz="1200">
                <a:solidFill>
                  <a:srgbClr val="808080"/>
                </a:solidFill>
                <a:latin typeface="Courier New"/>
              </a:rPr>
              <a:t>'name'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]</a:t>
            </a:r>
            <a:r>
              <a:rPr lang="ru-RU" sz="1200">
                <a:solidFill>
                  <a:srgbClr val="808080"/>
                </a:solidFill>
                <a:latin typeface="Courier New"/>
              </a:rPr>
              <a:t>}"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)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endParaRPr lang="ru-RU" sz="1200">
              <a:solidFill>
                <a:srgbClr val="000000"/>
              </a:solidFill>
              <a:latin typeface="Courier New"/>
            </a:endParaRPr>
          </a:p>
          <a:p>
            <a:pPr>
              <a:buNone/>
              <a:defRPr/>
            </a:pPr>
            <a:r>
              <a:rPr lang="ru-RU" sz="1200" b="1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 b="1">
                <a:solidFill>
                  <a:srgbClr val="0000FF"/>
                </a:solidFill>
                <a:latin typeface="Courier New"/>
              </a:rPr>
              <a:t>if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user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[</a:t>
            </a:r>
            <a:r>
              <a:rPr lang="en-US" sz="1200">
                <a:solidFill>
                  <a:srgbClr val="808080"/>
                </a:solidFill>
                <a:latin typeface="Courier New"/>
              </a:rPr>
              <a:t>'position'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]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==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>
                <a:solidFill>
                  <a:srgbClr val="808080"/>
                </a:solidFill>
                <a:latin typeface="Courier New"/>
              </a:rPr>
              <a:t>"</a:t>
            </a:r>
            <a:r>
              <a:rPr lang="ru-RU" sz="1200">
                <a:solidFill>
                  <a:srgbClr val="808080"/>
                </a:solidFill>
                <a:latin typeface="Courier New"/>
              </a:rPr>
              <a:t>менеджер проекта"</a:t>
            </a:r>
            <a:r>
              <a:rPr lang="ru-RU" sz="1200" b="1">
                <a:solidFill>
                  <a:srgbClr val="000080"/>
                </a:solidFill>
                <a:latin typeface="Courier New"/>
              </a:rPr>
              <a:t>:</a:t>
            </a:r>
            <a:r>
              <a:rPr lang="ru-RU" sz="12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ru-RU" sz="120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dbc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show_manager_info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user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[</a:t>
            </a:r>
            <a:r>
              <a:rPr lang="en-US" sz="1200">
                <a:solidFill>
                  <a:srgbClr val="808080"/>
                </a:solidFill>
                <a:latin typeface="Courier New"/>
              </a:rPr>
              <a:t>'project_id'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])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endParaRPr lang="ru-RU" sz="1200">
              <a:solidFill>
                <a:srgbClr val="000000"/>
              </a:solidFill>
              <a:latin typeface="Courier New"/>
            </a:endParaRPr>
          </a:p>
          <a:p>
            <a:pPr>
              <a:buNone/>
              <a:defRPr/>
            </a:pPr>
            <a:r>
              <a:rPr lang="ru-RU" sz="120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id_upd 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int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input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200">
                <a:solidFill>
                  <a:srgbClr val="808080"/>
                </a:solidFill>
                <a:latin typeface="Courier New"/>
              </a:rPr>
              <a:t>"</a:t>
            </a:r>
            <a:r>
              <a:rPr lang="ru-RU" sz="1200">
                <a:solidFill>
                  <a:srgbClr val="808080"/>
                </a:solidFill>
                <a:latin typeface="Courier New"/>
              </a:rPr>
              <a:t>Изменение премии. </a:t>
            </a:r>
            <a:r>
              <a:rPr lang="en-US" sz="1200">
                <a:solidFill>
                  <a:srgbClr val="808080"/>
                </a:solidFill>
                <a:latin typeface="Courier New"/>
              </a:rPr>
              <a:t>ID </a:t>
            </a:r>
            <a:r>
              <a:rPr lang="ru-RU" sz="1200">
                <a:solidFill>
                  <a:srgbClr val="808080"/>
                </a:solidFill>
                <a:latin typeface="Courier New"/>
              </a:rPr>
              <a:t>сотрудника (0 - отмена): "</a:t>
            </a:r>
            <a:r>
              <a:rPr lang="ru-RU" sz="1200" b="1">
                <a:solidFill>
                  <a:srgbClr val="000080"/>
                </a:solidFill>
                <a:latin typeface="Courier New"/>
              </a:rPr>
              <a:t>))</a:t>
            </a:r>
            <a:r>
              <a:rPr lang="ru-RU" sz="12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ru-RU" sz="1200" b="1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200" b="1">
                <a:solidFill>
                  <a:srgbClr val="0000FF"/>
                </a:solidFill>
                <a:latin typeface="Courier New"/>
              </a:rPr>
              <a:t>if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id_upd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: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endParaRPr lang="ru-RU" sz="1200">
              <a:solidFill>
                <a:srgbClr val="000000"/>
              </a:solidFill>
              <a:latin typeface="Courier New"/>
            </a:endParaRPr>
          </a:p>
          <a:p>
            <a:pPr>
              <a:buNone/>
              <a:defRPr/>
            </a:pPr>
            <a:r>
              <a:rPr lang="ru-RU" sz="1200" b="1">
                <a:solidFill>
                  <a:srgbClr val="000000"/>
                </a:solidFill>
                <a:latin typeface="Courier New"/>
              </a:rPr>
              <a:t>                </a:t>
            </a:r>
            <a:r>
              <a:rPr lang="en-US" sz="1200" b="1">
                <a:solidFill>
                  <a:srgbClr val="0000FF"/>
                </a:solidFill>
                <a:latin typeface="Courier New"/>
              </a:rPr>
              <a:t>if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id_upd 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!=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user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[</a:t>
            </a:r>
            <a:r>
              <a:rPr lang="en-US" sz="1200">
                <a:solidFill>
                  <a:srgbClr val="808080"/>
                </a:solidFill>
                <a:latin typeface="Courier New"/>
              </a:rPr>
              <a:t>'id'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]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>
                <a:solidFill>
                  <a:srgbClr val="0000FF"/>
                </a:solidFill>
                <a:latin typeface="Courier New"/>
              </a:rPr>
              <a:t>and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dbc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is_employee_in_project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id_upd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user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[</a:t>
            </a:r>
            <a:r>
              <a:rPr lang="en-US" sz="1200">
                <a:solidFill>
                  <a:srgbClr val="808080"/>
                </a:solidFill>
                <a:latin typeface="Courier New"/>
              </a:rPr>
              <a:t>'project_id'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])):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endParaRPr lang="ru-RU" sz="1200">
              <a:solidFill>
                <a:srgbClr val="000000"/>
              </a:solidFill>
              <a:latin typeface="Courier New"/>
            </a:endParaRPr>
          </a:p>
          <a:p>
            <a:pPr>
              <a:buNone/>
              <a:defRPr/>
            </a:pPr>
            <a:r>
              <a:rPr lang="ru-RU" sz="1200">
                <a:solidFill>
                  <a:srgbClr val="000000"/>
                </a:solidFill>
                <a:latin typeface="Courier New"/>
              </a:rPr>
              <a:t>                  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new_bonus 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input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200">
                <a:solidFill>
                  <a:srgbClr val="808080"/>
                </a:solidFill>
                <a:latin typeface="Courier New"/>
              </a:rPr>
              <a:t>"</a:t>
            </a:r>
            <a:r>
              <a:rPr lang="ru-RU" sz="1200">
                <a:solidFill>
                  <a:srgbClr val="808080"/>
                </a:solidFill>
                <a:latin typeface="Courier New"/>
              </a:rPr>
              <a:t>Новая премия: "</a:t>
            </a:r>
            <a:r>
              <a:rPr lang="ru-RU" sz="1200" b="1">
                <a:solidFill>
                  <a:srgbClr val="000080"/>
                </a:solidFill>
                <a:latin typeface="Courier New"/>
              </a:rPr>
              <a:t>)</a:t>
            </a:r>
            <a:r>
              <a:rPr lang="ru-RU" sz="12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ru-RU" sz="1200">
                <a:solidFill>
                  <a:srgbClr val="000000"/>
                </a:solidFill>
                <a:latin typeface="Courier New"/>
              </a:rPr>
              <a:t>                  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dbc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update_employee_bonus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id_upd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new_bonus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)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endParaRPr lang="ru-RU" sz="1200">
              <a:solidFill>
                <a:srgbClr val="000000"/>
              </a:solidFill>
              <a:latin typeface="Courier New"/>
            </a:endParaRPr>
          </a:p>
          <a:p>
            <a:pPr>
              <a:buNone/>
              <a:defRPr/>
            </a:pPr>
            <a:r>
              <a:rPr lang="ru-RU" sz="1200">
                <a:solidFill>
                  <a:srgbClr val="000000"/>
                </a:solidFill>
                <a:latin typeface="Courier New"/>
              </a:rPr>
              <a:t>                  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dbc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show_manager_info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user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[</a:t>
            </a:r>
            <a:r>
              <a:rPr lang="en-US" sz="1200">
                <a:solidFill>
                  <a:srgbClr val="808080"/>
                </a:solidFill>
                <a:latin typeface="Courier New"/>
              </a:rPr>
              <a:t>'project_id'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])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endParaRPr lang="ru-RU" sz="1200">
              <a:solidFill>
                <a:srgbClr val="000000"/>
              </a:solidFill>
              <a:latin typeface="Courier New"/>
            </a:endParaRPr>
          </a:p>
          <a:p>
            <a:pPr>
              <a:buNone/>
              <a:defRPr/>
            </a:pPr>
            <a:r>
              <a:rPr lang="ru-RU" sz="1200" b="1">
                <a:solidFill>
                  <a:srgbClr val="000000"/>
                </a:solidFill>
                <a:latin typeface="Courier New"/>
              </a:rPr>
              <a:t>                </a:t>
            </a:r>
            <a:r>
              <a:rPr lang="en-US" sz="1200" b="1">
                <a:solidFill>
                  <a:srgbClr val="0000FF"/>
                </a:solidFill>
                <a:latin typeface="Courier New"/>
              </a:rPr>
              <a:t>else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: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endParaRPr lang="ru-RU" sz="1200">
              <a:solidFill>
                <a:srgbClr val="000000"/>
              </a:solidFill>
              <a:latin typeface="Courier New"/>
            </a:endParaRPr>
          </a:p>
          <a:p>
            <a:pPr>
              <a:buNone/>
              <a:defRPr/>
            </a:pPr>
            <a:r>
              <a:rPr lang="ru-RU" sz="1200" b="1">
                <a:solidFill>
                  <a:srgbClr val="000000"/>
                </a:solidFill>
                <a:latin typeface="Courier New"/>
              </a:rPr>
              <a:t>                    </a:t>
            </a:r>
            <a:r>
              <a:rPr lang="en-US" sz="1200" b="1">
                <a:solidFill>
                  <a:srgbClr val="0000FF"/>
                </a:solidFill>
                <a:latin typeface="Courier New"/>
              </a:rPr>
              <a:t>print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200">
                <a:solidFill>
                  <a:srgbClr val="808080"/>
                </a:solidFill>
                <a:latin typeface="Courier New"/>
              </a:rPr>
              <a:t>"</a:t>
            </a:r>
            <a:r>
              <a:rPr lang="ru-RU" sz="1200">
                <a:solidFill>
                  <a:srgbClr val="808080"/>
                </a:solidFill>
                <a:latin typeface="Courier New"/>
              </a:rPr>
              <a:t>Невозможно изменить премию для данного сотрудника"</a:t>
            </a:r>
            <a:r>
              <a:rPr lang="ru-RU" sz="1200" b="1">
                <a:solidFill>
                  <a:srgbClr val="000080"/>
                </a:solidFill>
                <a:latin typeface="Courier New"/>
              </a:rPr>
              <a:t>)</a:t>
            </a:r>
            <a:r>
              <a:rPr lang="ru-RU" sz="12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ru-RU" sz="120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id_del 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int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input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200">
                <a:solidFill>
                  <a:srgbClr val="808080"/>
                </a:solidFill>
                <a:latin typeface="Courier New"/>
              </a:rPr>
              <a:t>"</a:t>
            </a:r>
            <a:r>
              <a:rPr lang="ru-RU" sz="1200">
                <a:solidFill>
                  <a:srgbClr val="808080"/>
                </a:solidFill>
                <a:latin typeface="Courier New"/>
              </a:rPr>
              <a:t>Удаление сотрудника. </a:t>
            </a:r>
            <a:r>
              <a:rPr lang="en-US" sz="1200">
                <a:solidFill>
                  <a:srgbClr val="808080"/>
                </a:solidFill>
                <a:latin typeface="Courier New"/>
              </a:rPr>
              <a:t>ID </a:t>
            </a:r>
            <a:r>
              <a:rPr lang="ru-RU" sz="1200">
                <a:solidFill>
                  <a:srgbClr val="808080"/>
                </a:solidFill>
                <a:latin typeface="Courier New"/>
              </a:rPr>
              <a:t>сотрудника (0 - отмена): "</a:t>
            </a:r>
            <a:r>
              <a:rPr lang="ru-RU" sz="1200" b="1">
                <a:solidFill>
                  <a:srgbClr val="000080"/>
                </a:solidFill>
                <a:latin typeface="Courier New"/>
              </a:rPr>
              <a:t>))</a:t>
            </a:r>
            <a:r>
              <a:rPr lang="ru-RU" sz="12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ru-RU" sz="1200" b="1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200" b="1">
                <a:solidFill>
                  <a:srgbClr val="0000FF"/>
                </a:solidFill>
                <a:latin typeface="Courier New"/>
              </a:rPr>
              <a:t>if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id_del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: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endParaRPr lang="ru-RU" sz="1200">
              <a:solidFill>
                <a:srgbClr val="000000"/>
              </a:solidFill>
              <a:latin typeface="Courier New"/>
            </a:endParaRPr>
          </a:p>
          <a:p>
            <a:pPr>
              <a:buNone/>
              <a:defRPr/>
            </a:pPr>
            <a:r>
              <a:rPr lang="ru-RU" sz="1200" b="1">
                <a:solidFill>
                  <a:srgbClr val="000000"/>
                </a:solidFill>
                <a:latin typeface="Courier New"/>
              </a:rPr>
              <a:t>                </a:t>
            </a:r>
            <a:r>
              <a:rPr lang="en-US" sz="1200" b="1">
                <a:solidFill>
                  <a:srgbClr val="0000FF"/>
                </a:solidFill>
                <a:latin typeface="Courier New"/>
              </a:rPr>
              <a:t>if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id_del 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!=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user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[</a:t>
            </a:r>
            <a:r>
              <a:rPr lang="en-US" sz="1200">
                <a:solidFill>
                  <a:srgbClr val="808080"/>
                </a:solidFill>
                <a:latin typeface="Courier New"/>
              </a:rPr>
              <a:t>'id'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]: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endParaRPr lang="ru-RU" sz="1200">
              <a:solidFill>
                <a:srgbClr val="000000"/>
              </a:solidFill>
              <a:latin typeface="Courier New"/>
            </a:endParaRPr>
          </a:p>
          <a:p>
            <a:pPr>
              <a:buNone/>
              <a:defRPr/>
            </a:pPr>
            <a:r>
              <a:rPr lang="ru-RU" sz="1200">
                <a:solidFill>
                  <a:srgbClr val="000000"/>
                </a:solidFill>
                <a:latin typeface="Courier New"/>
              </a:rPr>
              <a:t>                  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dbc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delete_employee_from_project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id_del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user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[</a:t>
            </a:r>
            <a:r>
              <a:rPr lang="en-US" sz="1200">
                <a:solidFill>
                  <a:srgbClr val="808080"/>
                </a:solidFill>
                <a:latin typeface="Courier New"/>
              </a:rPr>
              <a:t>'project_id'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])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endParaRPr lang="ru-RU" sz="1200">
              <a:solidFill>
                <a:srgbClr val="000000"/>
              </a:solidFill>
              <a:latin typeface="Courier New"/>
            </a:endParaRPr>
          </a:p>
          <a:p>
            <a:pPr>
              <a:buNone/>
              <a:defRPr/>
            </a:pPr>
            <a:r>
              <a:rPr lang="ru-RU" sz="1200">
                <a:solidFill>
                  <a:srgbClr val="000000"/>
                </a:solidFill>
                <a:latin typeface="Courier New"/>
              </a:rPr>
              <a:t>                  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dbc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show_manager_info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user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[</a:t>
            </a:r>
            <a:r>
              <a:rPr lang="en-US" sz="1200">
                <a:solidFill>
                  <a:srgbClr val="808080"/>
                </a:solidFill>
                <a:latin typeface="Courier New"/>
              </a:rPr>
              <a:t>'project_id'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])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endParaRPr lang="ru-RU" sz="1200">
              <a:solidFill>
                <a:srgbClr val="000000"/>
              </a:solidFill>
              <a:latin typeface="Courier New"/>
            </a:endParaRPr>
          </a:p>
          <a:p>
            <a:pPr>
              <a:buNone/>
              <a:defRPr/>
            </a:pPr>
            <a:r>
              <a:rPr lang="ru-RU" sz="1200" b="1">
                <a:solidFill>
                  <a:srgbClr val="000000"/>
                </a:solidFill>
                <a:latin typeface="Courier New"/>
              </a:rPr>
              <a:t>                </a:t>
            </a:r>
            <a:r>
              <a:rPr lang="en-US" sz="1200" b="1">
                <a:solidFill>
                  <a:srgbClr val="0000FF"/>
                </a:solidFill>
                <a:latin typeface="Courier New"/>
              </a:rPr>
              <a:t>else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: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endParaRPr lang="ru-RU" sz="1200">
              <a:solidFill>
                <a:srgbClr val="000000"/>
              </a:solidFill>
              <a:latin typeface="Courier New"/>
            </a:endParaRPr>
          </a:p>
          <a:p>
            <a:pPr>
              <a:buNone/>
              <a:defRPr/>
            </a:pPr>
            <a:r>
              <a:rPr lang="ru-RU" sz="1200" b="1">
                <a:solidFill>
                  <a:srgbClr val="000000"/>
                </a:solidFill>
                <a:latin typeface="Courier New"/>
              </a:rPr>
              <a:t>                    </a:t>
            </a:r>
            <a:r>
              <a:rPr lang="en-US" sz="1200" b="1">
                <a:solidFill>
                  <a:srgbClr val="0000FF"/>
                </a:solidFill>
                <a:latin typeface="Courier New"/>
              </a:rPr>
              <a:t>print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200">
                <a:solidFill>
                  <a:srgbClr val="808080"/>
                </a:solidFill>
                <a:latin typeface="Courier New"/>
              </a:rPr>
              <a:t>"</a:t>
            </a:r>
            <a:r>
              <a:rPr lang="ru-RU" sz="1200">
                <a:solidFill>
                  <a:srgbClr val="808080"/>
                </a:solidFill>
                <a:latin typeface="Courier New"/>
              </a:rPr>
              <a:t>Невозможно удалить данного сотрудника из проекта"</a:t>
            </a:r>
            <a:r>
              <a:rPr lang="ru-RU" sz="1200" b="1">
                <a:solidFill>
                  <a:srgbClr val="000080"/>
                </a:solidFill>
                <a:latin typeface="Courier New"/>
              </a:rPr>
              <a:t>)</a:t>
            </a:r>
            <a:r>
              <a:rPr lang="ru-RU" sz="12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buNone/>
              <a:defRPr/>
            </a:pPr>
            <a:r>
              <a:rPr lang="ru-RU" sz="1200" b="1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 b="1">
                <a:solidFill>
                  <a:srgbClr val="0000FF"/>
                </a:solidFill>
                <a:latin typeface="Courier New"/>
              </a:rPr>
              <a:t>else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: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endParaRPr lang="ru-RU" sz="1200">
              <a:solidFill>
                <a:srgbClr val="000000"/>
              </a:solidFill>
              <a:latin typeface="Courier New"/>
            </a:endParaRPr>
          </a:p>
          <a:p>
            <a:pPr>
              <a:buNone/>
              <a:defRPr/>
            </a:pPr>
            <a:r>
              <a:rPr lang="ru-RU" sz="120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dbc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show_employee_info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user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[</a:t>
            </a:r>
            <a:r>
              <a:rPr lang="en-US" sz="1200">
                <a:solidFill>
                  <a:srgbClr val="808080"/>
                </a:solidFill>
                <a:latin typeface="Courier New"/>
              </a:rPr>
              <a:t>'id'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])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endParaRPr lang="ru-RU" sz="1200">
              <a:solidFill>
                <a:srgbClr val="000000"/>
              </a:solidFill>
              <a:latin typeface="Courier New"/>
            </a:endParaRPr>
          </a:p>
          <a:p>
            <a:pPr>
              <a:buNone/>
              <a:defRPr/>
            </a:pPr>
            <a:r>
              <a:rPr lang="ru-RU" sz="1200" b="1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200" b="1">
                <a:solidFill>
                  <a:srgbClr val="0000FF"/>
                </a:solidFill>
                <a:latin typeface="Courier New"/>
              </a:rPr>
              <a:t>else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: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endParaRPr lang="ru-RU" sz="1200">
              <a:solidFill>
                <a:srgbClr val="000000"/>
              </a:solidFill>
              <a:latin typeface="Courier New"/>
            </a:endParaRPr>
          </a:p>
          <a:p>
            <a:pPr>
              <a:buNone/>
              <a:defRPr/>
            </a:pPr>
            <a:r>
              <a:rPr lang="ru-RU" sz="1200" b="1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 b="1">
                <a:solidFill>
                  <a:srgbClr val="0000FF"/>
                </a:solidFill>
                <a:latin typeface="Courier New"/>
              </a:rPr>
              <a:t>print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200">
                <a:solidFill>
                  <a:srgbClr val="808080"/>
                </a:solidFill>
                <a:latin typeface="Courier New"/>
              </a:rPr>
              <a:t>"</a:t>
            </a:r>
            <a:r>
              <a:rPr lang="ru-RU" sz="1200">
                <a:solidFill>
                  <a:srgbClr val="808080"/>
                </a:solidFill>
                <a:latin typeface="Courier New"/>
              </a:rPr>
              <a:t>Доступ запрещен"</a:t>
            </a:r>
            <a:r>
              <a:rPr lang="ru-RU" sz="1200" b="1">
                <a:solidFill>
                  <a:srgbClr val="000080"/>
                </a:solidFill>
                <a:latin typeface="Courier New"/>
              </a:rPr>
              <a:t>)</a:t>
            </a:r>
            <a:r>
              <a:rPr lang="ru-RU" sz="1200">
                <a:solidFill>
                  <a:srgbClr val="000000"/>
                </a:solidFill>
                <a:latin typeface="Courier New"/>
              </a:rPr>
              <a:t> </a:t>
            </a:r>
            <a:endParaRPr lang="ru-RU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Тестирование альтернативной версии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__________________________________________________</a:t>
            </a:r>
            <a:endParaRPr lang="en-US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Логин: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sidorovs</a:t>
            </a:r>
            <a:b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</a:b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Пароль: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zayka88</a:t>
            </a:r>
            <a:b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</a:b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Здравствуйте, Сидоров С.С.</a:t>
            </a:r>
            <a:b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</a:b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Информация для менеджера:</a:t>
            </a:r>
            <a:b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</a:b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(</a:t>
            </a:r>
            <a:r>
              <a:rPr lang="ru-RU" sz="1200">
                <a:solidFill>
                  <a:srgbClr val="000000"/>
                </a:solidFill>
                <a:latin typeface="Courier New"/>
                <a:cs typeface="Courier New"/>
              </a:rPr>
              <a:t>2, 'Петров П.П.', 101000)</a:t>
            </a:r>
            <a:br>
              <a:rPr lang="ru-RU" sz="120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lang="ru-RU" sz="1200">
                <a:solidFill>
                  <a:srgbClr val="000000"/>
                </a:solidFill>
                <a:latin typeface="Courier New"/>
                <a:cs typeface="Courier New"/>
              </a:rPr>
              <a:t>(3, 'Сидоров С.С.', 130000)</a:t>
            </a:r>
            <a:br>
              <a:rPr lang="ru-RU" sz="120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lang="ru-RU" sz="1200">
                <a:solidFill>
                  <a:srgbClr val="000000"/>
                </a:solidFill>
                <a:latin typeface="Courier New"/>
                <a:cs typeface="Courier New"/>
              </a:rPr>
              <a:t>Изменение премии. ID сотрудника (0 - отмена)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: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2</a:t>
            </a:r>
            <a:br>
              <a:rPr lang="ru-RU" sz="1200" b="0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Courier New"/>
              </a:rPr>
            </a:b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Новая премия: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60000</a:t>
            </a:r>
            <a:br>
              <a:rPr lang="ru-RU" sz="1200" b="0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Courier New"/>
              </a:rPr>
            </a:b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Информация для менеджера:</a:t>
            </a:r>
            <a:b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</a:br>
            <a:r>
              <a:rPr lang="ru-RU" sz="1200">
                <a:solidFill>
                  <a:srgbClr val="000000"/>
                </a:solidFill>
                <a:latin typeface="Courier New"/>
                <a:cs typeface="Courier New"/>
              </a:rPr>
              <a:t>(2, 'Петров П.П.', 111000)</a:t>
            </a:r>
            <a:br>
              <a:rPr lang="ru-RU" sz="120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lang="ru-RU" sz="1200">
                <a:solidFill>
                  <a:srgbClr val="000000"/>
                </a:solidFill>
                <a:latin typeface="Courier New"/>
                <a:cs typeface="Courier New"/>
              </a:rPr>
              <a:t>(3, 'Сидоров С.С.', 130000)</a:t>
            </a:r>
            <a:br>
              <a:rPr lang="ru-RU" sz="120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lang="ru-RU" sz="1200">
                <a:solidFill>
                  <a:srgbClr val="000000"/>
                </a:solidFill>
                <a:latin typeface="Courier New"/>
                <a:cs typeface="Courier New"/>
              </a:rPr>
              <a:t>Удаление сотрудника. ID сотрудника (0 - отмена)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: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 0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>
              <a:solidFill>
                <a:srgbClr val="008000"/>
              </a:solidFill>
              <a:latin typeface="Courier New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__________________________________________________</a:t>
            </a:r>
            <a:endParaRPr lang="en-US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Логин: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sidorovs</a:t>
            </a:r>
            <a:b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</a:b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Пароль: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zayka88</a:t>
            </a:r>
            <a:b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</a:b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Здравствуйте, Сидоров С.С.</a:t>
            </a:r>
            <a:b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</a:br>
            <a:r>
              <a:rPr lang="ru-RU" sz="1200">
                <a:solidFill>
                  <a:srgbClr val="000000"/>
                </a:solidFill>
                <a:latin typeface="Courier New"/>
                <a:cs typeface="Courier New"/>
              </a:rPr>
              <a:t>Информация для менеджера:</a:t>
            </a:r>
            <a:br>
              <a:rPr lang="ru-RU" sz="120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lang="ru-RU" sz="1200">
                <a:solidFill>
                  <a:srgbClr val="000000"/>
                </a:solidFill>
                <a:latin typeface="Courier New"/>
                <a:cs typeface="Courier New"/>
              </a:rPr>
              <a:t>(2, 'Петров П.П.', 111000)</a:t>
            </a:r>
            <a:br>
              <a:rPr lang="ru-RU" sz="120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lang="ru-RU" sz="1200">
                <a:solidFill>
                  <a:srgbClr val="000000"/>
                </a:solidFill>
                <a:latin typeface="Courier New"/>
                <a:cs typeface="Courier New"/>
              </a:rPr>
              <a:t>(3, 'Сидоров С.С.', 130000)</a:t>
            </a:r>
            <a:br>
              <a:rPr lang="ru-RU" sz="120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lang="ru-RU" sz="1200">
                <a:solidFill>
                  <a:srgbClr val="000000"/>
                </a:solidFill>
                <a:latin typeface="Courier New"/>
                <a:cs typeface="Courier New"/>
              </a:rPr>
              <a:t>Изменение премии. ID сотрудника (0 - отмена)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: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0</a:t>
            </a:r>
            <a:br>
              <a:rPr lang="ru-RU" sz="1200" b="0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Courier New"/>
              </a:rPr>
            </a:br>
            <a:r>
              <a:rPr lang="ru-RU" sz="1200">
                <a:solidFill>
                  <a:srgbClr val="000000"/>
                </a:solidFill>
                <a:latin typeface="Courier New"/>
                <a:cs typeface="Courier New"/>
              </a:rPr>
              <a:t>Удаление сотрудника. ID сотрудника (0 - отмена)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: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2</a:t>
            </a:r>
            <a:br>
              <a:rPr lang="ru-RU" sz="1200" b="0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Courier New"/>
              </a:rPr>
            </a:br>
            <a:r>
              <a:rPr lang="ru-RU" sz="1200">
                <a:solidFill>
                  <a:srgbClr val="000000"/>
                </a:solidFill>
                <a:latin typeface="Courier New"/>
                <a:cs typeface="Courier New"/>
              </a:rPr>
              <a:t>Информация для менеджера:</a:t>
            </a:r>
            <a:br>
              <a:rPr lang="ru-RU" sz="120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lang="ru-RU" sz="1200">
                <a:solidFill>
                  <a:srgbClr val="000000"/>
                </a:solidFill>
                <a:latin typeface="Courier New"/>
                <a:cs typeface="Courier New"/>
              </a:rPr>
              <a:t>(3, 'Сидоров С.С.', 130000)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0" i="0" u="none" strike="noStrike" cap="none" spc="0">
              <a:ln>
                <a:noFill/>
              </a:ln>
              <a:solidFill>
                <a:srgbClr val="008000"/>
              </a:solidFill>
              <a:latin typeface="Courier New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Практика</a:t>
            </a:r>
            <a:endParaRPr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22228" y="1035948"/>
            <a:ext cx="11496878" cy="278537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marL="360000" indent="-360000" algn="just">
              <a:spcBef>
                <a:spcPts val="600"/>
              </a:spcBef>
              <a:buFont typeface="+mj-lt"/>
              <a:buAutoNum type="arabicPeriod"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Написать класс-обертку над SQLite (с возможностями менеджера контекста), которая может на вход принимать строки SQL запросов и возвращать данные в формате json. Класс должен иметь, как минимум, методы select и execute.</a:t>
            </a:r>
            <a:endParaRPr/>
          </a:p>
          <a:p>
            <a:pPr marL="360000" indent="-360000" algn="just">
              <a:spcBef>
                <a:spcPts val="600"/>
              </a:spcBef>
              <a:buFont typeface="+mj-lt"/>
              <a:buAutoNum type="arabicPeriod"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* Написать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скрипт, работающий под SQLite/MySQL/PostgreSQL, который создает 3 сущности: производители, покупатели, товары. Необходимо добавить демо-данные и выполнить следующие выборки:</a:t>
            </a:r>
            <a:endParaRPr/>
          </a:p>
          <a:p>
            <a:pPr marL="1085850" lvl="1" indent="-342900" algn="just">
              <a:spcBef>
                <a:spcPts val="600"/>
              </a:spcBef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вывести все товары с указанием информации о производителе</a:t>
            </a:r>
            <a:endParaRPr/>
          </a:p>
          <a:p>
            <a:pPr marL="1085850" lvl="1" indent="-342900" algn="just">
              <a:spcBef>
                <a:spcPts val="600"/>
              </a:spcBef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найти все товары, которые никто не покупал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Иерархическая 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модель (простая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, как дерево)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Структура – дерево.</a:t>
            </a:r>
            <a:endParaRPr/>
          </a:p>
          <a:p>
            <a:pPr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+ удобная, если сущностей мало и связи простые</a:t>
            </a:r>
            <a:endParaRPr/>
          </a:p>
          <a:p>
            <a:pPr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- отсутствие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гибкости (как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отразить возможность нахождения сотрудника сразу в нескольких проектах?)</a:t>
            </a:r>
            <a:endParaRPr/>
          </a:p>
        </p:txBody>
      </p:sp>
      <p:grpSp>
        <p:nvGrpSpPr>
          <p:cNvPr id="36" name="Group 32"/>
          <p:cNvGrpSpPr/>
          <p:nvPr/>
        </p:nvGrpSpPr>
        <p:grpSpPr bwMode="auto">
          <a:xfrm>
            <a:off x="1659149" y="2768804"/>
            <a:ext cx="8863320" cy="2809046"/>
            <a:chOff x="328023" y="3712605"/>
            <a:chExt cx="8487951" cy="2427650"/>
          </a:xfrm>
        </p:grpSpPr>
        <p:sp>
          <p:nvSpPr>
            <p:cNvPr id="37" name="TextBox 36"/>
            <p:cNvSpPr txBox="1"/>
            <p:nvPr/>
          </p:nvSpPr>
          <p:spPr bwMode="auto">
            <a:xfrm>
              <a:off x="1192119" y="4581128"/>
              <a:ext cx="2088232" cy="400110"/>
            </a:xfrm>
            <a:prstGeom prst="rect">
              <a:avLst/>
            </a:prstGeom>
            <a:noFill/>
            <a:ln>
              <a:solidFill>
                <a:srgbClr val="2572BB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ru-RU" sz="2000" b="1" i="0" u="none" strike="noStrike" cap="none" spc="0">
                  <a:ln>
                    <a:noFill/>
                  </a:ln>
                  <a:solidFill>
                    <a:srgbClr val="002060"/>
                  </a:solidFill>
                </a:rPr>
                <a:t>Проект Важный</a:t>
              </a:r>
              <a:endParaRPr/>
            </a:p>
          </p:txBody>
        </p:sp>
        <p:sp>
          <p:nvSpPr>
            <p:cNvPr id="38" name="TextBox 37"/>
            <p:cNvSpPr txBox="1"/>
            <p:nvPr/>
          </p:nvSpPr>
          <p:spPr bwMode="auto">
            <a:xfrm>
              <a:off x="328023" y="5740145"/>
              <a:ext cx="1584175" cy="400110"/>
            </a:xfrm>
            <a:prstGeom prst="rect">
              <a:avLst/>
            </a:prstGeom>
            <a:noFill/>
            <a:ln>
              <a:solidFill>
                <a:srgbClr val="2572BB"/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marL="0" marR="0" lvl="0" indent="0" algn="ct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ru-RU" sz="2000" b="1" i="0" u="none" strike="noStrike" cap="none" spc="0">
                  <a:ln>
                    <a:noFill/>
                  </a:ln>
                  <a:solidFill>
                    <a:srgbClr val="002060"/>
                  </a:solidFill>
                </a:rPr>
                <a:t>Иванов И.И.</a:t>
              </a:r>
              <a:endParaRPr/>
            </a:p>
          </p:txBody>
        </p:sp>
        <p:sp>
          <p:nvSpPr>
            <p:cNvPr id="39" name="TextBox 38"/>
            <p:cNvSpPr txBox="1"/>
            <p:nvPr/>
          </p:nvSpPr>
          <p:spPr bwMode="auto">
            <a:xfrm>
              <a:off x="2654590" y="5740145"/>
              <a:ext cx="1584175" cy="400110"/>
            </a:xfrm>
            <a:prstGeom prst="rect">
              <a:avLst/>
            </a:prstGeom>
            <a:noFill/>
            <a:ln>
              <a:solidFill>
                <a:srgbClr val="FF3300"/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marL="0" marR="0" lvl="0" indent="0" algn="ct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ru-RU" sz="2000" b="1" i="0" u="none" strike="noStrike" cap="none" spc="0">
                  <a:ln>
                    <a:noFill/>
                  </a:ln>
                  <a:solidFill>
                    <a:srgbClr val="FF0000"/>
                  </a:solidFill>
                </a:rPr>
                <a:t>Петров П.П.</a:t>
              </a:r>
              <a:endParaRPr/>
            </a:p>
          </p:txBody>
        </p:sp>
        <p:sp>
          <p:nvSpPr>
            <p:cNvPr id="40" name="TextBox 39"/>
            <p:cNvSpPr txBox="1"/>
            <p:nvPr/>
          </p:nvSpPr>
          <p:spPr bwMode="auto">
            <a:xfrm>
              <a:off x="4576495" y="4581128"/>
              <a:ext cx="2088232" cy="400110"/>
            </a:xfrm>
            <a:prstGeom prst="rect">
              <a:avLst/>
            </a:prstGeom>
            <a:noFill/>
            <a:ln>
              <a:solidFill>
                <a:srgbClr val="2572BB"/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marL="0" marR="0" lvl="0" indent="0" algn="ct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ru-RU" sz="2000" b="1" i="0" u="none" strike="noStrike" cap="none" spc="0">
                  <a:ln>
                    <a:noFill/>
                  </a:ln>
                  <a:solidFill>
                    <a:srgbClr val="002060"/>
                  </a:solidFill>
                </a:rPr>
                <a:t>Проект Срочный</a:t>
              </a:r>
              <a:endParaRPr/>
            </a:p>
          </p:txBody>
        </p:sp>
        <p:sp>
          <p:nvSpPr>
            <p:cNvPr id="41" name="TextBox 40"/>
            <p:cNvSpPr txBox="1"/>
            <p:nvPr/>
          </p:nvSpPr>
          <p:spPr bwMode="auto">
            <a:xfrm>
              <a:off x="4726601" y="5740145"/>
              <a:ext cx="1810331" cy="400110"/>
            </a:xfrm>
            <a:prstGeom prst="rect">
              <a:avLst/>
            </a:prstGeom>
            <a:noFill/>
            <a:ln>
              <a:solidFill>
                <a:srgbClr val="2572BB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ru-RU" sz="2000" b="1" i="0" u="none" strike="noStrike" cap="none" spc="0">
                  <a:ln>
                    <a:noFill/>
                  </a:ln>
                  <a:solidFill>
                    <a:srgbClr val="002060"/>
                  </a:solidFill>
                </a:rPr>
                <a:t>Егоров Е.Е.</a:t>
              </a:r>
              <a:endParaRPr/>
            </a:p>
          </p:txBody>
        </p:sp>
        <p:sp>
          <p:nvSpPr>
            <p:cNvPr id="42" name="TextBox 41"/>
            <p:cNvSpPr txBox="1"/>
            <p:nvPr/>
          </p:nvSpPr>
          <p:spPr bwMode="auto">
            <a:xfrm>
              <a:off x="7024767" y="5740145"/>
              <a:ext cx="1791207" cy="400110"/>
            </a:xfrm>
            <a:prstGeom prst="rect">
              <a:avLst/>
            </a:prstGeom>
            <a:noFill/>
            <a:ln>
              <a:solidFill>
                <a:srgbClr val="2572BB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ru-RU" sz="2000" b="1" i="0" u="none" strike="noStrike" cap="none" spc="0">
                  <a:ln>
                    <a:noFill/>
                  </a:ln>
                  <a:solidFill>
                    <a:srgbClr val="002060"/>
                  </a:solidFill>
                </a:rPr>
                <a:t>Сидоров С.С.</a:t>
              </a:r>
              <a:endParaRPr/>
            </a:p>
          </p:txBody>
        </p:sp>
        <p:cxnSp>
          <p:nvCxnSpPr>
            <p:cNvPr id="43" name="Straight Connector 5"/>
            <p:cNvCxnSpPr>
              <a:cxnSpLocks/>
              <a:stCxn id="37" idx="2"/>
              <a:endCxn id="38" idx="0"/>
            </p:cNvCxnSpPr>
            <p:nvPr/>
          </p:nvCxnSpPr>
          <p:spPr bwMode="auto">
            <a:xfrm flipH="1">
              <a:off x="1120111" y="4981238"/>
              <a:ext cx="1116124" cy="758906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44" name="Straight Connector 13"/>
            <p:cNvCxnSpPr>
              <a:cxnSpLocks/>
              <a:stCxn id="37" idx="2"/>
              <a:endCxn id="39" idx="0"/>
            </p:cNvCxnSpPr>
            <p:nvPr/>
          </p:nvCxnSpPr>
          <p:spPr bwMode="auto">
            <a:xfrm>
              <a:off x="2236235" y="4981238"/>
              <a:ext cx="1210443" cy="758906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45" name="Straight Connector 15"/>
            <p:cNvCxnSpPr>
              <a:cxnSpLocks/>
              <a:stCxn id="40" idx="2"/>
              <a:endCxn id="41" idx="0"/>
            </p:cNvCxnSpPr>
            <p:nvPr/>
          </p:nvCxnSpPr>
          <p:spPr bwMode="auto">
            <a:xfrm>
              <a:off x="5620611" y="4981238"/>
              <a:ext cx="11156" cy="758906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46" name="Straight Connector 17"/>
            <p:cNvCxnSpPr>
              <a:cxnSpLocks/>
              <a:stCxn id="40" idx="2"/>
              <a:endCxn id="42" idx="0"/>
            </p:cNvCxnSpPr>
            <p:nvPr/>
          </p:nvCxnSpPr>
          <p:spPr bwMode="auto">
            <a:xfrm>
              <a:off x="5620611" y="4981238"/>
              <a:ext cx="2299760" cy="758906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47" name="Straight Connector 19"/>
            <p:cNvCxnSpPr>
              <a:cxnSpLocks/>
              <a:stCxn id="39" idx="0"/>
              <a:endCxn id="40" idx="2"/>
            </p:cNvCxnSpPr>
            <p:nvPr/>
          </p:nvCxnSpPr>
          <p:spPr bwMode="auto">
            <a:xfrm flipV="1">
              <a:off x="3446678" y="4981238"/>
              <a:ext cx="2173933" cy="758906"/>
            </a:xfrm>
            <a:prstGeom prst="line">
              <a:avLst/>
            </a:prstGeom>
            <a:noFill/>
            <a:ln w="12700" cap="flat" cmpd="sng" algn="ctr">
              <a:solidFill>
                <a:srgbClr val="FF3300"/>
              </a:solidFill>
              <a:prstDash val="dash"/>
              <a:miter lim="800000"/>
            </a:ln>
            <a:effectLst/>
          </p:spPr>
        </p:cxnSp>
        <p:sp>
          <p:nvSpPr>
            <p:cNvPr id="48" name="TextBox 47"/>
            <p:cNvSpPr txBox="1"/>
            <p:nvPr/>
          </p:nvSpPr>
          <p:spPr bwMode="auto">
            <a:xfrm>
              <a:off x="2820683" y="3712605"/>
              <a:ext cx="2088232" cy="400110"/>
            </a:xfrm>
            <a:prstGeom prst="rect">
              <a:avLst/>
            </a:prstGeom>
            <a:noFill/>
            <a:ln>
              <a:solidFill>
                <a:srgbClr val="2572BB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ru-RU" sz="2000" b="1" i="0" u="none" strike="noStrike" cap="none" spc="0">
                  <a:ln>
                    <a:noFill/>
                  </a:ln>
                  <a:solidFill>
                    <a:srgbClr val="002060"/>
                  </a:solidFill>
                </a:rPr>
                <a:t>Проекты</a:t>
              </a:r>
              <a:endParaRPr/>
            </a:p>
          </p:txBody>
        </p:sp>
        <p:cxnSp>
          <p:nvCxnSpPr>
            <p:cNvPr id="49" name="Straight Connector 25"/>
            <p:cNvCxnSpPr>
              <a:cxnSpLocks/>
              <a:stCxn id="48" idx="2"/>
              <a:endCxn id="37" idx="0"/>
            </p:cNvCxnSpPr>
            <p:nvPr/>
          </p:nvCxnSpPr>
          <p:spPr bwMode="auto">
            <a:xfrm flipH="1">
              <a:off x="2236235" y="4112714"/>
              <a:ext cx="1628564" cy="468413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50" name="Straight Connector 28"/>
            <p:cNvCxnSpPr>
              <a:cxnSpLocks/>
              <a:stCxn id="40" idx="0"/>
              <a:endCxn id="48" idx="2"/>
            </p:cNvCxnSpPr>
            <p:nvPr/>
          </p:nvCxnSpPr>
          <p:spPr bwMode="auto">
            <a:xfrm flipH="1" flipV="1">
              <a:off x="3864799" y="4112714"/>
              <a:ext cx="1755812" cy="468413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Сетевая 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модель (легко 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запутаться)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Структура – граф.</a:t>
            </a:r>
            <a:endParaRPr/>
          </a:p>
          <a:p>
            <a:pPr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+ более гибкая, чем иерархическая</a:t>
            </a:r>
            <a:endParaRPr/>
          </a:p>
          <a:p>
            <a:pPr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- сложно контролировать полноту и неизбыточность</a:t>
            </a:r>
            <a:endParaRPr/>
          </a:p>
        </p:txBody>
      </p:sp>
      <p:grpSp>
        <p:nvGrpSpPr>
          <p:cNvPr id="58" name="Group 93"/>
          <p:cNvGrpSpPr/>
          <p:nvPr/>
        </p:nvGrpSpPr>
        <p:grpSpPr bwMode="auto">
          <a:xfrm>
            <a:off x="2187477" y="2416721"/>
            <a:ext cx="7806664" cy="3259602"/>
            <a:chOff x="971601" y="3705544"/>
            <a:chExt cx="6912767" cy="2758261"/>
          </a:xfrm>
        </p:grpSpPr>
        <p:sp>
          <p:nvSpPr>
            <p:cNvPr id="59" name="TextBox 58"/>
            <p:cNvSpPr txBox="1"/>
            <p:nvPr/>
          </p:nvSpPr>
          <p:spPr bwMode="auto">
            <a:xfrm>
              <a:off x="971601" y="4622612"/>
              <a:ext cx="2106232" cy="338571"/>
            </a:xfrm>
            <a:prstGeom prst="rect">
              <a:avLst/>
            </a:prstGeom>
            <a:noFill/>
            <a:ln w="12700">
              <a:solidFill>
                <a:srgbClr val="4472C4">
                  <a:lumMod val="75000"/>
                </a:srgbClr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marL="0" marR="0" lvl="0" indent="0" algn="ct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ru-RU" sz="2000" b="1" i="0" u="none" strike="noStrike" cap="none" spc="0">
                  <a:ln>
                    <a:noFill/>
                  </a:ln>
                  <a:solidFill>
                    <a:srgbClr val="002060"/>
                  </a:solidFill>
                </a:rPr>
                <a:t>Проект Важный</a:t>
              </a:r>
              <a:endParaRPr/>
            </a:p>
          </p:txBody>
        </p:sp>
        <p:sp>
          <p:nvSpPr>
            <p:cNvPr id="60" name="TextBox 59"/>
            <p:cNvSpPr txBox="1"/>
            <p:nvPr/>
          </p:nvSpPr>
          <p:spPr bwMode="auto">
            <a:xfrm>
              <a:off x="5940152" y="4374815"/>
              <a:ext cx="1791206" cy="338571"/>
            </a:xfrm>
            <a:prstGeom prst="rect">
              <a:avLst/>
            </a:prstGeom>
            <a:noFill/>
            <a:ln w="12700">
              <a:solidFill>
                <a:srgbClr val="4472C4">
                  <a:lumMod val="75000"/>
                </a:srgbClr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marL="0" marR="0" lvl="0" indent="0" algn="ct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ru-RU" sz="2000" b="1" i="0" u="none" strike="noStrike" cap="none" spc="0">
                  <a:ln>
                    <a:noFill/>
                  </a:ln>
                  <a:solidFill>
                    <a:srgbClr val="002060"/>
                  </a:solidFill>
                </a:rPr>
                <a:t>Иванов И.И.</a:t>
              </a:r>
              <a:endParaRPr/>
            </a:p>
          </p:txBody>
        </p:sp>
        <p:sp>
          <p:nvSpPr>
            <p:cNvPr id="61" name="TextBox 60"/>
            <p:cNvSpPr txBox="1"/>
            <p:nvPr/>
          </p:nvSpPr>
          <p:spPr bwMode="auto">
            <a:xfrm>
              <a:off x="5940151" y="4974980"/>
              <a:ext cx="1791207" cy="338571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marL="0" marR="0" lvl="0" indent="0" algn="ct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ru-RU" sz="2000" b="1" i="0" u="none" strike="noStrike" cap="none" spc="0">
                  <a:ln>
                    <a:noFill/>
                  </a:ln>
                  <a:solidFill>
                    <a:srgbClr val="FF0000"/>
                  </a:solidFill>
                </a:rPr>
                <a:t>Петров П.П.</a:t>
              </a:r>
              <a:endParaRPr/>
            </a:p>
          </p:txBody>
        </p:sp>
        <p:sp>
          <p:nvSpPr>
            <p:cNvPr id="62" name="TextBox 61"/>
            <p:cNvSpPr txBox="1"/>
            <p:nvPr/>
          </p:nvSpPr>
          <p:spPr bwMode="auto">
            <a:xfrm>
              <a:off x="971601" y="5561045"/>
              <a:ext cx="2106233" cy="338571"/>
            </a:xfrm>
            <a:prstGeom prst="rect">
              <a:avLst/>
            </a:prstGeom>
            <a:noFill/>
            <a:ln w="12700">
              <a:solidFill>
                <a:srgbClr val="4472C4">
                  <a:lumMod val="75000"/>
                </a:srgbClr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marL="0" marR="0" lvl="0" indent="0" algn="ct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ru-RU" sz="2000" b="1" i="0" u="none" strike="noStrike" cap="none" spc="0">
                  <a:ln>
                    <a:noFill/>
                  </a:ln>
                  <a:solidFill>
                    <a:srgbClr val="002060"/>
                  </a:solidFill>
                </a:rPr>
                <a:t>Проект Срочный</a:t>
              </a:r>
              <a:endParaRPr/>
            </a:p>
          </p:txBody>
        </p:sp>
        <p:sp>
          <p:nvSpPr>
            <p:cNvPr id="63" name="TextBox 62"/>
            <p:cNvSpPr txBox="1"/>
            <p:nvPr/>
          </p:nvSpPr>
          <p:spPr bwMode="auto">
            <a:xfrm>
              <a:off x="5914767" y="6125234"/>
              <a:ext cx="1810331" cy="338571"/>
            </a:xfrm>
            <a:prstGeom prst="rect">
              <a:avLst/>
            </a:prstGeom>
            <a:noFill/>
            <a:ln w="12700">
              <a:solidFill>
                <a:srgbClr val="4472C4">
                  <a:lumMod val="75000"/>
                </a:srgbClr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marL="0" marR="0" lvl="0" indent="0" algn="ct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ru-RU" sz="2000" b="1" i="0" u="none" strike="noStrike" cap="none" spc="0">
                  <a:ln>
                    <a:noFill/>
                  </a:ln>
                  <a:solidFill>
                    <a:srgbClr val="002060"/>
                  </a:solidFill>
                </a:rPr>
                <a:t>Егоров Е.Е.</a:t>
              </a:r>
              <a:endParaRPr/>
            </a:p>
          </p:txBody>
        </p:sp>
        <p:sp>
          <p:nvSpPr>
            <p:cNvPr id="64" name="TextBox 63"/>
            <p:cNvSpPr txBox="1"/>
            <p:nvPr/>
          </p:nvSpPr>
          <p:spPr bwMode="auto">
            <a:xfrm>
              <a:off x="5914767" y="5561045"/>
              <a:ext cx="1791207" cy="338571"/>
            </a:xfrm>
            <a:prstGeom prst="rect">
              <a:avLst/>
            </a:prstGeom>
            <a:noFill/>
            <a:ln w="12700">
              <a:solidFill>
                <a:srgbClr val="4472C4">
                  <a:lumMod val="75000"/>
                </a:srgbClr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marL="0" marR="0" lvl="0" indent="0" algn="ct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ru-RU" sz="2000" b="1" i="0" u="none" strike="noStrike" cap="none" spc="0">
                  <a:ln>
                    <a:noFill/>
                  </a:ln>
                  <a:solidFill>
                    <a:srgbClr val="002060"/>
                  </a:solidFill>
                </a:rPr>
                <a:t>Сидоров С.С.</a:t>
              </a:r>
              <a:endParaRPr/>
            </a:p>
          </p:txBody>
        </p:sp>
        <p:cxnSp>
          <p:nvCxnSpPr>
            <p:cNvPr id="65" name="Straight Connector 13"/>
            <p:cNvCxnSpPr>
              <a:cxnSpLocks/>
              <a:stCxn id="59" idx="3"/>
              <a:endCxn id="60" idx="1"/>
            </p:cNvCxnSpPr>
            <p:nvPr/>
          </p:nvCxnSpPr>
          <p:spPr bwMode="auto">
            <a:xfrm flipV="1">
              <a:off x="3077833" y="4544100"/>
              <a:ext cx="2862319" cy="247797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66" name="Straight Connector 22"/>
            <p:cNvCxnSpPr>
              <a:cxnSpLocks/>
              <a:stCxn id="59" idx="3"/>
              <a:endCxn id="61" idx="1"/>
            </p:cNvCxnSpPr>
            <p:nvPr/>
          </p:nvCxnSpPr>
          <p:spPr bwMode="auto">
            <a:xfrm>
              <a:off x="3077833" y="4791898"/>
              <a:ext cx="2862318" cy="352368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67" name="Straight Connector 24"/>
            <p:cNvCxnSpPr>
              <a:cxnSpLocks/>
              <a:stCxn id="62" idx="3"/>
              <a:endCxn id="61" idx="1"/>
            </p:cNvCxnSpPr>
            <p:nvPr/>
          </p:nvCxnSpPr>
          <p:spPr bwMode="auto">
            <a:xfrm flipV="1">
              <a:off x="3077834" y="5144265"/>
              <a:ext cx="2862317" cy="586065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68" name="Straight Connector 27"/>
            <p:cNvCxnSpPr>
              <a:cxnSpLocks/>
              <a:stCxn id="62" idx="3"/>
              <a:endCxn id="64" idx="1"/>
            </p:cNvCxnSpPr>
            <p:nvPr/>
          </p:nvCxnSpPr>
          <p:spPr bwMode="auto">
            <a:xfrm>
              <a:off x="3077834" y="5730331"/>
              <a:ext cx="2836933" cy="0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69" name="Straight Connector 30"/>
            <p:cNvCxnSpPr>
              <a:cxnSpLocks/>
              <a:stCxn id="62" idx="3"/>
              <a:endCxn id="63" idx="1"/>
            </p:cNvCxnSpPr>
            <p:nvPr/>
          </p:nvCxnSpPr>
          <p:spPr bwMode="auto">
            <a:xfrm>
              <a:off x="3077834" y="5730331"/>
              <a:ext cx="2836933" cy="564188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sp>
          <p:nvSpPr>
            <p:cNvPr id="70" name="TextBox 69"/>
            <p:cNvSpPr txBox="1"/>
            <p:nvPr/>
          </p:nvSpPr>
          <p:spPr bwMode="auto">
            <a:xfrm>
              <a:off x="991445" y="3705544"/>
              <a:ext cx="2106232" cy="338571"/>
            </a:xfrm>
            <a:prstGeom prst="rect">
              <a:avLst/>
            </a:prstGeom>
            <a:noFill/>
            <a:ln w="12700">
              <a:solidFill>
                <a:srgbClr val="4472C4">
                  <a:lumMod val="75000"/>
                </a:srgbClr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marL="0" marR="0" lvl="0" indent="0" algn="ct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ru-RU" sz="2000" b="1" i="0" u="none" strike="noStrike" cap="none" spc="0">
                  <a:ln>
                    <a:noFill/>
                  </a:ln>
                  <a:solidFill>
                    <a:srgbClr val="002060"/>
                  </a:solidFill>
                </a:rPr>
                <a:t>Проекты</a:t>
              </a:r>
              <a:endParaRPr/>
            </a:p>
          </p:txBody>
        </p:sp>
        <p:sp>
          <p:nvSpPr>
            <p:cNvPr id="71" name="TextBox 70"/>
            <p:cNvSpPr txBox="1"/>
            <p:nvPr/>
          </p:nvSpPr>
          <p:spPr bwMode="auto">
            <a:xfrm>
              <a:off x="5940151" y="3797534"/>
              <a:ext cx="1795275" cy="338571"/>
            </a:xfrm>
            <a:prstGeom prst="rect">
              <a:avLst/>
            </a:prstGeom>
            <a:noFill/>
            <a:ln w="12700">
              <a:solidFill>
                <a:srgbClr val="4472C4">
                  <a:lumMod val="75000"/>
                </a:srgbClr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marL="0" marR="0" lvl="0" indent="0" algn="ct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ru-RU" sz="2000" b="1" i="0" u="none" strike="noStrike" cap="none" spc="0">
                  <a:ln>
                    <a:noFill/>
                  </a:ln>
                  <a:solidFill>
                    <a:srgbClr val="002060"/>
                  </a:solidFill>
                </a:rPr>
                <a:t>Сотрудники</a:t>
              </a:r>
              <a:endParaRPr/>
            </a:p>
          </p:txBody>
        </p:sp>
        <p:cxnSp>
          <p:nvCxnSpPr>
            <p:cNvPr id="72" name="Elbow Connector 70"/>
            <p:cNvCxnSpPr>
              <a:cxnSpLocks/>
              <a:stCxn id="71" idx="3"/>
              <a:endCxn id="60" idx="3"/>
            </p:cNvCxnSpPr>
            <p:nvPr/>
          </p:nvCxnSpPr>
          <p:spPr bwMode="auto">
            <a:xfrm flipH="1">
              <a:off x="7731358" y="3966820"/>
              <a:ext cx="4068" cy="577281"/>
            </a:xfrm>
            <a:prstGeom prst="bentConnector3">
              <a:avLst>
                <a:gd name="adj1" fmla="val -4976056"/>
              </a:avLst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73" name="Elbow Connector 72"/>
            <p:cNvCxnSpPr>
              <a:cxnSpLocks/>
              <a:stCxn id="71" idx="3"/>
              <a:endCxn id="61" idx="3"/>
            </p:cNvCxnSpPr>
            <p:nvPr/>
          </p:nvCxnSpPr>
          <p:spPr bwMode="auto">
            <a:xfrm flipH="1">
              <a:off x="7731358" y="3966820"/>
              <a:ext cx="4068" cy="1177446"/>
            </a:xfrm>
            <a:prstGeom prst="bentConnector3">
              <a:avLst>
                <a:gd name="adj1" fmla="val -4976056"/>
              </a:avLst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74" name="Elbow Connector 74"/>
            <p:cNvCxnSpPr>
              <a:cxnSpLocks/>
              <a:stCxn id="71" idx="3"/>
              <a:endCxn id="64" idx="3"/>
            </p:cNvCxnSpPr>
            <p:nvPr/>
          </p:nvCxnSpPr>
          <p:spPr bwMode="auto">
            <a:xfrm flipH="1">
              <a:off x="7705974" y="3966820"/>
              <a:ext cx="29452" cy="1763510"/>
            </a:xfrm>
            <a:prstGeom prst="bentConnector3">
              <a:avLst>
                <a:gd name="adj1" fmla="val -687312"/>
              </a:avLst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75" name="Elbow Connector 76"/>
            <p:cNvCxnSpPr>
              <a:cxnSpLocks/>
              <a:stCxn id="71" idx="3"/>
              <a:endCxn id="63" idx="3"/>
            </p:cNvCxnSpPr>
            <p:nvPr/>
          </p:nvCxnSpPr>
          <p:spPr bwMode="auto">
            <a:xfrm flipH="1">
              <a:off x="7725098" y="3966820"/>
              <a:ext cx="10328" cy="2327700"/>
            </a:xfrm>
            <a:prstGeom prst="bentConnector3">
              <a:avLst>
                <a:gd name="adj1" fmla="val -1960045"/>
              </a:avLst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76" name="Elbow Connector 83"/>
            <p:cNvCxnSpPr>
              <a:cxnSpLocks/>
              <a:stCxn id="70" idx="1"/>
              <a:endCxn id="59" idx="1"/>
            </p:cNvCxnSpPr>
            <p:nvPr/>
          </p:nvCxnSpPr>
          <p:spPr bwMode="auto">
            <a:xfrm rot="10800000" flipV="1">
              <a:off x="971601" y="3874830"/>
              <a:ext cx="19843" cy="917068"/>
            </a:xfrm>
            <a:prstGeom prst="bentConnector3">
              <a:avLst>
                <a:gd name="adj1" fmla="val 1120080"/>
              </a:avLst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77" name="Elbow Connector 85"/>
            <p:cNvCxnSpPr>
              <a:cxnSpLocks/>
              <a:stCxn id="70" idx="1"/>
              <a:endCxn id="62" idx="1"/>
            </p:cNvCxnSpPr>
            <p:nvPr/>
          </p:nvCxnSpPr>
          <p:spPr bwMode="auto">
            <a:xfrm rot="10800000" flipV="1">
              <a:off x="971601" y="3874829"/>
              <a:ext cx="19843" cy="1855501"/>
            </a:xfrm>
            <a:prstGeom prst="bentConnector3">
              <a:avLst>
                <a:gd name="adj1" fmla="val 1120080"/>
              </a:avLst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78" name="Straight Connector 88"/>
            <p:cNvCxnSpPr>
              <a:cxnSpLocks/>
            </p:cNvCxnSpPr>
            <p:nvPr/>
          </p:nvCxnSpPr>
          <p:spPr bwMode="auto">
            <a:xfrm>
              <a:off x="5724128" y="4879344"/>
              <a:ext cx="2160240" cy="588723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</p:cxnSp>
        <p:cxnSp>
          <p:nvCxnSpPr>
            <p:cNvPr id="79" name="Straight Connector 89"/>
            <p:cNvCxnSpPr>
              <a:cxnSpLocks/>
            </p:cNvCxnSpPr>
            <p:nvPr/>
          </p:nvCxnSpPr>
          <p:spPr bwMode="auto">
            <a:xfrm flipV="1">
              <a:off x="5724128" y="4822666"/>
              <a:ext cx="1996572" cy="738379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Многомерная 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модель (под 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специфические задачи)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Структура – гиперкуб. </a:t>
            </a:r>
            <a:endParaRPr/>
          </a:p>
          <a:p>
            <a:pPr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+ удобная для аналитической обработки больших объемов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данных (особенно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, привязанных ко времени)</a:t>
            </a:r>
            <a:endParaRPr/>
          </a:p>
          <a:p>
            <a:pPr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- громоздкая и неэффективная для оперативной обработки информации</a:t>
            </a:r>
            <a:endParaRPr/>
          </a:p>
        </p:txBody>
      </p:sp>
      <p:grpSp>
        <p:nvGrpSpPr>
          <p:cNvPr id="85" name="Group 117"/>
          <p:cNvGrpSpPr/>
          <p:nvPr/>
        </p:nvGrpSpPr>
        <p:grpSpPr bwMode="auto">
          <a:xfrm>
            <a:off x="3025178" y="2797006"/>
            <a:ext cx="6131260" cy="3681920"/>
            <a:chOff x="1259630" y="3553271"/>
            <a:chExt cx="5184578" cy="3260105"/>
          </a:xfrm>
        </p:grpSpPr>
        <p:sp>
          <p:nvSpPr>
            <p:cNvPr id="86" name="TextBox 85"/>
            <p:cNvSpPr txBox="1"/>
            <p:nvPr/>
          </p:nvSpPr>
          <p:spPr bwMode="auto">
            <a:xfrm>
              <a:off x="2410269" y="6505599"/>
              <a:ext cx="720827" cy="307777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/>
            <a:p>
              <a:pPr marL="0" marR="0" lvl="0" indent="0" algn="ct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ru-RU" sz="1400" b="0" i="0" u="none" strike="noStrike" cap="none" spc="0">
                  <a:ln>
                    <a:noFill/>
                  </a:ln>
                  <a:solidFill>
                    <a:srgbClr val="002060"/>
                  </a:solidFill>
                </a:rPr>
                <a:t>Важный</a:t>
              </a:r>
              <a:endParaRPr/>
            </a:p>
          </p:txBody>
        </p:sp>
        <p:sp>
          <p:nvSpPr>
            <p:cNvPr id="87" name="TextBox 86"/>
            <p:cNvSpPr txBox="1"/>
            <p:nvPr/>
          </p:nvSpPr>
          <p:spPr bwMode="auto">
            <a:xfrm>
              <a:off x="3131841" y="6505599"/>
              <a:ext cx="864091" cy="307777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/>
            <a:p>
              <a:pPr marL="0" marR="0" lvl="0" indent="0" algn="ct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ru-RU" sz="1400" b="0" i="0" u="none" strike="noStrike" cap="none" spc="0">
                  <a:ln>
                    <a:noFill/>
                  </a:ln>
                  <a:solidFill>
                    <a:srgbClr val="002060"/>
                  </a:solidFill>
                </a:rPr>
                <a:t>Срочный</a:t>
              </a:r>
              <a:endParaRPr/>
            </a:p>
          </p:txBody>
        </p:sp>
        <p:sp>
          <p:nvSpPr>
            <p:cNvPr id="88" name="TextBox 87"/>
            <p:cNvSpPr txBox="1"/>
            <p:nvPr/>
          </p:nvSpPr>
          <p:spPr bwMode="auto">
            <a:xfrm>
              <a:off x="3995932" y="6505599"/>
              <a:ext cx="792087" cy="307777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/>
            <a:p>
              <a:pPr marL="0" marR="0" lvl="0" indent="0" algn="ct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ru-RU" sz="1400" b="0" i="0" u="none" strike="noStrike" cap="none" spc="0">
                  <a:ln>
                    <a:noFill/>
                  </a:ln>
                  <a:solidFill>
                    <a:srgbClr val="002060"/>
                  </a:solidFill>
                </a:rPr>
                <a:t>Скучный</a:t>
              </a:r>
              <a:endParaRPr/>
            </a:p>
          </p:txBody>
        </p:sp>
        <p:cxnSp>
          <p:nvCxnSpPr>
            <p:cNvPr id="89" name="Straight Arrow Connector 106"/>
            <p:cNvCxnSpPr>
              <a:cxnSpLocks/>
            </p:cNvCxnSpPr>
            <p:nvPr/>
          </p:nvCxnSpPr>
          <p:spPr bwMode="auto">
            <a:xfrm flipH="1">
              <a:off x="2112615" y="6505599"/>
              <a:ext cx="299142" cy="302134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90" name="Cube 5"/>
            <p:cNvSpPr/>
            <p:nvPr/>
          </p:nvSpPr>
          <p:spPr bwMode="auto">
            <a:xfrm>
              <a:off x="2411758" y="3769295"/>
              <a:ext cx="3384377" cy="2736304"/>
            </a:xfrm>
            <a:prstGeom prst="cube">
              <a:avLst>
                <a:gd name="adj" fmla="val 36959"/>
              </a:avLst>
            </a:prstGeom>
            <a:noFill/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1800" b="0" i="0" u="none" strike="noStrike" cap="none" spc="0">
                <a:ln>
                  <a:noFill/>
                </a:ln>
                <a:solidFill>
                  <a:prstClr val="white"/>
                </a:solidFill>
                <a:ea typeface="+mn-ea"/>
                <a:cs typeface="+mn-cs"/>
              </a:endParaRPr>
            </a:p>
          </p:txBody>
        </p:sp>
        <p:cxnSp>
          <p:nvCxnSpPr>
            <p:cNvPr id="91" name="Straight Connector 14"/>
            <p:cNvCxnSpPr>
              <a:cxnSpLocks/>
            </p:cNvCxnSpPr>
            <p:nvPr/>
          </p:nvCxnSpPr>
          <p:spPr bwMode="auto">
            <a:xfrm>
              <a:off x="3131840" y="4777407"/>
              <a:ext cx="0" cy="1728192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92" name="Straight Connector 37"/>
            <p:cNvCxnSpPr>
              <a:cxnSpLocks/>
            </p:cNvCxnSpPr>
            <p:nvPr/>
          </p:nvCxnSpPr>
          <p:spPr bwMode="auto">
            <a:xfrm>
              <a:off x="3995936" y="4777407"/>
              <a:ext cx="0" cy="1728192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93" name="Straight Connector 44"/>
            <p:cNvCxnSpPr>
              <a:cxnSpLocks/>
            </p:cNvCxnSpPr>
            <p:nvPr/>
          </p:nvCxnSpPr>
          <p:spPr bwMode="auto">
            <a:xfrm flipV="1">
              <a:off x="3995932" y="3769295"/>
              <a:ext cx="936102" cy="1008112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94" name="Straight Connector 33"/>
            <p:cNvCxnSpPr>
              <a:cxnSpLocks/>
            </p:cNvCxnSpPr>
            <p:nvPr/>
          </p:nvCxnSpPr>
          <p:spPr bwMode="auto">
            <a:xfrm>
              <a:off x="2411759" y="5353471"/>
              <a:ext cx="2376263" cy="0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95" name="Straight Connector 47"/>
            <p:cNvCxnSpPr>
              <a:cxnSpLocks/>
            </p:cNvCxnSpPr>
            <p:nvPr/>
          </p:nvCxnSpPr>
          <p:spPr bwMode="auto">
            <a:xfrm>
              <a:off x="2411758" y="5929535"/>
              <a:ext cx="2376263" cy="0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96" name="Straight Connector 38"/>
            <p:cNvCxnSpPr>
              <a:cxnSpLocks/>
            </p:cNvCxnSpPr>
            <p:nvPr/>
          </p:nvCxnSpPr>
          <p:spPr bwMode="auto">
            <a:xfrm flipV="1">
              <a:off x="4788021" y="4345360"/>
              <a:ext cx="1008110" cy="1008111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97" name="Straight Connector 58"/>
            <p:cNvCxnSpPr>
              <a:cxnSpLocks/>
            </p:cNvCxnSpPr>
            <p:nvPr/>
          </p:nvCxnSpPr>
          <p:spPr bwMode="auto">
            <a:xfrm flipV="1">
              <a:off x="4788019" y="4921423"/>
              <a:ext cx="1008112" cy="1008113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98" name="Straight Connector 65"/>
            <p:cNvCxnSpPr>
              <a:cxnSpLocks/>
            </p:cNvCxnSpPr>
            <p:nvPr/>
          </p:nvCxnSpPr>
          <p:spPr bwMode="auto">
            <a:xfrm flipV="1">
              <a:off x="3131840" y="3769295"/>
              <a:ext cx="1008110" cy="1008112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99" name="Straight Connector 68"/>
            <p:cNvCxnSpPr>
              <a:cxnSpLocks/>
            </p:cNvCxnSpPr>
            <p:nvPr/>
          </p:nvCxnSpPr>
          <p:spPr bwMode="auto">
            <a:xfrm>
              <a:off x="3131841" y="4057327"/>
              <a:ext cx="2376263" cy="0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100" name="Straight Connector 69"/>
            <p:cNvCxnSpPr>
              <a:cxnSpLocks/>
            </p:cNvCxnSpPr>
            <p:nvPr/>
          </p:nvCxnSpPr>
          <p:spPr bwMode="auto">
            <a:xfrm>
              <a:off x="2771800" y="4417367"/>
              <a:ext cx="2376264" cy="0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101" name="Straight Connector 73"/>
            <p:cNvCxnSpPr>
              <a:cxnSpLocks/>
            </p:cNvCxnSpPr>
            <p:nvPr/>
          </p:nvCxnSpPr>
          <p:spPr bwMode="auto">
            <a:xfrm>
              <a:off x="5508104" y="4057327"/>
              <a:ext cx="0" cy="1728192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102" name="Straight Connector 77"/>
            <p:cNvCxnSpPr>
              <a:cxnSpLocks/>
            </p:cNvCxnSpPr>
            <p:nvPr/>
          </p:nvCxnSpPr>
          <p:spPr bwMode="auto">
            <a:xfrm>
              <a:off x="5148064" y="4417367"/>
              <a:ext cx="0" cy="1728192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</p:cxnSp>
        <p:sp>
          <p:nvSpPr>
            <p:cNvPr id="103" name="TextBox 102"/>
            <p:cNvSpPr txBox="1"/>
            <p:nvPr/>
          </p:nvSpPr>
          <p:spPr bwMode="auto">
            <a:xfrm>
              <a:off x="1259630" y="4921423"/>
              <a:ext cx="1152127" cy="307777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/>
            <a:p>
              <a:pPr marL="0" marR="0" lvl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ru-RU" sz="1400" b="0" i="0" u="none" strike="noStrike" cap="none" spc="0">
                  <a:ln>
                    <a:noFill/>
                  </a:ln>
                  <a:solidFill>
                    <a:srgbClr val="002060"/>
                  </a:solidFill>
                </a:rPr>
                <a:t>Иванов И.И.</a:t>
              </a:r>
              <a:endParaRPr/>
            </a:p>
          </p:txBody>
        </p:sp>
        <p:sp>
          <p:nvSpPr>
            <p:cNvPr id="104" name="TextBox 103"/>
            <p:cNvSpPr txBox="1"/>
            <p:nvPr/>
          </p:nvSpPr>
          <p:spPr bwMode="auto">
            <a:xfrm>
              <a:off x="1259630" y="5497487"/>
              <a:ext cx="1152127" cy="307777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/>
            <a:p>
              <a:pPr marL="0" marR="0" lvl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ru-RU" sz="1400" b="0" i="0" u="none" strike="noStrike" cap="none" spc="0">
                  <a:ln>
                    <a:noFill/>
                  </a:ln>
                  <a:solidFill>
                    <a:srgbClr val="002060"/>
                  </a:solidFill>
                </a:rPr>
                <a:t>Петров П.П.</a:t>
              </a:r>
              <a:endParaRPr/>
            </a:p>
          </p:txBody>
        </p:sp>
        <p:sp>
          <p:nvSpPr>
            <p:cNvPr id="105" name="TextBox 104"/>
            <p:cNvSpPr txBox="1"/>
            <p:nvPr/>
          </p:nvSpPr>
          <p:spPr bwMode="auto">
            <a:xfrm>
              <a:off x="1259630" y="6073551"/>
              <a:ext cx="1150639" cy="307777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/>
            <a:p>
              <a:pPr marL="0" marR="0" lvl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ru-RU" sz="1400" b="0" i="0" u="none" strike="noStrike" cap="none" spc="0">
                  <a:ln>
                    <a:noFill/>
                  </a:ln>
                  <a:solidFill>
                    <a:srgbClr val="002060"/>
                  </a:solidFill>
                </a:rPr>
                <a:t>Сидоров С.С.</a:t>
              </a:r>
              <a:endParaRPr/>
            </a:p>
          </p:txBody>
        </p:sp>
        <p:sp>
          <p:nvSpPr>
            <p:cNvPr id="106" name="TextBox 105"/>
            <p:cNvSpPr txBox="1"/>
            <p:nvPr/>
          </p:nvSpPr>
          <p:spPr bwMode="auto">
            <a:xfrm>
              <a:off x="2268488" y="3646765"/>
              <a:ext cx="1079372" cy="338554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/>
            <a:p>
              <a:pPr marL="0" marR="0" lvl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ru-RU" sz="1600" b="0" i="0" u="none" strike="noStrike" cap="none" spc="0">
                  <a:ln>
                    <a:noFill/>
                  </a:ln>
                  <a:solidFill>
                    <a:srgbClr val="002060"/>
                  </a:solidFill>
                </a:rPr>
                <a:t>менеджер</a:t>
              </a:r>
              <a:endParaRPr/>
            </a:p>
          </p:txBody>
        </p:sp>
        <p:sp>
          <p:nvSpPr>
            <p:cNvPr id="107" name="TextBox 106"/>
            <p:cNvSpPr txBox="1"/>
            <p:nvPr/>
          </p:nvSpPr>
          <p:spPr bwMode="auto">
            <a:xfrm>
              <a:off x="1691681" y="3985319"/>
              <a:ext cx="1152127" cy="338554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/>
            <a:p>
              <a:pPr marL="0" marR="0" lvl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ru-RU" sz="1600" b="0" i="0" u="none" strike="noStrike" cap="none" spc="0">
                  <a:ln>
                    <a:noFill/>
                  </a:ln>
                  <a:solidFill>
                    <a:srgbClr val="002060"/>
                  </a:solidFill>
                </a:rPr>
                <a:t>ст. инженер</a:t>
              </a:r>
              <a:endParaRPr/>
            </a:p>
          </p:txBody>
        </p:sp>
        <p:sp>
          <p:nvSpPr>
            <p:cNvPr id="108" name="TextBox 107"/>
            <p:cNvSpPr txBox="1"/>
            <p:nvPr/>
          </p:nvSpPr>
          <p:spPr bwMode="auto">
            <a:xfrm>
              <a:off x="1621155" y="4345359"/>
              <a:ext cx="862613" cy="338554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/>
            <a:p>
              <a:pPr marL="0" marR="0" lvl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ru-RU" sz="1600" b="0" i="0" u="none" strike="noStrike" cap="none" spc="0">
                  <a:ln>
                    <a:noFill/>
                  </a:ln>
                  <a:solidFill>
                    <a:srgbClr val="002060"/>
                  </a:solidFill>
                </a:rPr>
                <a:t>инженер</a:t>
              </a:r>
              <a:endParaRPr/>
            </a:p>
          </p:txBody>
        </p:sp>
        <p:sp>
          <p:nvSpPr>
            <p:cNvPr id="109" name="TextBox 108"/>
            <p:cNvSpPr txBox="1"/>
            <p:nvPr/>
          </p:nvSpPr>
          <p:spPr bwMode="auto">
            <a:xfrm>
              <a:off x="2410269" y="4781168"/>
              <a:ext cx="720827" cy="568541"/>
            </a:xfrm>
            <a:prstGeom prst="rect">
              <a:avLst/>
            </a:prstGeom>
            <a:noFill/>
          </p:spPr>
          <p:txBody>
            <a:bodyPr wrap="square" lIns="36000" rIns="36000" rtlCol="0" anchor="ctr" anchorCtr="0">
              <a:noAutofit/>
            </a:bodyPr>
            <a:lstStyle/>
            <a:p>
              <a:pPr marL="0" marR="0" lvl="0" indent="0" algn="ct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1600" b="1" i="0" u="none" strike="noStrike" cap="none" spc="0">
                  <a:ln>
                    <a:noFill/>
                  </a:ln>
                  <a:solidFill>
                    <a:srgbClr val="002060"/>
                  </a:solidFill>
                </a:rPr>
                <a:t>True</a:t>
              </a:r>
              <a:endParaRPr lang="ru-RU" sz="1600" b="1" i="0" u="none" strike="noStrike" cap="none" spc="0">
                <a:ln>
                  <a:noFill/>
                </a:ln>
                <a:solidFill>
                  <a:srgbClr val="002060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 bwMode="auto">
            <a:xfrm>
              <a:off x="2410269" y="5349709"/>
              <a:ext cx="720827" cy="576063"/>
            </a:xfrm>
            <a:prstGeom prst="rect">
              <a:avLst/>
            </a:prstGeom>
            <a:noFill/>
          </p:spPr>
          <p:txBody>
            <a:bodyPr wrap="square" lIns="36000" rIns="36000" rtlCol="0" anchor="ctr" anchorCtr="0">
              <a:noAutofit/>
            </a:bodyPr>
            <a:lstStyle/>
            <a:p>
              <a:pPr marL="0" marR="0" lvl="0" indent="0" algn="ct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1600" b="1" i="0" u="none" strike="noStrike" cap="none" spc="0">
                  <a:ln>
                    <a:noFill/>
                  </a:ln>
                  <a:solidFill>
                    <a:srgbClr val="002060"/>
                  </a:solidFill>
                </a:rPr>
                <a:t>True</a:t>
              </a:r>
              <a:endParaRPr lang="ru-RU" sz="1600" b="1" i="0" u="none" strike="noStrike" cap="none" spc="0">
                <a:ln>
                  <a:noFill/>
                </a:ln>
                <a:solidFill>
                  <a:srgbClr val="002060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 bwMode="auto">
            <a:xfrm>
              <a:off x="2410269" y="5931416"/>
              <a:ext cx="720827" cy="576063"/>
            </a:xfrm>
            <a:prstGeom prst="rect">
              <a:avLst/>
            </a:prstGeom>
            <a:noFill/>
          </p:spPr>
          <p:txBody>
            <a:bodyPr wrap="square" lIns="36000" rIns="36000" rtlCol="0" anchor="ctr" anchorCtr="0">
              <a:noAutofit/>
            </a:bodyPr>
            <a:lstStyle/>
            <a:p>
              <a:pPr marL="0" marR="0" lvl="0" indent="0" algn="ct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1600" b="1" i="0" u="none" strike="noStrike" cap="none" spc="0">
                  <a:ln>
                    <a:noFill/>
                  </a:ln>
                  <a:solidFill>
                    <a:srgbClr val="002060"/>
                  </a:solidFill>
                </a:rPr>
                <a:t>False</a:t>
              </a:r>
              <a:endParaRPr lang="ru-RU" sz="1600" b="1" i="0" u="none" strike="noStrike" cap="none" spc="0">
                <a:ln>
                  <a:noFill/>
                </a:ln>
                <a:solidFill>
                  <a:srgbClr val="002060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 bwMode="auto">
            <a:xfrm>
              <a:off x="3130721" y="4781168"/>
              <a:ext cx="864466" cy="568541"/>
            </a:xfrm>
            <a:prstGeom prst="rect">
              <a:avLst/>
            </a:prstGeom>
            <a:noFill/>
          </p:spPr>
          <p:txBody>
            <a:bodyPr wrap="square" lIns="36000" rIns="36000" rtlCol="0" anchor="ctr" anchorCtr="0">
              <a:noAutofit/>
            </a:bodyPr>
            <a:lstStyle/>
            <a:p>
              <a:pPr marL="0" marR="0" lvl="0" indent="0" algn="ct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1600" b="1" i="0" u="none" strike="noStrike" cap="none" spc="0">
                  <a:ln>
                    <a:noFill/>
                  </a:ln>
                  <a:solidFill>
                    <a:srgbClr val="002060"/>
                  </a:solidFill>
                </a:rPr>
                <a:t>False</a:t>
              </a:r>
              <a:endParaRPr lang="ru-RU" sz="1600" b="1" i="0" u="none" strike="noStrike" cap="none" spc="0">
                <a:ln>
                  <a:noFill/>
                </a:ln>
                <a:solidFill>
                  <a:srgbClr val="002060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 bwMode="auto">
            <a:xfrm>
              <a:off x="3137428" y="5360053"/>
              <a:ext cx="864466" cy="568541"/>
            </a:xfrm>
            <a:prstGeom prst="rect">
              <a:avLst/>
            </a:prstGeom>
            <a:noFill/>
          </p:spPr>
          <p:txBody>
            <a:bodyPr wrap="square" lIns="36000" rIns="36000" rtlCol="0" anchor="ctr" anchorCtr="0">
              <a:noAutofit/>
            </a:bodyPr>
            <a:lstStyle/>
            <a:p>
              <a:pPr marL="0" marR="0" lvl="0" indent="0" algn="ct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1600" b="1" i="0" u="none" strike="noStrike" cap="none" spc="0">
                  <a:ln>
                    <a:noFill/>
                  </a:ln>
                  <a:solidFill>
                    <a:srgbClr val="002060"/>
                  </a:solidFill>
                </a:rPr>
                <a:t>True</a:t>
              </a:r>
              <a:endParaRPr lang="ru-RU" sz="1600" b="1" i="0" u="none" strike="noStrike" cap="none" spc="0">
                <a:ln>
                  <a:noFill/>
                </a:ln>
                <a:solidFill>
                  <a:srgbClr val="00206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 bwMode="auto">
            <a:xfrm>
              <a:off x="3130721" y="5925772"/>
              <a:ext cx="864466" cy="568541"/>
            </a:xfrm>
            <a:prstGeom prst="rect">
              <a:avLst/>
            </a:prstGeom>
            <a:noFill/>
          </p:spPr>
          <p:txBody>
            <a:bodyPr wrap="square" lIns="36000" rIns="36000" rtlCol="0" anchor="ctr" anchorCtr="0">
              <a:noAutofit/>
            </a:bodyPr>
            <a:lstStyle/>
            <a:p>
              <a:pPr marL="0" marR="0" lvl="0" indent="0" algn="ct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1600" b="1" i="0" u="none" strike="noStrike" cap="none" spc="0">
                  <a:ln>
                    <a:noFill/>
                  </a:ln>
                  <a:solidFill>
                    <a:srgbClr val="002060"/>
                  </a:solidFill>
                </a:rPr>
                <a:t>True</a:t>
              </a:r>
              <a:endParaRPr lang="ru-RU" sz="1600" b="1" i="0" u="none" strike="noStrike" cap="none" spc="0">
                <a:ln>
                  <a:noFill/>
                </a:ln>
                <a:solidFill>
                  <a:srgbClr val="002060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 bwMode="auto">
            <a:xfrm>
              <a:off x="3996306" y="4791040"/>
              <a:ext cx="791707" cy="568541"/>
            </a:xfrm>
            <a:prstGeom prst="rect">
              <a:avLst/>
            </a:prstGeom>
            <a:noFill/>
          </p:spPr>
          <p:txBody>
            <a:bodyPr wrap="square" lIns="36000" rIns="36000" rtlCol="0" anchor="ctr" anchorCtr="0">
              <a:noAutofit/>
            </a:bodyPr>
            <a:lstStyle/>
            <a:p>
              <a:pPr marL="0" marR="0" lvl="0" indent="0" algn="ct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1600" b="1" i="0" u="none" strike="noStrike" cap="none" spc="0">
                  <a:ln>
                    <a:noFill/>
                  </a:ln>
                  <a:solidFill>
                    <a:srgbClr val="002060"/>
                  </a:solidFill>
                </a:rPr>
                <a:t>False</a:t>
              </a:r>
              <a:endParaRPr lang="ru-RU" sz="1600" b="1" i="0" u="none" strike="noStrike" cap="none" spc="0">
                <a:ln>
                  <a:noFill/>
                </a:ln>
                <a:solidFill>
                  <a:srgbClr val="002060"/>
                </a:solidFill>
              </a:endParaRPr>
            </a:p>
          </p:txBody>
        </p:sp>
        <p:sp>
          <p:nvSpPr>
            <p:cNvPr id="116" name="TextBox 115"/>
            <p:cNvSpPr txBox="1"/>
            <p:nvPr/>
          </p:nvSpPr>
          <p:spPr bwMode="auto">
            <a:xfrm>
              <a:off x="3996306" y="5363814"/>
              <a:ext cx="791707" cy="568541"/>
            </a:xfrm>
            <a:prstGeom prst="rect">
              <a:avLst/>
            </a:prstGeom>
            <a:noFill/>
          </p:spPr>
          <p:txBody>
            <a:bodyPr wrap="square" lIns="36000" rIns="36000" rtlCol="0" anchor="ctr" anchorCtr="0">
              <a:noAutofit/>
            </a:bodyPr>
            <a:lstStyle/>
            <a:p>
              <a:pPr marL="0" marR="0" lvl="0" indent="0" algn="ct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1600" b="1" i="0" u="none" strike="noStrike" cap="none" spc="0">
                  <a:ln>
                    <a:noFill/>
                  </a:ln>
                  <a:solidFill>
                    <a:srgbClr val="002060"/>
                  </a:solidFill>
                </a:rPr>
                <a:t>False</a:t>
              </a:r>
              <a:endParaRPr lang="ru-RU" sz="1600" b="1" i="0" u="none" strike="noStrike" cap="none" spc="0">
                <a:ln>
                  <a:noFill/>
                </a:ln>
                <a:solidFill>
                  <a:srgbClr val="002060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 bwMode="auto">
            <a:xfrm>
              <a:off x="3989604" y="5929533"/>
              <a:ext cx="791707" cy="568541"/>
            </a:xfrm>
            <a:prstGeom prst="rect">
              <a:avLst/>
            </a:prstGeom>
            <a:noFill/>
          </p:spPr>
          <p:txBody>
            <a:bodyPr wrap="square" lIns="36000" rIns="36000" rtlCol="0" anchor="ctr" anchorCtr="0">
              <a:noAutofit/>
            </a:bodyPr>
            <a:lstStyle/>
            <a:p>
              <a:pPr marL="0" marR="0" lvl="0" indent="0" algn="ct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1600" b="1" i="0" u="none" strike="noStrike" cap="none" spc="0">
                  <a:ln>
                    <a:noFill/>
                  </a:ln>
                  <a:solidFill>
                    <a:srgbClr val="002060"/>
                  </a:solidFill>
                </a:rPr>
                <a:t>False</a:t>
              </a:r>
              <a:endParaRPr lang="ru-RU" sz="1600" b="1" i="0" u="none" strike="noStrike" cap="none" spc="0">
                <a:ln>
                  <a:noFill/>
                </a:ln>
                <a:solidFill>
                  <a:srgbClr val="002060"/>
                </a:solidFill>
              </a:endParaRPr>
            </a:p>
          </p:txBody>
        </p:sp>
        <p:cxnSp>
          <p:nvCxnSpPr>
            <p:cNvPr id="118" name="Straight Arrow Connector 81"/>
            <p:cNvCxnSpPr>
              <a:cxnSpLocks/>
            </p:cNvCxnSpPr>
            <p:nvPr/>
          </p:nvCxnSpPr>
          <p:spPr bwMode="auto">
            <a:xfrm>
              <a:off x="5796131" y="5497487"/>
              <a:ext cx="648077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19" name="Straight Arrow Connector 113"/>
            <p:cNvCxnSpPr>
              <a:cxnSpLocks/>
            </p:cNvCxnSpPr>
            <p:nvPr/>
          </p:nvCxnSpPr>
          <p:spPr bwMode="auto">
            <a:xfrm flipV="1">
              <a:off x="3419872" y="3553271"/>
              <a:ext cx="0" cy="216024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tailEnd type="triangle"/>
            </a:ln>
            <a:effectLst/>
          </p:spPr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Объектно-ориентированная 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модель (для </a:t>
            </a: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ORM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)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Структура – тоже дерево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.</a:t>
            </a:r>
            <a:endParaRPr lang="ru-RU" sz="2000">
              <a:solidFill>
                <a:srgbClr val="002060"/>
              </a:solidFill>
              <a:latin typeface="+mn-lt"/>
            </a:endParaRPr>
          </a:p>
          <a:p>
            <a:pPr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+ удобная для работы с отдельными объектами, полноценно представляющими соответствующие сущности со всеми их связями</a:t>
            </a:r>
            <a:endParaRPr/>
          </a:p>
          <a:p>
            <a:pPr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- сложность алгоритмов и низкая скорость выполнения запросов для обработки совокупности разнотипных объектов</a:t>
            </a:r>
            <a:endParaRPr/>
          </a:p>
        </p:txBody>
      </p:sp>
      <p:grpSp>
        <p:nvGrpSpPr>
          <p:cNvPr id="63" name="Group 144"/>
          <p:cNvGrpSpPr/>
          <p:nvPr/>
        </p:nvGrpSpPr>
        <p:grpSpPr bwMode="auto">
          <a:xfrm>
            <a:off x="1687657" y="2910012"/>
            <a:ext cx="8711212" cy="3237869"/>
            <a:chOff x="211235" y="3493671"/>
            <a:chExt cx="8275260" cy="3158411"/>
          </a:xfrm>
        </p:grpSpPr>
        <p:grpSp>
          <p:nvGrpSpPr>
            <p:cNvPr id="64" name="Group 64"/>
            <p:cNvGrpSpPr/>
            <p:nvPr/>
          </p:nvGrpSpPr>
          <p:grpSpPr bwMode="auto">
            <a:xfrm>
              <a:off x="5617038" y="3493671"/>
              <a:ext cx="2674730" cy="799425"/>
              <a:chOff x="5706097" y="3369182"/>
              <a:chExt cx="2674730" cy="799425"/>
            </a:xfrm>
          </p:grpSpPr>
          <p:sp>
            <p:nvSpPr>
              <p:cNvPr id="83" name="TextBox 82"/>
              <p:cNvSpPr txBox="1"/>
              <p:nvPr/>
            </p:nvSpPr>
            <p:spPr bwMode="auto">
              <a:xfrm>
                <a:off x="5914524" y="3369182"/>
                <a:ext cx="2466303" cy="584775"/>
              </a:xfrm>
              <a:prstGeom prst="rect">
                <a:avLst/>
              </a:prstGeom>
              <a:solidFill>
                <a:sysClr val="window" lastClr="FFFFFF"/>
              </a:solidFill>
              <a:ln>
                <a:solidFill>
                  <a:srgbClr val="2572B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ru-RU" sz="1600" b="0" i="0" u="sng" strike="noStrike" cap="none" spc="0">
                    <a:ln>
                      <a:noFill/>
                    </a:ln>
                    <a:solidFill>
                      <a:srgbClr val="002060"/>
                    </a:solidFill>
                  </a:rPr>
                  <a:t>Проект</a:t>
                </a:r>
                <a:r>
                  <a:rPr lang="ru-RU" sz="1600" b="0" i="0" u="none" strike="noStrike" cap="none" spc="0">
                    <a:ln>
                      <a:noFill/>
                    </a:ln>
                    <a:solidFill>
                      <a:srgbClr val="002060"/>
                    </a:solidFill>
                  </a:rPr>
                  <a:t> </a:t>
                </a:r>
                <a:endParaRPr lang="en-US" sz="1600" b="0" i="0" u="none" strike="noStrike" cap="none" spc="0">
                  <a:ln>
                    <a:noFill/>
                  </a:ln>
                  <a:solidFill>
                    <a:srgbClr val="002060"/>
                  </a:solidFill>
                </a:endParaRPr>
              </a:p>
              <a:p>
                <a:pPr marL="0" marR="0" lvl="0" indent="0" algn="ctr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ru-RU" sz="1600" b="0" i="0" u="none" strike="noStrike" cap="none" spc="0">
                    <a:ln>
                      <a:noFill/>
                    </a:ln>
                    <a:solidFill>
                      <a:srgbClr val="002060"/>
                    </a:solidFill>
                  </a:rPr>
                  <a:t>Название  </a:t>
                </a:r>
                <a:r>
                  <a:rPr lang="en-US" sz="1600" b="0" i="0" u="none" strike="noStrike" cap="none" spc="0">
                    <a:ln>
                      <a:noFill/>
                    </a:ln>
                    <a:solidFill>
                      <a:srgbClr val="002060"/>
                    </a:solidFill>
                  </a:rPr>
                  <a:t>string  </a:t>
                </a:r>
                <a:r>
                  <a:rPr lang="ru-RU" sz="1600" b="0" i="0" u="none" strike="noStrike" cap="none" spc="0">
                    <a:ln>
                      <a:noFill/>
                    </a:ln>
                    <a:solidFill>
                      <a:srgbClr val="002060"/>
                    </a:solidFill>
                  </a:rPr>
                  <a:t>Скучный</a:t>
                </a:r>
                <a:endParaRPr/>
              </a:p>
            </p:txBody>
          </p:sp>
          <p:sp>
            <p:nvSpPr>
              <p:cNvPr id="84" name="TextBox 83"/>
              <p:cNvSpPr txBox="1"/>
              <p:nvPr/>
            </p:nvSpPr>
            <p:spPr bwMode="auto">
              <a:xfrm>
                <a:off x="5803751" y="3476040"/>
                <a:ext cx="2466303" cy="584775"/>
              </a:xfrm>
              <a:prstGeom prst="rect">
                <a:avLst/>
              </a:prstGeom>
              <a:solidFill>
                <a:sysClr val="window" lastClr="FFFFFF"/>
              </a:solidFill>
              <a:ln>
                <a:solidFill>
                  <a:srgbClr val="2572B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ru-RU" sz="1600" b="0" i="0" u="sng" strike="noStrike" cap="none" spc="0">
                    <a:ln>
                      <a:noFill/>
                    </a:ln>
                    <a:solidFill>
                      <a:srgbClr val="002060"/>
                    </a:solidFill>
                  </a:rPr>
                  <a:t>Проект</a:t>
                </a:r>
                <a:r>
                  <a:rPr lang="ru-RU" sz="1600" b="0" i="0" u="none" strike="noStrike" cap="none" spc="0">
                    <a:ln>
                      <a:noFill/>
                    </a:ln>
                    <a:solidFill>
                      <a:srgbClr val="002060"/>
                    </a:solidFill>
                  </a:rPr>
                  <a:t> </a:t>
                </a:r>
                <a:endParaRPr lang="en-US" sz="1600" b="0" i="0" u="none" strike="noStrike" cap="none" spc="0">
                  <a:ln>
                    <a:noFill/>
                  </a:ln>
                  <a:solidFill>
                    <a:srgbClr val="002060"/>
                  </a:solidFill>
                </a:endParaRPr>
              </a:p>
              <a:p>
                <a:pPr marL="0" marR="0" lvl="0" indent="0" algn="ctr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ru-RU" sz="1600" b="0" i="0" u="none" strike="noStrike" cap="none" spc="0">
                    <a:ln>
                      <a:noFill/>
                    </a:ln>
                    <a:solidFill>
                      <a:srgbClr val="002060"/>
                    </a:solidFill>
                  </a:rPr>
                  <a:t>Название  </a:t>
                </a:r>
                <a:r>
                  <a:rPr lang="en-US" sz="1600" b="0" i="0" u="none" strike="noStrike" cap="none" spc="0">
                    <a:ln>
                      <a:noFill/>
                    </a:ln>
                    <a:solidFill>
                      <a:srgbClr val="002060"/>
                    </a:solidFill>
                  </a:rPr>
                  <a:t>string  </a:t>
                </a:r>
                <a:r>
                  <a:rPr lang="ru-RU" sz="1600" b="0" i="0" u="none" strike="noStrike" cap="none" spc="0">
                    <a:ln>
                      <a:noFill/>
                    </a:ln>
                    <a:solidFill>
                      <a:srgbClr val="002060"/>
                    </a:solidFill>
                  </a:rPr>
                  <a:t>Срочный</a:t>
                </a:r>
                <a:endParaRPr/>
              </a:p>
            </p:txBody>
          </p:sp>
          <p:sp>
            <p:nvSpPr>
              <p:cNvPr id="120" name="TextBox 119"/>
              <p:cNvSpPr txBox="1"/>
              <p:nvPr/>
            </p:nvSpPr>
            <p:spPr bwMode="auto">
              <a:xfrm>
                <a:off x="5706097" y="3583832"/>
                <a:ext cx="2466303" cy="584775"/>
              </a:xfrm>
              <a:prstGeom prst="rect">
                <a:avLst/>
              </a:prstGeom>
              <a:solidFill>
                <a:sysClr val="window" lastClr="FFFFFF"/>
              </a:solidFill>
              <a:ln>
                <a:solidFill>
                  <a:srgbClr val="2572B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ru-RU" sz="1600" b="0" i="0" u="sng" strike="noStrike" cap="none" spc="0">
                    <a:ln>
                      <a:noFill/>
                    </a:ln>
                    <a:solidFill>
                      <a:srgbClr val="002060"/>
                    </a:solidFill>
                  </a:rPr>
                  <a:t>Проект</a:t>
                </a:r>
                <a:r>
                  <a:rPr lang="ru-RU" sz="1600" b="0" i="0" u="none" strike="noStrike" cap="none" spc="0">
                    <a:ln>
                      <a:noFill/>
                    </a:ln>
                    <a:solidFill>
                      <a:srgbClr val="002060"/>
                    </a:solidFill>
                  </a:rPr>
                  <a:t> </a:t>
                </a:r>
                <a:endParaRPr lang="en-US" sz="1600" b="0" i="0" u="none" strike="noStrike" cap="none" spc="0">
                  <a:ln>
                    <a:noFill/>
                  </a:ln>
                  <a:solidFill>
                    <a:srgbClr val="002060"/>
                  </a:solidFill>
                </a:endParaRPr>
              </a:p>
              <a:p>
                <a:pPr marL="0" marR="0" lvl="0" indent="0" algn="ctr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ru-RU" sz="1600" b="0" i="0" u="none" strike="noStrike" cap="none" spc="0">
                    <a:ln>
                      <a:noFill/>
                    </a:ln>
                    <a:solidFill>
                      <a:srgbClr val="002060"/>
                    </a:solidFill>
                  </a:rPr>
                  <a:t>Название  </a:t>
                </a:r>
                <a:r>
                  <a:rPr lang="en-US" sz="1600" b="0" i="0" u="none" strike="noStrike" cap="none" spc="0">
                    <a:ln>
                      <a:noFill/>
                    </a:ln>
                    <a:solidFill>
                      <a:srgbClr val="002060"/>
                    </a:solidFill>
                  </a:rPr>
                  <a:t>string  </a:t>
                </a:r>
                <a:r>
                  <a:rPr lang="ru-RU" sz="1600" b="0" i="0" u="none" strike="noStrike" cap="none" spc="0">
                    <a:ln>
                      <a:noFill/>
                    </a:ln>
                    <a:solidFill>
                      <a:srgbClr val="002060"/>
                    </a:solidFill>
                  </a:rPr>
                  <a:t>Важный</a:t>
                </a:r>
                <a:endParaRPr/>
              </a:p>
            </p:txBody>
          </p:sp>
        </p:grpSp>
        <p:grpSp>
          <p:nvGrpSpPr>
            <p:cNvPr id="65" name="Group 88"/>
            <p:cNvGrpSpPr/>
            <p:nvPr/>
          </p:nvGrpSpPr>
          <p:grpSpPr bwMode="auto">
            <a:xfrm>
              <a:off x="211235" y="5353212"/>
              <a:ext cx="2839589" cy="1298870"/>
              <a:chOff x="251520" y="5237134"/>
              <a:chExt cx="2839589" cy="1298870"/>
            </a:xfrm>
          </p:grpSpPr>
          <p:sp>
            <p:nvSpPr>
              <p:cNvPr id="80" name="TextBox 79"/>
              <p:cNvSpPr txBox="1"/>
              <p:nvPr/>
            </p:nvSpPr>
            <p:spPr bwMode="auto">
              <a:xfrm>
                <a:off x="472396" y="5237134"/>
                <a:ext cx="2618713" cy="1077218"/>
              </a:xfrm>
              <a:prstGeom prst="rect">
                <a:avLst/>
              </a:prstGeom>
              <a:solidFill>
                <a:sysClr val="window" lastClr="FFFFFF"/>
              </a:solidFill>
              <a:ln>
                <a:solidFill>
                  <a:srgbClr val="2572B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ru-RU" sz="1600" b="0" i="0" u="sng" strike="noStrike" cap="none" spc="0">
                    <a:ln>
                      <a:noFill/>
                    </a:ln>
                    <a:solidFill>
                      <a:srgbClr val="002060"/>
                    </a:solidFill>
                  </a:rPr>
                  <a:t>Сотрудник</a:t>
                </a:r>
                <a:endParaRPr/>
              </a:p>
              <a:p>
                <a:pPr marL="0" marR="0" lvl="0" indent="0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ru-RU" sz="1600" b="0" i="0" u="none" strike="noStrike" cap="none" spc="0">
                    <a:ln>
                      <a:noFill/>
                    </a:ln>
                    <a:solidFill>
                      <a:srgbClr val="002060"/>
                    </a:solidFill>
                  </a:rPr>
                  <a:t>ФИО </a:t>
                </a:r>
                <a:r>
                  <a:rPr lang="en-US" sz="1600" b="0" i="0" u="none" strike="noStrike" cap="none" spc="0">
                    <a:ln>
                      <a:noFill/>
                    </a:ln>
                    <a:solidFill>
                      <a:srgbClr val="002060"/>
                    </a:solidFill>
                  </a:rPr>
                  <a:t> string  </a:t>
                </a:r>
                <a:r>
                  <a:rPr lang="ru-RU" sz="1600" b="0" i="0" u="none" strike="noStrike" cap="none" spc="0">
                    <a:ln>
                      <a:noFill/>
                    </a:ln>
                    <a:solidFill>
                      <a:srgbClr val="002060"/>
                    </a:solidFill>
                  </a:rPr>
                  <a:t>Сидоров С.С.</a:t>
                </a:r>
                <a:endParaRPr lang="en-US" sz="1600" b="0" i="0" u="none" strike="noStrike" cap="none" spc="0">
                  <a:ln>
                    <a:noFill/>
                  </a:ln>
                  <a:solidFill>
                    <a:srgbClr val="002060"/>
                  </a:solidFill>
                </a:endParaRPr>
              </a:p>
              <a:p>
                <a:pPr marL="0" marR="0" lvl="0" indent="0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ru-RU" sz="1600" b="0" i="0" u="none" strike="noStrike" cap="none" spc="0">
                    <a:ln>
                      <a:noFill/>
                    </a:ln>
                    <a:solidFill>
                      <a:srgbClr val="002060"/>
                    </a:solidFill>
                  </a:rPr>
                  <a:t>Проект </a:t>
                </a:r>
                <a:r>
                  <a:rPr lang="en-US" sz="1600" b="0" i="0" u="none" strike="noStrike" cap="none" spc="0">
                    <a:ln>
                      <a:noFill/>
                    </a:ln>
                    <a:solidFill>
                      <a:srgbClr val="002060"/>
                    </a:solidFill>
                  </a:rPr>
                  <a:t>                        class</a:t>
                </a:r>
                <a:endParaRPr/>
              </a:p>
              <a:p>
                <a:pPr marL="0" marR="0" lvl="0" indent="0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ru-RU" sz="1600" b="0" i="0" u="none" strike="noStrike" cap="none" spc="0">
                    <a:ln>
                      <a:noFill/>
                    </a:ln>
                    <a:solidFill>
                      <a:srgbClr val="002060"/>
                    </a:solidFill>
                  </a:rPr>
                  <a:t>Должность  </a:t>
                </a:r>
                <a:r>
                  <a:rPr lang="en-US" sz="1600" b="0" i="0" u="none" strike="noStrike" cap="none" spc="0">
                    <a:ln>
                      <a:noFill/>
                    </a:ln>
                    <a:solidFill>
                      <a:srgbClr val="002060"/>
                    </a:solidFill>
                  </a:rPr>
                  <a:t>                class</a:t>
                </a:r>
                <a:endParaRPr lang="ru-RU" sz="1600" b="0" i="0" u="none" strike="noStrike" cap="none" spc="0">
                  <a:ln>
                    <a:noFill/>
                  </a:ln>
                  <a:solidFill>
                    <a:srgbClr val="002060"/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 bwMode="auto">
              <a:xfrm>
                <a:off x="365015" y="5347960"/>
                <a:ext cx="2618713" cy="1077218"/>
              </a:xfrm>
              <a:prstGeom prst="rect">
                <a:avLst/>
              </a:prstGeom>
              <a:solidFill>
                <a:sysClr val="window" lastClr="FFFFFF"/>
              </a:solidFill>
              <a:ln>
                <a:solidFill>
                  <a:srgbClr val="2572B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ru-RU" sz="1600" b="0" i="0" u="sng" strike="noStrike" cap="none" spc="0">
                    <a:ln>
                      <a:noFill/>
                    </a:ln>
                    <a:solidFill>
                      <a:srgbClr val="002060"/>
                    </a:solidFill>
                  </a:rPr>
                  <a:t>Сотрудник</a:t>
                </a:r>
                <a:endParaRPr/>
              </a:p>
              <a:p>
                <a:pPr marL="0" marR="0" lvl="0" indent="0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ru-RU" sz="1600" b="0" i="0" u="none" strike="noStrike" cap="none" spc="0">
                    <a:ln>
                      <a:noFill/>
                    </a:ln>
                    <a:solidFill>
                      <a:srgbClr val="002060"/>
                    </a:solidFill>
                  </a:rPr>
                  <a:t>ФИО </a:t>
                </a:r>
                <a:r>
                  <a:rPr lang="en-US" sz="1600" b="0" i="0" u="none" strike="noStrike" cap="none" spc="0">
                    <a:ln>
                      <a:noFill/>
                    </a:ln>
                    <a:solidFill>
                      <a:srgbClr val="002060"/>
                    </a:solidFill>
                  </a:rPr>
                  <a:t> string  </a:t>
                </a:r>
                <a:r>
                  <a:rPr lang="ru-RU" sz="1600" b="0" i="0" u="none" strike="noStrike" cap="none" spc="0">
                    <a:ln>
                      <a:noFill/>
                    </a:ln>
                    <a:solidFill>
                      <a:srgbClr val="002060"/>
                    </a:solidFill>
                  </a:rPr>
                  <a:t>Петров П.П.</a:t>
                </a:r>
                <a:endParaRPr lang="en-US" sz="1600" b="0" i="0" u="none" strike="noStrike" cap="none" spc="0">
                  <a:ln>
                    <a:noFill/>
                  </a:ln>
                  <a:solidFill>
                    <a:srgbClr val="002060"/>
                  </a:solidFill>
                </a:endParaRPr>
              </a:p>
              <a:p>
                <a:pPr marL="0" marR="0" lvl="0" indent="0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ru-RU" sz="1600" b="0" i="0" u="none" strike="noStrike" cap="none" spc="0">
                    <a:ln>
                      <a:noFill/>
                    </a:ln>
                    <a:solidFill>
                      <a:srgbClr val="002060"/>
                    </a:solidFill>
                  </a:rPr>
                  <a:t>Проект </a:t>
                </a:r>
                <a:r>
                  <a:rPr lang="en-US" sz="1600" b="0" i="0" u="none" strike="noStrike" cap="none" spc="0">
                    <a:ln>
                      <a:noFill/>
                    </a:ln>
                    <a:solidFill>
                      <a:srgbClr val="002060"/>
                    </a:solidFill>
                  </a:rPr>
                  <a:t>                        class</a:t>
                </a:r>
                <a:endParaRPr/>
              </a:p>
              <a:p>
                <a:pPr marL="0" marR="0" lvl="0" indent="0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ru-RU" sz="1600" b="0" i="0" u="none" strike="noStrike" cap="none" spc="0">
                    <a:ln>
                      <a:noFill/>
                    </a:ln>
                    <a:solidFill>
                      <a:srgbClr val="002060"/>
                    </a:solidFill>
                  </a:rPr>
                  <a:t>Должность  </a:t>
                </a:r>
                <a:r>
                  <a:rPr lang="en-US" sz="1600" b="0" i="0" u="none" strike="noStrike" cap="none" spc="0">
                    <a:ln>
                      <a:noFill/>
                    </a:ln>
                    <a:solidFill>
                      <a:srgbClr val="002060"/>
                    </a:solidFill>
                  </a:rPr>
                  <a:t>                class</a:t>
                </a:r>
                <a:endParaRPr lang="ru-RU" sz="1600" b="0" i="0" u="none" strike="noStrike" cap="none" spc="0">
                  <a:ln>
                    <a:noFill/>
                  </a:ln>
                  <a:solidFill>
                    <a:srgbClr val="002060"/>
                  </a:solidFill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 bwMode="auto">
              <a:xfrm>
                <a:off x="251520" y="5458786"/>
                <a:ext cx="2618713" cy="1077218"/>
              </a:xfrm>
              <a:prstGeom prst="rect">
                <a:avLst/>
              </a:prstGeom>
              <a:solidFill>
                <a:sysClr val="window" lastClr="FFFFFF"/>
              </a:solidFill>
              <a:ln>
                <a:solidFill>
                  <a:srgbClr val="2572B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ru-RU" sz="1600" b="0" i="0" u="sng" strike="noStrike" cap="none" spc="0">
                    <a:ln>
                      <a:noFill/>
                    </a:ln>
                    <a:solidFill>
                      <a:srgbClr val="002060"/>
                    </a:solidFill>
                  </a:rPr>
                  <a:t>Сотрудник</a:t>
                </a:r>
                <a:endParaRPr/>
              </a:p>
              <a:p>
                <a:pPr marL="0" marR="0" lvl="0" indent="0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ru-RU" sz="1600" b="0" i="0" u="none" strike="noStrike" cap="none" spc="0">
                    <a:ln>
                      <a:noFill/>
                    </a:ln>
                    <a:solidFill>
                      <a:srgbClr val="002060"/>
                    </a:solidFill>
                  </a:rPr>
                  <a:t>ФИО </a:t>
                </a:r>
                <a:r>
                  <a:rPr lang="en-US" sz="1600" b="0" i="0" u="none" strike="noStrike" cap="none" spc="0">
                    <a:ln>
                      <a:noFill/>
                    </a:ln>
                    <a:solidFill>
                      <a:srgbClr val="002060"/>
                    </a:solidFill>
                  </a:rPr>
                  <a:t> string  </a:t>
                </a:r>
                <a:r>
                  <a:rPr lang="ru-RU" sz="1600" b="0" i="0" u="none" strike="noStrike" cap="none" spc="0">
                    <a:ln>
                      <a:noFill/>
                    </a:ln>
                    <a:solidFill>
                      <a:srgbClr val="002060"/>
                    </a:solidFill>
                  </a:rPr>
                  <a:t>Иванов И.И.</a:t>
                </a:r>
                <a:endParaRPr lang="en-US" sz="1600" b="0" i="0" u="none" strike="noStrike" cap="none" spc="0">
                  <a:ln>
                    <a:noFill/>
                  </a:ln>
                  <a:solidFill>
                    <a:srgbClr val="002060"/>
                  </a:solidFill>
                </a:endParaRPr>
              </a:p>
              <a:p>
                <a:pPr marL="0" marR="0" lvl="0" indent="0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ru-RU" sz="1600" b="0" i="0" u="none" strike="noStrike" cap="none" spc="0">
                    <a:ln>
                      <a:noFill/>
                    </a:ln>
                    <a:solidFill>
                      <a:srgbClr val="002060"/>
                    </a:solidFill>
                  </a:rPr>
                  <a:t>Проект </a:t>
                </a:r>
                <a:r>
                  <a:rPr lang="en-US" sz="1600" b="0" i="0" u="none" strike="noStrike" cap="none" spc="0">
                    <a:ln>
                      <a:noFill/>
                    </a:ln>
                    <a:solidFill>
                      <a:srgbClr val="002060"/>
                    </a:solidFill>
                  </a:rPr>
                  <a:t>                        class</a:t>
                </a:r>
                <a:endParaRPr/>
              </a:p>
              <a:p>
                <a:pPr marL="0" marR="0" lvl="0" indent="0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ru-RU" sz="1600" b="0" i="0" u="none" strike="noStrike" cap="none" spc="0">
                    <a:ln>
                      <a:noFill/>
                    </a:ln>
                    <a:solidFill>
                      <a:srgbClr val="002060"/>
                    </a:solidFill>
                  </a:rPr>
                  <a:t>Должность  </a:t>
                </a:r>
                <a:r>
                  <a:rPr lang="en-US" sz="1600" b="0" i="0" u="none" strike="noStrike" cap="none" spc="0">
                    <a:ln>
                      <a:noFill/>
                    </a:ln>
                    <a:solidFill>
                      <a:srgbClr val="002060"/>
                    </a:solidFill>
                  </a:rPr>
                  <a:t>                class</a:t>
                </a:r>
                <a:endParaRPr lang="ru-RU" sz="1600" b="0" i="0" u="none" strike="noStrike" cap="none" spc="0">
                  <a:ln>
                    <a:noFill/>
                  </a:ln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66" name="TextBox 65"/>
            <p:cNvSpPr txBox="1"/>
            <p:nvPr/>
          </p:nvSpPr>
          <p:spPr bwMode="auto">
            <a:xfrm>
              <a:off x="633749" y="3645024"/>
              <a:ext cx="1778011" cy="1077218"/>
            </a:xfrm>
            <a:prstGeom prst="rect">
              <a:avLst/>
            </a:prstGeom>
            <a:noFill/>
            <a:ln>
              <a:solidFill>
                <a:srgbClr val="2572BB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1600" b="0" i="0" u="sng" strike="noStrike" cap="none" spc="0">
                  <a:ln>
                    <a:noFill/>
                  </a:ln>
                  <a:solidFill>
                    <a:srgbClr val="002060"/>
                  </a:solidFill>
                </a:rPr>
                <a:t>class </a:t>
              </a:r>
              <a:r>
                <a:rPr lang="ru-RU" sz="1600" b="0" i="0" u="sng" strike="noStrike" cap="none" spc="0">
                  <a:ln>
                    <a:noFill/>
                  </a:ln>
                  <a:solidFill>
                    <a:srgbClr val="002060"/>
                  </a:solidFill>
                </a:rPr>
                <a:t>Сотрудник</a:t>
              </a:r>
              <a:endParaRPr/>
            </a:p>
            <a:p>
              <a:pPr marL="0" marR="0" lvl="0" indent="0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ru-RU" sz="1600" b="0" i="0" u="none" strike="noStrike" cap="none" spc="0">
                  <a:ln>
                    <a:noFill/>
                  </a:ln>
                  <a:solidFill>
                    <a:srgbClr val="002060"/>
                  </a:solidFill>
                </a:rPr>
                <a:t>ФИО  </a:t>
              </a:r>
              <a:r>
                <a:rPr lang="en-US" sz="1600" b="0" i="0" u="none" strike="noStrike" cap="none" spc="0">
                  <a:ln>
                    <a:noFill/>
                  </a:ln>
                  <a:solidFill>
                    <a:srgbClr val="002060"/>
                  </a:solidFill>
                </a:rPr>
                <a:t>         string</a:t>
              </a:r>
              <a:endParaRPr/>
            </a:p>
            <a:p>
              <a:pPr marL="0" marR="0" lvl="0" indent="0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ru-RU" sz="1600" b="0" i="0" u="none" strike="noStrike" cap="none" spc="0">
                  <a:ln>
                    <a:noFill/>
                  </a:ln>
                  <a:solidFill>
                    <a:srgbClr val="002060"/>
                  </a:solidFill>
                </a:rPr>
                <a:t>Проект</a:t>
              </a:r>
              <a:r>
                <a:rPr lang="en-US" sz="1600" b="0" i="0" u="none" strike="noStrike" cap="none" spc="0">
                  <a:ln>
                    <a:noFill/>
                  </a:ln>
                  <a:solidFill>
                    <a:srgbClr val="002060"/>
                  </a:solidFill>
                </a:rPr>
                <a:t> </a:t>
              </a:r>
              <a:r>
                <a:rPr lang="ru-RU" sz="1600" b="0" i="0" u="none" strike="noStrike" cap="none" spc="0">
                  <a:ln>
                    <a:noFill/>
                  </a:ln>
                  <a:solidFill>
                    <a:srgbClr val="002060"/>
                  </a:solidFill>
                </a:rPr>
                <a:t> </a:t>
              </a:r>
              <a:r>
                <a:rPr lang="en-US" sz="1600" b="0" i="0" u="none" strike="noStrike" cap="none" spc="0">
                  <a:ln>
                    <a:noFill/>
                  </a:ln>
                  <a:solidFill>
                    <a:srgbClr val="002060"/>
                  </a:solidFill>
                </a:rPr>
                <a:t>       class</a:t>
              </a:r>
              <a:endParaRPr/>
            </a:p>
            <a:p>
              <a:pPr marL="0" marR="0" lvl="0" indent="0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ru-RU" sz="1600" b="0" i="0" u="none" strike="noStrike" cap="none" spc="0">
                  <a:ln>
                    <a:noFill/>
                  </a:ln>
                  <a:solidFill>
                    <a:srgbClr val="002060"/>
                  </a:solidFill>
                </a:rPr>
                <a:t>Должность</a:t>
              </a:r>
              <a:r>
                <a:rPr lang="en-US" sz="1600" b="0" i="0" u="none" strike="noStrike" cap="none" spc="0">
                  <a:ln>
                    <a:noFill/>
                  </a:ln>
                  <a:solidFill>
                    <a:srgbClr val="002060"/>
                  </a:solidFill>
                </a:rPr>
                <a:t> </a:t>
              </a:r>
              <a:r>
                <a:rPr lang="ru-RU" sz="1600" b="0" i="0" u="none" strike="noStrike" cap="none" spc="0">
                  <a:ln>
                    <a:noFill/>
                  </a:ln>
                  <a:solidFill>
                    <a:srgbClr val="002060"/>
                  </a:solidFill>
                </a:rPr>
                <a:t> </a:t>
              </a:r>
              <a:r>
                <a:rPr lang="en-US" sz="1600" b="0" i="0" u="none" strike="noStrike" cap="none" spc="0">
                  <a:ln>
                    <a:noFill/>
                  </a:ln>
                  <a:solidFill>
                    <a:srgbClr val="002060"/>
                  </a:solidFill>
                </a:rPr>
                <a:t> class</a:t>
              </a:r>
              <a:endParaRPr lang="ru-RU" sz="1600" b="0" i="0" u="none" strike="noStrike" cap="none" spc="0">
                <a:ln>
                  <a:noFill/>
                </a:ln>
                <a:solidFill>
                  <a:srgbClr val="002060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 bwMode="auto">
            <a:xfrm>
              <a:off x="3389244" y="3708321"/>
              <a:ext cx="1728192" cy="584775"/>
            </a:xfrm>
            <a:prstGeom prst="rect">
              <a:avLst/>
            </a:prstGeom>
            <a:noFill/>
            <a:ln>
              <a:solidFill>
                <a:srgbClr val="2572BB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1600" b="0" i="0" u="sng" strike="noStrike" cap="none" spc="0">
                  <a:ln>
                    <a:noFill/>
                  </a:ln>
                  <a:solidFill>
                    <a:srgbClr val="002060"/>
                  </a:solidFill>
                </a:rPr>
                <a:t>class </a:t>
              </a:r>
              <a:r>
                <a:rPr lang="ru-RU" sz="1600" b="0" i="0" u="sng" strike="noStrike" cap="none" spc="0">
                  <a:ln>
                    <a:noFill/>
                  </a:ln>
                  <a:solidFill>
                    <a:srgbClr val="002060"/>
                  </a:solidFill>
                </a:rPr>
                <a:t>Проект</a:t>
              </a:r>
              <a:endParaRPr/>
            </a:p>
            <a:p>
              <a:pPr marL="0" marR="0" lvl="0" indent="0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ru-RU" sz="1600" b="0" i="0" u="none" strike="noStrike" cap="none" spc="0">
                  <a:ln>
                    <a:noFill/>
                  </a:ln>
                  <a:solidFill>
                    <a:srgbClr val="002060"/>
                  </a:solidFill>
                </a:rPr>
                <a:t>Название </a:t>
              </a:r>
              <a:r>
                <a:rPr lang="en-US" sz="1600" b="0" i="0" u="none" strike="noStrike" cap="none" spc="0">
                  <a:ln>
                    <a:noFill/>
                  </a:ln>
                  <a:solidFill>
                    <a:srgbClr val="002060"/>
                  </a:solidFill>
                </a:rPr>
                <a:t>   string</a:t>
              </a:r>
              <a:endParaRPr/>
            </a:p>
          </p:txBody>
        </p:sp>
        <p:sp>
          <p:nvSpPr>
            <p:cNvPr id="68" name="TextBox 67"/>
            <p:cNvSpPr txBox="1"/>
            <p:nvPr/>
          </p:nvSpPr>
          <p:spPr bwMode="auto">
            <a:xfrm>
              <a:off x="3410329" y="4753089"/>
              <a:ext cx="1750381" cy="830997"/>
            </a:xfrm>
            <a:prstGeom prst="rect">
              <a:avLst/>
            </a:prstGeom>
            <a:noFill/>
            <a:ln>
              <a:solidFill>
                <a:srgbClr val="2572BB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1600" b="0" i="0" u="sng" strike="noStrike" cap="none" spc="0">
                  <a:ln>
                    <a:noFill/>
                  </a:ln>
                  <a:solidFill>
                    <a:srgbClr val="002060"/>
                  </a:solidFill>
                </a:rPr>
                <a:t>class </a:t>
              </a:r>
              <a:r>
                <a:rPr lang="ru-RU" sz="1600" b="0" i="0" u="sng" strike="noStrike" cap="none" spc="0">
                  <a:ln>
                    <a:noFill/>
                  </a:ln>
                  <a:solidFill>
                    <a:srgbClr val="002060"/>
                  </a:solidFill>
                </a:rPr>
                <a:t>Должность</a:t>
              </a:r>
              <a:endParaRPr/>
            </a:p>
            <a:p>
              <a:pPr marL="0" marR="0" lvl="0" indent="0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ru-RU" sz="1600" b="0" i="0" u="none" strike="noStrike" cap="none" spc="0">
                  <a:ln>
                    <a:noFill/>
                  </a:ln>
                  <a:solidFill>
                    <a:srgbClr val="002060"/>
                  </a:solidFill>
                </a:rPr>
                <a:t>Название    </a:t>
              </a:r>
              <a:r>
                <a:rPr lang="en-US" sz="1600" b="0" i="0" u="none" strike="noStrike" cap="none" spc="0">
                  <a:ln>
                    <a:noFill/>
                  </a:ln>
                  <a:solidFill>
                    <a:srgbClr val="002060"/>
                  </a:solidFill>
                </a:rPr>
                <a:t>string</a:t>
              </a:r>
              <a:endParaRPr/>
            </a:p>
            <a:p>
              <a:pPr marL="0" marR="0" lvl="0" indent="0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ru-RU" sz="1600" b="0" i="0" u="none" strike="noStrike" cap="none" spc="0">
                  <a:ln>
                    <a:noFill/>
                  </a:ln>
                  <a:solidFill>
                    <a:srgbClr val="002060"/>
                  </a:solidFill>
                </a:rPr>
                <a:t>Оклад </a:t>
              </a:r>
              <a:r>
                <a:rPr lang="en-US" sz="1600" b="0" i="0" u="none" strike="noStrike" cap="none" spc="0">
                  <a:ln>
                    <a:noFill/>
                  </a:ln>
                  <a:solidFill>
                    <a:srgbClr val="002060"/>
                  </a:solidFill>
                </a:rPr>
                <a:t>   </a:t>
              </a:r>
              <a:r>
                <a:rPr lang="ru-RU" sz="1600" b="0" i="0" u="none" strike="noStrike" cap="none" spc="0">
                  <a:ln>
                    <a:noFill/>
                  </a:ln>
                  <a:solidFill>
                    <a:srgbClr val="002060"/>
                  </a:solidFill>
                </a:rPr>
                <a:t>      </a:t>
              </a:r>
              <a:r>
                <a:rPr lang="en-US" sz="1600" b="0" i="0" u="none" strike="noStrike" cap="none" spc="0">
                  <a:ln>
                    <a:noFill/>
                  </a:ln>
                  <a:solidFill>
                    <a:srgbClr val="002060"/>
                  </a:solidFill>
                </a:rPr>
                <a:t>real</a:t>
              </a:r>
              <a:endParaRPr/>
            </a:p>
          </p:txBody>
        </p:sp>
        <p:grpSp>
          <p:nvGrpSpPr>
            <p:cNvPr id="69" name="Group 67"/>
            <p:cNvGrpSpPr/>
            <p:nvPr/>
          </p:nvGrpSpPr>
          <p:grpSpPr bwMode="auto">
            <a:xfrm>
              <a:off x="5587311" y="4547373"/>
              <a:ext cx="2899184" cy="1041867"/>
              <a:chOff x="5743442" y="4542219"/>
              <a:chExt cx="2899184" cy="1041867"/>
            </a:xfrm>
          </p:grpSpPr>
          <p:sp>
            <p:nvSpPr>
              <p:cNvPr id="77" name="TextBox 76"/>
              <p:cNvSpPr txBox="1"/>
              <p:nvPr/>
            </p:nvSpPr>
            <p:spPr bwMode="auto">
              <a:xfrm>
                <a:off x="5940152" y="4542219"/>
                <a:ext cx="2702474" cy="830997"/>
              </a:xfrm>
              <a:prstGeom prst="rect">
                <a:avLst/>
              </a:prstGeom>
              <a:solidFill>
                <a:sysClr val="window" lastClr="FFFFFF"/>
              </a:solidFill>
              <a:ln>
                <a:solidFill>
                  <a:srgbClr val="2572B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ru-RU" sz="1600" b="0" i="0" u="sng" strike="noStrike" cap="none" spc="0">
                    <a:ln>
                      <a:noFill/>
                    </a:ln>
                    <a:solidFill>
                      <a:srgbClr val="002060"/>
                    </a:solidFill>
                  </a:rPr>
                  <a:t>Должность</a:t>
                </a:r>
                <a:endParaRPr/>
              </a:p>
              <a:p>
                <a:pPr marL="0" marR="0" lvl="0" indent="0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ru-RU" sz="1600" b="0" i="0" u="none" strike="noStrike" cap="none" spc="0">
                    <a:ln>
                      <a:noFill/>
                    </a:ln>
                    <a:solidFill>
                      <a:srgbClr val="002060"/>
                    </a:solidFill>
                  </a:rPr>
                  <a:t>Название  </a:t>
                </a:r>
                <a:r>
                  <a:rPr lang="en-US" sz="1600" b="0" i="0" u="none" strike="noStrike" cap="none" spc="0">
                    <a:ln>
                      <a:noFill/>
                    </a:ln>
                    <a:solidFill>
                      <a:srgbClr val="002060"/>
                    </a:solidFill>
                  </a:rPr>
                  <a:t>string </a:t>
                </a:r>
                <a:r>
                  <a:rPr lang="ru-RU" sz="1600" b="0" i="0" u="none" strike="noStrike" cap="none" spc="0">
                    <a:ln>
                      <a:noFill/>
                    </a:ln>
                    <a:solidFill>
                      <a:srgbClr val="002060"/>
                    </a:solidFill>
                  </a:rPr>
                  <a:t> менеджер</a:t>
                </a:r>
                <a:endParaRPr lang="en-US" sz="1600" b="0" i="0" u="none" strike="noStrike" cap="none" spc="0">
                  <a:ln>
                    <a:noFill/>
                  </a:ln>
                  <a:solidFill>
                    <a:srgbClr val="002060"/>
                  </a:solidFill>
                </a:endParaRPr>
              </a:p>
              <a:p>
                <a:pPr marL="0" marR="0" lvl="0" indent="0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ru-RU" sz="1600" b="0" i="0" u="none" strike="noStrike" cap="none" spc="0">
                    <a:ln>
                      <a:noFill/>
                    </a:ln>
                    <a:solidFill>
                      <a:srgbClr val="002060"/>
                    </a:solidFill>
                  </a:rPr>
                  <a:t>Оклад </a:t>
                </a:r>
                <a:r>
                  <a:rPr lang="en-US" sz="1600" b="0" i="0" u="none" strike="noStrike" cap="none" spc="0">
                    <a:ln>
                      <a:noFill/>
                    </a:ln>
                    <a:solidFill>
                      <a:srgbClr val="002060"/>
                    </a:solidFill>
                  </a:rPr>
                  <a:t>   </a:t>
                </a:r>
                <a:r>
                  <a:rPr lang="ru-RU" sz="1600" b="0" i="0" u="none" strike="noStrike" cap="none" spc="0">
                    <a:ln>
                      <a:noFill/>
                    </a:ln>
                    <a:solidFill>
                      <a:srgbClr val="002060"/>
                    </a:solidFill>
                  </a:rPr>
                  <a:t>   </a:t>
                </a:r>
                <a:r>
                  <a:rPr lang="en-US" sz="1600" b="0" i="0" u="none" strike="noStrike" cap="none" spc="0">
                    <a:ln>
                      <a:noFill/>
                    </a:ln>
                    <a:solidFill>
                      <a:srgbClr val="002060"/>
                    </a:solidFill>
                  </a:rPr>
                  <a:t>real</a:t>
                </a:r>
                <a:r>
                  <a:rPr lang="ru-RU" sz="1600" b="0" i="0" u="none" strike="noStrike" cap="none" spc="0">
                    <a:ln>
                      <a:noFill/>
                    </a:ln>
                    <a:solidFill>
                      <a:srgbClr val="002060"/>
                    </a:solidFill>
                  </a:rPr>
                  <a:t>     100</a:t>
                </a:r>
                <a:r>
                  <a:rPr lang="en-US" sz="1600" b="0" i="0" u="none" strike="noStrike" cap="none" spc="0">
                    <a:ln>
                      <a:noFill/>
                    </a:ln>
                    <a:solidFill>
                      <a:srgbClr val="002060"/>
                    </a:solidFill>
                  </a:rPr>
                  <a:t>000</a:t>
                </a:r>
                <a:endParaRPr/>
              </a:p>
            </p:txBody>
          </p:sp>
          <p:sp>
            <p:nvSpPr>
              <p:cNvPr id="78" name="TextBox 77"/>
              <p:cNvSpPr txBox="1"/>
              <p:nvPr/>
            </p:nvSpPr>
            <p:spPr bwMode="auto">
              <a:xfrm>
                <a:off x="5841797" y="4639346"/>
                <a:ext cx="2702474" cy="830997"/>
              </a:xfrm>
              <a:prstGeom prst="rect">
                <a:avLst/>
              </a:prstGeom>
              <a:solidFill>
                <a:sysClr val="window" lastClr="FFFFFF"/>
              </a:solidFill>
              <a:ln>
                <a:solidFill>
                  <a:srgbClr val="2572B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ru-RU" sz="1600" b="0" i="0" u="sng" strike="noStrike" cap="none" spc="0">
                    <a:ln>
                      <a:noFill/>
                    </a:ln>
                    <a:solidFill>
                      <a:srgbClr val="002060"/>
                    </a:solidFill>
                  </a:rPr>
                  <a:t>Должность</a:t>
                </a:r>
                <a:endParaRPr/>
              </a:p>
              <a:p>
                <a:pPr marL="0" marR="0" lvl="0" indent="0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ru-RU" sz="1600" b="0" i="0" u="none" strike="noStrike" cap="none" spc="0">
                    <a:ln>
                      <a:noFill/>
                    </a:ln>
                    <a:solidFill>
                      <a:srgbClr val="002060"/>
                    </a:solidFill>
                  </a:rPr>
                  <a:t>Название  </a:t>
                </a:r>
                <a:r>
                  <a:rPr lang="en-US" sz="1600" b="0" i="0" u="none" strike="noStrike" cap="none" spc="0">
                    <a:ln>
                      <a:noFill/>
                    </a:ln>
                    <a:solidFill>
                      <a:srgbClr val="002060"/>
                    </a:solidFill>
                  </a:rPr>
                  <a:t>string </a:t>
                </a:r>
                <a:r>
                  <a:rPr lang="ru-RU" sz="1600" b="0" i="0" u="none" strike="noStrike" cap="none" spc="0">
                    <a:ln>
                      <a:noFill/>
                    </a:ln>
                    <a:solidFill>
                      <a:srgbClr val="002060"/>
                    </a:solidFill>
                  </a:rPr>
                  <a:t> ст. инженер</a:t>
                </a:r>
                <a:endParaRPr lang="en-US" sz="1600" b="0" i="0" u="none" strike="noStrike" cap="none" spc="0">
                  <a:ln>
                    <a:noFill/>
                  </a:ln>
                  <a:solidFill>
                    <a:srgbClr val="002060"/>
                  </a:solidFill>
                </a:endParaRPr>
              </a:p>
              <a:p>
                <a:pPr marL="0" marR="0" lvl="0" indent="0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ru-RU" sz="1600" b="0" i="0" u="none" strike="noStrike" cap="none" spc="0">
                    <a:ln>
                      <a:noFill/>
                    </a:ln>
                    <a:solidFill>
                      <a:srgbClr val="002060"/>
                    </a:solidFill>
                  </a:rPr>
                  <a:t>Оклад </a:t>
                </a:r>
                <a:r>
                  <a:rPr lang="en-US" sz="1600" b="0" i="0" u="none" strike="noStrike" cap="none" spc="0">
                    <a:ln>
                      <a:noFill/>
                    </a:ln>
                    <a:solidFill>
                      <a:srgbClr val="002060"/>
                    </a:solidFill>
                  </a:rPr>
                  <a:t>   </a:t>
                </a:r>
                <a:r>
                  <a:rPr lang="ru-RU" sz="1600" b="0" i="0" u="none" strike="noStrike" cap="none" spc="0">
                    <a:ln>
                      <a:noFill/>
                    </a:ln>
                    <a:solidFill>
                      <a:srgbClr val="002060"/>
                    </a:solidFill>
                  </a:rPr>
                  <a:t>   </a:t>
                </a:r>
                <a:r>
                  <a:rPr lang="en-US" sz="1600" b="0" i="0" u="none" strike="noStrike" cap="none" spc="0">
                    <a:ln>
                      <a:noFill/>
                    </a:ln>
                    <a:solidFill>
                      <a:srgbClr val="002060"/>
                    </a:solidFill>
                  </a:rPr>
                  <a:t>real</a:t>
                </a:r>
                <a:r>
                  <a:rPr lang="ru-RU" sz="1600" b="0" i="0" u="none" strike="noStrike" cap="none" spc="0">
                    <a:ln>
                      <a:noFill/>
                    </a:ln>
                    <a:solidFill>
                      <a:srgbClr val="002060"/>
                    </a:solidFill>
                  </a:rPr>
                  <a:t>     </a:t>
                </a:r>
                <a:r>
                  <a:rPr lang="en-US" sz="1600" b="0" i="0" u="none" strike="noStrike" cap="none" spc="0">
                    <a:ln>
                      <a:noFill/>
                    </a:ln>
                    <a:solidFill>
                      <a:srgbClr val="002060"/>
                    </a:solidFill>
                  </a:rPr>
                  <a:t>5</a:t>
                </a:r>
                <a:r>
                  <a:rPr lang="ru-RU" sz="1600" b="0" i="0" u="none" strike="noStrike" cap="none" spc="0">
                    <a:ln>
                      <a:noFill/>
                    </a:ln>
                    <a:solidFill>
                      <a:srgbClr val="002060"/>
                    </a:solidFill>
                  </a:rPr>
                  <a:t>1</a:t>
                </a:r>
                <a:r>
                  <a:rPr lang="en-US" sz="1600" b="0" i="0" u="none" strike="noStrike" cap="none" spc="0">
                    <a:ln>
                      <a:noFill/>
                    </a:ln>
                    <a:solidFill>
                      <a:srgbClr val="002060"/>
                    </a:solidFill>
                  </a:rPr>
                  <a:t>000</a:t>
                </a:r>
                <a:endParaRPr/>
              </a:p>
            </p:txBody>
          </p:sp>
          <p:sp>
            <p:nvSpPr>
              <p:cNvPr id="79" name="TextBox 78"/>
              <p:cNvSpPr txBox="1"/>
              <p:nvPr/>
            </p:nvSpPr>
            <p:spPr bwMode="auto">
              <a:xfrm>
                <a:off x="5743442" y="4753089"/>
                <a:ext cx="2702474" cy="830997"/>
              </a:xfrm>
              <a:prstGeom prst="rect">
                <a:avLst/>
              </a:prstGeom>
              <a:solidFill>
                <a:sysClr val="window" lastClr="FFFFFF"/>
              </a:solidFill>
              <a:ln>
                <a:solidFill>
                  <a:srgbClr val="2572B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ru-RU" sz="1600" b="0" i="0" u="sng" strike="noStrike" cap="none" spc="0">
                    <a:ln>
                      <a:noFill/>
                    </a:ln>
                    <a:solidFill>
                      <a:srgbClr val="002060"/>
                    </a:solidFill>
                  </a:rPr>
                  <a:t>Должность</a:t>
                </a:r>
                <a:endParaRPr/>
              </a:p>
              <a:p>
                <a:pPr marL="0" marR="0" lvl="0" indent="0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ru-RU" sz="1600" b="0" i="0" u="none" strike="noStrike" cap="none" spc="0">
                    <a:ln>
                      <a:noFill/>
                    </a:ln>
                    <a:solidFill>
                      <a:srgbClr val="002060"/>
                    </a:solidFill>
                  </a:rPr>
                  <a:t>Название    </a:t>
                </a:r>
                <a:r>
                  <a:rPr lang="en-US" sz="1600" b="0" i="0" u="none" strike="noStrike" cap="none" spc="0">
                    <a:ln>
                      <a:noFill/>
                    </a:ln>
                    <a:solidFill>
                      <a:srgbClr val="002060"/>
                    </a:solidFill>
                  </a:rPr>
                  <a:t>string </a:t>
                </a:r>
                <a:r>
                  <a:rPr lang="ru-RU" sz="1600" b="0" i="0" u="none" strike="noStrike" cap="none" spc="0">
                    <a:ln>
                      <a:noFill/>
                    </a:ln>
                    <a:solidFill>
                      <a:srgbClr val="002060"/>
                    </a:solidFill>
                  </a:rPr>
                  <a:t>    инженер</a:t>
                </a:r>
                <a:endParaRPr lang="en-US" sz="1600" b="0" i="0" u="none" strike="noStrike" cap="none" spc="0">
                  <a:ln>
                    <a:noFill/>
                  </a:ln>
                  <a:solidFill>
                    <a:srgbClr val="002060"/>
                  </a:solidFill>
                </a:endParaRPr>
              </a:p>
              <a:p>
                <a:pPr marL="0" marR="0" lvl="0" indent="0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ru-RU" sz="1600" b="0" i="0" u="none" strike="noStrike" cap="none" spc="0">
                    <a:ln>
                      <a:noFill/>
                    </a:ln>
                    <a:solidFill>
                      <a:srgbClr val="002060"/>
                    </a:solidFill>
                  </a:rPr>
                  <a:t>Оклад </a:t>
                </a:r>
                <a:r>
                  <a:rPr lang="en-US" sz="1600" b="0" i="0" u="none" strike="noStrike" cap="none" spc="0">
                    <a:ln>
                      <a:noFill/>
                    </a:ln>
                    <a:solidFill>
                      <a:srgbClr val="002060"/>
                    </a:solidFill>
                  </a:rPr>
                  <a:t>   </a:t>
                </a:r>
                <a:r>
                  <a:rPr lang="ru-RU" sz="1600" b="0" i="0" u="none" strike="noStrike" cap="none" spc="0">
                    <a:ln>
                      <a:noFill/>
                    </a:ln>
                    <a:solidFill>
                      <a:srgbClr val="002060"/>
                    </a:solidFill>
                  </a:rPr>
                  <a:t>     </a:t>
                </a:r>
                <a:r>
                  <a:rPr lang="en-US" sz="1600" b="0" i="0" u="none" strike="noStrike" cap="none" spc="0">
                    <a:ln>
                      <a:noFill/>
                    </a:ln>
                    <a:solidFill>
                      <a:srgbClr val="002060"/>
                    </a:solidFill>
                  </a:rPr>
                  <a:t>real</a:t>
                </a:r>
                <a:r>
                  <a:rPr lang="ru-RU" sz="1600" b="0" i="0" u="none" strike="noStrike" cap="none" spc="0">
                    <a:ln>
                      <a:noFill/>
                    </a:ln>
                    <a:solidFill>
                      <a:srgbClr val="002060"/>
                    </a:solidFill>
                  </a:rPr>
                  <a:t>        </a:t>
                </a:r>
                <a:r>
                  <a:rPr lang="en-US" sz="1600" b="0" i="0" u="none" strike="noStrike" cap="none" spc="0">
                    <a:ln>
                      <a:noFill/>
                    </a:ln>
                    <a:solidFill>
                      <a:srgbClr val="002060"/>
                    </a:solidFill>
                  </a:rPr>
                  <a:t>50000</a:t>
                </a:r>
                <a:endParaRPr/>
              </a:p>
            </p:txBody>
          </p:sp>
        </p:grpSp>
        <p:cxnSp>
          <p:nvCxnSpPr>
            <p:cNvPr id="70" name="Elbow Connector 20"/>
            <p:cNvCxnSpPr>
              <a:cxnSpLocks/>
              <a:endCxn id="67" idx="1"/>
            </p:cNvCxnSpPr>
            <p:nvPr/>
          </p:nvCxnSpPr>
          <p:spPr bwMode="auto">
            <a:xfrm flipV="1">
              <a:off x="2409598" y="4000709"/>
              <a:ext cx="979646" cy="320159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tailEnd type="arrow"/>
            </a:ln>
            <a:effectLst/>
          </p:spPr>
        </p:cxnSp>
        <p:cxnSp>
          <p:nvCxnSpPr>
            <p:cNvPr id="71" name="Elbow Connector 25"/>
            <p:cNvCxnSpPr>
              <a:cxnSpLocks/>
              <a:endCxn id="68" idx="1"/>
            </p:cNvCxnSpPr>
            <p:nvPr/>
          </p:nvCxnSpPr>
          <p:spPr bwMode="auto">
            <a:xfrm>
              <a:off x="2409598" y="4547373"/>
              <a:ext cx="1000731" cy="621215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tailEnd type="arrow"/>
            </a:ln>
            <a:effectLst/>
          </p:spPr>
        </p:cxnSp>
        <p:cxnSp>
          <p:nvCxnSpPr>
            <p:cNvPr id="72" name="Straight Connector 36"/>
            <p:cNvCxnSpPr>
              <a:cxnSpLocks/>
              <a:stCxn id="67" idx="3"/>
              <a:endCxn id="120" idx="1"/>
            </p:cNvCxnSpPr>
            <p:nvPr/>
          </p:nvCxnSpPr>
          <p:spPr bwMode="auto">
            <a:xfrm>
              <a:off x="5117436" y="4000709"/>
              <a:ext cx="499603" cy="0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headEnd type="diamond" w="lg" len="lg"/>
              <a:tailEnd type="none"/>
            </a:ln>
            <a:effectLst/>
          </p:spPr>
        </p:cxnSp>
        <p:cxnSp>
          <p:nvCxnSpPr>
            <p:cNvPr id="73" name="Straight Connector 93"/>
            <p:cNvCxnSpPr>
              <a:cxnSpLocks/>
              <a:stCxn id="68" idx="3"/>
              <a:endCxn id="79" idx="1"/>
            </p:cNvCxnSpPr>
            <p:nvPr/>
          </p:nvCxnSpPr>
          <p:spPr bwMode="auto">
            <a:xfrm>
              <a:off x="5160710" y="5168588"/>
              <a:ext cx="426601" cy="5154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headEnd type="diamond" w="lg" len="lg"/>
              <a:tailEnd type="none"/>
            </a:ln>
            <a:effectLst/>
          </p:spPr>
        </p:cxnSp>
        <p:cxnSp>
          <p:nvCxnSpPr>
            <p:cNvPr id="74" name="Straight Connector 115"/>
            <p:cNvCxnSpPr>
              <a:cxnSpLocks/>
              <a:stCxn id="66" idx="2"/>
              <a:endCxn id="82" idx="0"/>
            </p:cNvCxnSpPr>
            <p:nvPr/>
          </p:nvCxnSpPr>
          <p:spPr bwMode="auto">
            <a:xfrm flipH="1">
              <a:off x="1520592" y="4722242"/>
              <a:ext cx="2163" cy="852622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headEnd type="diamond" w="lg" len="lg"/>
            </a:ln>
            <a:effectLst/>
          </p:spPr>
        </p:cxnSp>
        <p:cxnSp>
          <p:nvCxnSpPr>
            <p:cNvPr id="75" name="Elbow Connector 127"/>
            <p:cNvCxnSpPr>
              <a:cxnSpLocks/>
              <a:endCxn id="79" idx="0"/>
            </p:cNvCxnSpPr>
            <p:nvPr/>
          </p:nvCxnSpPr>
          <p:spPr bwMode="auto">
            <a:xfrm flipV="1">
              <a:off x="2829948" y="4758243"/>
              <a:ext cx="4108600" cy="1783014"/>
            </a:xfrm>
            <a:prstGeom prst="bentConnector4">
              <a:avLst>
                <a:gd name="adj1" fmla="val 143775"/>
                <a:gd name="adj2" fmla="val 118519"/>
              </a:avLst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tailEnd type="arrow"/>
            </a:ln>
            <a:effectLst/>
          </p:spPr>
        </p:cxnSp>
        <p:cxnSp>
          <p:nvCxnSpPr>
            <p:cNvPr id="76" name="Elbow Connector 129"/>
            <p:cNvCxnSpPr>
              <a:cxnSpLocks/>
              <a:endCxn id="120" idx="0"/>
            </p:cNvCxnSpPr>
            <p:nvPr/>
          </p:nvCxnSpPr>
          <p:spPr bwMode="auto">
            <a:xfrm flipV="1">
              <a:off x="2829948" y="3708321"/>
              <a:ext cx="4020243" cy="2528993"/>
            </a:xfrm>
            <a:prstGeom prst="bentConnector4">
              <a:avLst>
                <a:gd name="adj1" fmla="val 150915"/>
                <a:gd name="adj2" fmla="val 112482"/>
              </a:avLst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tailEnd type="arrow"/>
            </a:ln>
            <a:effectLst/>
          </p:spPr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2_STM_template">
  <a:themeElements>
    <a:clrScheme name="STM Color">
      <a:dk1>
        <a:srgbClr val="000000"/>
      </a:dk1>
      <a:lt1>
        <a:srgbClr val="FFFFFF"/>
      </a:lt1>
      <a:dk2>
        <a:srgbClr val="941680"/>
      </a:dk2>
      <a:lt2>
        <a:srgbClr val="E7E6E6"/>
      </a:lt2>
      <a:accent1>
        <a:srgbClr val="E74C05"/>
      </a:accent1>
      <a:accent2>
        <a:srgbClr val="C00216"/>
      </a:accent2>
      <a:accent3>
        <a:srgbClr val="F39100"/>
      </a:accent3>
      <a:accent4>
        <a:srgbClr val="941680"/>
      </a:accent4>
      <a:accent5>
        <a:srgbClr val="E5007D"/>
      </a:accent5>
      <a:accent6>
        <a:srgbClr val="B40AA0"/>
      </a:accent6>
      <a:hlink>
        <a:srgbClr val="E74C05"/>
      </a:hlink>
      <a:folHlink>
        <a:srgbClr val="F39100"/>
      </a:folHlink>
    </a:clrScheme>
    <a:fontScheme name="Стандартная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STM Template (normal size - light edition)</Template>
  <TotalTime>0</TotalTime>
  <Words>0</Words>
  <Application>ONLYOFFICE/7.4.0.163</Application>
  <DocSecurity>0</DocSecurity>
  <PresentationFormat>Широкоэкранный</PresentationFormat>
  <Paragraphs>0</Paragraphs>
  <Slides>52</Slides>
  <Notes>52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Ilya Orlov</dc:creator>
  <cp:keywords/>
  <dc:description/>
  <dc:identifier/>
  <dc:language/>
  <cp:lastModifiedBy/>
  <cp:revision>766</cp:revision>
  <dcterms:created xsi:type="dcterms:W3CDTF">2021-04-07T09:08:54Z</dcterms:created>
  <dcterms:modified xsi:type="dcterms:W3CDTF">2023-06-30T11:33:43Z</dcterms:modified>
  <cp:category/>
  <cp:contentStatus/>
  <cp:version/>
</cp:coreProperties>
</file>