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F036CADC-DB3B-4350-B82D-9750922F60EA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9BB8ECD-09CD-4365-B1D9-823726393E52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5" descr=""/>
          <p:cNvPicPr/>
          <p:nvPr/>
        </p:nvPicPr>
        <p:blipFill>
          <a:blip r:embed="rId2"/>
          <a:stretch/>
        </p:blipFill>
        <p:spPr>
          <a:xfrm>
            <a:off x="10982880" y="5687640"/>
            <a:ext cx="1117440" cy="1076040"/>
          </a:xfrm>
          <a:prstGeom prst="rect">
            <a:avLst/>
          </a:prstGeom>
          <a:ln w="0">
            <a:noFill/>
          </a:ln>
        </p:spPr>
      </p:pic>
      <p:sp>
        <p:nvSpPr>
          <p:cNvPr id="1" name="TextBox 6"/>
          <p:cNvSpPr/>
          <p:nvPr/>
        </p:nvSpPr>
        <p:spPr>
          <a:xfrm>
            <a:off x="11032920" y="5918760"/>
            <a:ext cx="1040040" cy="516600"/>
          </a:xfrm>
          <a:prstGeom prst="rect">
            <a:avLst/>
          </a:prstGeom>
          <a:noFill/>
          <a:ln w="0">
            <a:noFill/>
          </a:ln>
          <a:scene3d>
            <a:camera prst="orthographicFront"/>
            <a:lightRig dir="t" rig="threePt"/>
          </a:scene3d>
          <a:sp3d/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  <a:scene3d>
              <a:camera prst="orthographicFront"/>
              <a:lightRig dir="t" rig="threePt"/>
            </a:scene3d>
            <a:sp3d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alibri"/>
              </a:rPr>
              <a:t>Python </a:t>
            </a:r>
            <a:endParaRPr b="0" lang="ru-RU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08080"/>
                </a:solidFill>
                <a:latin typeface="Calibri"/>
              </a:rPr>
              <a:t>Course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" name="Текст 1"/>
          <p:cNvSpPr/>
          <p:nvPr/>
        </p:nvSpPr>
        <p:spPr>
          <a:xfrm>
            <a:off x="11032920" y="5671440"/>
            <a:ext cx="1040040" cy="4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fld id="{FE75A34F-69A1-4D3B-A789-097F707D2DF2}" type="slidenum">
              <a:rPr b="0" lang="ru-RU" sz="1600" spc="-1" strike="noStrike">
                <a:solidFill>
                  <a:srgbClr val="808080"/>
                </a:solidFill>
                <a:latin typeface="Calibri"/>
                <a:ea typeface="Verdana"/>
              </a:rPr>
              <a:t>&lt;номер&gt;</a:t>
            </a:fld>
            <a:endParaRPr b="0" lang="ru-RU" sz="1600" spc="-1" strike="noStrike"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Verdana"/>
              </a:rPr>
              <a:t>Для правки структуры щёлкните мышью</a:t>
            </a:r>
            <a:endParaRPr b="0" lang="ru-RU" sz="2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08080"/>
            <a:ext cx="12191760" cy="69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normAutofit/>
          </a:bodyPr>
          <a:p>
            <a:pPr algn="ctr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</a:pPr>
            <a:r>
              <a:rPr b="1" lang="ru-RU" sz="3200" spc="-1" strike="noStrike">
                <a:solidFill>
                  <a:srgbClr val="002060"/>
                </a:solidFill>
                <a:latin typeface="Calibri"/>
                <a:ea typeface="Verdana"/>
              </a:rPr>
              <a:t>Параллельное программирование</a:t>
            </a:r>
            <a:r>
              <a:rPr b="1" lang="en-US" sz="3200" spc="-1" strike="noStrike">
                <a:solidFill>
                  <a:srgbClr val="002060"/>
                </a:solidFill>
                <a:latin typeface="Calibri"/>
                <a:ea typeface="Verdana"/>
              </a:rPr>
              <a:t>:</a:t>
            </a:r>
            <a:r>
              <a:rPr b="1" lang="ru-RU" sz="3200" spc="-1" strike="noStrike">
                <a:solidFill>
                  <a:srgbClr val="002060"/>
                </a:solidFill>
                <a:latin typeface="Calibri"/>
                <a:ea typeface="Verdana"/>
              </a:rPr>
              <a:t> </a:t>
            </a:r>
            <a:r>
              <a:rPr b="1" lang="ru-RU" sz="3200" spc="-1" strike="noStrike">
                <a:solidFill>
                  <a:srgbClr val="002060"/>
                </a:solidFill>
                <a:latin typeface="Calibri"/>
                <a:ea typeface="Verdana"/>
              </a:rPr>
              <a:t>практика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 Box 10"/>
          <p:cNvSpPr/>
          <p:nvPr/>
        </p:nvSpPr>
        <p:spPr>
          <a:xfrm>
            <a:off x="322200" y="1036080"/>
            <a:ext cx="11496600" cy="51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60000" indent="-360000" algn="just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Calibri Light"/>
              <a:buAutoNum type="arabicPeriod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Написать функцию 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find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_primes(end, start), которая ищет все простые числа в диапазоне от заданного числа start (по умолчанию 3) до заданного числа end. Далее необходимо:</a:t>
            </a:r>
            <a:endParaRPr b="0" lang="ru-RU" sz="2000" spc="-1" strike="noStrike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Запустить ее три раза последовательно в диапазоне от 3 до 10000, от 10001 до 20000, от 20001 до 30000.</a:t>
            </a:r>
            <a:endParaRPr b="0" lang="ru-RU" sz="2000" spc="-1" strike="noStrike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Запустить ее три раза с теми же аргументами, но каждый раз в отдельном потоке с помощью threading.Thread. Что будет, если 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'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забыть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'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 выполнить 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start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 или 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join 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для потоков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?</a:t>
            </a:r>
            <a:endParaRPr b="0" lang="ru-RU" sz="2000" spc="-1" strike="noStrike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Запустить ее три раза с теми же аргументами, но каждый раз в отдельном процессе с помощью multiprocessing.Process. Что будет, если 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'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забыть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'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 выполнить 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start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 или 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join 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для процессов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?</a:t>
            </a:r>
            <a:endParaRPr b="0" lang="ru-RU" sz="2000" spc="-1" strike="noStrike">
              <a:latin typeface="Arial"/>
            </a:endParaRPr>
          </a:p>
          <a:p>
            <a:pPr marL="360000" algn="just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Замерить время исполнения каждого варианта и сравнить результаты. </a:t>
            </a:r>
            <a:endParaRPr b="0" lang="ru-RU" sz="20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Calibri Light"/>
              <a:buAutoNum type="arabicPeriod" startAt="2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Реализовать запуск функции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осуществляющей операцию сложения для различных типов (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integer, string, list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) параллельно с различными наборами аргументов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  <a:p>
            <a:pPr marL="360000" indent="-360000" algn="just">
              <a:lnSpc>
                <a:spcPct val="100000"/>
              </a:lnSpc>
              <a:spcBef>
                <a:spcPts val="601"/>
              </a:spcBef>
              <a:buClr>
                <a:srgbClr val="002060"/>
              </a:buClr>
              <a:buFont typeface="Calibri Light"/>
              <a:buAutoNum type="arabicPeriod" startAt="2"/>
            </a:pP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* Создать несколько потоков таким образом, чтоб каждый из них мог хранить приватные данные, доступные только ему самому. Запустить потоки с одной функцией, выводящей в каждом потоке его имя и приватные данные (имя исполняемого потока можно узнать, используя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current_thread().name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002060"/>
                </a:solidFill>
                <a:latin typeface="Calibri"/>
              </a:rPr>
              <a:t>из библиотеки threading).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14898</TotalTime>
  <Application>LibreOffice/7.2.7.2$Windows_X86_64 LibreOffice_project/8d71d29d553c0f7dcbfa38fbfda25ee34cce99a2</Application>
  <AppVersion>15.0000</AppVersion>
  <Words>215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2021-04-07T09:08:54Z</dcterms:created>
  <dc:creator>Ilya Orlov</dc:creator>
  <dc:description/>
  <dc:language>ru-RU</dc:language>
  <cp:lastModifiedBy/>
  <dcterms:modified xsi:type="dcterms:W3CDTF">2022-08-08T21:32:30Z</dcterms:modified>
  <cp:revision>682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</vt:i4>
  </property>
</Properties>
</file>