
<file path=[Content_Types].xml><?xml version="1.0" encoding="utf-8"?>
<Types xmlns="http://schemas.openxmlformats.org/package/2006/content-types">
  <Default Extension="xlsx" ContentType="application/vnd.openxmlformats-officedocument.spreadsheetml.sheet"/>
  <Default Extension="wmf" ContentType="image/x-wmf"/>
  <Default Extension="png" ContentType="image/png"/>
  <Default Extension="jpg" ContentType="image/jpeg"/>
  <Default Extension="jpeg" ContentType="image/jpeg"/>
  <Default Extension="xml" ContentType="application/xml"/>
  <Default Extension="emf" ContentType="image/x-emf"/>
  <Default Extension="rels" ContentType="application/vnd.openxmlformats-package.relationships+xml"/>
  <Default Extension="bin" ContentType="application/vnd.openxmlformats-officedocument.oleObject"/>
  <Override PartName="/ppt/slides/slide39.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32.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3.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35.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s/slide2.xml" ContentType="application/vnd.openxmlformats-officedocument.presentationml.slide+xml"/>
  <Override PartName="/ppt/slides/slide40.xml" ContentType="application/vnd.openxmlformats-officedocument.presentationml.slide+xml"/>
  <Override PartName="/ppt/slideLayouts/slideLayout16.xml" ContentType="application/vnd.openxmlformats-officedocument.presentationml.slideLayout+xml"/>
  <Override PartName="/ppt/slides/slide41.xml" ContentType="application/vnd.openxmlformats-officedocument.presentationml.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1.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18.xml" ContentType="application/vnd.openxmlformats-officedocument.presentationml.slide+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s/slide37.xml" ContentType="application/vnd.openxmlformats-officedocument.presentationml.slide+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s/slide8.xml" ContentType="application/vnd.openxmlformats-officedocument.presentationml.slide+xml"/>
  <Override PartName="/ppt/slides/slide22.xml" ContentType="application/vnd.openxmlformats-officedocument.presentationml.slide+xml"/>
  <Override PartName="/docProps/app.xml" ContentType="application/vnd.openxmlformats-officedocument.extended-properties+xml"/>
  <Override PartName="/ppt/slides/slide29.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s/slide21.xml" ContentType="application/vnd.openxmlformats-officedocument.presentationml.slide+xml"/>
  <Override PartName="/docProps/core.xml" ContentType="application/vnd.openxmlformats-package.core-properties+xml"/>
  <Override PartName="/ppt/slideLayouts/slideLayout23.xml" ContentType="application/vnd.openxmlformats-officedocument.presentationml.slideLayout+xml"/>
  <Override PartName="/ppt/slides/slide19.xml" ContentType="application/vnd.openxmlformats-officedocument.presentationml.slide+xml"/>
  <Override PartName="/ppt/viewProps.xml" ContentType="application/vnd.openxmlformats-officedocument.presentationml.viewProps+xml"/>
  <Override PartName="/ppt/slides/slide31.xml" ContentType="application/vnd.openxmlformats-officedocument.presentationml.slide+xml"/>
  <Override PartName="/ppt/slides/slide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slides/slide25.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tableStyles.xml" ContentType="application/vnd.openxmlformats-officedocument.presentationml.tableStyles+xml"/>
  <Override PartName="/ppt/slideLayouts/slideLayout25.xml" ContentType="application/vnd.openxmlformats-officedocument.presentationml.slideLayout+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12192000" cy="6858000"/>
  <p:notesSz cx="12192000" cy="6858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93" d="100"/>
          <a:sy n="93" d="100"/>
        </p:scale>
        <p:origin x="312" y="72"/>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presProps" Target="presProps.xml" /><Relationship Id="rId45" Type="http://schemas.openxmlformats.org/officeDocument/2006/relationships/tableStyles" Target="tableStyles.xml" /><Relationship Id="rId46"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emf"/></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emf"/></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1">
    <p:bg>
      <p:bgRef idx="1001">
        <a:schemeClr val="bg1"/>
      </p:bgRef>
    </p:bg>
    <p:spTree>
      <p:nvGrpSpPr>
        <p:cNvPr id="1" name=""/>
        <p:cNvGrpSpPr/>
        <p:nvPr/>
      </p:nvGrpSpPr>
      <p:grpSpPr bwMode="auto">
        <a:xfrm>
          <a:off x="0" y="0"/>
          <a:ext cx="0" cy="0"/>
          <a:chOff x="0" y="0"/>
          <a:chExt cx="0" cy="0"/>
        </a:xfrm>
      </p:grpSpPr>
      <p:pic>
        <p:nvPicPr>
          <p:cNvPr id="6" name="Рисунок 5"/>
          <p:cNvPicPr>
            <a:picLocks noChangeAspect="1"/>
          </p:cNvPicPr>
          <p:nvPr userDrawn="1"/>
        </p:nvPicPr>
        <p:blipFill>
          <a:blip r:embed="rId2"/>
          <a:stretch/>
        </p:blipFill>
        <p:spPr bwMode="auto">
          <a:xfrm>
            <a:off x="10982767" y="5687567"/>
            <a:ext cx="1117672" cy="1076239"/>
          </a:xfrm>
          <a:prstGeom prst="rect">
            <a:avLst/>
          </a:prstGeom>
          <a:ln>
            <a:noFill/>
          </a:ln>
        </p:spPr>
      </p:pic>
      <p:sp>
        <p:nvSpPr>
          <p:cNvPr id="8" name="TextBox 6"/>
          <p:cNvSpPr txBox="1"/>
          <p:nvPr userDrawn="1"/>
        </p:nvSpPr>
        <p:spPr bwMode="auto">
          <a:xfrm>
            <a:off x="11032771" y="5918773"/>
            <a:ext cx="1040235" cy="523220"/>
          </a:xfrm>
          <a:prstGeom prst="rect">
            <a:avLst/>
          </a:prstGeom>
          <a:noFill/>
          <a:ln>
            <a:noFill/>
          </a:ln>
          <a:effectLst/>
        </p:spPr>
        <p:txBody>
          <a:bodyPr wrap="square" rtlCol="0">
            <a:spAutoFit/>
          </a:bodyPr>
          <a:ls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l">
              <a:defRPr/>
            </a:pPr>
            <a:r>
              <a:rPr lang="en-US" sz="1400">
                <a:solidFill>
                  <a:schemeClr val="bg1">
                    <a:lumMod val="50000"/>
                  </a:schemeClr>
                </a:solidFill>
                <a:latin typeface="+mn-lt"/>
                <a:cs typeface="Calibri"/>
              </a:rPr>
              <a:t>Python </a:t>
            </a:r>
            <a:endParaRPr lang="ru-RU" sz="1400">
              <a:solidFill>
                <a:schemeClr val="bg1">
                  <a:lumMod val="50000"/>
                </a:schemeClr>
              </a:solidFill>
              <a:latin typeface="+mn-lt"/>
              <a:cs typeface="Calibri"/>
            </a:endParaRPr>
          </a:p>
          <a:p>
            <a:pPr algn="r">
              <a:defRPr/>
            </a:pPr>
            <a:r>
              <a:rPr lang="en-US" sz="1400">
                <a:solidFill>
                  <a:schemeClr val="bg1">
                    <a:lumMod val="50000"/>
                  </a:schemeClr>
                </a:solidFill>
                <a:latin typeface="+mn-lt"/>
                <a:cs typeface="Calibri"/>
              </a:rPr>
              <a:t>Course</a:t>
            </a:r>
            <a:endParaRPr/>
          </a:p>
        </p:txBody>
      </p:sp>
      <p:sp>
        <p:nvSpPr>
          <p:cNvPr id="5" name="Текст 1"/>
          <p:cNvSpPr txBox="1"/>
          <p:nvPr userDrawn="1"/>
        </p:nvSpPr>
        <p:spPr bwMode="auto">
          <a:xfrm>
            <a:off x="11032772" y="5671530"/>
            <a:ext cx="1040235" cy="410897"/>
          </a:xfrm>
          <a:prstGeom prst="rect">
            <a:avLst/>
          </a:prstGeom>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r">
              <a:defRPr/>
            </a:pPr>
            <a:fld id="{6395320F-BA3B-42CB-9DF4-77B0337CE910}" type="slidenum">
              <a:rPr lang="ru-RU" sz="1600">
                <a:solidFill>
                  <a:schemeClr val="bg1">
                    <a:lumMod val="50000"/>
                  </a:schemeClr>
                </a:solidFill>
                <a:latin typeface="+mn-lt"/>
                <a:cs typeface="Times New Roman"/>
              </a:rPr>
              <a:t/>
            </a:fld>
            <a:endParaRPr lang="ru-RU" sz="1600">
              <a:solidFill>
                <a:schemeClr val="bg1">
                  <a:lumMod val="50000"/>
                </a:schemeClr>
              </a:solidFill>
              <a:latin typeface="+mn-lt"/>
              <a:cs typeface="Times New Roman"/>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3">
    <p:bg>
      <p:bgPr shadeToTitle="0">
        <a:blipFill>
          <a:blip r:embed="rId2">
            <a:lum/>
          </a:blip>
          <a:srcRect l="-36708" t="0" r="0" b="0"/>
          <a:stretch/>
        </a:blipFill>
      </p:bgPr>
    </p:bg>
    <p:spTree>
      <p:nvGrpSpPr>
        <p:cNvPr id="1" name=""/>
        <p:cNvGrpSpPr/>
        <p:nvPr/>
      </p:nvGrpSpPr>
      <p:grpSpPr bwMode="auto">
        <a:xfrm>
          <a:off x="0" y="0"/>
          <a:ext cx="0" cy="0"/>
          <a:chOff x="0" y="0"/>
          <a:chExt cx="0" cy="0"/>
        </a:xfrm>
      </p:grpSpPr>
      <p:sp>
        <p:nvSpPr>
          <p:cNvPr id="2" name="Title 1"/>
          <p:cNvSpPr>
            <a:spLocks noGrp="1"/>
          </p:cNvSpPr>
          <p:nvPr>
            <p:ph type="title" hasCustomPrompt="1"/>
          </p:nvPr>
        </p:nvSpPr>
        <p:spPr bwMode="auto">
          <a:xfrm>
            <a:off x="373840" y="295440"/>
            <a:ext cx="10515600" cy="549275"/>
          </a:xfrm>
          <a:prstGeom prst="rect">
            <a:avLst/>
          </a:prstGeom>
        </p:spPr>
        <p:txBody>
          <a:bodyPr/>
          <a:lstStyle/>
          <a:p>
            <a:pPr>
              <a:spcBef>
                <a:spcPts val="500"/>
              </a:spcBef>
              <a:spcAft>
                <a:spcPts val="500"/>
              </a:spcAft>
              <a:defRPr/>
            </a:pPr>
            <a:r>
              <a:rPr lang="ru-RU" sz="3200" b="1">
                <a:solidFill>
                  <a:schemeClr val="tx1">
                    <a:lumMod val="95000"/>
                    <a:lumOff val="5000"/>
                  </a:schemeClr>
                </a:solidFill>
                <a:latin typeface="Verdana"/>
                <a:ea typeface="Verdana"/>
                <a:cs typeface="Verdana"/>
              </a:rPr>
              <a:t>Наши проекты</a:t>
            </a:r>
            <a:endParaRPr sz="3200" b="1">
              <a:solidFill>
                <a:schemeClr val="tx1">
                  <a:lumMod val="95000"/>
                  <a:lumOff val="5000"/>
                </a:schemeClr>
              </a:solidFill>
              <a:latin typeface="Verdana"/>
              <a:ea typeface="Verdana"/>
              <a:cs typeface="Verdana"/>
            </a:endParaRPr>
          </a:p>
        </p:txBody>
      </p:sp>
      <p:sp>
        <p:nvSpPr>
          <p:cNvPr id="11" name="Text Placeholder 10"/>
          <p:cNvSpPr>
            <a:spLocks noGrp="1"/>
          </p:cNvSpPr>
          <p:nvPr>
            <p:ph type="body" sz="quarter" idx="10" hasCustomPrompt="1"/>
          </p:nvPr>
        </p:nvSpPr>
        <p:spPr bwMode="auto">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defRPr/>
            </a:pPr>
            <a:r>
              <a:rPr lang="ru-RU"/>
              <a:t>Самозанятые</a:t>
            </a:r>
            <a:endParaRPr/>
          </a:p>
        </p:txBody>
      </p:sp>
      <p:sp>
        <p:nvSpPr>
          <p:cNvPr id="17" name="Text Placeholder 16"/>
          <p:cNvSpPr>
            <a:spLocks noGrp="1"/>
          </p:cNvSpPr>
          <p:nvPr>
            <p:ph type="body" sz="quarter" idx="11" hasCustomPrompt="1"/>
          </p:nvPr>
        </p:nvSpPr>
        <p:spPr bwMode="auto">
          <a:xfrm>
            <a:off x="373840" y="2682346"/>
            <a:ext cx="6850744" cy="1617806"/>
          </a:xfrm>
          <a:prstGeom prst="rect">
            <a:avLst/>
          </a:prstGeom>
        </p:spPr>
        <p:txBody>
          <a:bodyPr/>
          <a:lstStyle>
            <a:lvl1pPr>
              <a:defRPr sz="1500"/>
            </a:lvl1pPr>
          </a:lstStyle>
          <a:p>
            <a:pPr>
              <a:lnSpc>
                <a:spcPct val="120000"/>
              </a:lnSpc>
              <a:buClr>
                <a:srgbClr val="E5007D"/>
              </a:buClr>
              <a:buSzPct val="113000"/>
              <a:defRPr/>
            </a:pPr>
            <a:r>
              <a:rPr lang="ru-RU"/>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a:t>спецрежиме</a:t>
            </a:r>
            <a:r>
              <a:rPr lang="ru-RU"/>
              <a:t>, который еще называют налогом </a:t>
            </a:r>
            <a:r>
              <a:rPr lang="en-US"/>
              <a:t> </a:t>
            </a:r>
            <a:r>
              <a:rPr lang="ru-RU"/>
              <a:t>для самозанятых.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оголовок и список">
    <p:bg>
      <p:bgPr shadeToTitle="0">
        <a:blipFill>
          <a:blip r:embed="rId2">
            <a:lum/>
          </a:blip>
          <a:srcRect l="-41176" t="0" r="0" b="0"/>
          <a:stretch/>
        </a:blipFill>
      </p:bgPr>
    </p:bg>
    <p:spTree>
      <p:nvGrpSpPr>
        <p:cNvPr id="1" name=""/>
        <p:cNvGrpSpPr/>
        <p:nvPr/>
      </p:nvGrpSpPr>
      <p:grpSpPr bwMode="auto">
        <a:xfrm>
          <a:off x="0" y="0"/>
          <a:ext cx="0" cy="0"/>
          <a:chOff x="0" y="0"/>
          <a:chExt cx="0" cy="0"/>
        </a:xfrm>
      </p:grpSpPr>
      <p:sp>
        <p:nvSpPr>
          <p:cNvPr id="7"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9"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sz="2200" b="1">
              <a:solidFill>
                <a:schemeClr val="tx1">
                  <a:lumMod val="95000"/>
                  <a:lumOff val="5000"/>
                </a:schemeClr>
              </a:solidFill>
              <a:latin typeface="Verdana"/>
              <a:ea typeface="Verdana"/>
              <a:cs typeface="Verdana"/>
            </a:endParaRPr>
          </a:p>
        </p:txBody>
      </p:sp>
      <p:sp>
        <p:nvSpPr>
          <p:cNvPr id="11" name="Text Placeholder 5"/>
          <p:cNvSpPr>
            <a:spLocks noGrp="1"/>
          </p:cNvSpPr>
          <p:nvPr>
            <p:ph type="body" sz="quarter" idx="11" hasCustomPrompt="1"/>
          </p:nvPr>
        </p:nvSpPr>
        <p:spPr bwMode="auto">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a:buChar char="•"/>
              <a:defRPr sz="1500"/>
            </a:lvl1pPr>
          </a:lstStyle>
          <a:p>
            <a:pPr lvl="0">
              <a:defRPr/>
            </a:pPr>
            <a:r>
              <a:rPr lang="ru-RU"/>
              <a:t>Наши инженеры участвуют  в создании бизнес-решений промышленного класса, работающих в том числе с большими данными.</a:t>
            </a:r>
            <a:br>
              <a:rPr lang="en-US"/>
            </a:br>
            <a:endParaRPr lang="ru-RU"/>
          </a:p>
          <a:p>
            <a:pPr lvl="0">
              <a:defRPr/>
            </a:pPr>
            <a:r>
              <a:rPr lang="ru-RU"/>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a:br>
            <a:endParaRPr lang="ru-RU"/>
          </a:p>
          <a:p>
            <a:pPr lvl="0">
              <a:defRPr/>
            </a:pPr>
            <a:r>
              <a:rPr lang="ru-RU"/>
              <a:t>Наши инженеры участвуют  в создании бизнес-решений промышленного класса, работающих в том числе с большими данными.</a:t>
            </a:r>
            <a:br>
              <a:rPr lang="en-US"/>
            </a:br>
            <a:endParaRPr lang="ru-RU"/>
          </a:p>
          <a:p>
            <a:pPr lvl="0">
              <a:defRPr/>
            </a:pPr>
            <a:r>
              <a:rPr lang="ru-RU"/>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a:br>
            <a:endParaRPr lang="ru-RU"/>
          </a:p>
          <a:p>
            <a:pPr lvl="0">
              <a:defRPr/>
            </a:pPr>
            <a:r>
              <a:rPr lang="ru-RU"/>
              <a:t>Наши инженеры участвуют  в создании бизнес-решений промышленного класса, работающих в том числе с большими данными.</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1_Заоголовок и список">
    <p:bg>
      <p:bgPr shadeToTitle="0">
        <a:solidFill>
          <a:schemeClr val="bg1"/>
        </a:solidFill>
      </p:bgPr>
    </p:bg>
    <p:spTree>
      <p:nvGrpSpPr>
        <p:cNvPr id="1" name=""/>
        <p:cNvGrpSpPr/>
        <p:nvPr/>
      </p:nvGrpSpPr>
      <p:grpSpPr bwMode="auto">
        <a:xfrm>
          <a:off x="0" y="0"/>
          <a:ext cx="0" cy="0"/>
          <a:chOff x="0" y="0"/>
          <a:chExt cx="0" cy="0"/>
        </a:xfrm>
      </p:grpSpPr>
      <p:sp>
        <p:nvSpPr>
          <p:cNvPr id="7"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9"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sz="2200" b="1">
              <a:solidFill>
                <a:schemeClr val="tx1">
                  <a:lumMod val="95000"/>
                  <a:lumOff val="5000"/>
                </a:schemeClr>
              </a:solidFill>
              <a:latin typeface="Verdana"/>
              <a:ea typeface="Verdana"/>
              <a:cs typeface="Verdana"/>
            </a:endParaRPr>
          </a:p>
        </p:txBody>
      </p:sp>
      <p:sp>
        <p:nvSpPr>
          <p:cNvPr id="3" name="Chart Placeholder 2"/>
          <p:cNvSpPr>
            <a:spLocks noGrp="1"/>
          </p:cNvSpPr>
          <p:nvPr>
            <p:ph type="chart" sz="quarter" idx="11"/>
          </p:nvPr>
        </p:nvSpPr>
        <p:spPr bwMode="auto">
          <a:xfrm>
            <a:off x="4159624" y="1968535"/>
            <a:ext cx="4002750" cy="4252972"/>
          </a:xfrm>
          <a:prstGeom prst="rect">
            <a:avLst/>
          </a:prstGeom>
        </p:spPr>
        <p:txBody>
          <a:bodyPr/>
          <a:lstStyle/>
          <a:p>
            <a:pPr>
              <a:defRPr/>
            </a:pPr>
            <a:r>
              <a:rPr lang="ru-RU"/>
              <a:t>Вставка диаграммы</a:t>
            </a:r>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2_Заоголовок и список">
    <p:bg>
      <p:bgPr shadeToTitle="0">
        <a:solidFill>
          <a:schemeClr val="bg1"/>
        </a:solidFill>
      </p:bgPr>
    </p:bg>
    <p:spTree>
      <p:nvGrpSpPr>
        <p:cNvPr id="1" name=""/>
        <p:cNvGrpSpPr/>
        <p:nvPr/>
      </p:nvGrpSpPr>
      <p:grpSpPr bwMode="auto">
        <a:xfrm>
          <a:off x="0" y="0"/>
          <a:ext cx="0" cy="0"/>
          <a:chOff x="0" y="0"/>
          <a:chExt cx="0" cy="0"/>
        </a:xfrm>
      </p:grpSpPr>
      <p:sp>
        <p:nvSpPr>
          <p:cNvPr id="7"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9"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sz="2200" b="1">
              <a:solidFill>
                <a:schemeClr val="tx1">
                  <a:lumMod val="95000"/>
                  <a:lumOff val="5000"/>
                </a:schemeClr>
              </a:solidFill>
              <a:latin typeface="Verdana"/>
              <a:ea typeface="Verdana"/>
              <a:cs typeface="Verdana"/>
            </a:endParaRPr>
          </a:p>
        </p:txBody>
      </p:sp>
      <p:sp>
        <p:nvSpPr>
          <p:cNvPr id="4" name="SmartArt Placeholder 3"/>
          <p:cNvSpPr>
            <a:spLocks noGrp="1"/>
          </p:cNvSpPr>
          <p:nvPr>
            <p:ph type="dgm" sz="quarter" idx="11"/>
          </p:nvPr>
        </p:nvSpPr>
        <p:spPr bwMode="auto">
          <a:xfrm>
            <a:off x="381000" y="1689100"/>
            <a:ext cx="6557790" cy="4902200"/>
          </a:xfrm>
          <a:prstGeom prst="rect">
            <a:avLst/>
          </a:prstGeom>
        </p:spPr>
        <p:txBody>
          <a:bodyPr/>
          <a:lstStyle/>
          <a:p>
            <a:pPr>
              <a:defRPr/>
            </a:pPr>
            <a:r>
              <a:rPr lang="ru-RU"/>
              <a:t>Вставка рисунка SmartArt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текст и логотипы_1">
    <p:bg>
      <p:bgPr shadeToTitle="0">
        <a:blipFill>
          <a:blip r:embed="rId2">
            <a:lum/>
          </a:blip>
          <a:srcRect l="-37888" t="0" r="0" b="0"/>
          <a:stretch/>
        </a:blipFill>
      </p:bgPr>
    </p:bg>
    <p:spTree>
      <p:nvGrpSpPr>
        <p:cNvPr id="1" name=""/>
        <p:cNvGrpSpPr/>
        <p:nvPr/>
      </p:nvGrpSpPr>
      <p:grpSpPr bwMode="auto">
        <a:xfrm>
          <a:off x="0" y="0"/>
          <a:ext cx="0" cy="0"/>
          <a:chOff x="0" y="0"/>
          <a:chExt cx="0" cy="0"/>
        </a:xfrm>
      </p:grpSpPr>
      <p:sp>
        <p:nvSpPr>
          <p:cNvPr id="13" name="Picture Placeholder 12"/>
          <p:cNvSpPr>
            <a:spLocks noGrp="1"/>
          </p:cNvSpPr>
          <p:nvPr>
            <p:ph type="pic" sz="quarter" idx="11"/>
          </p:nvPr>
        </p:nvSpPr>
        <p:spPr bwMode="auto">
          <a:xfrm>
            <a:off x="373840"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17" name="Picture Placeholder 12"/>
          <p:cNvSpPr>
            <a:spLocks noGrp="1"/>
          </p:cNvSpPr>
          <p:nvPr>
            <p:ph type="pic" sz="quarter" idx="12"/>
          </p:nvPr>
        </p:nvSpPr>
        <p:spPr bwMode="auto">
          <a:xfrm>
            <a:off x="1986669"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19" name="Picture Placeholder 12"/>
          <p:cNvSpPr>
            <a:spLocks noGrp="1"/>
          </p:cNvSpPr>
          <p:nvPr>
            <p:ph type="pic" sz="quarter" idx="13"/>
          </p:nvPr>
        </p:nvSpPr>
        <p:spPr bwMode="auto">
          <a:xfrm>
            <a:off x="3601001" y="5240099"/>
            <a:ext cx="1154113" cy="1141170"/>
          </a:xfrm>
          <a:prstGeom prst="rect">
            <a:avLst/>
          </a:prstGeom>
        </p:spPr>
        <p:txBody>
          <a:bodyPr/>
          <a:lstStyle>
            <a:lvl1pPr>
              <a:defRPr sz="1400"/>
            </a:lvl1pPr>
          </a:lstStyle>
          <a:p>
            <a:pPr>
              <a:defRPr/>
            </a:pPr>
            <a:r>
              <a:rPr lang="ru-RU"/>
              <a:t>Вставка рисунка</a:t>
            </a:r>
            <a:endParaRPr/>
          </a:p>
        </p:txBody>
      </p:sp>
      <p:sp>
        <p:nvSpPr>
          <p:cNvPr id="20" name="Picture Placeholder 12"/>
          <p:cNvSpPr>
            <a:spLocks noGrp="1"/>
          </p:cNvSpPr>
          <p:nvPr>
            <p:ph type="pic" sz="quarter" idx="14"/>
          </p:nvPr>
        </p:nvSpPr>
        <p:spPr bwMode="auto">
          <a:xfrm>
            <a:off x="5201993" y="5240099"/>
            <a:ext cx="1154113" cy="1141170"/>
          </a:xfrm>
          <a:prstGeom prst="rect">
            <a:avLst/>
          </a:prstGeom>
        </p:spPr>
        <p:txBody>
          <a:bodyPr/>
          <a:lstStyle>
            <a:lvl1pPr>
              <a:defRPr sz="1400"/>
            </a:lvl1pPr>
          </a:lstStyle>
          <a:p>
            <a:pPr>
              <a:defRPr/>
            </a:pPr>
            <a:r>
              <a:rPr lang="ru-RU"/>
              <a:t>Вставка рисунка</a:t>
            </a:r>
            <a:endParaRPr/>
          </a:p>
        </p:txBody>
      </p:sp>
      <p:sp>
        <p:nvSpPr>
          <p:cNvPr id="21" name="Picture Placeholder 12"/>
          <p:cNvSpPr>
            <a:spLocks noGrp="1"/>
          </p:cNvSpPr>
          <p:nvPr>
            <p:ph type="pic" sz="quarter" idx="15"/>
          </p:nvPr>
        </p:nvSpPr>
        <p:spPr bwMode="auto">
          <a:xfrm>
            <a:off x="6802985" y="5240099"/>
            <a:ext cx="1154113" cy="1141170"/>
          </a:xfrm>
          <a:prstGeom prst="rect">
            <a:avLst/>
          </a:prstGeom>
        </p:spPr>
        <p:txBody>
          <a:bodyPr/>
          <a:lstStyle>
            <a:lvl1pPr>
              <a:defRPr sz="1400"/>
            </a:lvl1pPr>
          </a:lstStyle>
          <a:p>
            <a:pPr>
              <a:defRPr/>
            </a:pPr>
            <a:r>
              <a:rPr lang="ru-RU"/>
              <a:t>Вставка рисунка</a:t>
            </a:r>
            <a:endParaRPr/>
          </a:p>
        </p:txBody>
      </p:sp>
      <p:sp>
        <p:nvSpPr>
          <p:cNvPr id="3" name="Title 2"/>
          <p:cNvSpPr>
            <a:spLocks noGrp="1"/>
          </p:cNvSpPr>
          <p:nvPr>
            <p:ph type="title" hasCustomPrompt="1"/>
          </p:nvPr>
        </p:nvSpPr>
        <p:spPr bwMode="auto">
          <a:xfrm>
            <a:off x="373840" y="277691"/>
            <a:ext cx="10515600" cy="549275"/>
          </a:xfrm>
          <a:prstGeom prst="rect">
            <a:avLst/>
          </a:prstGeom>
        </p:spPr>
        <p:txBody>
          <a:bodyPr/>
          <a:lstStyle/>
          <a:p>
            <a:pPr>
              <a:spcBef>
                <a:spcPts val="500"/>
              </a:spcBef>
              <a:spcAft>
                <a:spcPts val="500"/>
              </a:spcAft>
              <a:defRPr/>
            </a:pPr>
            <a:r>
              <a:rPr lang="en-US" sz="3200" b="1">
                <a:solidFill>
                  <a:schemeClr val="tx1">
                    <a:lumMod val="95000"/>
                    <a:lumOff val="5000"/>
                  </a:schemeClr>
                </a:solidFill>
                <a:latin typeface="Verdana"/>
                <a:ea typeface="Verdana"/>
                <a:cs typeface="Verdana"/>
              </a:rPr>
              <a:t>C</a:t>
            </a:r>
            <a:r>
              <a:rPr lang="ru-RU" sz="3200" b="1">
                <a:solidFill>
                  <a:schemeClr val="tx1">
                    <a:lumMod val="95000"/>
                    <a:lumOff val="5000"/>
                  </a:schemeClr>
                </a:solidFill>
                <a:latin typeface="Verdana"/>
                <a:ea typeface="Verdana"/>
                <a:cs typeface="Verdana"/>
              </a:rPr>
              <a:t>амозанятые</a:t>
            </a:r>
            <a:endParaRPr sz="3200" b="1">
              <a:solidFill>
                <a:schemeClr val="tx1">
                  <a:lumMod val="95000"/>
                  <a:lumOff val="5000"/>
                </a:schemeClr>
              </a:solidFill>
              <a:latin typeface="Verdana"/>
              <a:ea typeface="Verdana"/>
              <a:cs typeface="Verdana"/>
            </a:endParaRPr>
          </a:p>
        </p:txBody>
      </p:sp>
      <p:sp>
        <p:nvSpPr>
          <p:cNvPr id="7" name="Text Placeholder 6"/>
          <p:cNvSpPr>
            <a:spLocks noGrp="1"/>
          </p:cNvSpPr>
          <p:nvPr>
            <p:ph type="body" sz="quarter" idx="10" hasCustomPrompt="1"/>
          </p:nvPr>
        </p:nvSpPr>
        <p:spPr bwMode="auto">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a:buChar char="•"/>
              <a:defRPr b="1"/>
            </a:lvl1pPr>
          </a:lstStyle>
          <a:p>
            <a:pPr lvl="0">
              <a:defRPr/>
            </a:pPr>
            <a:r>
              <a:rPr lang="ru-RU"/>
              <a:t>Совместная работа со смежными командами</a:t>
            </a:r>
            <a:endParaRPr/>
          </a:p>
          <a:p>
            <a:pPr lvl="0">
              <a:defRPr/>
            </a:pPr>
            <a:endParaRPr lang="ru-RU"/>
          </a:p>
          <a:p>
            <a:pPr lvl="0">
              <a:defRPr/>
            </a:pPr>
            <a:r>
              <a:rPr lang="ru-RU"/>
              <a:t>Angular</a:t>
            </a:r>
            <a:r>
              <a:rPr lang="ru-RU"/>
              <a:t> под капотом</a:t>
            </a:r>
            <a:endParaRPr/>
          </a:p>
          <a:p>
            <a:pPr lvl="0">
              <a:defRPr/>
            </a:pPr>
            <a:endParaRPr lang="ru-RU"/>
          </a:p>
          <a:p>
            <a:pPr lvl="0">
              <a:defRPr/>
            </a:pPr>
            <a:r>
              <a:rPr lang="ru-RU"/>
              <a:t>Typescript</a:t>
            </a:r>
            <a:r>
              <a:rPr lang="ru-RU"/>
              <a:t> — строгость и организованность кода</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текст и логотипы_2">
    <p:bg>
      <p:bgPr shadeToTitle="0">
        <a:blipFill>
          <a:blip r:embed="rId2">
            <a:lum/>
          </a:blip>
          <a:srcRect l="0" t="-39759" r="-28056" b="0"/>
          <a:stretch/>
        </a:blipFill>
      </p:bgPr>
    </p:bg>
    <p:spTree>
      <p:nvGrpSpPr>
        <p:cNvPr id="1" name=""/>
        <p:cNvGrpSpPr/>
        <p:nvPr/>
      </p:nvGrpSpPr>
      <p:grpSpPr bwMode="auto">
        <a:xfrm>
          <a:off x="0" y="0"/>
          <a:ext cx="0" cy="0"/>
          <a:chOff x="0" y="0"/>
          <a:chExt cx="0" cy="0"/>
        </a:xfrm>
      </p:grpSpPr>
      <p:sp>
        <p:nvSpPr>
          <p:cNvPr id="17" name="Text Placeholder 8"/>
          <p:cNvSpPr>
            <a:spLocks noGrp="1"/>
          </p:cNvSpPr>
          <p:nvPr>
            <p:ph type="body" sz="quarter" idx="13" hasCustomPrompt="1"/>
          </p:nvPr>
        </p:nvSpPr>
        <p:spPr bwMode="auto">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defRPr/>
            </a:pPr>
            <a:r>
              <a:rPr lang="en-US"/>
              <a:t>www.flexify.io</a:t>
            </a:r>
            <a:endParaRPr lang="ru-RU"/>
          </a:p>
        </p:txBody>
      </p:sp>
      <p:sp>
        <p:nvSpPr>
          <p:cNvPr id="9" name="Text Placeholder 8"/>
          <p:cNvSpPr>
            <a:spLocks noGrp="1"/>
          </p:cNvSpPr>
          <p:nvPr>
            <p:ph type="body" sz="quarter" idx="12" hasCustomPrompt="1"/>
          </p:nvPr>
        </p:nvSpPr>
        <p:spPr bwMode="auto">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defRPr/>
            </a:pPr>
            <a:r>
              <a:rPr lang="ru-RU"/>
              <a:t>Виртуализация облачных</a:t>
            </a:r>
            <a:endParaRPr/>
          </a:p>
          <a:p>
            <a:pPr lvl="0">
              <a:defRPr/>
            </a:pPr>
            <a:r>
              <a:rPr lang="ru-RU"/>
              <a:t>хранилищ.</a:t>
            </a:r>
            <a:endParaRPr/>
          </a:p>
        </p:txBody>
      </p:sp>
      <p:sp>
        <p:nvSpPr>
          <p:cNvPr id="5" name="Picture Placeholder 4"/>
          <p:cNvSpPr>
            <a:spLocks noGrp="1"/>
          </p:cNvSpPr>
          <p:nvPr>
            <p:ph type="pic" sz="quarter" idx="10"/>
          </p:nvPr>
        </p:nvSpPr>
        <p:spPr bwMode="auto">
          <a:xfrm>
            <a:off x="1723401" y="1843845"/>
            <a:ext cx="2757981" cy="947575"/>
          </a:xfrm>
          <a:prstGeom prst="rect">
            <a:avLst/>
          </a:prstGeom>
        </p:spPr>
        <p:txBody>
          <a:bodyPr/>
          <a:lstStyle/>
          <a:p>
            <a:pPr>
              <a:defRPr/>
            </a:pPr>
            <a:r>
              <a:rPr lang="ru-RU"/>
              <a:t>Вставка рисунка</a:t>
            </a:r>
            <a:endParaRPr lang="ru-RU"/>
          </a:p>
        </p:txBody>
      </p:sp>
      <p:sp>
        <p:nvSpPr>
          <p:cNvPr id="13" name="Picture Placeholder 4"/>
          <p:cNvSpPr>
            <a:spLocks noGrp="1"/>
          </p:cNvSpPr>
          <p:nvPr>
            <p:ph type="pic" sz="quarter" idx="11"/>
          </p:nvPr>
        </p:nvSpPr>
        <p:spPr bwMode="auto">
          <a:xfrm>
            <a:off x="5631640" y="1843845"/>
            <a:ext cx="5107477" cy="947575"/>
          </a:xfrm>
          <a:prstGeom prst="rect">
            <a:avLst/>
          </a:prstGeom>
        </p:spPr>
        <p:txBody>
          <a:bodyPr/>
          <a:lstStyle/>
          <a:p>
            <a:pPr>
              <a:defRPr/>
            </a:pPr>
            <a:r>
              <a:rPr lang="ru-RU"/>
              <a:t>Вставка рисунка</a:t>
            </a:r>
            <a:endParaRPr/>
          </a:p>
        </p:txBody>
      </p:sp>
      <p:sp>
        <p:nvSpPr>
          <p:cNvPr id="2" name="Title 1"/>
          <p:cNvSpPr>
            <a:spLocks noGrp="1"/>
          </p:cNvSpPr>
          <p:nvPr>
            <p:ph type="title" hasCustomPrompt="1"/>
          </p:nvPr>
        </p:nvSpPr>
        <p:spPr bwMode="auto">
          <a:xfrm>
            <a:off x="373840" y="277691"/>
            <a:ext cx="10515600" cy="549275"/>
          </a:xfrm>
          <a:prstGeom prst="rect">
            <a:avLst/>
          </a:prstGeom>
        </p:spPr>
        <p:txBody>
          <a:bodyPr/>
          <a:lstStyle/>
          <a:p>
            <a:pPr>
              <a:defRPr/>
            </a:pPr>
            <a:r>
              <a:rPr lang="ru-RU"/>
              <a:t>Собственные разработки</a:t>
            </a:r>
            <a:endParaRPr/>
          </a:p>
        </p:txBody>
      </p:sp>
      <p:sp>
        <p:nvSpPr>
          <p:cNvPr id="19" name="Text Placeholder 8"/>
          <p:cNvSpPr>
            <a:spLocks noGrp="1"/>
          </p:cNvSpPr>
          <p:nvPr>
            <p:ph type="body" sz="quarter" idx="14" hasCustomPrompt="1"/>
          </p:nvPr>
        </p:nvSpPr>
        <p:spPr bwMode="auto">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defRPr/>
            </a:pPr>
            <a:r>
              <a:rPr lang="en-US"/>
              <a:t>www.netmechanica.com</a:t>
            </a:r>
            <a:endParaRPr lang="ru-RU"/>
          </a:p>
        </p:txBody>
      </p:sp>
      <p:sp>
        <p:nvSpPr>
          <p:cNvPr id="20" name="Text Placeholder 8"/>
          <p:cNvSpPr>
            <a:spLocks noGrp="1"/>
          </p:cNvSpPr>
          <p:nvPr>
            <p:ph type="body" sz="quarter" idx="15" hasCustomPrompt="1"/>
          </p:nvPr>
        </p:nvSpPr>
        <p:spPr bwMode="auto">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defRPr/>
            </a:pPr>
            <a:r>
              <a:rPr lang="ru-RU"/>
              <a:t>Продуктовая линейка средств </a:t>
            </a:r>
            <a:endParaRPr/>
          </a:p>
          <a:p>
            <a:pPr lvl="0">
              <a:defRPr/>
            </a:pPr>
            <a:r>
              <a:rPr lang="ru-RU"/>
              <a:t>мониторинга и сетевого управления.</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аблица">
    <p:bg>
      <p:bgPr shadeToTitle="0">
        <a:blipFill>
          <a:blip r:embed="rId2">
            <a:lum/>
          </a:blip>
          <a:srcRect l="0" t="-14529" r="-35896" b="0"/>
          <a:stretch/>
        </a:blipFill>
      </p:bgPr>
    </p:bg>
    <p:spTree>
      <p:nvGrpSpPr>
        <p:cNvPr id="1" name=""/>
        <p:cNvGrpSpPr/>
        <p:nvPr/>
      </p:nvGrpSpPr>
      <p:grpSpPr bwMode="auto">
        <a:xfrm>
          <a:off x="0" y="0"/>
          <a:ext cx="0" cy="0"/>
          <a:chOff x="0" y="0"/>
          <a:chExt cx="0" cy="0"/>
        </a:xfrm>
      </p:grpSpPr>
      <p:sp>
        <p:nvSpPr>
          <p:cNvPr id="3" name="Title 2"/>
          <p:cNvSpPr>
            <a:spLocks noGrp="1"/>
          </p:cNvSpPr>
          <p:nvPr>
            <p:ph type="title" hasCustomPrompt="1"/>
          </p:nvPr>
        </p:nvSpPr>
        <p:spPr bwMode="auto">
          <a:xfrm>
            <a:off x="373840" y="277690"/>
            <a:ext cx="10515600" cy="584775"/>
          </a:xfrm>
          <a:prstGeom prst="rect">
            <a:avLst/>
          </a:prstGeom>
        </p:spPr>
        <p:txBody>
          <a:body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Референции</a:t>
            </a:r>
            <a:endParaRPr sz="3200" b="1">
              <a:solidFill>
                <a:schemeClr val="tx1">
                  <a:lumMod val="95000"/>
                  <a:lumOff val="5000"/>
                </a:schemeClr>
              </a:solidFill>
              <a:latin typeface="Verdana"/>
              <a:ea typeface="Verdana"/>
              <a:cs typeface="Verdana"/>
            </a:endParaRPr>
          </a:p>
        </p:txBody>
      </p:sp>
      <p:sp>
        <p:nvSpPr>
          <p:cNvPr id="9" name="Table Placeholder 8"/>
          <p:cNvSpPr>
            <a:spLocks noGrp="1"/>
          </p:cNvSpPr>
          <p:nvPr>
            <p:ph type="tbl" sz="quarter" idx="10"/>
          </p:nvPr>
        </p:nvSpPr>
        <p:spPr bwMode="auto">
          <a:xfrm>
            <a:off x="786984" y="1204167"/>
            <a:ext cx="10725462" cy="5059719"/>
          </a:xfrm>
          <a:prstGeom prst="rect">
            <a:avLst/>
          </a:prstGeom>
        </p:spPr>
        <p:txBody>
          <a:bodyPr/>
          <a:lstStyle/>
          <a:p>
            <a:pPr>
              <a:defRPr/>
            </a:pPr>
            <a:r>
              <a:rPr lang="ru-RU"/>
              <a:t>Вставка таблицы</a:t>
            </a:r>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Факты">
    <p:bg>
      <p:bgPr shadeToTitle="0">
        <a:solidFill>
          <a:schemeClr val="bg1"/>
        </a:solidFill>
      </p:bgPr>
    </p:bg>
    <p:spTree>
      <p:nvGrpSpPr>
        <p:cNvPr id="1" name=""/>
        <p:cNvGrpSpPr/>
        <p:nvPr/>
      </p:nvGrpSpPr>
      <p:grpSpPr bwMode="auto">
        <a:xfrm>
          <a:off x="0" y="0"/>
          <a:ext cx="0" cy="0"/>
          <a:chOff x="0" y="0"/>
          <a:chExt cx="0" cy="0"/>
        </a:xfrm>
      </p:grpSpPr>
      <p:sp>
        <p:nvSpPr>
          <p:cNvPr id="7" name="Oval 6"/>
          <p:cNvSpPr/>
          <p:nvPr/>
        </p:nvSpPr>
        <p:spPr bwMode="auto">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1" name="Text Placeholder 10"/>
          <p:cNvSpPr>
            <a:spLocks noGrp="1"/>
          </p:cNvSpPr>
          <p:nvPr>
            <p:ph type="body" sz="quarter" idx="10" hasCustomPrompt="1"/>
          </p:nvPr>
        </p:nvSpPr>
        <p:spPr bwMode="auto">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Разработка</a:t>
            </a:r>
            <a:endParaRPr/>
          </a:p>
          <a:p>
            <a:pPr lvl="0">
              <a:defRPr/>
            </a:pPr>
            <a:r>
              <a:rPr lang="ru-RU"/>
              <a:t>и интеграция ПО</a:t>
            </a:r>
            <a:endParaRPr lang="en-US"/>
          </a:p>
        </p:txBody>
      </p:sp>
      <p:sp>
        <p:nvSpPr>
          <p:cNvPr id="5" name="Title 4"/>
          <p:cNvSpPr>
            <a:spLocks noGrp="1"/>
          </p:cNvSpPr>
          <p:nvPr>
            <p:ph type="title" hasCustomPrompt="1"/>
          </p:nvPr>
        </p:nvSpPr>
        <p:spPr bwMode="auto">
          <a:xfrm>
            <a:off x="373840" y="277692"/>
            <a:ext cx="10515600" cy="539210"/>
          </a:xfrm>
          <a:prstGeom prst="rect">
            <a:avLst/>
          </a:prstGeom>
        </p:spPr>
        <p:txBody>
          <a:bodyPr/>
          <a:lstStyle>
            <a:lvl1pPr>
              <a:lnSpc>
                <a:spcPct val="100000"/>
              </a:lnSpc>
              <a:spcBef>
                <a:spcPts val="500"/>
              </a:spcBef>
              <a:spcAft>
                <a:spcPts val="500"/>
              </a:spcAft>
              <a:defRPr/>
            </a:lvl1pPr>
          </a:lstStyle>
          <a:p>
            <a:pPr>
              <a:defRPr/>
            </a:pPr>
            <a:r>
              <a:rPr lang="ru-RU"/>
              <a:t>Факты о компании</a:t>
            </a:r>
            <a:endParaRPr/>
          </a:p>
        </p:txBody>
      </p:sp>
      <p:sp>
        <p:nvSpPr>
          <p:cNvPr id="23" name="Oval 22"/>
          <p:cNvSpPr/>
          <p:nvPr/>
        </p:nvSpPr>
        <p:spPr bwMode="auto">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25" name="Text Placeholder 10"/>
          <p:cNvSpPr>
            <a:spLocks noGrp="1"/>
          </p:cNvSpPr>
          <p:nvPr>
            <p:ph type="body" sz="quarter" idx="11" hasCustomPrompt="1"/>
          </p:nvPr>
        </p:nvSpPr>
        <p:spPr bwMode="auto">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Иностранные</a:t>
            </a:r>
            <a:endParaRPr/>
          </a:p>
          <a:p>
            <a:pPr lvl="0">
              <a:defRPr/>
            </a:pPr>
            <a:r>
              <a:rPr lang="ru-RU"/>
              <a:t>и российские</a:t>
            </a:r>
            <a:endParaRPr/>
          </a:p>
          <a:p>
            <a:pPr lvl="0">
              <a:defRPr/>
            </a:pPr>
            <a:r>
              <a:rPr lang="ru-RU"/>
              <a:t>клиенты</a:t>
            </a:r>
            <a:endParaRPr lang="en-US"/>
          </a:p>
        </p:txBody>
      </p:sp>
      <p:sp>
        <p:nvSpPr>
          <p:cNvPr id="33" name="Oval 32"/>
          <p:cNvSpPr/>
          <p:nvPr/>
        </p:nvSpPr>
        <p:spPr bwMode="auto">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4" name="Text Placeholder 10"/>
          <p:cNvSpPr>
            <a:spLocks noGrp="1"/>
          </p:cNvSpPr>
          <p:nvPr>
            <p:ph type="body" sz="quarter" idx="13" hasCustomPrompt="1"/>
          </p:nvPr>
        </p:nvSpPr>
        <p:spPr bwMode="auto">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Более 100</a:t>
            </a:r>
            <a:endParaRPr/>
          </a:p>
          <a:p>
            <a:pPr lvl="0">
              <a:defRPr/>
            </a:pPr>
            <a:r>
              <a:rPr lang="ru-RU"/>
              <a:t>сотрудников</a:t>
            </a:r>
            <a:endParaRPr lang="en-US"/>
          </a:p>
        </p:txBody>
      </p:sp>
      <p:sp>
        <p:nvSpPr>
          <p:cNvPr id="37" name="Oval 36"/>
          <p:cNvSpPr/>
          <p:nvPr/>
        </p:nvSpPr>
        <p:spPr bwMode="auto">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8" name="Text Placeholder 10"/>
          <p:cNvSpPr>
            <a:spLocks noGrp="1"/>
          </p:cNvSpPr>
          <p:nvPr>
            <p:ph type="body" sz="quarter" idx="14" hasCustomPrompt="1"/>
          </p:nvPr>
        </p:nvSpPr>
        <p:spPr bwMode="auto">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Работаем с 2011 года</a:t>
            </a:r>
            <a:endParaRPr lang="en-US"/>
          </a:p>
        </p:txBody>
      </p:sp>
      <p:sp>
        <p:nvSpPr>
          <p:cNvPr id="39" name="Oval 38"/>
          <p:cNvSpPr/>
          <p:nvPr/>
        </p:nvSpPr>
        <p:spPr bwMode="auto">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40" name="Text Placeholder 10"/>
          <p:cNvSpPr>
            <a:spLocks noGrp="1"/>
          </p:cNvSpPr>
          <p:nvPr>
            <p:ph type="body" sz="quarter" idx="15" hasCustomPrompt="1"/>
          </p:nvPr>
        </p:nvSpPr>
        <p:spPr bwMode="auto">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Принцип </a:t>
            </a:r>
            <a:endParaRPr/>
          </a:p>
          <a:p>
            <a:pPr lvl="0">
              <a:defRPr/>
            </a:pPr>
            <a:r>
              <a:rPr lang="en-US"/>
              <a:t>OTOBOS</a:t>
            </a:r>
            <a:endParaRPr/>
          </a:p>
        </p:txBody>
      </p:sp>
      <p:sp>
        <p:nvSpPr>
          <p:cNvPr id="16" name="Oval 15"/>
          <p:cNvSpPr/>
          <p:nvPr/>
        </p:nvSpPr>
        <p:spPr bwMode="auto">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solidFill>
                <a:schemeClr val="bg1"/>
              </a:solidFill>
            </a:endParaRPr>
          </a:p>
        </p:txBody>
      </p:sp>
      <p:sp>
        <p:nvSpPr>
          <p:cNvPr id="36" name="Text Placeholder 11"/>
          <p:cNvSpPr>
            <a:spLocks noGrp="1"/>
          </p:cNvSpPr>
          <p:nvPr>
            <p:ph type="body" sz="quarter" idx="17" hasCustomPrompt="1"/>
          </p:nvPr>
        </p:nvSpPr>
        <p:spPr bwMode="auto">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Офисы </a:t>
            </a:r>
            <a:endParaRPr/>
          </a:p>
          <a:p>
            <a:pPr lvl="0">
              <a:defRPr/>
            </a:pPr>
            <a:r>
              <a:rPr lang="ru-RU"/>
              <a:t>в Москве</a:t>
            </a:r>
            <a:endParaRPr/>
          </a:p>
          <a:p>
            <a:pPr lvl="0">
              <a:defRPr/>
            </a:pPr>
            <a:r>
              <a:rPr lang="ru-RU"/>
              <a:t>и Нижнем</a:t>
            </a:r>
            <a:endParaRPr/>
          </a:p>
          <a:p>
            <a:pPr lvl="0">
              <a:defRPr/>
            </a:pPr>
            <a:r>
              <a:rPr lang="ru-RU"/>
              <a:t> Новгороде</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отрудники_1">
    <p:bg>
      <p:bgPr shadeToTitle="0">
        <a:blipFill>
          <a:blip r:embed="rId2">
            <a:lum/>
          </a:blip>
          <a:srcRect l="0" t="0" r="-27007" b="-37888"/>
          <a:stretch/>
        </a:blipFill>
      </p:bgPr>
    </p:bg>
    <p:spTree>
      <p:nvGrpSpPr>
        <p:cNvPr id="1" name=""/>
        <p:cNvGrpSpPr/>
        <p:nvPr/>
      </p:nvGrpSpPr>
      <p:grpSpPr bwMode="auto">
        <a:xfrm>
          <a:off x="0" y="0"/>
          <a:ext cx="0" cy="0"/>
          <a:chOff x="0" y="0"/>
          <a:chExt cx="0" cy="0"/>
        </a:xfrm>
      </p:grpSpPr>
      <p:sp>
        <p:nvSpPr>
          <p:cNvPr id="39" name="Text Placeholder 5"/>
          <p:cNvSpPr>
            <a:spLocks noGrp="1"/>
          </p:cNvSpPr>
          <p:nvPr>
            <p:ph type="body" sz="quarter" idx="18" hasCustomPrompt="1"/>
          </p:nvPr>
        </p:nvSpPr>
        <p:spPr bwMode="auto">
          <a:xfrm>
            <a:off x="8395500" y="4904450"/>
            <a:ext cx="2676360" cy="883255"/>
          </a:xfrm>
          <a:prstGeom prst="rect">
            <a:avLst/>
          </a:prstGeom>
        </p:spPr>
        <p:txBody>
          <a:bodyPr/>
          <a:lstStyle>
            <a:lvl1pPr>
              <a:lnSpc>
                <a:spcPct val="120000"/>
              </a:lnSpc>
              <a:spcBef>
                <a:spcPts val="0"/>
              </a:spcBef>
              <a:defRPr sz="1100" b="0"/>
            </a:lvl1pPr>
            <a:lvl5pPr>
              <a:defRPr/>
            </a:lvl5pPr>
          </a:lstStyle>
          <a:p>
            <a:pPr lvl="0">
              <a:defRPr/>
            </a:pPr>
            <a:r>
              <a:rPr lang="ru-RU"/>
              <a:t>Отвечает за проектирование и разработку систем управления OSS/NMS промышленного класса</a:t>
            </a:r>
            <a:endParaRPr/>
          </a:p>
          <a:p>
            <a:pPr lvl="0">
              <a:defRPr/>
            </a:pPr>
            <a:r>
              <a:rPr lang="ru-RU"/>
              <a:t>и </a:t>
            </a:r>
            <a:r>
              <a:rPr lang="ru-RU"/>
              <a:t>биллинговых</a:t>
            </a:r>
            <a:r>
              <a:rPr lang="ru-RU"/>
              <a:t> платформ.</a:t>
            </a:r>
            <a:endParaRPr/>
          </a:p>
        </p:txBody>
      </p:sp>
      <p:sp>
        <p:nvSpPr>
          <p:cNvPr id="40" name="Text Placeholder 5"/>
          <p:cNvSpPr>
            <a:spLocks noGrp="1"/>
          </p:cNvSpPr>
          <p:nvPr>
            <p:ph type="body" sz="quarter" idx="19" hasCustomPrompt="1"/>
          </p:nvPr>
        </p:nvSpPr>
        <p:spPr bwMode="auto">
          <a:xfrm>
            <a:off x="8395500"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Технический</a:t>
            </a:r>
            <a:endParaRPr/>
          </a:p>
          <a:p>
            <a:pPr lvl="0">
              <a:defRPr/>
            </a:pPr>
            <a:r>
              <a:rPr lang="ru-RU"/>
              <a:t>директор</a:t>
            </a:r>
            <a:endParaRPr/>
          </a:p>
        </p:txBody>
      </p:sp>
      <p:sp>
        <p:nvSpPr>
          <p:cNvPr id="41" name="Picture Placeholder 3"/>
          <p:cNvSpPr>
            <a:spLocks noGrp="1"/>
          </p:cNvSpPr>
          <p:nvPr>
            <p:ph type="pic" sz="quarter" idx="20"/>
          </p:nvPr>
        </p:nvSpPr>
        <p:spPr bwMode="auto">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42" name="Text Placeholder 5"/>
          <p:cNvSpPr>
            <a:spLocks noGrp="1"/>
          </p:cNvSpPr>
          <p:nvPr>
            <p:ph type="body" sz="quarter" idx="21" hasCustomPrompt="1"/>
          </p:nvPr>
        </p:nvSpPr>
        <p:spPr bwMode="auto">
          <a:xfrm>
            <a:off x="8395500" y="3381173"/>
            <a:ext cx="2169305" cy="802527"/>
          </a:xfrm>
          <a:prstGeom prst="rect">
            <a:avLst/>
          </a:prstGeom>
        </p:spPr>
        <p:txBody>
          <a:bodyPr/>
          <a:lstStyle>
            <a:lvl1pPr>
              <a:lnSpc>
                <a:spcPct val="110000"/>
              </a:lnSpc>
              <a:spcBef>
                <a:spcPts val="0"/>
              </a:spcBef>
              <a:defRPr b="1"/>
            </a:lvl1pPr>
            <a:lvl5pPr>
              <a:defRPr/>
            </a:lvl5pPr>
          </a:lstStyle>
          <a:p>
            <a:pPr lvl="0">
              <a:defRPr/>
            </a:pPr>
            <a:r>
              <a:rPr lang="ru-RU"/>
              <a:t>Андрей</a:t>
            </a:r>
            <a:endParaRPr/>
          </a:p>
          <a:p>
            <a:pPr lvl="0">
              <a:defRPr/>
            </a:pPr>
            <a:r>
              <a:rPr lang="ru-RU"/>
              <a:t>Комягин</a:t>
            </a:r>
            <a:endParaRPr/>
          </a:p>
        </p:txBody>
      </p:sp>
      <p:sp>
        <p:nvSpPr>
          <p:cNvPr id="26" name="Text Placeholder 5"/>
          <p:cNvSpPr>
            <a:spLocks noGrp="1"/>
          </p:cNvSpPr>
          <p:nvPr>
            <p:ph type="body" sz="quarter" idx="14" hasCustomPrompt="1"/>
          </p:nvPr>
        </p:nvSpPr>
        <p:spPr bwMode="auto">
          <a:xfrm>
            <a:off x="5238454" y="4904450"/>
            <a:ext cx="2533946" cy="883255"/>
          </a:xfrm>
          <a:prstGeom prst="rect">
            <a:avLst/>
          </a:prstGeom>
        </p:spPr>
        <p:txBody>
          <a:bodyPr/>
          <a:lstStyle>
            <a:lvl1pPr>
              <a:lnSpc>
                <a:spcPct val="120000"/>
              </a:lnSpc>
              <a:spcBef>
                <a:spcPts val="0"/>
              </a:spcBef>
              <a:defRPr sz="1100" b="0"/>
            </a:lvl1pPr>
            <a:lvl5pPr>
              <a:defRPr/>
            </a:lvl5pPr>
          </a:lstStyle>
          <a:p>
            <a:pPr lvl="0">
              <a:defRPr/>
            </a:pPr>
            <a:r>
              <a:rPr lang="ru-RU"/>
              <a:t>Отвечает за развитие бизнеса, управление продажами, работу с ключевыми российскими и зарубежными заказчиками.</a:t>
            </a:r>
            <a:endParaRPr/>
          </a:p>
        </p:txBody>
      </p:sp>
      <p:sp>
        <p:nvSpPr>
          <p:cNvPr id="28" name="Text Placeholder 5"/>
          <p:cNvSpPr>
            <a:spLocks noGrp="1"/>
          </p:cNvSpPr>
          <p:nvPr>
            <p:ph type="body" sz="quarter" idx="15" hasCustomPrompt="1"/>
          </p:nvPr>
        </p:nvSpPr>
        <p:spPr bwMode="auto">
          <a:xfrm>
            <a:off x="5238454"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Финансовый</a:t>
            </a:r>
            <a:endParaRPr/>
          </a:p>
          <a:p>
            <a:pPr lvl="0">
              <a:defRPr/>
            </a:pPr>
            <a:r>
              <a:rPr lang="ru-RU"/>
              <a:t>директор</a:t>
            </a:r>
            <a:endParaRPr/>
          </a:p>
        </p:txBody>
      </p:sp>
      <p:sp>
        <p:nvSpPr>
          <p:cNvPr id="30" name="Picture Placeholder 3"/>
          <p:cNvSpPr>
            <a:spLocks noGrp="1"/>
          </p:cNvSpPr>
          <p:nvPr>
            <p:ph type="pic" sz="quarter" idx="16"/>
          </p:nvPr>
        </p:nvSpPr>
        <p:spPr bwMode="auto">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32" name="Text Placeholder 5"/>
          <p:cNvSpPr>
            <a:spLocks noGrp="1"/>
          </p:cNvSpPr>
          <p:nvPr>
            <p:ph type="body" sz="quarter" idx="17" hasCustomPrompt="1"/>
          </p:nvPr>
        </p:nvSpPr>
        <p:spPr bwMode="auto">
          <a:xfrm>
            <a:off x="5238454" y="3381173"/>
            <a:ext cx="2169305" cy="802527"/>
          </a:xfrm>
          <a:prstGeom prst="rect">
            <a:avLst/>
          </a:prstGeom>
        </p:spPr>
        <p:txBody>
          <a:bodyPr/>
          <a:lstStyle>
            <a:lvl1pPr>
              <a:lnSpc>
                <a:spcPct val="110000"/>
              </a:lnSpc>
              <a:spcBef>
                <a:spcPts val="0"/>
              </a:spcBef>
              <a:defRPr b="1"/>
            </a:lvl1pPr>
            <a:lvl5pPr>
              <a:defRPr/>
            </a:lvl5pPr>
          </a:lstStyle>
          <a:p>
            <a:pPr lvl="0">
              <a:defRPr/>
            </a:pPr>
            <a:r>
              <a:rPr lang="ru-RU"/>
              <a:t>Сергей</a:t>
            </a:r>
            <a:endParaRPr/>
          </a:p>
          <a:p>
            <a:pPr lvl="0">
              <a:defRPr/>
            </a:pPr>
            <a:r>
              <a:rPr lang="ru-RU"/>
              <a:t>Смирнов</a:t>
            </a:r>
            <a:endParaRPr/>
          </a:p>
        </p:txBody>
      </p:sp>
      <p:sp>
        <p:nvSpPr>
          <p:cNvPr id="24" name="Text Placeholder 5"/>
          <p:cNvSpPr>
            <a:spLocks noGrp="1"/>
          </p:cNvSpPr>
          <p:nvPr>
            <p:ph type="body" sz="quarter" idx="13" hasCustomPrompt="1"/>
          </p:nvPr>
        </p:nvSpPr>
        <p:spPr bwMode="auto">
          <a:xfrm>
            <a:off x="2008994" y="4904450"/>
            <a:ext cx="2471565" cy="883255"/>
          </a:xfrm>
          <a:prstGeom prst="rect">
            <a:avLst/>
          </a:prstGeom>
        </p:spPr>
        <p:txBody>
          <a:bodyPr/>
          <a:lstStyle>
            <a:lvl1pPr>
              <a:lnSpc>
                <a:spcPct val="120000"/>
              </a:lnSpc>
              <a:spcBef>
                <a:spcPts val="0"/>
              </a:spcBef>
              <a:defRPr sz="1100" b="0"/>
            </a:lvl1pPr>
            <a:lvl5pPr>
              <a:defRPr/>
            </a:lvl5pPr>
          </a:lstStyle>
          <a:p>
            <a:pPr lvl="0">
              <a:defRPr/>
            </a:pPr>
            <a:r>
              <a:rPr lang="ru-RU"/>
              <a:t>Возглавляет компанию </a:t>
            </a:r>
            <a:endParaRPr/>
          </a:p>
          <a:p>
            <a:pPr lvl="0">
              <a:defRPr/>
            </a:pPr>
            <a:r>
              <a:rPr lang="ru-RU"/>
              <a:t>«СТМ» с 2011 года.</a:t>
            </a:r>
            <a:endParaRPr/>
          </a:p>
        </p:txBody>
      </p:sp>
      <p:sp>
        <p:nvSpPr>
          <p:cNvPr id="22" name="Text Placeholder 5"/>
          <p:cNvSpPr>
            <a:spLocks noGrp="1"/>
          </p:cNvSpPr>
          <p:nvPr>
            <p:ph type="body" sz="quarter" idx="12" hasCustomPrompt="1"/>
          </p:nvPr>
        </p:nvSpPr>
        <p:spPr bwMode="auto">
          <a:xfrm>
            <a:off x="2008995"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Генеральный</a:t>
            </a:r>
            <a:endParaRPr/>
          </a:p>
          <a:p>
            <a:pPr lvl="0">
              <a:defRPr/>
            </a:pPr>
            <a:r>
              <a:rPr lang="ru-RU"/>
              <a:t>директор</a:t>
            </a:r>
            <a:endParaRPr/>
          </a:p>
        </p:txBody>
      </p:sp>
      <p:sp>
        <p:nvSpPr>
          <p:cNvPr id="4" name="Picture Placeholder 3"/>
          <p:cNvSpPr>
            <a:spLocks noGrp="1"/>
          </p:cNvSpPr>
          <p:nvPr>
            <p:ph type="pic" sz="quarter" idx="10"/>
          </p:nvPr>
        </p:nvSpPr>
        <p:spPr bwMode="auto">
          <a:xfrm>
            <a:off x="202944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2" name="Title 1"/>
          <p:cNvSpPr>
            <a:spLocks noGrp="1"/>
          </p:cNvSpPr>
          <p:nvPr>
            <p:ph type="title" hasCustomPrompt="1"/>
          </p:nvPr>
        </p:nvSpPr>
        <p:spPr bwMode="auto">
          <a:xfrm>
            <a:off x="373840" y="276664"/>
            <a:ext cx="10515600" cy="576568"/>
          </a:xfrm>
          <a:prstGeom prst="rect">
            <a:avLst/>
          </a:prstGeom>
        </p:spPr>
        <p:txBody>
          <a:bodyPr/>
          <a:lstStyle>
            <a:lvl1pPr>
              <a:lnSpc>
                <a:spcPct val="100000"/>
              </a:lnSpc>
              <a:spcBef>
                <a:spcPts val="500"/>
              </a:spcBef>
              <a:spcAft>
                <a:spcPts val="500"/>
              </a:spcAft>
              <a:defRPr lang="ru-RU"/>
            </a:lvl1pPr>
          </a:lstStyle>
          <a:p>
            <a:pPr>
              <a:defRPr/>
            </a:pPr>
            <a:r>
              <a:rPr lang="ru-RU"/>
              <a:t>Руководство</a:t>
            </a:r>
            <a:endParaRPr/>
          </a:p>
        </p:txBody>
      </p:sp>
      <p:sp>
        <p:nvSpPr>
          <p:cNvPr id="35" name="TextBox 34"/>
          <p:cNvSpPr txBox="1"/>
          <p:nvPr/>
        </p:nvSpPr>
        <p:spPr bwMode="auto">
          <a:xfrm>
            <a:off x="6756400" y="6817360"/>
            <a:ext cx="184731" cy="369332"/>
          </a:xfrm>
          <a:prstGeom prst="rect">
            <a:avLst/>
          </a:prstGeom>
          <a:noFill/>
        </p:spPr>
        <p:txBody>
          <a:bodyPr wrap="none" rtlCol="0">
            <a:spAutoFit/>
          </a:bodyPr>
          <a:lstStyle/>
          <a:p>
            <a:pPr>
              <a:defRPr/>
            </a:pPr>
            <a:endParaRPr/>
          </a:p>
        </p:txBody>
      </p:sp>
      <p:sp>
        <p:nvSpPr>
          <p:cNvPr id="6" name="Text Placeholder 5"/>
          <p:cNvSpPr>
            <a:spLocks noGrp="1"/>
          </p:cNvSpPr>
          <p:nvPr>
            <p:ph type="body" sz="quarter" idx="11" hasCustomPrompt="1"/>
          </p:nvPr>
        </p:nvSpPr>
        <p:spPr bwMode="auto">
          <a:xfrm>
            <a:off x="2008995" y="3381173"/>
            <a:ext cx="2169305" cy="802527"/>
          </a:xfrm>
          <a:prstGeom prst="rect">
            <a:avLst/>
          </a:prstGeom>
        </p:spPr>
        <p:txBody>
          <a:bodyPr/>
          <a:lstStyle>
            <a:lvl1pPr>
              <a:lnSpc>
                <a:spcPct val="110000"/>
              </a:lnSpc>
              <a:spcBef>
                <a:spcPts val="0"/>
              </a:spcBef>
              <a:defRPr b="1"/>
            </a:lvl1pPr>
            <a:lvl5pPr>
              <a:defRPr/>
            </a:lvl5pPr>
          </a:lstStyle>
          <a:p>
            <a:pPr lvl="0">
              <a:defRPr/>
            </a:pPr>
            <a:r>
              <a:rPr lang="ru-RU"/>
              <a:t>Алексей</a:t>
            </a:r>
            <a:endParaRPr/>
          </a:p>
          <a:p>
            <a:pPr lvl="0">
              <a:defRPr/>
            </a:pPr>
            <a:r>
              <a:rPr lang="ru-RU"/>
              <a:t>Щепетков</a:t>
            </a:r>
            <a:endParaRPr lang="ru-RU"/>
          </a:p>
        </p:txBody>
      </p:sp>
      <p:sp>
        <p:nvSpPr>
          <p:cNvPr id="16" name="TextBox 15"/>
          <p:cNvSpPr txBox="1"/>
          <p:nvPr/>
        </p:nvSpPr>
        <p:spPr bwMode="auto">
          <a:xfrm>
            <a:off x="6756400" y="6817360"/>
            <a:ext cx="184731" cy="369332"/>
          </a:xfrm>
          <a:prstGeom prst="rect">
            <a:avLst/>
          </a:prstGeom>
          <a:noFill/>
        </p:spPr>
        <p:txBody>
          <a:bodyPr wrap="none" rtlCol="0">
            <a:spAutoFit/>
          </a:bodyPr>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отрудники_2">
    <p:bg>
      <p:bgPr shadeToTitle="0">
        <a:blipFill>
          <a:blip r:embed="rId2">
            <a:lum/>
          </a:blip>
          <a:srcRect l="-33774" t="0" r="0" b="-22480"/>
          <a:stretch/>
        </a:blipFill>
      </p:bgPr>
    </p:bg>
    <p:spTree>
      <p:nvGrpSpPr>
        <p:cNvPr id="1" name=""/>
        <p:cNvGrpSpPr/>
        <p:nvPr/>
      </p:nvGrpSpPr>
      <p:grpSpPr bwMode="auto">
        <a:xfrm>
          <a:off x="0" y="0"/>
          <a:ext cx="0" cy="0"/>
          <a:chOff x="0" y="0"/>
          <a:chExt cx="0" cy="0"/>
        </a:xfrm>
      </p:grpSpPr>
      <p:sp>
        <p:nvSpPr>
          <p:cNvPr id="31" name="Picture Placeholder 3"/>
          <p:cNvSpPr>
            <a:spLocks noGrp="1"/>
          </p:cNvSpPr>
          <p:nvPr>
            <p:ph type="pic" sz="quarter" idx="19"/>
          </p:nvPr>
        </p:nvSpPr>
        <p:spPr bwMode="auto">
          <a:xfrm>
            <a:off x="89412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33" name="Picture Placeholder 3"/>
          <p:cNvSpPr>
            <a:spLocks noGrp="1"/>
          </p:cNvSpPr>
          <p:nvPr>
            <p:ph type="pic" sz="quarter" idx="20"/>
          </p:nvPr>
        </p:nvSpPr>
        <p:spPr bwMode="auto">
          <a:xfrm>
            <a:off x="105124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27" name="Picture Placeholder 3"/>
          <p:cNvSpPr>
            <a:spLocks noGrp="1"/>
          </p:cNvSpPr>
          <p:nvPr>
            <p:ph type="pic" sz="quarter" idx="17"/>
          </p:nvPr>
        </p:nvSpPr>
        <p:spPr bwMode="auto">
          <a:xfrm>
            <a:off x="5764376"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29" name="Picture Placeholder 3"/>
          <p:cNvSpPr>
            <a:spLocks noGrp="1"/>
          </p:cNvSpPr>
          <p:nvPr>
            <p:ph type="pic" sz="quarter" idx="18"/>
          </p:nvPr>
        </p:nvSpPr>
        <p:spPr bwMode="auto">
          <a:xfrm>
            <a:off x="73700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4" name="Picture Placeholder 3"/>
          <p:cNvSpPr>
            <a:spLocks noGrp="1"/>
          </p:cNvSpPr>
          <p:nvPr>
            <p:ph type="pic" sz="quarter" idx="15"/>
          </p:nvPr>
        </p:nvSpPr>
        <p:spPr bwMode="auto">
          <a:xfrm>
            <a:off x="2553005" y="5359969"/>
            <a:ext cx="1148484" cy="849445"/>
          </a:xfrm>
          <a:prstGeom prst="rect">
            <a:avLst/>
          </a:prstGeom>
        </p:spPr>
        <p:txBody>
          <a:bodyPr/>
          <a:lstStyle>
            <a:lvl1pPr>
              <a:defRPr sz="1600"/>
            </a:lvl1pPr>
          </a:lstStyle>
          <a:p>
            <a:pPr>
              <a:defRPr/>
            </a:pPr>
            <a:r>
              <a:rPr lang="ru-RU"/>
              <a:t>Вставка рисунка</a:t>
            </a:r>
            <a:endParaRPr lang="ru-RU"/>
          </a:p>
        </p:txBody>
      </p:sp>
      <p:sp>
        <p:nvSpPr>
          <p:cNvPr id="23" name="Text Placeholder 5"/>
          <p:cNvSpPr>
            <a:spLocks noGrp="1"/>
          </p:cNvSpPr>
          <p:nvPr>
            <p:ph type="body" sz="quarter" idx="14" hasCustomPrompt="1"/>
          </p:nvPr>
        </p:nvSpPr>
        <p:spPr bwMode="auto">
          <a:xfrm>
            <a:off x="386201" y="5543627"/>
            <a:ext cx="1945519" cy="416372"/>
          </a:xfrm>
          <a:prstGeom prst="rect">
            <a:avLst/>
          </a:prstGeom>
        </p:spPr>
        <p:txBody>
          <a:bodyPr/>
          <a:lstStyle>
            <a:lvl1pPr>
              <a:lnSpc>
                <a:spcPct val="110000"/>
              </a:lnSpc>
              <a:spcBef>
                <a:spcPts val="0"/>
              </a:spcBef>
              <a:defRPr b="1"/>
            </a:lvl1pPr>
            <a:lvl5pPr>
              <a:defRPr/>
            </a:lvl5pPr>
          </a:lstStyle>
          <a:p>
            <a:pPr lvl="0">
              <a:defRPr/>
            </a:pPr>
            <a:r>
              <a:rPr lang="ru-RU"/>
              <a:t>Партнеры:</a:t>
            </a:r>
            <a:endParaRPr/>
          </a:p>
        </p:txBody>
      </p:sp>
      <p:sp>
        <p:nvSpPr>
          <p:cNvPr id="15" name="Text Placeholder 5"/>
          <p:cNvSpPr>
            <a:spLocks noGrp="1"/>
          </p:cNvSpPr>
          <p:nvPr>
            <p:ph type="body" sz="quarter" idx="13" hasCustomPrompt="1"/>
          </p:nvPr>
        </p:nvSpPr>
        <p:spPr bwMode="auto">
          <a:xfrm>
            <a:off x="3289883" y="3121362"/>
            <a:ext cx="4258121" cy="883255"/>
          </a:xfrm>
          <a:prstGeom prst="rect">
            <a:avLst/>
          </a:prstGeom>
        </p:spPr>
        <p:txBody>
          <a:bodyPr/>
          <a:lstStyle>
            <a:lvl1pPr>
              <a:lnSpc>
                <a:spcPct val="120000"/>
              </a:lnSpc>
              <a:spcBef>
                <a:spcPts val="0"/>
              </a:spcBef>
              <a:defRPr sz="1100" b="0"/>
            </a:lvl1pPr>
            <a:lvl5pPr>
              <a:defRPr/>
            </a:lvl5pPr>
          </a:lstStyle>
          <a:p>
            <a:pPr lvl="0">
              <a:defRPr/>
            </a:pPr>
            <a:r>
              <a:rPr lang="ru-RU"/>
              <a:t>Опыт работы в отрасли — более 10 лет. </a:t>
            </a:r>
            <a:endParaRPr lang="en-US"/>
          </a:p>
          <a:p>
            <a:pPr lvl="0">
              <a:defRPr/>
            </a:pPr>
            <a:r>
              <a:rPr lang="ru-RU"/>
              <a:t>Магистр Нижегородского Государственного Технического Университета.</a:t>
            </a:r>
            <a:endParaRPr/>
          </a:p>
        </p:txBody>
      </p:sp>
      <p:sp>
        <p:nvSpPr>
          <p:cNvPr id="17" name="Text Placeholder 5"/>
          <p:cNvSpPr>
            <a:spLocks noGrp="1"/>
          </p:cNvSpPr>
          <p:nvPr>
            <p:ph type="body" sz="quarter" idx="12" hasCustomPrompt="1"/>
          </p:nvPr>
        </p:nvSpPr>
        <p:spPr bwMode="auto">
          <a:xfrm>
            <a:off x="3289883" y="2294854"/>
            <a:ext cx="4248385" cy="576568"/>
          </a:xfrm>
          <a:prstGeom prst="rect">
            <a:avLst/>
          </a:prstGeom>
        </p:spPr>
        <p:txBody>
          <a:bodyPr/>
          <a:lstStyle>
            <a:lvl1pPr>
              <a:lnSpc>
                <a:spcPct val="110000"/>
              </a:lnSpc>
              <a:spcBef>
                <a:spcPts val="0"/>
              </a:spcBef>
              <a:defRPr sz="1500" b="0"/>
            </a:lvl1pPr>
            <a:lvl5pPr>
              <a:defRPr/>
            </a:lvl5pPr>
          </a:lstStyle>
          <a:p>
            <a:pPr lvl="0">
              <a:defRPr/>
            </a:pPr>
            <a:r>
              <a:rPr lang="ru-RU"/>
              <a:t>Руководитель направления</a:t>
            </a:r>
            <a:endParaRPr/>
          </a:p>
          <a:p>
            <a:pPr lvl="0">
              <a:defRPr/>
            </a:pPr>
            <a:r>
              <a:rPr lang="ru-RU"/>
              <a:t>«Разработка ПО»</a:t>
            </a:r>
            <a:endParaRPr/>
          </a:p>
        </p:txBody>
      </p:sp>
      <p:sp>
        <p:nvSpPr>
          <p:cNvPr id="2" name="Title 1"/>
          <p:cNvSpPr>
            <a:spLocks noGrp="1"/>
          </p:cNvSpPr>
          <p:nvPr>
            <p:ph type="title" hasCustomPrompt="1"/>
          </p:nvPr>
        </p:nvSpPr>
        <p:spPr bwMode="auto">
          <a:xfrm>
            <a:off x="373840" y="273079"/>
            <a:ext cx="10515600" cy="606766"/>
          </a:xfrm>
          <a:prstGeom prst="rect">
            <a:avLst/>
          </a:prstGeom>
        </p:spPr>
        <p:txBody>
          <a:bodyPr/>
          <a:lstStyle/>
          <a:p>
            <a:pPr>
              <a:defRPr/>
            </a:pPr>
            <a:r>
              <a:rPr lang="ru-RU"/>
              <a:t>Разработка ПО</a:t>
            </a:r>
            <a:endParaRPr/>
          </a:p>
        </p:txBody>
      </p:sp>
      <p:sp>
        <p:nvSpPr>
          <p:cNvPr id="19" name="Picture Placeholder 3"/>
          <p:cNvSpPr>
            <a:spLocks noGrp="1"/>
          </p:cNvSpPr>
          <p:nvPr>
            <p:ph type="pic" sz="quarter" idx="10"/>
          </p:nvPr>
        </p:nvSpPr>
        <p:spPr bwMode="auto">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21" name="Text Placeholder 5"/>
          <p:cNvSpPr>
            <a:spLocks noGrp="1"/>
          </p:cNvSpPr>
          <p:nvPr>
            <p:ph type="body" sz="quarter" idx="11" hasCustomPrompt="1"/>
          </p:nvPr>
        </p:nvSpPr>
        <p:spPr bwMode="auto">
          <a:xfrm>
            <a:off x="3289883" y="1822468"/>
            <a:ext cx="4248385" cy="416372"/>
          </a:xfrm>
          <a:prstGeom prst="rect">
            <a:avLst/>
          </a:prstGeom>
        </p:spPr>
        <p:txBody>
          <a:bodyPr/>
          <a:lstStyle>
            <a:lvl1pPr>
              <a:lnSpc>
                <a:spcPct val="110000"/>
              </a:lnSpc>
              <a:spcBef>
                <a:spcPts val="0"/>
              </a:spcBef>
              <a:defRPr b="1"/>
            </a:lvl1pPr>
            <a:lvl5pPr>
              <a:defRPr/>
            </a:lvl5pPr>
          </a:lstStyle>
          <a:p>
            <a:pPr lvl="0">
              <a:defRPr/>
            </a:pPr>
            <a:r>
              <a:rPr lang="ru-RU"/>
              <a:t>Александр Бондин</a:t>
            </a:r>
            <a:endParaRPr/>
          </a:p>
        </p:txBody>
      </p:sp>
      <p:sp>
        <p:nvSpPr>
          <p:cNvPr id="25" name="Picture Placeholder 3"/>
          <p:cNvSpPr>
            <a:spLocks noGrp="1"/>
          </p:cNvSpPr>
          <p:nvPr>
            <p:ph type="pic" sz="quarter" idx="16"/>
          </p:nvPr>
        </p:nvSpPr>
        <p:spPr bwMode="auto">
          <a:xfrm>
            <a:off x="4158690" y="5359969"/>
            <a:ext cx="1148484" cy="849445"/>
          </a:xfrm>
          <a:prstGeom prst="rect">
            <a:avLst/>
          </a:prstGeom>
        </p:spPr>
        <p:txBody>
          <a:bodyPr/>
          <a:lstStyle>
            <a:lvl1pPr>
              <a:defRPr sz="1600"/>
            </a:lvl1pPr>
          </a:lstStyle>
          <a:p>
            <a:pPr>
              <a:defRPr/>
            </a:pPr>
            <a:r>
              <a:rPr lang="ru-RU"/>
              <a:t>Вставка рисунка</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1_Титульный_1">
    <p:bg>
      <p:bgPr shadeToTitle="0">
        <a:blipFill>
          <a:blip r:embed="rId2">
            <a:lum/>
          </a:blip>
          <a:stretch/>
        </a:blipFill>
      </p:bgPr>
    </p:bg>
    <p:spTree>
      <p:nvGrpSpPr>
        <p:cNvPr id="1" name=""/>
        <p:cNvGrpSpPr/>
        <p:nvPr/>
      </p:nvGrpSpPr>
      <p:grpSpPr bwMode="auto">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аловок и картинка_1">
    <p:bg>
      <p:bgPr shadeToTitle="0">
        <a:blipFill>
          <a:blip r:embed="rId2">
            <a:lum/>
          </a:blip>
          <a:srcRect l="0" t="-18032" r="-39024" b="0"/>
          <a:stretch/>
        </a:blipFill>
      </p:bgPr>
    </p:bg>
    <p:spTree>
      <p:nvGrpSpPr>
        <p:cNvPr id="1" name=""/>
        <p:cNvGrpSpPr/>
        <p:nvPr/>
      </p:nvGrpSpPr>
      <p:grpSpPr bwMode="auto">
        <a:xfrm>
          <a:off x="0" y="0"/>
          <a:ext cx="0" cy="0"/>
          <a:chOff x="0" y="0"/>
          <a:chExt cx="0" cy="0"/>
        </a:xfrm>
      </p:grpSpPr>
      <p:sp>
        <p:nvSpPr>
          <p:cNvPr id="13" name="Text Placeholder 12"/>
          <p:cNvSpPr>
            <a:spLocks noGrp="1"/>
          </p:cNvSpPr>
          <p:nvPr>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a:p>
        </p:txBody>
      </p:sp>
      <p:sp>
        <p:nvSpPr>
          <p:cNvPr id="9" name="Title 8"/>
          <p:cNvSpPr>
            <a:spLocks noGrp="1"/>
          </p:cNvSpPr>
          <p:nvPr>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p:cNvSpPr>
            <a:spLocks noGrp="1"/>
          </p:cNvSpPr>
          <p:nvPr>
            <p:ph type="pic" sz="quarter" idx="10"/>
          </p:nvPr>
        </p:nvSpPr>
        <p:spPr bwMode="auto">
          <a:xfrm>
            <a:off x="1906587" y="1282700"/>
            <a:ext cx="8378825" cy="4668838"/>
          </a:xfrm>
          <a:prstGeom prst="rect">
            <a:avLst/>
          </a:prstGeom>
        </p:spPr>
        <p:txBody>
          <a:bodyPr/>
          <a:lstStyle/>
          <a:p>
            <a:pPr>
              <a:defRPr/>
            </a:pPr>
            <a:r>
              <a:rPr lang="ru-RU"/>
              <a:t>Вставка рисунка</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а_2">
    <p:bg>
      <p:bgPr shadeToTitle="0">
        <a:blipFill>
          <a:blip r:embed="rId2">
            <a:lum/>
          </a:blip>
          <a:srcRect l="-29577" t="0" r="0" b="-24242"/>
          <a:stretch/>
        </a:blipFill>
      </p:bgPr>
    </p:bg>
    <p:spTree>
      <p:nvGrpSpPr>
        <p:cNvPr id="1" name=""/>
        <p:cNvGrpSpPr/>
        <p:nvPr/>
      </p:nvGrpSpPr>
      <p:grpSpPr bwMode="auto">
        <a:xfrm>
          <a:off x="0" y="0"/>
          <a:ext cx="0" cy="0"/>
          <a:chOff x="0" y="0"/>
          <a:chExt cx="0" cy="0"/>
        </a:xfrm>
      </p:grpSpPr>
      <p:sp>
        <p:nvSpPr>
          <p:cNvPr id="13" name="Text Placeholder 12"/>
          <p:cNvSpPr>
            <a:spLocks noGrp="1"/>
          </p:cNvSpPr>
          <p:nvPr>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a:p>
        </p:txBody>
      </p:sp>
      <p:sp>
        <p:nvSpPr>
          <p:cNvPr id="9" name="Title 8"/>
          <p:cNvSpPr>
            <a:spLocks noGrp="1"/>
          </p:cNvSpPr>
          <p:nvPr>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p:cNvSpPr>
            <a:spLocks noGrp="1"/>
          </p:cNvSpPr>
          <p:nvPr>
            <p:ph type="pic" sz="quarter" idx="10"/>
          </p:nvPr>
        </p:nvSpPr>
        <p:spPr bwMode="auto">
          <a:xfrm>
            <a:off x="1906587" y="1282700"/>
            <a:ext cx="8378825" cy="4668838"/>
          </a:xfrm>
          <a:prstGeom prst="rect">
            <a:avLst/>
          </a:prstGeom>
        </p:spPr>
        <p:txBody>
          <a:bodyPr/>
          <a:lstStyle/>
          <a:p>
            <a:pPr>
              <a:defRPr/>
            </a:pPr>
            <a:r>
              <a:rPr lang="ru-RU"/>
              <a:t>Вставка рисунка</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а_3">
    <p:bg>
      <p:bgPr shadeToTitle="0">
        <a:blipFill>
          <a:blip r:embed="rId2">
            <a:lum/>
          </a:blip>
          <a:srcRect l="0" t="-20634" r="-37888" b="0"/>
          <a:stretch/>
        </a:blipFill>
      </p:bgPr>
    </p:bg>
    <p:spTree>
      <p:nvGrpSpPr>
        <p:cNvPr id="1" name=""/>
        <p:cNvGrpSpPr/>
        <p:nvPr/>
      </p:nvGrpSpPr>
      <p:grpSpPr bwMode="auto">
        <a:xfrm>
          <a:off x="0" y="0"/>
          <a:ext cx="0" cy="0"/>
          <a:chOff x="0" y="0"/>
          <a:chExt cx="0" cy="0"/>
        </a:xfrm>
      </p:grpSpPr>
      <p:sp>
        <p:nvSpPr>
          <p:cNvPr id="13" name="Text Placeholder 12"/>
          <p:cNvSpPr>
            <a:spLocks noGrp="1"/>
          </p:cNvSpPr>
          <p:nvPr>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a:p>
        </p:txBody>
      </p:sp>
      <p:sp>
        <p:nvSpPr>
          <p:cNvPr id="9" name="Title 8"/>
          <p:cNvSpPr>
            <a:spLocks noGrp="1"/>
          </p:cNvSpPr>
          <p:nvPr>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p:cNvSpPr>
            <a:spLocks noGrp="1"/>
          </p:cNvSpPr>
          <p:nvPr>
            <p:ph type="pic" sz="quarter" idx="10"/>
          </p:nvPr>
        </p:nvSpPr>
        <p:spPr bwMode="auto">
          <a:xfrm>
            <a:off x="1906587" y="1282700"/>
            <a:ext cx="8378825" cy="4668838"/>
          </a:xfrm>
          <a:prstGeom prst="rect">
            <a:avLst/>
          </a:prstGeom>
        </p:spPr>
        <p:txBody>
          <a:bodyPr/>
          <a:lstStyle/>
          <a:p>
            <a:pPr>
              <a:defRPr/>
            </a:pPr>
            <a:r>
              <a:rPr lang="ru-RU"/>
              <a:t>Вставка рисунка</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и_1">
    <p:bg>
      <p:bgPr shadeToTitle="0">
        <a:solidFill>
          <a:schemeClr val="bg1"/>
        </a:solidFill>
      </p:bgPr>
    </p:bg>
    <p:spTree>
      <p:nvGrpSpPr>
        <p:cNvPr id="1" name=""/>
        <p:cNvGrpSpPr/>
        <p:nvPr/>
      </p:nvGrpSpPr>
      <p:grpSpPr bwMode="auto">
        <a:xfrm>
          <a:off x="0" y="0"/>
          <a:ext cx="0" cy="0"/>
          <a:chOff x="0" y="0"/>
          <a:chExt cx="0" cy="0"/>
        </a:xfrm>
      </p:grpSpPr>
      <p:sp>
        <p:nvSpPr>
          <p:cNvPr id="62" name="Picture Placeholder 3"/>
          <p:cNvSpPr>
            <a:spLocks noGrp="1"/>
          </p:cNvSpPr>
          <p:nvPr>
            <p:ph type="pic" sz="quarter" idx="34"/>
          </p:nvPr>
        </p:nvSpPr>
        <p:spPr bwMode="auto">
          <a:xfrm>
            <a:off x="2290947"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55" name="Picture Placeholder 3"/>
          <p:cNvSpPr>
            <a:spLocks noGrp="1"/>
          </p:cNvSpPr>
          <p:nvPr>
            <p:ph type="pic" sz="quarter" idx="27"/>
          </p:nvPr>
        </p:nvSpPr>
        <p:spPr bwMode="auto">
          <a:xfrm>
            <a:off x="690456"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49" name="Picture Placeholder 3"/>
          <p:cNvSpPr>
            <a:spLocks noGrp="1"/>
          </p:cNvSpPr>
          <p:nvPr>
            <p:ph type="pic" sz="quarter" idx="22"/>
          </p:nvPr>
        </p:nvSpPr>
        <p:spPr bwMode="auto">
          <a:xfrm>
            <a:off x="389143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1" name="Picture Placeholder 3"/>
          <p:cNvSpPr>
            <a:spLocks noGrp="1"/>
          </p:cNvSpPr>
          <p:nvPr>
            <p:ph type="pic" sz="quarter" idx="23"/>
          </p:nvPr>
        </p:nvSpPr>
        <p:spPr bwMode="auto">
          <a:xfrm>
            <a:off x="5490683"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2" name="Picture Placeholder 3"/>
          <p:cNvSpPr>
            <a:spLocks noGrp="1"/>
          </p:cNvSpPr>
          <p:nvPr>
            <p:ph type="pic" sz="quarter" idx="24"/>
          </p:nvPr>
        </p:nvSpPr>
        <p:spPr bwMode="auto">
          <a:xfrm>
            <a:off x="708992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3" name="Picture Placeholder 3"/>
          <p:cNvSpPr>
            <a:spLocks noGrp="1"/>
          </p:cNvSpPr>
          <p:nvPr>
            <p:ph type="pic" sz="quarter" idx="25"/>
          </p:nvPr>
        </p:nvSpPr>
        <p:spPr bwMode="auto">
          <a:xfrm>
            <a:off x="8689173"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4" name="Picture Placeholder 3"/>
          <p:cNvSpPr>
            <a:spLocks noGrp="1"/>
          </p:cNvSpPr>
          <p:nvPr>
            <p:ph type="pic" sz="quarter" idx="26"/>
          </p:nvPr>
        </p:nvSpPr>
        <p:spPr bwMode="auto">
          <a:xfrm>
            <a:off x="1028841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47" name="Picture Placeholder 3"/>
          <p:cNvSpPr>
            <a:spLocks noGrp="1"/>
          </p:cNvSpPr>
          <p:nvPr>
            <p:ph type="pic" sz="quarter" idx="21"/>
          </p:nvPr>
        </p:nvSpPr>
        <p:spPr bwMode="auto">
          <a:xfrm>
            <a:off x="690456"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45" name="Picture Placeholder 3"/>
          <p:cNvSpPr>
            <a:spLocks noGrp="1"/>
          </p:cNvSpPr>
          <p:nvPr>
            <p:ph type="pic" sz="quarter" idx="16"/>
          </p:nvPr>
        </p:nvSpPr>
        <p:spPr bwMode="auto">
          <a:xfrm>
            <a:off x="2290947"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31"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33"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Технологии</a:t>
            </a:r>
            <a:endParaRPr sz="2200" b="1">
              <a:solidFill>
                <a:schemeClr val="tx1">
                  <a:lumMod val="95000"/>
                  <a:lumOff val="5000"/>
                </a:schemeClr>
              </a:solidFill>
              <a:latin typeface="Verdana"/>
              <a:ea typeface="Verdana"/>
              <a:cs typeface="Verdana"/>
            </a:endParaRPr>
          </a:p>
        </p:txBody>
      </p:sp>
      <p:sp>
        <p:nvSpPr>
          <p:cNvPr id="56" name="Picture Placeholder 3"/>
          <p:cNvSpPr>
            <a:spLocks noGrp="1"/>
          </p:cNvSpPr>
          <p:nvPr>
            <p:ph type="pic" sz="quarter" idx="28"/>
          </p:nvPr>
        </p:nvSpPr>
        <p:spPr bwMode="auto">
          <a:xfrm>
            <a:off x="389143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7" name="Picture Placeholder 3"/>
          <p:cNvSpPr>
            <a:spLocks noGrp="1"/>
          </p:cNvSpPr>
          <p:nvPr>
            <p:ph type="pic" sz="quarter" idx="29"/>
          </p:nvPr>
        </p:nvSpPr>
        <p:spPr bwMode="auto">
          <a:xfrm>
            <a:off x="5490683"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8" name="Picture Placeholder 3"/>
          <p:cNvSpPr>
            <a:spLocks noGrp="1"/>
          </p:cNvSpPr>
          <p:nvPr>
            <p:ph type="pic" sz="quarter" idx="30"/>
          </p:nvPr>
        </p:nvSpPr>
        <p:spPr bwMode="auto">
          <a:xfrm>
            <a:off x="708992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9" name="Picture Placeholder 3"/>
          <p:cNvSpPr>
            <a:spLocks noGrp="1"/>
          </p:cNvSpPr>
          <p:nvPr>
            <p:ph type="pic" sz="quarter" idx="31"/>
          </p:nvPr>
        </p:nvSpPr>
        <p:spPr bwMode="auto">
          <a:xfrm>
            <a:off x="8689173"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0" name="Picture Placeholder 3"/>
          <p:cNvSpPr>
            <a:spLocks noGrp="1"/>
          </p:cNvSpPr>
          <p:nvPr>
            <p:ph type="pic" sz="quarter" idx="32"/>
          </p:nvPr>
        </p:nvSpPr>
        <p:spPr bwMode="auto">
          <a:xfrm>
            <a:off x="1028841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1" name="Picture Placeholder 3"/>
          <p:cNvSpPr>
            <a:spLocks noGrp="1"/>
          </p:cNvSpPr>
          <p:nvPr>
            <p:ph type="pic" sz="quarter" idx="33"/>
          </p:nvPr>
        </p:nvSpPr>
        <p:spPr bwMode="auto">
          <a:xfrm>
            <a:off x="2290947"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3" name="Picture Placeholder 3"/>
          <p:cNvSpPr>
            <a:spLocks noGrp="1"/>
          </p:cNvSpPr>
          <p:nvPr>
            <p:ph type="pic" sz="quarter" idx="35"/>
          </p:nvPr>
        </p:nvSpPr>
        <p:spPr bwMode="auto">
          <a:xfrm>
            <a:off x="690456"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4" name="Picture Placeholder 3"/>
          <p:cNvSpPr>
            <a:spLocks noGrp="1"/>
          </p:cNvSpPr>
          <p:nvPr>
            <p:ph type="pic" sz="quarter" idx="36"/>
          </p:nvPr>
        </p:nvSpPr>
        <p:spPr bwMode="auto">
          <a:xfrm>
            <a:off x="3891438"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5" name="Picture Placeholder 3"/>
          <p:cNvSpPr>
            <a:spLocks noGrp="1"/>
          </p:cNvSpPr>
          <p:nvPr>
            <p:ph type="pic" sz="quarter" idx="37"/>
          </p:nvPr>
        </p:nvSpPr>
        <p:spPr bwMode="auto">
          <a:xfrm>
            <a:off x="5490683"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6" name="Picture Placeholder 3"/>
          <p:cNvSpPr>
            <a:spLocks noGrp="1"/>
          </p:cNvSpPr>
          <p:nvPr>
            <p:ph type="pic" sz="quarter" idx="38"/>
          </p:nvPr>
        </p:nvSpPr>
        <p:spPr bwMode="auto">
          <a:xfrm>
            <a:off x="7089928"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7" name="Picture Placeholder 3"/>
          <p:cNvSpPr>
            <a:spLocks noGrp="1"/>
          </p:cNvSpPr>
          <p:nvPr>
            <p:ph type="pic" sz="quarter" idx="39"/>
          </p:nvPr>
        </p:nvSpPr>
        <p:spPr bwMode="auto">
          <a:xfrm>
            <a:off x="8689173"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8" name="Picture Placeholder 3"/>
          <p:cNvSpPr>
            <a:spLocks noGrp="1"/>
          </p:cNvSpPr>
          <p:nvPr>
            <p:ph type="pic" sz="quarter" idx="40"/>
          </p:nvPr>
        </p:nvSpPr>
        <p:spPr bwMode="auto">
          <a:xfrm>
            <a:off x="10288418" y="4896868"/>
            <a:ext cx="1231056" cy="1225978"/>
          </a:xfrm>
          <a:prstGeom prst="rect">
            <a:avLst/>
          </a:prstGeom>
        </p:spPr>
        <p:txBody>
          <a:bodyPr/>
          <a:lstStyle>
            <a:lvl1pPr>
              <a:defRPr sz="1400"/>
            </a:lvl1pPr>
          </a:lstStyle>
          <a:p>
            <a:pPr>
              <a:defRPr/>
            </a:pPr>
            <a:r>
              <a:rPr lang="ru-RU"/>
              <a:t>Вставка рисунка</a:t>
            </a:r>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ертификаты">
    <p:bg>
      <p:bgPr shadeToTitle="0">
        <a:blipFill>
          <a:blip r:embed="rId2">
            <a:lum/>
          </a:blip>
          <a:srcRect l="0" t="-20000" r="-35483" b="0"/>
          <a:stretch/>
        </a:blipFill>
      </p:bgPr>
    </p:bg>
    <p:spTree>
      <p:nvGrpSpPr>
        <p:cNvPr id="1" name=""/>
        <p:cNvGrpSpPr/>
        <p:nvPr/>
      </p:nvGrpSpPr>
      <p:grpSpPr bwMode="auto">
        <a:xfrm>
          <a:off x="0" y="0"/>
          <a:ext cx="0" cy="0"/>
          <a:chOff x="0" y="0"/>
          <a:chExt cx="0" cy="0"/>
        </a:xfrm>
      </p:grpSpPr>
      <p:sp>
        <p:nvSpPr>
          <p:cNvPr id="3" name="Picture Placeholder 2"/>
          <p:cNvSpPr>
            <a:spLocks noGrp="1"/>
          </p:cNvSpPr>
          <p:nvPr>
            <p:ph type="pic" sz="quarter" idx="11"/>
          </p:nvPr>
        </p:nvSpPr>
        <p:spPr bwMode="auto">
          <a:xfrm>
            <a:off x="2708275" y="1722438"/>
            <a:ext cx="1506538" cy="2146300"/>
          </a:xfrm>
          <a:prstGeom prst="rect">
            <a:avLst/>
          </a:prstGeom>
        </p:spPr>
        <p:txBody>
          <a:bodyPr/>
          <a:lstStyle/>
          <a:p>
            <a:pPr>
              <a:defRPr/>
            </a:pPr>
            <a:r>
              <a:rPr lang="ru-RU"/>
              <a:t>Вставка рисунка</a:t>
            </a:r>
            <a:endParaRPr/>
          </a:p>
        </p:txBody>
      </p:sp>
      <p:sp>
        <p:nvSpPr>
          <p:cNvPr id="15" name="Picture Placeholder 2"/>
          <p:cNvSpPr>
            <a:spLocks noGrp="1"/>
          </p:cNvSpPr>
          <p:nvPr>
            <p:ph type="pic" sz="quarter" idx="12"/>
          </p:nvPr>
        </p:nvSpPr>
        <p:spPr bwMode="auto">
          <a:xfrm>
            <a:off x="2708275" y="4226310"/>
            <a:ext cx="1506538" cy="2146300"/>
          </a:xfrm>
          <a:prstGeom prst="rect">
            <a:avLst/>
          </a:prstGeom>
        </p:spPr>
        <p:txBody>
          <a:bodyPr/>
          <a:lstStyle/>
          <a:p>
            <a:pPr>
              <a:defRPr/>
            </a:pPr>
            <a:r>
              <a:rPr lang="ru-RU"/>
              <a:t>Вставка рисунка</a:t>
            </a:r>
            <a:endParaRPr/>
          </a:p>
        </p:txBody>
      </p:sp>
      <p:sp>
        <p:nvSpPr>
          <p:cNvPr id="17" name="Picture Placeholder 2"/>
          <p:cNvSpPr>
            <a:spLocks noGrp="1"/>
          </p:cNvSpPr>
          <p:nvPr>
            <p:ph type="pic" sz="quarter" idx="13"/>
          </p:nvPr>
        </p:nvSpPr>
        <p:spPr bwMode="auto">
          <a:xfrm>
            <a:off x="4871247" y="2039366"/>
            <a:ext cx="2146402" cy="1520098"/>
          </a:xfrm>
          <a:prstGeom prst="rect">
            <a:avLst/>
          </a:prstGeom>
        </p:spPr>
        <p:txBody>
          <a:bodyPr/>
          <a:lstStyle/>
          <a:p>
            <a:pPr>
              <a:defRPr/>
            </a:pPr>
            <a:r>
              <a:rPr lang="ru-RU"/>
              <a:t>Вставка рисунка</a:t>
            </a:r>
            <a:endParaRPr/>
          </a:p>
        </p:txBody>
      </p:sp>
      <p:sp>
        <p:nvSpPr>
          <p:cNvPr id="19" name="Picture Placeholder 2"/>
          <p:cNvSpPr>
            <a:spLocks noGrp="1"/>
          </p:cNvSpPr>
          <p:nvPr>
            <p:ph type="pic" sz="quarter" idx="14"/>
          </p:nvPr>
        </p:nvSpPr>
        <p:spPr bwMode="auto">
          <a:xfrm>
            <a:off x="7343784" y="2039366"/>
            <a:ext cx="2146402" cy="1520098"/>
          </a:xfrm>
          <a:prstGeom prst="rect">
            <a:avLst/>
          </a:prstGeom>
        </p:spPr>
        <p:txBody>
          <a:bodyPr/>
          <a:lstStyle/>
          <a:p>
            <a:pPr>
              <a:defRPr/>
            </a:pPr>
            <a:r>
              <a:rPr lang="ru-RU"/>
              <a:t>Вставка рисунка</a:t>
            </a:r>
            <a:endParaRPr/>
          </a:p>
        </p:txBody>
      </p:sp>
      <p:sp>
        <p:nvSpPr>
          <p:cNvPr id="21" name="Picture Placeholder 2"/>
          <p:cNvSpPr>
            <a:spLocks noGrp="1"/>
          </p:cNvSpPr>
          <p:nvPr>
            <p:ph type="pic" sz="quarter" idx="15"/>
          </p:nvPr>
        </p:nvSpPr>
        <p:spPr bwMode="auto">
          <a:xfrm>
            <a:off x="7343784" y="4539359"/>
            <a:ext cx="2146402" cy="1520098"/>
          </a:xfrm>
          <a:prstGeom prst="rect">
            <a:avLst/>
          </a:prstGeom>
        </p:spPr>
        <p:txBody>
          <a:bodyPr/>
          <a:lstStyle/>
          <a:p>
            <a:pPr>
              <a:defRPr/>
            </a:pPr>
            <a:r>
              <a:rPr lang="ru-RU"/>
              <a:t>Вставка рисунка</a:t>
            </a:r>
            <a:endParaRPr/>
          </a:p>
        </p:txBody>
      </p:sp>
      <p:sp>
        <p:nvSpPr>
          <p:cNvPr id="22" name="Picture Placeholder 2"/>
          <p:cNvSpPr>
            <a:spLocks noGrp="1"/>
          </p:cNvSpPr>
          <p:nvPr>
            <p:ph type="pic" sz="quarter" idx="16"/>
          </p:nvPr>
        </p:nvSpPr>
        <p:spPr bwMode="auto">
          <a:xfrm>
            <a:off x="4871247" y="4539359"/>
            <a:ext cx="2146402" cy="1520098"/>
          </a:xfrm>
          <a:prstGeom prst="rect">
            <a:avLst/>
          </a:prstGeom>
        </p:spPr>
        <p:txBody>
          <a:bodyPr/>
          <a:lstStyle/>
          <a:p>
            <a:pPr>
              <a:defRPr/>
            </a:pPr>
            <a:r>
              <a:rPr lang="ru-RU"/>
              <a:t>Вставка рисунка</a:t>
            </a:r>
            <a:endParaRPr/>
          </a:p>
        </p:txBody>
      </p:sp>
      <p:sp>
        <p:nvSpPr>
          <p:cNvPr id="11"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sz="3200" b="1">
              <a:solidFill>
                <a:schemeClr val="tx1">
                  <a:lumMod val="95000"/>
                  <a:lumOff val="5000"/>
                </a:schemeClr>
              </a:solidFill>
              <a:latin typeface="Verdana"/>
              <a:ea typeface="Verdana"/>
              <a:cs typeface="Verdana"/>
            </a:endParaRPr>
          </a:p>
        </p:txBody>
      </p:sp>
      <p:sp>
        <p:nvSpPr>
          <p:cNvPr id="13"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Сертификаты</a:t>
            </a:r>
            <a:endParaRPr sz="2200" b="1">
              <a:solidFill>
                <a:schemeClr val="tx1">
                  <a:lumMod val="95000"/>
                  <a:lumOff val="5000"/>
                </a:schemeClr>
              </a:solidFill>
              <a:latin typeface="Verdana"/>
              <a:ea typeface="Verdana"/>
              <a:cs typeface="Verdan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Контакты">
    <p:bg>
      <p:bgPr shadeToTitle="0">
        <a:blipFill>
          <a:blip r:embed="rId2">
            <a:lum/>
          </a:blip>
          <a:srcRect l="-30555" t="0" r="0" b="0"/>
          <a:stretch/>
        </a:blipFill>
      </p:bgPr>
    </p:bg>
    <p:spTree>
      <p:nvGrpSpPr>
        <p:cNvPr id="1" name=""/>
        <p:cNvGrpSpPr/>
        <p:nvPr/>
      </p:nvGrpSpPr>
      <p:grpSpPr bwMode="auto">
        <a:xfrm>
          <a:off x="0" y="0"/>
          <a:ext cx="0" cy="0"/>
          <a:chOff x="0" y="0"/>
          <a:chExt cx="0" cy="0"/>
        </a:xfrm>
      </p:grpSpPr>
      <p:sp>
        <p:nvSpPr>
          <p:cNvPr id="35" name="Text Placeholder 10"/>
          <p:cNvSpPr>
            <a:spLocks noGrp="1"/>
          </p:cNvSpPr>
          <p:nvPr>
            <p:ph type="body" sz="quarter" idx="17" hasCustomPrompt="1"/>
          </p:nvPr>
        </p:nvSpPr>
        <p:spPr bwMode="auto">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defRPr/>
            </a:pPr>
            <a:r>
              <a:rPr lang="en-US"/>
              <a:t>www.stm-labs.ru</a:t>
            </a:r>
            <a:endParaRPr lang="ru-RU"/>
          </a:p>
        </p:txBody>
      </p:sp>
      <p:sp>
        <p:nvSpPr>
          <p:cNvPr id="33" name="Text Placeholder 10"/>
          <p:cNvSpPr>
            <a:spLocks noGrp="1"/>
          </p:cNvSpPr>
          <p:nvPr>
            <p:ph type="body" sz="quarter" idx="16" hasCustomPrompt="1"/>
          </p:nvPr>
        </p:nvSpPr>
        <p:spPr bwMode="auto">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defRPr/>
            </a:pPr>
            <a:r>
              <a:rPr lang="en-US"/>
              <a:t>info@stm-labs</a:t>
            </a:r>
            <a:endParaRPr lang="ru-RU"/>
          </a:p>
        </p:txBody>
      </p:sp>
      <p:sp>
        <p:nvSpPr>
          <p:cNvPr id="27" name="Text Placeholder 10"/>
          <p:cNvSpPr>
            <a:spLocks noGrp="1"/>
          </p:cNvSpPr>
          <p:nvPr>
            <p:ph type="body" sz="quarter" idx="13" hasCustomPrompt="1"/>
          </p:nvPr>
        </p:nvSpPr>
        <p:spPr bwMode="auto">
          <a:xfrm>
            <a:off x="668842" y="4227458"/>
            <a:ext cx="4258121" cy="605294"/>
          </a:xfrm>
          <a:prstGeom prst="rect">
            <a:avLst/>
          </a:prstGeom>
        </p:spPr>
        <p:txBody>
          <a:bodyPr/>
          <a:lstStyle>
            <a:lvl1pPr>
              <a:lnSpc>
                <a:spcPct val="100000"/>
              </a:lnSpc>
              <a:spcBef>
                <a:spcPts val="200"/>
              </a:spcBef>
              <a:spcAft>
                <a:spcPts val="200"/>
              </a:spcAft>
              <a:defRPr sz="1500"/>
            </a:lvl1pPr>
          </a:lstStyle>
          <a:p>
            <a:pPr lvl="0">
              <a:defRPr/>
            </a:pPr>
            <a:r>
              <a:rPr lang="ru-RU"/>
              <a:t>+ 7 (831) 217-15-90</a:t>
            </a:r>
            <a:endParaRPr/>
          </a:p>
          <a:p>
            <a:pPr lvl="0">
              <a:defRPr/>
            </a:pPr>
            <a:r>
              <a:rPr lang="ru-RU"/>
              <a:t>+ 7 (831) 217-15-91</a:t>
            </a:r>
            <a:endParaRPr/>
          </a:p>
        </p:txBody>
      </p:sp>
      <p:sp>
        <p:nvSpPr>
          <p:cNvPr id="29" name="Text Placeholder 10"/>
          <p:cNvSpPr>
            <a:spLocks noGrp="1"/>
          </p:cNvSpPr>
          <p:nvPr>
            <p:ph type="body" sz="quarter" idx="14" hasCustomPrompt="1"/>
          </p:nvPr>
        </p:nvSpPr>
        <p:spPr bwMode="auto">
          <a:xfrm>
            <a:off x="668842" y="3809858"/>
            <a:ext cx="4258121" cy="340289"/>
          </a:xfrm>
          <a:prstGeom prst="rect">
            <a:avLst/>
          </a:prstGeom>
        </p:spPr>
        <p:txBody>
          <a:bodyPr/>
          <a:lstStyle>
            <a:lvl1pPr>
              <a:lnSpc>
                <a:spcPct val="100000"/>
              </a:lnSpc>
              <a:spcBef>
                <a:spcPts val="200"/>
              </a:spcBef>
              <a:spcAft>
                <a:spcPts val="200"/>
              </a:spcAft>
              <a:defRPr sz="1500"/>
            </a:lvl1pPr>
          </a:lstStyle>
          <a:p>
            <a:pPr lvl="0">
              <a:defRPr/>
            </a:pPr>
            <a:r>
              <a:rPr lang="ru-RU"/>
              <a:t>603090, ул. Родионова, 23а, корп. Б</a:t>
            </a:r>
            <a:endParaRPr/>
          </a:p>
        </p:txBody>
      </p:sp>
      <p:sp>
        <p:nvSpPr>
          <p:cNvPr id="25" name="Text Placeholder 10"/>
          <p:cNvSpPr>
            <a:spLocks noGrp="1"/>
          </p:cNvSpPr>
          <p:nvPr>
            <p:ph type="body" sz="quarter" idx="12" hasCustomPrompt="1"/>
          </p:nvPr>
        </p:nvSpPr>
        <p:spPr bwMode="auto">
          <a:xfrm>
            <a:off x="668842" y="2412004"/>
            <a:ext cx="4258121" cy="318597"/>
          </a:xfrm>
          <a:prstGeom prst="rect">
            <a:avLst/>
          </a:prstGeom>
        </p:spPr>
        <p:txBody>
          <a:bodyPr/>
          <a:lstStyle>
            <a:lvl1pPr>
              <a:lnSpc>
                <a:spcPct val="100000"/>
              </a:lnSpc>
              <a:spcBef>
                <a:spcPts val="200"/>
              </a:spcBef>
              <a:spcAft>
                <a:spcPts val="200"/>
              </a:spcAft>
              <a:defRPr sz="1500"/>
            </a:lvl1pPr>
          </a:lstStyle>
          <a:p>
            <a:pPr lvl="0">
              <a:defRPr/>
            </a:pPr>
            <a:r>
              <a:rPr lang="ru-RU"/>
              <a:t>+ 7 910 390-14-89</a:t>
            </a:r>
            <a:endParaRPr/>
          </a:p>
        </p:txBody>
      </p:sp>
      <p:sp>
        <p:nvSpPr>
          <p:cNvPr id="11" name="Text Placeholder 10"/>
          <p:cNvSpPr>
            <a:spLocks noGrp="1"/>
          </p:cNvSpPr>
          <p:nvPr>
            <p:ph type="body" sz="quarter" idx="11" hasCustomPrompt="1"/>
          </p:nvPr>
        </p:nvSpPr>
        <p:spPr bwMode="auto">
          <a:xfrm>
            <a:off x="668842" y="1694909"/>
            <a:ext cx="4258121" cy="605295"/>
          </a:xfrm>
          <a:prstGeom prst="rect">
            <a:avLst/>
          </a:prstGeom>
        </p:spPr>
        <p:txBody>
          <a:bodyPr/>
          <a:lstStyle>
            <a:lvl1pPr>
              <a:lnSpc>
                <a:spcPct val="100000"/>
              </a:lnSpc>
              <a:spcBef>
                <a:spcPts val="200"/>
              </a:spcBef>
              <a:spcAft>
                <a:spcPts val="200"/>
              </a:spcAft>
              <a:defRPr sz="1500"/>
            </a:lvl1pPr>
          </a:lstStyle>
          <a:p>
            <a:pPr lvl="0">
              <a:defRPr/>
            </a:pPr>
            <a:r>
              <a:rPr lang="ru-RU"/>
              <a:t>115280, ул. Ленинская Слобода, 26с28, </a:t>
            </a:r>
            <a:endParaRPr/>
          </a:p>
          <a:p>
            <a:pPr lvl="0">
              <a:defRPr/>
            </a:pPr>
            <a:r>
              <a:rPr lang="ru-RU"/>
              <a:t>бизнес-центр «Слободской»</a:t>
            </a:r>
            <a:endParaRPr/>
          </a:p>
        </p:txBody>
      </p:sp>
      <p:sp>
        <p:nvSpPr>
          <p:cNvPr id="3" name="Title 2"/>
          <p:cNvSpPr>
            <a:spLocks noGrp="1"/>
          </p:cNvSpPr>
          <p:nvPr>
            <p:ph type="title" hasCustomPrompt="1"/>
          </p:nvPr>
        </p:nvSpPr>
        <p:spPr bwMode="auto">
          <a:xfrm>
            <a:off x="373840" y="279696"/>
            <a:ext cx="4553123" cy="549275"/>
          </a:xfrm>
          <a:prstGeom prst="rect">
            <a:avLst/>
          </a:prstGeom>
        </p:spPr>
        <p:txBody>
          <a:bodyPr/>
          <a:lstStyle/>
          <a:p>
            <a:pPr>
              <a:defRPr/>
            </a:pPr>
            <a:r>
              <a:rPr lang="ru-RU"/>
              <a:t>Контакты</a:t>
            </a:r>
            <a:endParaRPr/>
          </a:p>
        </p:txBody>
      </p:sp>
      <p:sp>
        <p:nvSpPr>
          <p:cNvPr id="8" name="TextBox 7"/>
          <p:cNvSpPr txBox="1"/>
          <p:nvPr/>
        </p:nvSpPr>
        <p:spPr bwMode="auto">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defRPr/>
            </a:pPr>
            <a:r>
              <a:rPr lang="ru-RU" sz="2200" b="1">
                <a:latin typeface="Verdana"/>
                <a:ea typeface="Verdana"/>
                <a:cs typeface="Verdana"/>
              </a:rPr>
              <a:t>Офис в Москве</a:t>
            </a:r>
            <a:endParaRPr lang="en-US" sz="2200" b="1">
              <a:latin typeface="Verdana"/>
              <a:ea typeface="Verdana"/>
              <a:cs typeface="Verdana"/>
            </a:endParaRPr>
          </a:p>
        </p:txBody>
      </p:sp>
      <p:sp>
        <p:nvSpPr>
          <p:cNvPr id="7" name="Text Placeholder 6"/>
          <p:cNvSpPr>
            <a:spLocks noGrp="1"/>
          </p:cNvSpPr>
          <p:nvPr>
            <p:ph type="body" sz="quarter" idx="10" hasCustomPrompt="1"/>
          </p:nvPr>
        </p:nvSpPr>
        <p:spPr bwMode="auto">
          <a:xfrm>
            <a:off x="400276" y="1125166"/>
            <a:ext cx="4526687" cy="430887"/>
          </a:xfrm>
          <a:prstGeom prst="rect">
            <a:avLst/>
          </a:prstGeom>
        </p:spPr>
        <p:txBody>
          <a:bodyPr/>
          <a:lstStyle>
            <a:lvl1pPr>
              <a:lnSpc>
                <a:spcPct val="100000"/>
              </a:lnSpc>
              <a:spcBef>
                <a:spcPts val="200"/>
              </a:spcBef>
              <a:spcAft>
                <a:spcPts val="200"/>
              </a:spcAft>
              <a:defRPr sz="2200" b="1">
                <a:latin typeface="Verdana"/>
                <a:ea typeface="Verdana"/>
              </a:defRPr>
            </a:lvl1pPr>
            <a:lvl2pPr>
              <a:defRPr sz="2200">
                <a:latin typeface="Verdana"/>
                <a:ea typeface="Verdana"/>
              </a:defRPr>
            </a:lvl2pPr>
            <a:lvl3pPr>
              <a:defRPr sz="2200">
                <a:latin typeface="Verdana"/>
                <a:ea typeface="Verdana"/>
              </a:defRPr>
            </a:lvl3pPr>
            <a:lvl4pPr>
              <a:defRPr sz="2200">
                <a:latin typeface="Verdana"/>
                <a:ea typeface="Verdana"/>
              </a:defRPr>
            </a:lvl4pPr>
            <a:lvl5pPr>
              <a:defRPr sz="2200">
                <a:latin typeface="Verdana"/>
                <a:ea typeface="Verdana"/>
              </a:defRPr>
            </a:lvl5pPr>
          </a:lstStyle>
          <a:p>
            <a:pPr lvl="0">
              <a:defRPr/>
            </a:pPr>
            <a:r>
              <a:rPr lang="ru-RU"/>
              <a:t>Офис в Москве</a:t>
            </a:r>
            <a:endParaRPr/>
          </a:p>
        </p:txBody>
      </p:sp>
      <p:sp>
        <p:nvSpPr>
          <p:cNvPr id="31" name="Text Placeholder 6"/>
          <p:cNvSpPr>
            <a:spLocks noGrp="1"/>
          </p:cNvSpPr>
          <p:nvPr>
            <p:ph type="body" sz="quarter" idx="15" hasCustomPrompt="1"/>
          </p:nvPr>
        </p:nvSpPr>
        <p:spPr bwMode="auto">
          <a:xfrm>
            <a:off x="400276" y="3240114"/>
            <a:ext cx="4649519" cy="430887"/>
          </a:xfrm>
          <a:prstGeom prst="rect">
            <a:avLst/>
          </a:prstGeom>
        </p:spPr>
        <p:txBody>
          <a:bodyPr/>
          <a:lstStyle>
            <a:lvl1pPr>
              <a:lnSpc>
                <a:spcPct val="100000"/>
              </a:lnSpc>
              <a:spcBef>
                <a:spcPts val="200"/>
              </a:spcBef>
              <a:spcAft>
                <a:spcPts val="200"/>
              </a:spcAft>
              <a:defRPr sz="2200" b="1">
                <a:latin typeface="Verdana"/>
                <a:ea typeface="Verdana"/>
              </a:defRPr>
            </a:lvl1pPr>
            <a:lvl2pPr>
              <a:defRPr sz="2200">
                <a:latin typeface="Verdana"/>
                <a:ea typeface="Verdana"/>
              </a:defRPr>
            </a:lvl2pPr>
            <a:lvl3pPr>
              <a:defRPr sz="2200">
                <a:latin typeface="Verdana"/>
                <a:ea typeface="Verdana"/>
              </a:defRPr>
            </a:lvl3pPr>
            <a:lvl4pPr>
              <a:defRPr sz="2200">
                <a:latin typeface="Verdana"/>
                <a:ea typeface="Verdana"/>
              </a:defRPr>
            </a:lvl4pPr>
            <a:lvl5pPr>
              <a:defRPr sz="2200">
                <a:latin typeface="Verdana"/>
                <a:ea typeface="Verdana"/>
              </a:defRPr>
            </a:lvl5pPr>
          </a:lstStyle>
          <a:p>
            <a:pPr lvl="0">
              <a:defRPr/>
            </a:pPr>
            <a:r>
              <a:rPr lang="ru-RU"/>
              <a:t>Офис в Нижнем Новгороде</a:t>
            </a:r>
            <a:endParaRPr/>
          </a:p>
        </p:txBody>
      </p:sp>
      <p:sp>
        <p:nvSpPr>
          <p:cNvPr id="19" name="TextBox 18"/>
          <p:cNvSpPr txBox="1"/>
          <p:nvPr/>
        </p:nvSpPr>
        <p:spPr bwMode="auto">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defRPr/>
            </a:pPr>
            <a:r>
              <a:rPr lang="ru-RU" sz="2200" b="1">
                <a:latin typeface="Verdana"/>
                <a:ea typeface="Verdana"/>
                <a:cs typeface="Verdana"/>
              </a:rPr>
              <a:t>Офис в Москве</a:t>
            </a:r>
            <a:endParaRPr lang="en-US" sz="2200" b="1">
              <a:latin typeface="Verdana"/>
              <a:ea typeface="Verdana"/>
              <a:cs typeface="Verdana"/>
            </a:endParaRPr>
          </a:p>
        </p:txBody>
      </p:sp>
      <p:pic>
        <p:nvPicPr>
          <p:cNvPr id="4" name="Picture 3"/>
          <p:cNvPicPr>
            <a:picLocks noChangeAspect="1"/>
          </p:cNvPicPr>
          <p:nvPr userDrawn="1"/>
        </p:nvPicPr>
        <p:blipFill>
          <a:blip r:embed="rId3"/>
          <a:stretch/>
        </p:blipFill>
        <p:spPr bwMode="auto">
          <a:xfrm>
            <a:off x="475542" y="5415187"/>
            <a:ext cx="156924" cy="129633"/>
          </a:xfrm>
          <a:prstGeom prst="rect">
            <a:avLst/>
          </a:prstGeom>
        </p:spPr>
      </p:pic>
      <p:pic>
        <p:nvPicPr>
          <p:cNvPr id="6" name="Picture 5"/>
          <p:cNvPicPr>
            <a:picLocks noChangeAspect="1"/>
          </p:cNvPicPr>
          <p:nvPr userDrawn="1"/>
        </p:nvPicPr>
        <p:blipFill>
          <a:blip r:embed="rId4"/>
          <a:stretch/>
        </p:blipFill>
        <p:spPr bwMode="auto">
          <a:xfrm>
            <a:off x="495961" y="5741436"/>
            <a:ext cx="128797" cy="192024"/>
          </a:xfrm>
          <a:prstGeom prst="rect">
            <a:avLst/>
          </a:prstGeom>
        </p:spPr>
      </p:pic>
      <p:pic>
        <p:nvPicPr>
          <p:cNvPr id="10" name="Picture 9"/>
          <p:cNvPicPr>
            <a:picLocks noChangeAspect="1"/>
          </p:cNvPicPr>
          <p:nvPr userDrawn="1"/>
        </p:nvPicPr>
        <p:blipFill>
          <a:blip r:embed="rId5"/>
          <a:stretch/>
        </p:blipFill>
        <p:spPr bwMode="auto">
          <a:xfrm>
            <a:off x="475542" y="1734606"/>
            <a:ext cx="186975" cy="265855"/>
          </a:xfrm>
          <a:prstGeom prst="rect">
            <a:avLst/>
          </a:prstGeom>
        </p:spPr>
      </p:pic>
      <p:pic>
        <p:nvPicPr>
          <p:cNvPr id="37" name="Picture 36"/>
          <p:cNvPicPr>
            <a:picLocks noChangeAspect="1"/>
          </p:cNvPicPr>
          <p:nvPr userDrawn="1"/>
        </p:nvPicPr>
        <p:blipFill>
          <a:blip r:embed="rId5"/>
          <a:stretch/>
        </p:blipFill>
        <p:spPr bwMode="auto">
          <a:xfrm>
            <a:off x="475542" y="3840747"/>
            <a:ext cx="186975" cy="265855"/>
          </a:xfrm>
          <a:prstGeom prst="rect">
            <a:avLst/>
          </a:prstGeom>
        </p:spPr>
      </p:pic>
      <p:pic>
        <p:nvPicPr>
          <p:cNvPr id="14" name="Picture 13"/>
          <p:cNvPicPr>
            <a:picLocks noChangeAspect="1"/>
          </p:cNvPicPr>
          <p:nvPr userDrawn="1"/>
        </p:nvPicPr>
        <p:blipFill>
          <a:blip r:embed="rId6"/>
          <a:stretch/>
        </p:blipFill>
        <p:spPr bwMode="auto">
          <a:xfrm>
            <a:off x="475542" y="2477910"/>
            <a:ext cx="158626" cy="191772"/>
          </a:xfrm>
          <a:prstGeom prst="rect">
            <a:avLst/>
          </a:prstGeom>
        </p:spPr>
      </p:pic>
      <p:pic>
        <p:nvPicPr>
          <p:cNvPr id="38" name="Picture 37"/>
          <p:cNvPicPr>
            <a:picLocks noChangeAspect="1"/>
          </p:cNvPicPr>
          <p:nvPr userDrawn="1"/>
        </p:nvPicPr>
        <p:blipFill>
          <a:blip r:embed="rId6"/>
          <a:stretch/>
        </p:blipFill>
        <p:spPr bwMode="auto">
          <a:xfrm>
            <a:off x="475542" y="4285155"/>
            <a:ext cx="158626" cy="191772"/>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Пользовательский макет">
    <p:bg>
      <p:bgRef idx="1001">
        <a:schemeClr val="bg1"/>
      </p:bgRef>
    </p:bg>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838200" y="365125"/>
            <a:ext cx="10515600" cy="1325563"/>
          </a:xfrm>
          <a:prstGeom prst="rect">
            <a:avLst/>
          </a:prstGeom>
        </p:spPr>
        <p:txBody>
          <a:bodyPr/>
          <a:lstStyle/>
          <a:p>
            <a:pPr>
              <a:defRPr/>
            </a:pPr>
            <a:r>
              <a:rPr lang="ru-RU"/>
              <a:t>Образец заголовка</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Титульный слайд">
    <p:bg>
      <p:bgPr shadeToTitle="0">
        <a:blipFill>
          <a:blip r:embed="rId2">
            <a:lum/>
          </a:blip>
          <a:srcRect l="0" t="0" r="-14528" b="0"/>
          <a:stretch/>
        </a:blipFill>
      </p:bgPr>
    </p:bg>
    <p:spTree>
      <p:nvGrpSpPr>
        <p:cNvPr id="1" name=""/>
        <p:cNvGrpSpPr/>
        <p:nvPr/>
      </p:nvGrpSpPr>
      <p:grpSpPr bwMode="auto">
        <a:xfrm>
          <a:off x="0" y="0"/>
          <a:ext cx="0" cy="0"/>
          <a:chOff x="0" y="0"/>
          <a:chExt cx="0" cy="0"/>
        </a:xfrm>
      </p:grpSpPr>
      <p:sp>
        <p:nvSpPr>
          <p:cNvPr id="3" name="Подзаголовок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endParaRPr lang="ru-RU"/>
          </a:p>
        </p:txBody>
      </p:sp>
      <p:sp>
        <p:nvSpPr>
          <p:cNvPr id="7" name="Заголовок 6"/>
          <p:cNvSpPr>
            <a:spLocks noGrp="1"/>
          </p:cNvSpPr>
          <p:nvPr>
            <p:ph type="title"/>
          </p:nvPr>
        </p:nvSpPr>
        <p:spPr bwMode="auto">
          <a:xfrm>
            <a:off x="838200" y="365125"/>
            <a:ext cx="10515600" cy="1325563"/>
          </a:xfrm>
          <a:prstGeom prst="rect">
            <a:avLst/>
          </a:prstGeom>
        </p:spPr>
        <p:txBody>
          <a:bodyPr/>
          <a:lstStyle/>
          <a:p>
            <a:pPr>
              <a:defRPr/>
            </a:pPr>
            <a:r>
              <a:rPr lang="ru-RU"/>
              <a:t>Образец заголовка</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1(английский)">
    <p:bg>
      <p:bgPr shadeToTitle="0">
        <a:blipFill>
          <a:blip r:embed="rId2">
            <a:lum/>
          </a:blip>
          <a:srcRect l="0" t="0" r="-14528" b="0"/>
          <a:stretch/>
        </a:blipFill>
      </p:bgPr>
    </p:bg>
    <p:spTree>
      <p:nvGrpSpPr>
        <p:cNvPr id="1" name=""/>
        <p:cNvGrpSpPr/>
        <p:nvPr/>
      </p:nvGrpSpPr>
      <p:grpSpPr bwMode="auto">
        <a:xfrm>
          <a:off x="0" y="0"/>
          <a:ext cx="0" cy="0"/>
          <a:chOff x="0" y="0"/>
          <a:chExt cx="0" cy="0"/>
        </a:xfrm>
      </p:grpSpPr>
      <p:sp>
        <p:nvSpPr>
          <p:cNvPr id="7" name="Text Placeholder 6"/>
          <p:cNvSpPr>
            <a:spLocks noGrp="1"/>
          </p:cNvSpPr>
          <p:nvPr>
            <p:ph type="body" sz="quarter" idx="10" hasCustomPrompt="1"/>
          </p:nvPr>
        </p:nvSpPr>
        <p:spPr bwMode="auto">
          <a:xfrm>
            <a:off x="1058452" y="959554"/>
            <a:ext cx="6546850" cy="1707446"/>
          </a:xfrm>
          <a:prstGeom prst="rect">
            <a:avLst/>
          </a:prstGeom>
        </p:spPr>
        <p:txBody>
          <a:bodyPr/>
          <a:lstStyle>
            <a:lvl1pPr>
              <a:lnSpc>
                <a:spcPct val="120000"/>
              </a:lnSpc>
              <a:spcBef>
                <a:spcPts val="0"/>
              </a:spcBef>
              <a:defRPr sz="4800" b="1">
                <a:latin typeface="Verdana"/>
                <a:ea typeface="Verdana"/>
              </a:defRPr>
            </a:lvl1pPr>
          </a:lstStyle>
          <a:p>
            <a:pPr>
              <a:lnSpc>
                <a:spcPct val="120000"/>
              </a:lnSpc>
              <a:defRPr/>
            </a:pPr>
            <a:r>
              <a:rPr lang="en-US" sz="4800" b="1">
                <a:solidFill>
                  <a:schemeClr val="bg1"/>
                </a:solidFill>
                <a:latin typeface="Verdana"/>
                <a:ea typeface="Verdana"/>
                <a:cs typeface="Verdana"/>
              </a:rPr>
              <a:t>Title</a:t>
            </a:r>
            <a:endParaRPr/>
          </a:p>
          <a:p>
            <a:pPr>
              <a:lnSpc>
                <a:spcPct val="120000"/>
              </a:lnSpc>
              <a:defRPr/>
            </a:pPr>
            <a:r>
              <a:rPr lang="en-US" sz="4800" b="1">
                <a:solidFill>
                  <a:schemeClr val="bg1"/>
                </a:solidFill>
                <a:latin typeface="Verdana"/>
                <a:ea typeface="Verdana"/>
                <a:cs typeface="Verdana"/>
              </a:rPr>
              <a:t>in English</a:t>
            </a:r>
            <a:endParaRPr sz="4800" b="1">
              <a:solidFill>
                <a:schemeClr val="bg1"/>
              </a:solidFill>
              <a:latin typeface="Verdana"/>
              <a:ea typeface="Verdana"/>
              <a:cs typeface="Verdana"/>
            </a:endParaRPr>
          </a:p>
        </p:txBody>
      </p:sp>
      <p:pic>
        <p:nvPicPr>
          <p:cNvPr id="8" name="Picture 7"/>
          <p:cNvPicPr>
            <a:picLocks noChangeAspect="1"/>
          </p:cNvPicPr>
          <p:nvPr userDrawn="1"/>
        </p:nvPicPr>
        <p:blipFill>
          <a:blip r:embed="rId3"/>
          <a:stretch/>
        </p:blipFill>
        <p:spPr bwMode="auto">
          <a:xfrm>
            <a:off x="10487481" y="5890019"/>
            <a:ext cx="1530894" cy="79435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2">
    <p:bg>
      <p:bgPr shadeToTitle="0">
        <a:blipFill>
          <a:blip r:embed="rId2">
            <a:lum/>
          </a:blip>
          <a:stretch/>
        </a:blipFill>
      </p:bgPr>
    </p:bg>
    <p:spTree>
      <p:nvGrpSpPr>
        <p:cNvPr id="1" name=""/>
        <p:cNvGrpSpPr/>
        <p:nvPr/>
      </p:nvGrpSpPr>
      <p:grpSpPr bwMode="auto">
        <a:xfrm>
          <a:off x="0" y="0"/>
          <a:ext cx="0" cy="0"/>
          <a:chOff x="0" y="0"/>
          <a:chExt cx="0" cy="0"/>
        </a:xfrm>
      </p:grpSpPr>
      <p:sp>
        <p:nvSpPr>
          <p:cNvPr id="2" name="Title 1"/>
          <p:cNvSpPr>
            <a:spLocks noGrp="1"/>
          </p:cNvSpPr>
          <p:nvPr>
            <p:ph type="ctrTitle" hasCustomPrompt="1"/>
          </p:nvPr>
        </p:nvSpPr>
        <p:spPr bwMode="auto">
          <a:xfrm>
            <a:off x="1640165" y="959554"/>
            <a:ext cx="5540117" cy="2657522"/>
          </a:xfrm>
          <a:prstGeom prst="rect">
            <a:avLst/>
          </a:prstGeom>
        </p:spPr>
        <p:txBody>
          <a:bodyPr anchor="t"/>
          <a:lstStyle>
            <a:lvl1pPr algn="l">
              <a:lnSpc>
                <a:spcPct val="120000"/>
              </a:lnSpc>
              <a:defRPr sz="4800"/>
            </a:lvl1pPr>
          </a:lstStyle>
          <a:p>
            <a:pPr>
              <a:lnSpc>
                <a:spcPct val="120000"/>
              </a:lnSpc>
              <a:defRPr/>
            </a:pPr>
            <a:r>
              <a:rPr lang="ru-RU" sz="4800" b="1">
                <a:solidFill>
                  <a:schemeClr val="bg1"/>
                </a:solidFill>
                <a:latin typeface="Verdana"/>
                <a:ea typeface="Verdana"/>
                <a:cs typeface="Verdana"/>
              </a:rPr>
              <a:t>Современные </a:t>
            </a:r>
            <a:br>
              <a:rPr lang="ru-RU" sz="4800" b="1">
                <a:solidFill>
                  <a:schemeClr val="bg1"/>
                </a:solidFill>
                <a:latin typeface="Verdana"/>
                <a:ea typeface="Verdana"/>
                <a:cs typeface="Verdana"/>
              </a:rPr>
            </a:br>
            <a:r>
              <a:rPr lang="ru-RU" sz="4800" b="1">
                <a:solidFill>
                  <a:schemeClr val="bg1"/>
                </a:solidFill>
                <a:latin typeface="Verdana"/>
                <a:ea typeface="Verdana"/>
                <a:cs typeface="Verdana"/>
              </a:rPr>
              <a:t>технологии</a:t>
            </a:r>
            <a:br>
              <a:rPr lang="ru-RU" sz="4800" b="1">
                <a:solidFill>
                  <a:schemeClr val="bg1"/>
                </a:solidFill>
                <a:latin typeface="Verdana"/>
                <a:ea typeface="Verdana"/>
                <a:cs typeface="Verdana"/>
              </a:rPr>
            </a:br>
            <a:r>
              <a:rPr lang="ru-RU" sz="4800" b="1">
                <a:solidFill>
                  <a:schemeClr val="bg1"/>
                </a:solidFill>
                <a:latin typeface="Verdana"/>
                <a:ea typeface="Verdana"/>
                <a:cs typeface="Verdana"/>
              </a:rPr>
              <a:t>мониторинга</a:t>
            </a:r>
            <a:endParaRPr sz="4800" b="1">
              <a:solidFill>
                <a:schemeClr val="bg1"/>
              </a:solidFill>
              <a:latin typeface="Verdana"/>
              <a:ea typeface="Verdana"/>
              <a:cs typeface="Verdana"/>
            </a:endParaRPr>
          </a:p>
        </p:txBody>
      </p:sp>
      <p:pic>
        <p:nvPicPr>
          <p:cNvPr id="14" name="Picture 13"/>
          <p:cNvPicPr>
            <a:picLocks noChangeAspect="1"/>
          </p:cNvPicPr>
          <p:nvPr userDrawn="1"/>
        </p:nvPicPr>
        <p:blipFill>
          <a:blip r:embed="rId3"/>
          <a:stretch/>
        </p:blipFill>
        <p:spPr bwMode="auto">
          <a:xfrm>
            <a:off x="10443575" y="5879195"/>
            <a:ext cx="1574800" cy="8051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2(английский)">
    <p:bg>
      <p:bgPr shadeToTitle="0">
        <a:blipFill>
          <a:blip r:embed="rId2">
            <a:lum/>
          </a:blip>
          <a:stretch/>
        </a:blipFill>
      </p:bgPr>
    </p:bg>
    <p:spTree>
      <p:nvGrpSpPr>
        <p:cNvPr id="1" name=""/>
        <p:cNvGrpSpPr/>
        <p:nvPr/>
      </p:nvGrpSpPr>
      <p:grpSpPr bwMode="auto">
        <a:xfrm>
          <a:off x="0" y="0"/>
          <a:ext cx="0" cy="0"/>
          <a:chOff x="0" y="0"/>
          <a:chExt cx="0" cy="0"/>
        </a:xfrm>
      </p:grpSpPr>
      <p:sp>
        <p:nvSpPr>
          <p:cNvPr id="7" name="Text Placeholder 6"/>
          <p:cNvSpPr>
            <a:spLocks noGrp="1"/>
          </p:cNvSpPr>
          <p:nvPr>
            <p:ph type="body" sz="quarter" idx="10" hasCustomPrompt="1"/>
          </p:nvPr>
        </p:nvSpPr>
        <p:spPr bwMode="auto">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defRPr/>
            </a:pPr>
            <a:r>
              <a:rPr lang="en-US"/>
              <a:t>Title</a:t>
            </a:r>
            <a:endParaRPr/>
          </a:p>
          <a:p>
            <a:pPr lvl="0">
              <a:defRPr/>
            </a:pPr>
            <a:r>
              <a:rPr lang="en-US"/>
              <a:t>in English</a:t>
            </a:r>
            <a:endParaRPr/>
          </a:p>
        </p:txBody>
      </p:sp>
      <p:pic>
        <p:nvPicPr>
          <p:cNvPr id="24" name="Рисунок 1"/>
          <p:cNvPicPr>
            <a:picLocks noChangeAspect="1"/>
          </p:cNvPicPr>
          <p:nvPr userDrawn="1"/>
        </p:nvPicPr>
        <p:blipFill>
          <a:blip r:embed="rId3"/>
          <a:stretch/>
        </p:blipFill>
        <p:spPr bwMode="auto">
          <a:xfrm>
            <a:off x="10117144" y="5578356"/>
            <a:ext cx="1557240" cy="78800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3">
    <p:bg>
      <p:bgPr shadeToTitle="0">
        <a:blipFill>
          <a:blip r:embed="rId2">
            <a:lum/>
          </a:blip>
          <a:srcRect l="-41860" t="0" r="0" b="0"/>
          <a:stretch/>
        </a:blipFill>
      </p:bgPr>
    </p:bg>
    <p:spTree>
      <p:nvGrpSpPr>
        <p:cNvPr id="1" name=""/>
        <p:cNvGrpSpPr/>
        <p:nvPr/>
      </p:nvGrpSpPr>
      <p:grpSpPr bwMode="auto">
        <a:xfrm>
          <a:off x="0" y="0"/>
          <a:ext cx="0" cy="0"/>
          <a:chOff x="0" y="0"/>
          <a:chExt cx="0" cy="0"/>
        </a:xfrm>
      </p:grpSpPr>
      <p:sp>
        <p:nvSpPr>
          <p:cNvPr id="6" name="Text Placeholder 5"/>
          <p:cNvSpPr>
            <a:spLocks noGrp="1"/>
          </p:cNvSpPr>
          <p:nvPr>
            <p:ph type="body" sz="quarter" idx="10" hasCustomPrompt="1"/>
          </p:nvPr>
        </p:nvSpPr>
        <p:spPr bwMode="auto">
          <a:xfrm>
            <a:off x="838535" y="728060"/>
            <a:ext cx="7486315" cy="3062890"/>
          </a:xfrm>
          <a:prstGeom prst="rect">
            <a:avLst/>
          </a:prstGeom>
        </p:spPr>
        <p:txBody>
          <a:bodyPr/>
          <a:lstStyle>
            <a:lvl1pPr>
              <a:lnSpc>
                <a:spcPct val="120000"/>
              </a:lnSpc>
              <a:spcBef>
                <a:spcPts val="0"/>
              </a:spcBef>
              <a:defRPr sz="4800" b="1"/>
            </a:lvl1pPr>
          </a:lstStyle>
          <a:p>
            <a:pPr lvl="0">
              <a:defRPr/>
            </a:pPr>
            <a:r>
              <a:rPr lang="ru-RU"/>
              <a:t>Современные </a:t>
            </a:r>
            <a:endParaRPr/>
          </a:p>
          <a:p>
            <a:pPr lvl="0">
              <a:defRPr/>
            </a:pPr>
            <a:r>
              <a:rPr lang="ru-RU"/>
              <a:t>технологии</a:t>
            </a:r>
            <a:endParaRPr/>
          </a:p>
          <a:p>
            <a:pPr lvl="0">
              <a:defRPr/>
            </a:pPr>
            <a:r>
              <a:rPr lang="ru-RU"/>
              <a:t>мониторинга</a:t>
            </a:r>
            <a:endParaRPr lang="en-US"/>
          </a:p>
        </p:txBody>
      </p:sp>
      <p:pic>
        <p:nvPicPr>
          <p:cNvPr id="8" name="Picture 7"/>
          <p:cNvPicPr>
            <a:picLocks noChangeAspect="1"/>
          </p:cNvPicPr>
          <p:nvPr userDrawn="1"/>
        </p:nvPicPr>
        <p:blipFill>
          <a:blip r:embed="rId3"/>
          <a:stretch/>
        </p:blipFill>
        <p:spPr bwMode="auto">
          <a:xfrm>
            <a:off x="173625" y="5890019"/>
            <a:ext cx="1530894" cy="79435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3(английский)">
    <p:bg>
      <p:bgPr shadeToTitle="0">
        <a:blipFill>
          <a:blip r:embed="rId2">
            <a:lum/>
          </a:blip>
          <a:srcRect l="-41860" t="0" r="0" b="0"/>
          <a:stretch/>
        </a:blipFill>
      </p:bgPr>
    </p:bg>
    <p:spTree>
      <p:nvGrpSpPr>
        <p:cNvPr id="1" name=""/>
        <p:cNvGrpSpPr/>
        <p:nvPr/>
      </p:nvGrpSpPr>
      <p:grpSpPr bwMode="auto">
        <a:xfrm>
          <a:off x="0" y="0"/>
          <a:ext cx="0" cy="0"/>
          <a:chOff x="0" y="0"/>
          <a:chExt cx="0" cy="0"/>
        </a:xfrm>
      </p:grpSpPr>
      <p:sp>
        <p:nvSpPr>
          <p:cNvPr id="4" name="Text Placeholder 3"/>
          <p:cNvSpPr>
            <a:spLocks noGrp="1"/>
          </p:cNvSpPr>
          <p:nvPr>
            <p:ph type="body" sz="quarter" idx="10" hasCustomPrompt="1"/>
          </p:nvPr>
        </p:nvSpPr>
        <p:spPr bwMode="auto">
          <a:xfrm>
            <a:off x="838535" y="728060"/>
            <a:ext cx="7581565" cy="1838325"/>
          </a:xfrm>
          <a:prstGeom prst="rect">
            <a:avLst/>
          </a:prstGeom>
        </p:spPr>
        <p:txBody>
          <a:bodyPr/>
          <a:lstStyle>
            <a:lvl1pPr>
              <a:lnSpc>
                <a:spcPct val="120000"/>
              </a:lnSpc>
              <a:spcBef>
                <a:spcPts val="0"/>
              </a:spcBef>
              <a:defRPr sz="4800" b="1"/>
            </a:lvl1pPr>
          </a:lstStyle>
          <a:p>
            <a:pPr lvl="0">
              <a:defRPr/>
            </a:pPr>
            <a:r>
              <a:rPr lang="en-US"/>
              <a:t>Title</a:t>
            </a:r>
            <a:endParaRPr/>
          </a:p>
          <a:p>
            <a:pPr lvl="0">
              <a:defRPr/>
            </a:pPr>
            <a:r>
              <a:rPr lang="en-US"/>
              <a:t>in English</a:t>
            </a:r>
            <a:endParaRPr/>
          </a:p>
        </p:txBody>
      </p:sp>
      <p:pic>
        <p:nvPicPr>
          <p:cNvPr id="8" name="Picture 7"/>
          <p:cNvPicPr>
            <a:picLocks noChangeAspect="1"/>
          </p:cNvPicPr>
          <p:nvPr userDrawn="1"/>
        </p:nvPicPr>
        <p:blipFill>
          <a:blip r:embed="rId3"/>
          <a:stretch/>
        </p:blipFill>
        <p:spPr bwMode="auto">
          <a:xfrm>
            <a:off x="970341" y="5410047"/>
            <a:ext cx="1532306" cy="79760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1">
    <p:bg>
      <p:bgPr shadeToTitle="0">
        <a:blipFill>
          <a:blip r:embed="rId2">
            <a:lum/>
          </a:blip>
          <a:srcRect l="-38271" t="0" r="0" b="0"/>
          <a:stretch/>
        </a:blipFill>
      </p:bgPr>
    </p:bg>
    <p:spTree>
      <p:nvGrpSpPr>
        <p:cNvPr id="1" name=""/>
        <p:cNvGrpSpPr/>
        <p:nvPr/>
      </p:nvGrpSpPr>
      <p:grpSpPr bwMode="auto">
        <a:xfrm>
          <a:off x="0" y="0"/>
          <a:ext cx="0" cy="0"/>
          <a:chOff x="0" y="0"/>
          <a:chExt cx="0" cy="0"/>
        </a:xfrm>
      </p:grpSpPr>
      <p:sp>
        <p:nvSpPr>
          <p:cNvPr id="6" name="Text Placeholder 5"/>
          <p:cNvSpPr>
            <a:spLocks noGrp="1"/>
          </p:cNvSpPr>
          <p:nvPr>
            <p:ph type="body" sz="quarter" idx="11" hasCustomPrompt="1"/>
          </p:nvPr>
        </p:nvSpPr>
        <p:spPr bwMode="auto">
          <a:xfrm>
            <a:off x="380999" y="1129467"/>
            <a:ext cx="6670590" cy="3434295"/>
          </a:xfrm>
          <a:prstGeom prst="rect">
            <a:avLst/>
          </a:prstGeom>
        </p:spPr>
        <p:txBody>
          <a:bodyPr/>
          <a:lstStyle>
            <a:lvl1pPr>
              <a:lnSpc>
                <a:spcPct val="120000"/>
              </a:lnSpc>
              <a:spcBef>
                <a:spcPts val="0"/>
              </a:spcBef>
              <a:defRPr b="1"/>
            </a:lvl1pPr>
          </a:lstStyle>
          <a:p>
            <a:pPr lvl="0">
              <a:defRPr/>
            </a:pPr>
            <a:r>
              <a:rPr lang="ru-RU"/>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endParaRPr/>
          </a:p>
        </p:txBody>
      </p:sp>
      <p:sp>
        <p:nvSpPr>
          <p:cNvPr id="13" name="Title 12"/>
          <p:cNvSpPr>
            <a:spLocks noGrp="1"/>
          </p:cNvSpPr>
          <p:nvPr>
            <p:ph type="title" hasCustomPrompt="1"/>
          </p:nvPr>
        </p:nvSpPr>
        <p:spPr bwMode="auto">
          <a:xfrm>
            <a:off x="380999" y="270097"/>
            <a:ext cx="9067801" cy="606203"/>
          </a:xfrm>
          <a:prstGeom prst="rect">
            <a:avLst/>
          </a:prstGeom>
        </p:spPr>
        <p:txBody>
          <a:bodyPr/>
          <a:lstStyle>
            <a:lvl1pPr>
              <a:lnSpc>
                <a:spcPct val="100000"/>
              </a:lnSpc>
              <a:spcBef>
                <a:spcPts val="500"/>
              </a:spcBef>
              <a:spcAft>
                <a:spcPts val="500"/>
              </a:spcAft>
              <a:defRPr/>
            </a:lvl1pPr>
          </a:lstStyle>
          <a:p>
            <a:pPr lvl="0">
              <a:defRPr/>
            </a:pPr>
            <a:r>
              <a:rPr lang="ru-RU"/>
              <a:t>Компетенции</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2">
    <p:bg>
      <p:bgPr shadeToTitle="0">
        <a:blipFill>
          <a:blip r:embed="rId2">
            <a:lum/>
          </a:blip>
          <a:srcRect l="-35064" t="0" r="0" b="0"/>
          <a:stretch/>
        </a:blipFill>
      </p:bgPr>
    </p:bg>
    <p:spTree>
      <p:nvGrpSpPr>
        <p:cNvPr id="1" name=""/>
        <p:cNvGrpSpPr/>
        <p:nvPr/>
      </p:nvGrpSpPr>
      <p:grpSpPr bwMode="auto">
        <a:xfrm>
          <a:off x="0" y="0"/>
          <a:ext cx="0" cy="0"/>
          <a:chOff x="0" y="0"/>
          <a:chExt cx="0" cy="0"/>
        </a:xfrm>
      </p:grpSpPr>
      <p:sp>
        <p:nvSpPr>
          <p:cNvPr id="2" name="Title 1"/>
          <p:cNvSpPr>
            <a:spLocks noGrp="1"/>
          </p:cNvSpPr>
          <p:nvPr>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defRPr/>
            </a:pPr>
            <a:r>
              <a:rPr lang="ru-RU"/>
              <a:t>Текстовый слайд</a:t>
            </a:r>
            <a:endParaRPr/>
          </a:p>
        </p:txBody>
      </p:sp>
      <p:sp>
        <p:nvSpPr>
          <p:cNvPr id="4" name="Text Placeholder 3"/>
          <p:cNvSpPr>
            <a:spLocks noGrp="1"/>
          </p:cNvSpPr>
          <p:nvPr>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Подзаголовок</a:t>
            </a:r>
            <a:endParaRPr sz="2200" b="1">
              <a:solidFill>
                <a:schemeClr val="tx1">
                  <a:lumMod val="95000"/>
                  <a:lumOff val="5000"/>
                </a:schemeClr>
              </a:solidFill>
              <a:latin typeface="Verdana"/>
              <a:ea typeface="Verdana"/>
              <a:cs typeface="Verdana"/>
            </a:endParaRPr>
          </a:p>
        </p:txBody>
      </p:sp>
      <p:sp>
        <p:nvSpPr>
          <p:cNvPr id="6" name="Text Placeholder 5"/>
          <p:cNvSpPr>
            <a:spLocks noGrp="1"/>
          </p:cNvSpPr>
          <p:nvPr>
            <p:ph type="body" sz="quarter" idx="11" hasCustomPrompt="1"/>
          </p:nvPr>
        </p:nvSpPr>
        <p:spPr bwMode="auto">
          <a:xfrm>
            <a:off x="396323" y="1620310"/>
            <a:ext cx="6181063" cy="3109890"/>
          </a:xfrm>
          <a:prstGeom prst="rect">
            <a:avLst/>
          </a:prstGeom>
        </p:spPr>
        <p:txBody>
          <a:bodyPr/>
          <a:lstStyle>
            <a:lvl1pPr>
              <a:lnSpc>
                <a:spcPct val="120000"/>
              </a:lnSpc>
              <a:spcBef>
                <a:spcPts val="0"/>
              </a:spcBef>
              <a:defRPr sz="1500"/>
            </a:lvl1pPr>
          </a:lstStyle>
          <a:p>
            <a:pPr lvl="0">
              <a:defRPr/>
            </a:pPr>
            <a:r>
              <a:rPr lang="ru-RU"/>
              <a:t>Наши инженеры участвуют  в создании бизнес-решений промышленного класса, работающих в том числе</a:t>
            </a:r>
            <a:endParaRPr/>
          </a:p>
          <a:p>
            <a:pPr lvl="0">
              <a:defRPr/>
            </a:pPr>
            <a:r>
              <a:rPr lang="ru-RU"/>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2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29">
            <a:lum/>
          </a:blip>
          <a:srcRect l="0" t="0" r="-14528" b="0"/>
          <a:stretch/>
        </a:blipFill>
      </p:bgPr>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xStyles>
    <p:titleStyle>
      <a:lvl1pPr algn="l" defTabSz="914400">
        <a:lnSpc>
          <a:spcPct val="100000"/>
        </a:lnSpc>
        <a:spcBef>
          <a:spcPts val="500"/>
        </a:spcBef>
        <a:spcAft>
          <a:spcPts val="500"/>
        </a:spcAft>
        <a:buNone/>
        <a:defRPr sz="3200" b="1">
          <a:solidFill>
            <a:schemeClr val="tx1"/>
          </a:solidFill>
          <a:latin typeface="Verdana"/>
          <a:ea typeface="Verdana"/>
          <a:cs typeface="+mj-cs"/>
        </a:defRPr>
      </a:lvl1pPr>
    </p:titleStyle>
    <p:body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jp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emf"/><Relationship Id="rId3" Type="http://schemas.openxmlformats.org/officeDocument/2006/relationships/oleObject" Target="../embeddings/oleObject18.bin"/><Relationship Id="rId4" Type="http://schemas.openxmlformats.org/officeDocument/2006/relationships/image" Target="../media/image62.emf"/><Relationship Id="rId5" Type="http://schemas.openxmlformats.org/officeDocument/2006/relationships/oleObject" Target="../embeddings/oleObject19.bin"/><Relationship Id="rId6" Type="http://schemas.openxmlformats.org/officeDocument/2006/relationships/image" Target="../media/image63.emf"/><Relationship Id="rId7" Type="http://schemas.openxmlformats.org/officeDocument/2006/relationships/oleObject" Target="../embeddings/oleObject20.bin"/><Relationship Id="rId8" Type="http://schemas.openxmlformats.org/officeDocument/2006/relationships/image" Target="../media/image64.emf"/><Relationship Id="rId9" Type="http://schemas.openxmlformats.org/officeDocument/2006/relationships/oleObject" Target="../embeddings/oleObject21.bin"/><Relationship Id="rId10" Type="http://schemas.openxmlformats.org/officeDocument/2006/relationships/image" Target="../media/image6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6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emf"/><Relationship Id="rId3" Type="http://schemas.openxmlformats.org/officeDocument/2006/relationships/oleObject" Target="../embeddings/oleObject22.bin"/><Relationship Id="rId4" Type="http://schemas.openxmlformats.org/officeDocument/2006/relationships/image" Target="../media/image65.png"/><Relationship Id="rId5" Type="http://schemas.openxmlformats.org/officeDocument/2006/relationships/image" Target="../media/image6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vertabelo.com/blog/why-sql-is-neither-legacy-nor-low-level-but-simply-awesome/" TargetMode="External"/><Relationship Id="rId3" Type="http://schemas.openxmlformats.org/officeDocument/2006/relationships/image" Target="../media/image67.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mongodb.com/download-center/community?jmp=docs" TargetMode="External"/><Relationship Id="rId3" Type="http://schemas.openxmlformats.org/officeDocument/2006/relationships/hyperlink" Target="https://docs.mongodb.com/manual/tutorial/install-mongodb-on-ubuntu/" TargetMode="Externa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emf"/><Relationship Id="rId3" Type="http://schemas.openxmlformats.org/officeDocument/2006/relationships/oleObject" Target="../embeddings/oleObject1.bin"/><Relationship Id="rId4" Type="http://schemas.openxmlformats.org/officeDocument/2006/relationships/image" Target="../media/image30.emf"/><Relationship Id="rId5" Type="http://schemas.openxmlformats.org/officeDocument/2006/relationships/oleObject" Target="../embeddings/oleObject2.bin"/><Relationship Id="rId6" Type="http://schemas.openxmlformats.org/officeDocument/2006/relationships/image" Target="../media/image31.emf"/><Relationship Id="rId7" Type="http://schemas.openxmlformats.org/officeDocument/2006/relationships/oleObject" Target="../embeddings/oleObject3.bin"/></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scylladb.com/download/#server" TargetMode="Externa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emf"/><Relationship Id="rId3" Type="http://schemas.openxmlformats.org/officeDocument/2006/relationships/package" Target="../embeddings/Microsoft_Excel_Worksheet1.xlsx"/></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70.emf"/><Relationship Id="rId4" Type="http://schemas.openxmlformats.org/officeDocument/2006/relationships/package" Target="../embeddings/Microsoft_Excel_Worksheet2.xlsx"/><Relationship Id="rId5" Type="http://schemas.openxmlformats.org/officeDocument/2006/relationships/image" Target="../media/image71.emf"/><Relationship Id="rId6" Type="http://schemas.openxmlformats.org/officeDocument/2006/relationships/package" Target="../embeddings/Microsoft_Excel_Worksheet3.xlsx"/><Relationship Id="rId7" Type="http://schemas.openxmlformats.org/officeDocument/2006/relationships/image" Target="../media/image72.emf"/><Relationship Id="rId8" Type="http://schemas.openxmlformats.org/officeDocument/2006/relationships/package" Target="../embeddings/Microsoft_Excel_Worksheet4.xlsx"/></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ocs.scylladb.com/getting-started/dml/" TargetMode="Externa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emf"/><Relationship Id="rId3" Type="http://schemas.openxmlformats.org/officeDocument/2006/relationships/oleObject" Target="../embeddings/oleObject4.bin"/><Relationship Id="rId4" Type="http://schemas.openxmlformats.org/officeDocument/2006/relationships/image" Target="../media/image33.emf"/><Relationship Id="rId5" Type="http://schemas.openxmlformats.org/officeDocument/2006/relationships/oleObject" Target="../embeddings/oleObject5.bin"/><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emf"/><Relationship Id="rId3" Type="http://schemas.openxmlformats.org/officeDocument/2006/relationships/oleObject" Target="../embeddings/oleObject6.bin"/><Relationship Id="rId4" Type="http://schemas.openxmlformats.org/officeDocument/2006/relationships/image" Target="../media/image38.emf"/><Relationship Id="rId5" Type="http://schemas.openxmlformats.org/officeDocument/2006/relationships/oleObject" Target="../embeddings/oleObject7.bin"/><Relationship Id="rId6" Type="http://schemas.openxmlformats.org/officeDocument/2006/relationships/image" Target="../media/image39.emf"/><Relationship Id="rId7" Type="http://schemas.openxmlformats.org/officeDocument/2006/relationships/oleObject" Target="../embeddings/oleObject8.bin"/><Relationship Id="rId8" Type="http://schemas.openxmlformats.org/officeDocument/2006/relationships/image" Target="../media/image40.emf"/><Relationship Id="rId9" Type="http://schemas.openxmlformats.org/officeDocument/2006/relationships/oleObject" Target="../embeddings/oleObject9.bin"/><Relationship Id="rId10" Type="http://schemas.openxmlformats.org/officeDocument/2006/relationships/image" Target="../media/image41.emf"/><Relationship Id="rId11" Type="http://schemas.openxmlformats.org/officeDocument/2006/relationships/oleObject" Target="../embeddings/oleObject10.bin"/><Relationship Id="rId12" Type="http://schemas.openxmlformats.org/officeDocument/2006/relationships/image" Target="../media/image42.emf"/><Relationship Id="rId13" Type="http://schemas.openxmlformats.org/officeDocument/2006/relationships/oleObject" Target="../embeddings/oleObject11.bin"/></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emf"/><Relationship Id="rId3" Type="http://schemas.openxmlformats.org/officeDocument/2006/relationships/oleObject" Target="../embeddings/oleObject12.bin"/><Relationship Id="rId4" Type="http://schemas.openxmlformats.org/officeDocument/2006/relationships/image" Target="../media/image44.emf"/><Relationship Id="rId5" Type="http://schemas.openxmlformats.org/officeDocument/2006/relationships/oleObject" Target="../embeddings/oleObject13.bin"/><Relationship Id="rId6" Type="http://schemas.openxmlformats.org/officeDocument/2006/relationships/image" Target="../media/image45.emf"/><Relationship Id="rId7" Type="http://schemas.openxmlformats.org/officeDocument/2006/relationships/oleObject" Target="../embeddings/oleObject14.bin"/><Relationship Id="rId8" Type="http://schemas.openxmlformats.org/officeDocument/2006/relationships/image" Target="../media/image46.emf"/><Relationship Id="rId9" Type="http://schemas.openxmlformats.org/officeDocument/2006/relationships/oleObject" Target="../embeddings/oleObject15.bin"/><Relationship Id="rId10" Type="http://schemas.openxmlformats.org/officeDocument/2006/relationships/image" Target="../media/image47.emf"/><Relationship Id="rId11" Type="http://schemas.openxmlformats.org/officeDocument/2006/relationships/oleObject" Target="../embeddings/oleObject16.bin"/><Relationship Id="rId12" Type="http://schemas.openxmlformats.org/officeDocument/2006/relationships/image" Target="../media/image48.emf"/><Relationship Id="rId13" Type="http://schemas.openxmlformats.org/officeDocument/2006/relationships/oleObject" Target="../embeddings/oleObject17.bin"/><Relationship Id="rId14" Type="http://schemas.openxmlformats.org/officeDocument/2006/relationships/image" Target="../media/image49.png"/><Relationship Id="rId15" Type="http://schemas.openxmlformats.org/officeDocument/2006/relationships/image" Target="../media/image50.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sz="3600" u="sng">
                <a:solidFill>
                  <a:srgbClr val="002060"/>
                </a:solidFill>
                <a:latin typeface="+mn-lt"/>
                <a:cs typeface="Times New Roman"/>
              </a:rPr>
              <a:t>Лекция №13</a:t>
            </a:r>
            <a:endParaRPr/>
          </a:p>
        </p:txBody>
      </p:sp>
      <p:sp>
        <p:nvSpPr>
          <p:cNvPr id="162" name="Text Box 10"/>
          <p:cNvSpPr txBox="1">
            <a:spLocks noChangeArrowheads="1"/>
          </p:cNvSpPr>
          <p:nvPr/>
        </p:nvSpPr>
        <p:spPr bwMode="auto">
          <a:xfrm>
            <a:off x="330740" y="988321"/>
            <a:ext cx="11478640"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ctr">
              <a:spcBef>
                <a:spcPts val="0"/>
              </a:spcBef>
              <a:spcAft>
                <a:spcPts val="600"/>
              </a:spcAft>
              <a:buFontTx/>
              <a:buNone/>
              <a:defRPr/>
            </a:pPr>
            <a:r>
              <a:rPr lang="ru-RU" sz="3200" b="1">
                <a:solidFill>
                  <a:srgbClr val="002060"/>
                </a:solidFill>
                <a:latin typeface="+mn-lt"/>
              </a:rPr>
              <a:t>Работа с </a:t>
            </a:r>
            <a:r>
              <a:rPr lang="en-US" sz="3200" b="1">
                <a:solidFill>
                  <a:srgbClr val="002060"/>
                </a:solidFill>
                <a:latin typeface="+mn-lt"/>
              </a:rPr>
              <a:t>NoSQL</a:t>
            </a:r>
            <a:r>
              <a:rPr lang="ru-RU" sz="3200" b="1">
                <a:solidFill>
                  <a:srgbClr val="002060"/>
                </a:solidFill>
                <a:latin typeface="+mn-lt"/>
              </a:rPr>
              <a:t> базами данных</a:t>
            </a:r>
            <a:endParaRPr lang="en-US" sz="3200" b="1">
              <a:solidFill>
                <a:srgbClr val="002060"/>
              </a:solidFill>
              <a:latin typeface="+mn-lt"/>
            </a:endParaRPr>
          </a:p>
          <a:p>
            <a:pPr marL="360000" indent="-360000" algn="just">
              <a:spcBef>
                <a:spcPts val="0"/>
              </a:spcBef>
              <a:defRPr/>
            </a:pPr>
            <a:r>
              <a:rPr lang="ru-RU" sz="2800">
                <a:solidFill>
                  <a:srgbClr val="002060"/>
                </a:solidFill>
                <a:latin typeface="+mn-lt"/>
              </a:rPr>
              <a:t>Ограничения </a:t>
            </a:r>
            <a:r>
              <a:rPr lang="en-US" sz="2800">
                <a:solidFill>
                  <a:srgbClr val="002060"/>
                </a:solidFill>
                <a:latin typeface="+mn-lt"/>
              </a:rPr>
              <a:t>SQL</a:t>
            </a:r>
            <a:endParaRPr/>
          </a:p>
          <a:p>
            <a:pPr marL="360000" indent="-360000" algn="just">
              <a:spcBef>
                <a:spcPts val="0"/>
              </a:spcBef>
              <a:defRPr/>
            </a:pPr>
            <a:r>
              <a:rPr lang="ru-RU" sz="2800">
                <a:solidFill>
                  <a:srgbClr val="002060"/>
                </a:solidFill>
                <a:latin typeface="+mn-lt"/>
              </a:rPr>
              <a:t>Теорема </a:t>
            </a:r>
            <a:r>
              <a:rPr lang="en-US" sz="2800">
                <a:solidFill>
                  <a:srgbClr val="002060"/>
                </a:solidFill>
                <a:latin typeface="+mn-lt"/>
              </a:rPr>
              <a:t>CAP</a:t>
            </a:r>
            <a:endParaRPr/>
          </a:p>
          <a:p>
            <a:pPr marL="360000" indent="-360000" algn="just">
              <a:spcBef>
                <a:spcPts val="0"/>
              </a:spcBef>
              <a:defRPr/>
            </a:pPr>
            <a:r>
              <a:rPr lang="en-US" sz="2800">
                <a:solidFill>
                  <a:srgbClr val="002060"/>
                </a:solidFill>
                <a:latin typeface="+mn-lt"/>
              </a:rPr>
              <a:t>ACID vs BASE</a:t>
            </a:r>
            <a:r>
              <a:rPr lang="ru-RU" sz="2800">
                <a:solidFill>
                  <a:srgbClr val="002060"/>
                </a:solidFill>
                <a:latin typeface="+mn-lt"/>
              </a:rPr>
              <a:t> </a:t>
            </a:r>
            <a:endParaRPr lang="en-US" sz="2800">
              <a:solidFill>
                <a:srgbClr val="002060"/>
              </a:solidFill>
              <a:latin typeface="+mn-lt"/>
            </a:endParaRPr>
          </a:p>
          <a:p>
            <a:pPr marL="360000" indent="-360000" algn="just">
              <a:spcBef>
                <a:spcPts val="0"/>
              </a:spcBef>
              <a:defRPr/>
            </a:pPr>
            <a:r>
              <a:rPr lang="en-US" sz="2800">
                <a:solidFill>
                  <a:srgbClr val="002060"/>
                </a:solidFill>
                <a:latin typeface="+mn-lt"/>
              </a:rPr>
              <a:t>SQL </a:t>
            </a:r>
            <a:r>
              <a:rPr lang="ru-RU" sz="2800">
                <a:solidFill>
                  <a:srgbClr val="002060"/>
                </a:solidFill>
                <a:latin typeface="+mn-lt"/>
              </a:rPr>
              <a:t>или</a:t>
            </a:r>
            <a:r>
              <a:rPr lang="en-US" sz="2800">
                <a:solidFill>
                  <a:srgbClr val="002060"/>
                </a:solidFill>
                <a:latin typeface="+mn-lt"/>
              </a:rPr>
              <a:t> NoSQL</a:t>
            </a:r>
            <a:r>
              <a:rPr lang="ru-RU" sz="2800">
                <a:solidFill>
                  <a:srgbClr val="002060"/>
                </a:solidFill>
                <a:latin typeface="+mn-lt"/>
              </a:rPr>
              <a:t>: критерии выбора</a:t>
            </a:r>
            <a:endParaRPr/>
          </a:p>
          <a:p>
            <a:pPr marL="360000" indent="-360000" algn="just">
              <a:spcBef>
                <a:spcPts val="0"/>
              </a:spcBef>
              <a:defRPr/>
            </a:pPr>
            <a:r>
              <a:rPr lang="en-US" sz="2800">
                <a:solidFill>
                  <a:srgbClr val="002060"/>
                </a:solidFill>
                <a:latin typeface="+mn-lt"/>
              </a:rPr>
              <a:t>MongoDB</a:t>
            </a:r>
            <a:endParaRPr lang="ru-RU" sz="2800">
              <a:solidFill>
                <a:srgbClr val="002060"/>
              </a:solidFill>
              <a:latin typeface="+mn-lt"/>
            </a:endParaRPr>
          </a:p>
          <a:p>
            <a:pPr marL="360000" indent="-360000" algn="just">
              <a:spcBef>
                <a:spcPts val="0"/>
              </a:spcBef>
              <a:defRPr/>
            </a:pPr>
            <a:r>
              <a:rPr lang="en-US" sz="2800">
                <a:solidFill>
                  <a:srgbClr val="002060"/>
                </a:solidFill>
                <a:latin typeface="+mn-lt"/>
              </a:rPr>
              <a:t>Redis</a:t>
            </a:r>
            <a:endParaRPr/>
          </a:p>
          <a:p>
            <a:pPr marL="360000" indent="-360000" algn="just">
              <a:spcBef>
                <a:spcPts val="0"/>
              </a:spcBef>
              <a:defRPr/>
            </a:pPr>
            <a:r>
              <a:rPr lang="en-US" sz="2800">
                <a:solidFill>
                  <a:srgbClr val="002060"/>
                </a:solidFill>
                <a:latin typeface="+mn-lt"/>
              </a:rPr>
              <a:t>ScyllaDB</a:t>
            </a:r>
            <a:endParaRPr lang="ru-RU" sz="28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NoSQL </a:t>
            </a:r>
            <a:r>
              <a:rPr lang="ru-RU">
                <a:solidFill>
                  <a:srgbClr val="002060"/>
                </a:solidFill>
                <a:latin typeface="+mn-lt"/>
                <a:cs typeface="Times New Roman"/>
              </a:rPr>
              <a:t>базы данных</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endParaRPr lang="ru-RU" sz="2000">
              <a:solidFill>
                <a:srgbClr val="002060"/>
              </a:solidFill>
              <a:latin typeface="+mn-lt"/>
            </a:endParaRPr>
          </a:p>
        </p:txBody>
      </p:sp>
      <p:sp>
        <p:nvSpPr>
          <p:cNvPr id="98" name="TextBox 97"/>
          <p:cNvSpPr txBox="1"/>
          <p:nvPr/>
        </p:nvSpPr>
        <p:spPr bwMode="auto">
          <a:xfrm>
            <a:off x="2169841" y="988321"/>
            <a:ext cx="2241832" cy="400110"/>
          </a:xfrm>
          <a:prstGeom prst="rect">
            <a:avLst/>
          </a:prstGeom>
          <a:noFill/>
        </p:spPr>
        <p:txBody>
          <a:bodyPr wrap="none" rtlCol="0">
            <a:spAutoFit/>
          </a:bodyPr>
          <a:lstStyle/>
          <a:p>
            <a:pPr>
              <a:defRPr/>
            </a:pPr>
            <a:r>
              <a:rPr lang="en-US" sz="2000" u="sng">
                <a:solidFill>
                  <a:srgbClr val="002060"/>
                </a:solidFill>
              </a:rPr>
              <a:t>Document-oriented</a:t>
            </a:r>
            <a:endParaRPr lang="ru-RU" sz="2000" u="sng">
              <a:solidFill>
                <a:srgbClr val="002060"/>
              </a:solidFill>
            </a:endParaRPr>
          </a:p>
        </p:txBody>
      </p:sp>
      <p:sp>
        <p:nvSpPr>
          <p:cNvPr id="99" name="TextBox 98"/>
          <p:cNvSpPr txBox="1"/>
          <p:nvPr/>
        </p:nvSpPr>
        <p:spPr bwMode="auto">
          <a:xfrm>
            <a:off x="2266408" y="3779959"/>
            <a:ext cx="825867" cy="400110"/>
          </a:xfrm>
          <a:prstGeom prst="rect">
            <a:avLst/>
          </a:prstGeom>
          <a:noFill/>
        </p:spPr>
        <p:txBody>
          <a:bodyPr wrap="none" rtlCol="0">
            <a:spAutoFit/>
          </a:bodyPr>
          <a:lstStyle/>
          <a:p>
            <a:pPr>
              <a:defRPr/>
            </a:pPr>
            <a:r>
              <a:rPr lang="en-US" sz="2000" u="sng">
                <a:solidFill>
                  <a:srgbClr val="002060"/>
                </a:solidFill>
              </a:rPr>
              <a:t>Graph</a:t>
            </a:r>
            <a:endParaRPr lang="ru-RU" sz="2000" u="sng">
              <a:solidFill>
                <a:srgbClr val="002060"/>
              </a:solidFill>
            </a:endParaRPr>
          </a:p>
        </p:txBody>
      </p:sp>
      <p:grpSp>
        <p:nvGrpSpPr>
          <p:cNvPr id="100" name="Group 112"/>
          <p:cNvGrpSpPr/>
          <p:nvPr/>
        </p:nvGrpSpPr>
        <p:grpSpPr bwMode="auto">
          <a:xfrm>
            <a:off x="2113189" y="1492378"/>
            <a:ext cx="1868160" cy="1796474"/>
            <a:chOff x="611560" y="2060849"/>
            <a:chExt cx="1868160" cy="1796474"/>
          </a:xfrm>
        </p:grpSpPr>
        <p:sp>
          <p:nvSpPr>
            <p:cNvPr id="101" name="Rectangle 6"/>
            <p:cNvSpPr/>
            <p:nvPr/>
          </p:nvSpPr>
          <p:spPr bwMode="auto">
            <a:xfrm>
              <a:off x="611560" y="2066270"/>
              <a:ext cx="1868160" cy="17910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02" name="TextBox 101"/>
            <p:cNvSpPr txBox="1"/>
            <p:nvPr/>
          </p:nvSpPr>
          <p:spPr bwMode="auto">
            <a:xfrm>
              <a:off x="611560" y="2060849"/>
              <a:ext cx="1868160" cy="307777"/>
            </a:xfrm>
            <a:prstGeom prst="rect">
              <a:avLst/>
            </a:prstGeom>
            <a:noFill/>
            <a:ln>
              <a:noFill/>
            </a:ln>
          </p:spPr>
          <p:txBody>
            <a:bodyPr wrap="square" rtlCol="0">
              <a:spAutoFit/>
            </a:bodyPr>
            <a:lstStyle/>
            <a:p>
              <a:pPr algn="ctr">
                <a:defRPr/>
              </a:pPr>
              <a:r>
                <a:rPr lang="en-US" sz="1400">
                  <a:solidFill>
                    <a:srgbClr val="002060"/>
                  </a:solidFill>
                  <a:cs typeface="Times New Roman"/>
                </a:rPr>
                <a:t>collection 1</a:t>
              </a:r>
              <a:endParaRPr lang="ru-RU" sz="1400">
                <a:solidFill>
                  <a:srgbClr val="002060"/>
                </a:solidFill>
                <a:cs typeface="Times New Roman"/>
              </a:endParaRPr>
            </a:p>
          </p:txBody>
        </p:sp>
        <p:grpSp>
          <p:nvGrpSpPr>
            <p:cNvPr id="103" name="Group 111"/>
            <p:cNvGrpSpPr/>
            <p:nvPr/>
          </p:nvGrpSpPr>
          <p:grpSpPr bwMode="auto">
            <a:xfrm>
              <a:off x="730203" y="2338854"/>
              <a:ext cx="1580067" cy="1372233"/>
              <a:chOff x="730203" y="2338854"/>
              <a:chExt cx="1580067" cy="1372233"/>
            </a:xfrm>
          </p:grpSpPr>
          <p:sp>
            <p:nvSpPr>
              <p:cNvPr id="104" name="TextBox 103"/>
              <p:cNvSpPr txBox="1"/>
              <p:nvPr/>
            </p:nvSpPr>
            <p:spPr bwMode="auto">
              <a:xfrm>
                <a:off x="730203" y="2338854"/>
                <a:ext cx="1382666" cy="1200329"/>
              </a:xfrm>
              <a:prstGeom prst="rect">
                <a:avLst/>
              </a:prstGeom>
              <a:solidFill>
                <a:schemeClr val="bg1"/>
              </a:solidFill>
              <a:ln>
                <a:solidFill>
                  <a:srgbClr val="2572BB"/>
                </a:solidFill>
              </a:ln>
            </p:spPr>
            <p:txBody>
              <a:bodyPr wrap="square" rtlCol="0">
                <a:spAutoFit/>
              </a:bodyPr>
              <a:lstStyle/>
              <a:p>
                <a:pPr algn="ctr">
                  <a:defRPr/>
                </a:pPr>
                <a:r>
                  <a:rPr lang="en-US" sz="1200">
                    <a:solidFill>
                      <a:srgbClr val="002060"/>
                    </a:solidFill>
                    <a:cs typeface="Times New Roman"/>
                  </a:rPr>
                  <a:t>document 5</a:t>
                </a:r>
                <a:endParaRPr/>
              </a:p>
              <a:p>
                <a:pPr>
                  <a:defRPr/>
                </a:pPr>
                <a:r>
                  <a:rPr lang="en-US" sz="1200">
                    <a:solidFill>
                      <a:srgbClr val="002060"/>
                    </a:solidFill>
                    <a:cs typeface="Times New Roman"/>
                  </a:rPr>
                  <a:t>{</a:t>
                </a:r>
                <a:endParaRPr/>
              </a:p>
              <a:p>
                <a:pPr>
                  <a:defRPr/>
                </a:pPr>
                <a:r>
                  <a:rPr lang="en-US" sz="1200">
                    <a:solidFill>
                      <a:srgbClr val="002060"/>
                    </a:solidFill>
                    <a:cs typeface="Times New Roman"/>
                  </a:rPr>
                  <a:t>    field_1: value,</a:t>
                </a:r>
                <a:endParaRPr/>
              </a:p>
              <a:p>
                <a:pPr>
                  <a:defRPr/>
                </a:pPr>
                <a:r>
                  <a:rPr lang="en-US" sz="1200">
                    <a:solidFill>
                      <a:srgbClr val="002060"/>
                    </a:solidFill>
                    <a:cs typeface="Times New Roman"/>
                  </a:rPr>
                  <a:t>    field_2: value,</a:t>
                </a:r>
                <a:endParaRPr/>
              </a:p>
              <a:p>
                <a:pPr>
                  <a:defRPr/>
                </a:pPr>
                <a:r>
                  <a:rPr lang="en-US" sz="1200">
                    <a:solidFill>
                      <a:srgbClr val="002060"/>
                    </a:solidFill>
                    <a:cs typeface="Times New Roman"/>
                  </a:rPr>
                  <a:t>    field_3: value</a:t>
                </a:r>
                <a:endParaRPr/>
              </a:p>
              <a:p>
                <a:pPr>
                  <a:defRPr/>
                </a:pPr>
                <a:r>
                  <a:rPr lang="en-US" sz="1200">
                    <a:solidFill>
                      <a:srgbClr val="002060"/>
                    </a:solidFill>
                    <a:cs typeface="Times New Roman"/>
                  </a:rPr>
                  <a:t> }</a:t>
                </a:r>
                <a:endParaRPr lang="ru-RU" sz="1200">
                  <a:solidFill>
                    <a:srgbClr val="002060"/>
                  </a:solidFill>
                  <a:cs typeface="Times New Roman"/>
                </a:endParaRPr>
              </a:p>
            </p:txBody>
          </p:sp>
          <p:sp>
            <p:nvSpPr>
              <p:cNvPr id="105" name="TextBox 104"/>
              <p:cNvSpPr txBox="1"/>
              <p:nvPr/>
            </p:nvSpPr>
            <p:spPr bwMode="auto">
              <a:xfrm>
                <a:off x="775852" y="2380030"/>
                <a:ext cx="1382666" cy="1200329"/>
              </a:xfrm>
              <a:prstGeom prst="rect">
                <a:avLst/>
              </a:prstGeom>
              <a:solidFill>
                <a:schemeClr val="bg1"/>
              </a:solidFill>
              <a:ln>
                <a:solidFill>
                  <a:srgbClr val="2572BB"/>
                </a:solidFill>
              </a:ln>
            </p:spPr>
            <p:txBody>
              <a:bodyPr wrap="square" rtlCol="0">
                <a:spAutoFit/>
              </a:bodyPr>
              <a:lstStyle/>
              <a:p>
                <a:pPr algn="ctr">
                  <a:defRPr/>
                </a:pPr>
                <a:r>
                  <a:rPr lang="en-US" sz="1200">
                    <a:solidFill>
                      <a:srgbClr val="002060"/>
                    </a:solidFill>
                    <a:cs typeface="Times New Roman"/>
                  </a:rPr>
                  <a:t>document 4</a:t>
                </a:r>
                <a:endParaRPr/>
              </a:p>
              <a:p>
                <a:pPr>
                  <a:defRPr/>
                </a:pPr>
                <a:r>
                  <a:rPr lang="en-US" sz="1200">
                    <a:solidFill>
                      <a:srgbClr val="002060"/>
                    </a:solidFill>
                    <a:cs typeface="Times New Roman"/>
                  </a:rPr>
                  <a:t>{</a:t>
                </a:r>
                <a:endParaRPr/>
              </a:p>
              <a:p>
                <a:pPr>
                  <a:defRPr/>
                </a:pPr>
                <a:r>
                  <a:rPr lang="en-US" sz="1200">
                    <a:solidFill>
                      <a:srgbClr val="002060"/>
                    </a:solidFill>
                    <a:cs typeface="Times New Roman"/>
                  </a:rPr>
                  <a:t>    field_1: value,</a:t>
                </a:r>
                <a:endParaRPr/>
              </a:p>
              <a:p>
                <a:pPr>
                  <a:defRPr/>
                </a:pPr>
                <a:r>
                  <a:rPr lang="en-US" sz="1200">
                    <a:solidFill>
                      <a:srgbClr val="002060"/>
                    </a:solidFill>
                    <a:cs typeface="Times New Roman"/>
                  </a:rPr>
                  <a:t>    field_2: value,</a:t>
                </a:r>
                <a:endParaRPr/>
              </a:p>
              <a:p>
                <a:pPr>
                  <a:defRPr/>
                </a:pPr>
                <a:r>
                  <a:rPr lang="en-US" sz="1200">
                    <a:solidFill>
                      <a:srgbClr val="002060"/>
                    </a:solidFill>
                    <a:cs typeface="Times New Roman"/>
                  </a:rPr>
                  <a:t>    field_3: value</a:t>
                </a:r>
                <a:endParaRPr/>
              </a:p>
              <a:p>
                <a:pPr>
                  <a:defRPr/>
                </a:pPr>
                <a:r>
                  <a:rPr lang="en-US" sz="1200">
                    <a:solidFill>
                      <a:srgbClr val="002060"/>
                    </a:solidFill>
                    <a:cs typeface="Times New Roman"/>
                  </a:rPr>
                  <a:t> }</a:t>
                </a:r>
                <a:endParaRPr lang="ru-RU" sz="1200">
                  <a:solidFill>
                    <a:srgbClr val="002060"/>
                  </a:solidFill>
                  <a:cs typeface="Times New Roman"/>
                </a:endParaRPr>
              </a:p>
            </p:txBody>
          </p:sp>
          <p:sp>
            <p:nvSpPr>
              <p:cNvPr id="106" name="TextBox 105"/>
              <p:cNvSpPr txBox="1"/>
              <p:nvPr/>
            </p:nvSpPr>
            <p:spPr bwMode="auto">
              <a:xfrm>
                <a:off x="819532" y="2420888"/>
                <a:ext cx="1382666" cy="1200329"/>
              </a:xfrm>
              <a:prstGeom prst="rect">
                <a:avLst/>
              </a:prstGeom>
              <a:solidFill>
                <a:schemeClr val="bg1"/>
              </a:solidFill>
              <a:ln>
                <a:solidFill>
                  <a:srgbClr val="2572BB"/>
                </a:solidFill>
              </a:ln>
            </p:spPr>
            <p:txBody>
              <a:bodyPr wrap="square" rtlCol="0">
                <a:spAutoFit/>
              </a:bodyPr>
              <a:lstStyle/>
              <a:p>
                <a:pPr algn="ctr">
                  <a:defRPr/>
                </a:pPr>
                <a:r>
                  <a:rPr lang="en-US" sz="1200">
                    <a:solidFill>
                      <a:srgbClr val="002060"/>
                    </a:solidFill>
                    <a:cs typeface="Times New Roman"/>
                  </a:rPr>
                  <a:t>document 3</a:t>
                </a:r>
                <a:endParaRPr/>
              </a:p>
              <a:p>
                <a:pPr>
                  <a:defRPr/>
                </a:pPr>
                <a:r>
                  <a:rPr lang="en-US" sz="1200">
                    <a:solidFill>
                      <a:srgbClr val="002060"/>
                    </a:solidFill>
                    <a:cs typeface="Times New Roman"/>
                  </a:rPr>
                  <a:t>{</a:t>
                </a:r>
                <a:endParaRPr/>
              </a:p>
              <a:p>
                <a:pPr>
                  <a:defRPr/>
                </a:pPr>
                <a:r>
                  <a:rPr lang="en-US" sz="1200">
                    <a:solidFill>
                      <a:srgbClr val="002060"/>
                    </a:solidFill>
                    <a:cs typeface="Times New Roman"/>
                  </a:rPr>
                  <a:t>    field_1: value,</a:t>
                </a:r>
                <a:endParaRPr/>
              </a:p>
              <a:p>
                <a:pPr>
                  <a:defRPr/>
                </a:pPr>
                <a:r>
                  <a:rPr lang="en-US" sz="1200">
                    <a:solidFill>
                      <a:srgbClr val="002060"/>
                    </a:solidFill>
                    <a:cs typeface="Times New Roman"/>
                  </a:rPr>
                  <a:t>    field_2: value,</a:t>
                </a:r>
                <a:endParaRPr/>
              </a:p>
              <a:p>
                <a:pPr>
                  <a:defRPr/>
                </a:pPr>
                <a:r>
                  <a:rPr lang="en-US" sz="1200">
                    <a:solidFill>
                      <a:srgbClr val="002060"/>
                    </a:solidFill>
                    <a:cs typeface="Times New Roman"/>
                  </a:rPr>
                  <a:t>    field_3: value</a:t>
                </a:r>
                <a:endParaRPr/>
              </a:p>
              <a:p>
                <a:pPr>
                  <a:defRPr/>
                </a:pPr>
                <a:r>
                  <a:rPr lang="en-US" sz="1200">
                    <a:solidFill>
                      <a:srgbClr val="002060"/>
                    </a:solidFill>
                    <a:cs typeface="Times New Roman"/>
                  </a:rPr>
                  <a:t> }</a:t>
                </a:r>
                <a:endParaRPr lang="ru-RU" sz="1200">
                  <a:solidFill>
                    <a:srgbClr val="002060"/>
                  </a:solidFill>
                  <a:cs typeface="Times New Roman"/>
                </a:endParaRPr>
              </a:p>
            </p:txBody>
          </p:sp>
          <p:sp>
            <p:nvSpPr>
              <p:cNvPr id="107" name="TextBox 106"/>
              <p:cNvSpPr txBox="1"/>
              <p:nvPr/>
            </p:nvSpPr>
            <p:spPr bwMode="auto">
              <a:xfrm>
                <a:off x="876598" y="2470412"/>
                <a:ext cx="1382666" cy="1200329"/>
              </a:xfrm>
              <a:prstGeom prst="rect">
                <a:avLst/>
              </a:prstGeom>
              <a:solidFill>
                <a:schemeClr val="bg1"/>
              </a:solidFill>
              <a:ln>
                <a:solidFill>
                  <a:srgbClr val="2572BB"/>
                </a:solidFill>
              </a:ln>
            </p:spPr>
            <p:txBody>
              <a:bodyPr wrap="square" rtlCol="0">
                <a:spAutoFit/>
              </a:bodyPr>
              <a:lstStyle/>
              <a:p>
                <a:pPr algn="ctr">
                  <a:defRPr/>
                </a:pPr>
                <a:r>
                  <a:rPr lang="en-US" sz="1200">
                    <a:solidFill>
                      <a:srgbClr val="002060"/>
                    </a:solidFill>
                    <a:cs typeface="Times New Roman"/>
                  </a:rPr>
                  <a:t>document 2</a:t>
                </a:r>
                <a:endParaRPr/>
              </a:p>
              <a:p>
                <a:pPr>
                  <a:defRPr/>
                </a:pPr>
                <a:r>
                  <a:rPr lang="en-US" sz="1200">
                    <a:solidFill>
                      <a:srgbClr val="002060"/>
                    </a:solidFill>
                    <a:cs typeface="Times New Roman"/>
                  </a:rPr>
                  <a:t>{</a:t>
                </a:r>
                <a:endParaRPr/>
              </a:p>
              <a:p>
                <a:pPr>
                  <a:defRPr/>
                </a:pPr>
                <a:r>
                  <a:rPr lang="en-US" sz="1200">
                    <a:solidFill>
                      <a:srgbClr val="002060"/>
                    </a:solidFill>
                    <a:cs typeface="Times New Roman"/>
                  </a:rPr>
                  <a:t>    field_1: value,</a:t>
                </a:r>
                <a:endParaRPr/>
              </a:p>
              <a:p>
                <a:pPr>
                  <a:defRPr/>
                </a:pPr>
                <a:r>
                  <a:rPr lang="en-US" sz="1200">
                    <a:solidFill>
                      <a:srgbClr val="002060"/>
                    </a:solidFill>
                    <a:cs typeface="Times New Roman"/>
                  </a:rPr>
                  <a:t>    field_2: value</a:t>
                </a:r>
                <a:endParaRPr/>
              </a:p>
              <a:p>
                <a:pPr>
                  <a:defRPr/>
                </a:pPr>
                <a:r>
                  <a:rPr lang="en-US" sz="1200">
                    <a:solidFill>
                      <a:srgbClr val="002060"/>
                    </a:solidFill>
                    <a:cs typeface="Times New Roman"/>
                  </a:rPr>
                  <a:t>}</a:t>
                </a:r>
                <a:endParaRPr/>
              </a:p>
              <a:p>
                <a:pPr>
                  <a:defRPr/>
                </a:pPr>
                <a:endParaRPr lang="ru-RU" sz="1200">
                  <a:solidFill>
                    <a:srgbClr val="002060"/>
                  </a:solidFill>
                  <a:cs typeface="Times New Roman"/>
                </a:endParaRPr>
              </a:p>
            </p:txBody>
          </p:sp>
          <p:sp>
            <p:nvSpPr>
              <p:cNvPr id="108" name="TextBox 107"/>
              <p:cNvSpPr txBox="1"/>
              <p:nvPr/>
            </p:nvSpPr>
            <p:spPr bwMode="auto">
              <a:xfrm>
                <a:off x="927604" y="2510757"/>
                <a:ext cx="1382666" cy="1200330"/>
              </a:xfrm>
              <a:prstGeom prst="rect">
                <a:avLst/>
              </a:prstGeom>
              <a:solidFill>
                <a:schemeClr val="bg1"/>
              </a:solidFill>
              <a:ln>
                <a:solidFill>
                  <a:srgbClr val="2572BB"/>
                </a:solidFill>
              </a:ln>
            </p:spPr>
            <p:txBody>
              <a:bodyPr wrap="square" rtlCol="0">
                <a:spAutoFit/>
              </a:bodyPr>
              <a:lstStyle/>
              <a:p>
                <a:pPr algn="ctr">
                  <a:defRPr/>
                </a:pPr>
                <a:r>
                  <a:rPr lang="en-US" sz="1200">
                    <a:solidFill>
                      <a:srgbClr val="002060"/>
                    </a:solidFill>
                    <a:cs typeface="Times New Roman"/>
                  </a:rPr>
                  <a:t>document 1</a:t>
                </a:r>
                <a:endParaRPr/>
              </a:p>
              <a:p>
                <a:pPr>
                  <a:defRPr/>
                </a:pPr>
                <a:r>
                  <a:rPr lang="en-US" sz="1200">
                    <a:solidFill>
                      <a:srgbClr val="002060"/>
                    </a:solidFill>
                    <a:cs typeface="Times New Roman"/>
                  </a:rPr>
                  <a:t>{</a:t>
                </a:r>
                <a:endParaRPr/>
              </a:p>
              <a:p>
                <a:pPr>
                  <a:defRPr/>
                </a:pPr>
                <a:r>
                  <a:rPr lang="en-US" sz="1200">
                    <a:solidFill>
                      <a:srgbClr val="002060"/>
                    </a:solidFill>
                    <a:cs typeface="Times New Roman"/>
                  </a:rPr>
                  <a:t>    field_1: value,</a:t>
                </a:r>
                <a:endParaRPr/>
              </a:p>
              <a:p>
                <a:pPr>
                  <a:defRPr/>
                </a:pPr>
                <a:r>
                  <a:rPr lang="en-US" sz="1200">
                    <a:solidFill>
                      <a:srgbClr val="002060"/>
                    </a:solidFill>
                    <a:cs typeface="Times New Roman"/>
                  </a:rPr>
                  <a:t>    field_2: value,</a:t>
                </a:r>
                <a:endParaRPr/>
              </a:p>
              <a:p>
                <a:pPr>
                  <a:defRPr/>
                </a:pPr>
                <a:r>
                  <a:rPr lang="en-US" sz="1200">
                    <a:solidFill>
                      <a:srgbClr val="002060"/>
                    </a:solidFill>
                    <a:cs typeface="Times New Roman"/>
                  </a:rPr>
                  <a:t>    field_3: value</a:t>
                </a:r>
                <a:endParaRPr/>
              </a:p>
              <a:p>
                <a:pPr>
                  <a:defRPr/>
                </a:pPr>
                <a:r>
                  <a:rPr lang="en-US" sz="1200">
                    <a:solidFill>
                      <a:srgbClr val="002060"/>
                    </a:solidFill>
                    <a:cs typeface="Times New Roman"/>
                  </a:rPr>
                  <a:t>}</a:t>
                </a:r>
                <a:endParaRPr lang="ru-RU" sz="1200">
                  <a:solidFill>
                    <a:srgbClr val="002060"/>
                  </a:solidFill>
                  <a:cs typeface="Times New Roman"/>
                </a:endParaRPr>
              </a:p>
            </p:txBody>
          </p:sp>
        </p:grpSp>
      </p:grpSp>
      <p:sp>
        <p:nvSpPr>
          <p:cNvPr id="109" name="TextBox 108"/>
          <p:cNvSpPr txBox="1"/>
          <p:nvPr/>
        </p:nvSpPr>
        <p:spPr bwMode="auto">
          <a:xfrm>
            <a:off x="3985397" y="2625785"/>
            <a:ext cx="706691" cy="369332"/>
          </a:xfrm>
          <a:prstGeom prst="rect">
            <a:avLst/>
          </a:prstGeom>
          <a:noFill/>
        </p:spPr>
        <p:txBody>
          <a:bodyPr wrap="square" rtlCol="0">
            <a:spAutoFit/>
          </a:bodyPr>
          <a:lstStyle/>
          <a:p>
            <a:pPr algn="ctr">
              <a:defRPr/>
            </a:pPr>
            <a:r>
              <a:rPr lang="en-US">
                <a:cs typeface="Times New Roman"/>
              </a:rPr>
              <a:t>…</a:t>
            </a:r>
            <a:endParaRPr lang="ru-RU">
              <a:cs typeface="Times New Roman"/>
            </a:endParaRPr>
          </a:p>
        </p:txBody>
      </p:sp>
      <p:pic>
        <p:nvPicPr>
          <p:cNvPr id="110" name="Picture 23"/>
          <p:cNvPicPr>
            <a:picLocks noChangeAspect="1"/>
          </p:cNvPicPr>
          <p:nvPr/>
        </p:nvPicPr>
        <p:blipFill>
          <a:blip r:embed="rId2"/>
          <a:stretch/>
        </p:blipFill>
        <p:spPr bwMode="auto">
          <a:xfrm>
            <a:off x="7374387" y="1682298"/>
            <a:ext cx="1152128" cy="1364014"/>
          </a:xfrm>
          <a:prstGeom prst="rect">
            <a:avLst/>
          </a:prstGeom>
        </p:spPr>
      </p:pic>
      <p:pic>
        <p:nvPicPr>
          <p:cNvPr id="111" name="Picture 2" descr="Картинки по запросу &quot;couchdb&quot;&quot;"/>
          <p:cNvPicPr>
            <a:picLocks noChangeAspect="1" noChangeArrowheads="1"/>
          </p:cNvPicPr>
          <p:nvPr/>
        </p:nvPicPr>
        <p:blipFill>
          <a:blip r:embed="rId3"/>
          <a:srcRect l="4971" t="7388" r="58917" b="7403"/>
          <a:stretch/>
        </p:blipFill>
        <p:spPr bwMode="auto">
          <a:xfrm>
            <a:off x="8999350" y="1879991"/>
            <a:ext cx="1008112" cy="1030028"/>
          </a:xfrm>
          <a:prstGeom prst="rect">
            <a:avLst/>
          </a:prstGeom>
          <a:noFill/>
        </p:spPr>
      </p:pic>
      <p:grpSp>
        <p:nvGrpSpPr>
          <p:cNvPr id="112" name="Group 114"/>
          <p:cNvGrpSpPr/>
          <p:nvPr/>
        </p:nvGrpSpPr>
        <p:grpSpPr bwMode="auto">
          <a:xfrm>
            <a:off x="4649952" y="1492378"/>
            <a:ext cx="1868160" cy="1796474"/>
            <a:chOff x="611560" y="2060849"/>
            <a:chExt cx="1868160" cy="1796474"/>
          </a:xfrm>
        </p:grpSpPr>
        <p:sp>
          <p:nvSpPr>
            <p:cNvPr id="113" name="Rectangle 115"/>
            <p:cNvSpPr/>
            <p:nvPr/>
          </p:nvSpPr>
          <p:spPr bwMode="auto">
            <a:xfrm>
              <a:off x="611560" y="2066270"/>
              <a:ext cx="1868160" cy="17910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14" name="TextBox 113"/>
            <p:cNvSpPr txBox="1"/>
            <p:nvPr/>
          </p:nvSpPr>
          <p:spPr bwMode="auto">
            <a:xfrm>
              <a:off x="611560" y="2060849"/>
              <a:ext cx="1868160" cy="307777"/>
            </a:xfrm>
            <a:prstGeom prst="rect">
              <a:avLst/>
            </a:prstGeom>
            <a:noFill/>
            <a:ln>
              <a:noFill/>
            </a:ln>
          </p:spPr>
          <p:txBody>
            <a:bodyPr wrap="square" rtlCol="0">
              <a:spAutoFit/>
            </a:bodyPr>
            <a:lstStyle/>
            <a:p>
              <a:pPr algn="ctr">
                <a:defRPr/>
              </a:pPr>
              <a:r>
                <a:rPr lang="en-US" sz="1400">
                  <a:solidFill>
                    <a:srgbClr val="002060"/>
                  </a:solidFill>
                  <a:cs typeface="Times New Roman"/>
                </a:rPr>
                <a:t>collection 2</a:t>
              </a:r>
              <a:endParaRPr lang="ru-RU" sz="1400">
                <a:solidFill>
                  <a:srgbClr val="002060"/>
                </a:solidFill>
                <a:cs typeface="Times New Roman"/>
              </a:endParaRPr>
            </a:p>
          </p:txBody>
        </p:sp>
        <p:grpSp>
          <p:nvGrpSpPr>
            <p:cNvPr id="115" name="Group 117"/>
            <p:cNvGrpSpPr/>
            <p:nvPr/>
          </p:nvGrpSpPr>
          <p:grpSpPr bwMode="auto">
            <a:xfrm>
              <a:off x="730203" y="2338854"/>
              <a:ext cx="1580067" cy="1372233"/>
              <a:chOff x="730203" y="2338854"/>
              <a:chExt cx="1580067" cy="1372233"/>
            </a:xfrm>
          </p:grpSpPr>
          <p:sp>
            <p:nvSpPr>
              <p:cNvPr id="116" name="TextBox 115"/>
              <p:cNvSpPr txBox="1"/>
              <p:nvPr/>
            </p:nvSpPr>
            <p:spPr bwMode="auto">
              <a:xfrm>
                <a:off x="730203" y="2338854"/>
                <a:ext cx="1382666" cy="1200329"/>
              </a:xfrm>
              <a:prstGeom prst="rect">
                <a:avLst/>
              </a:prstGeom>
              <a:solidFill>
                <a:schemeClr val="bg1"/>
              </a:solidFill>
              <a:ln>
                <a:solidFill>
                  <a:srgbClr val="2572BB"/>
                </a:solidFill>
              </a:ln>
            </p:spPr>
            <p:txBody>
              <a:bodyPr wrap="square" rtlCol="0">
                <a:spAutoFit/>
              </a:bodyPr>
              <a:lstStyle/>
              <a:p>
                <a:pPr algn="ctr">
                  <a:defRPr/>
                </a:pPr>
                <a:r>
                  <a:rPr lang="en-US" sz="1200">
                    <a:solidFill>
                      <a:srgbClr val="002060"/>
                    </a:solidFill>
                    <a:cs typeface="Times New Roman"/>
                  </a:rPr>
                  <a:t>document 5</a:t>
                </a:r>
                <a:endParaRPr/>
              </a:p>
              <a:p>
                <a:pPr>
                  <a:defRPr/>
                </a:pPr>
                <a:r>
                  <a:rPr lang="en-US" sz="1200">
                    <a:solidFill>
                      <a:srgbClr val="002060"/>
                    </a:solidFill>
                    <a:cs typeface="Times New Roman"/>
                  </a:rPr>
                  <a:t>{</a:t>
                </a:r>
                <a:endParaRPr/>
              </a:p>
              <a:p>
                <a:pPr>
                  <a:defRPr/>
                </a:pPr>
                <a:r>
                  <a:rPr lang="en-US" sz="1200">
                    <a:solidFill>
                      <a:srgbClr val="002060"/>
                    </a:solidFill>
                    <a:cs typeface="Times New Roman"/>
                  </a:rPr>
                  <a:t>    field_1: value,</a:t>
                </a:r>
                <a:endParaRPr/>
              </a:p>
              <a:p>
                <a:pPr>
                  <a:defRPr/>
                </a:pPr>
                <a:r>
                  <a:rPr lang="en-US" sz="1200">
                    <a:solidFill>
                      <a:srgbClr val="002060"/>
                    </a:solidFill>
                    <a:cs typeface="Times New Roman"/>
                  </a:rPr>
                  <a:t>    field_2: value,</a:t>
                </a:r>
                <a:endParaRPr/>
              </a:p>
              <a:p>
                <a:pPr>
                  <a:defRPr/>
                </a:pPr>
                <a:r>
                  <a:rPr lang="en-US" sz="1200">
                    <a:solidFill>
                      <a:srgbClr val="002060"/>
                    </a:solidFill>
                    <a:cs typeface="Times New Roman"/>
                  </a:rPr>
                  <a:t>    field_3: value</a:t>
                </a:r>
                <a:endParaRPr/>
              </a:p>
              <a:p>
                <a:pPr>
                  <a:defRPr/>
                </a:pPr>
                <a:r>
                  <a:rPr lang="en-US" sz="1200">
                    <a:solidFill>
                      <a:srgbClr val="002060"/>
                    </a:solidFill>
                    <a:cs typeface="Times New Roman"/>
                  </a:rPr>
                  <a:t> }</a:t>
                </a:r>
                <a:endParaRPr lang="ru-RU" sz="1200">
                  <a:solidFill>
                    <a:srgbClr val="002060"/>
                  </a:solidFill>
                  <a:cs typeface="Times New Roman"/>
                </a:endParaRPr>
              </a:p>
            </p:txBody>
          </p:sp>
          <p:sp>
            <p:nvSpPr>
              <p:cNvPr id="117" name="TextBox 116"/>
              <p:cNvSpPr txBox="1"/>
              <p:nvPr/>
            </p:nvSpPr>
            <p:spPr bwMode="auto">
              <a:xfrm>
                <a:off x="775852" y="2380030"/>
                <a:ext cx="1382666" cy="1200329"/>
              </a:xfrm>
              <a:prstGeom prst="rect">
                <a:avLst/>
              </a:prstGeom>
              <a:solidFill>
                <a:schemeClr val="bg1"/>
              </a:solidFill>
              <a:ln>
                <a:solidFill>
                  <a:srgbClr val="2572BB"/>
                </a:solidFill>
              </a:ln>
            </p:spPr>
            <p:txBody>
              <a:bodyPr wrap="square" rtlCol="0">
                <a:spAutoFit/>
              </a:bodyPr>
              <a:lstStyle/>
              <a:p>
                <a:pPr algn="ctr">
                  <a:defRPr/>
                </a:pPr>
                <a:r>
                  <a:rPr lang="en-US" sz="1200">
                    <a:solidFill>
                      <a:srgbClr val="002060"/>
                    </a:solidFill>
                    <a:cs typeface="Times New Roman"/>
                  </a:rPr>
                  <a:t>document 4</a:t>
                </a:r>
                <a:endParaRPr/>
              </a:p>
              <a:p>
                <a:pPr>
                  <a:defRPr/>
                </a:pPr>
                <a:r>
                  <a:rPr lang="en-US" sz="1200">
                    <a:solidFill>
                      <a:srgbClr val="002060"/>
                    </a:solidFill>
                    <a:cs typeface="Times New Roman"/>
                  </a:rPr>
                  <a:t>{</a:t>
                </a:r>
                <a:endParaRPr/>
              </a:p>
              <a:p>
                <a:pPr>
                  <a:defRPr/>
                </a:pPr>
                <a:r>
                  <a:rPr lang="en-US" sz="1200">
                    <a:solidFill>
                      <a:srgbClr val="002060"/>
                    </a:solidFill>
                    <a:cs typeface="Times New Roman"/>
                  </a:rPr>
                  <a:t>    field_1: value,</a:t>
                </a:r>
                <a:endParaRPr/>
              </a:p>
              <a:p>
                <a:pPr>
                  <a:defRPr/>
                </a:pPr>
                <a:r>
                  <a:rPr lang="en-US" sz="1200">
                    <a:solidFill>
                      <a:srgbClr val="002060"/>
                    </a:solidFill>
                    <a:cs typeface="Times New Roman"/>
                  </a:rPr>
                  <a:t>    field_2: value,</a:t>
                </a:r>
                <a:endParaRPr/>
              </a:p>
              <a:p>
                <a:pPr>
                  <a:defRPr/>
                </a:pPr>
                <a:r>
                  <a:rPr lang="en-US" sz="1200">
                    <a:solidFill>
                      <a:srgbClr val="002060"/>
                    </a:solidFill>
                    <a:cs typeface="Times New Roman"/>
                  </a:rPr>
                  <a:t>    field_3: value</a:t>
                </a:r>
                <a:endParaRPr/>
              </a:p>
              <a:p>
                <a:pPr>
                  <a:defRPr/>
                </a:pPr>
                <a:r>
                  <a:rPr lang="en-US" sz="1200">
                    <a:solidFill>
                      <a:srgbClr val="002060"/>
                    </a:solidFill>
                    <a:cs typeface="Times New Roman"/>
                  </a:rPr>
                  <a:t> }</a:t>
                </a:r>
                <a:endParaRPr lang="ru-RU" sz="1200">
                  <a:solidFill>
                    <a:srgbClr val="002060"/>
                  </a:solidFill>
                  <a:cs typeface="Times New Roman"/>
                </a:endParaRPr>
              </a:p>
            </p:txBody>
          </p:sp>
          <p:sp>
            <p:nvSpPr>
              <p:cNvPr id="118" name="TextBox 117"/>
              <p:cNvSpPr txBox="1"/>
              <p:nvPr/>
            </p:nvSpPr>
            <p:spPr bwMode="auto">
              <a:xfrm>
                <a:off x="819532" y="2420888"/>
                <a:ext cx="1382666" cy="1200329"/>
              </a:xfrm>
              <a:prstGeom prst="rect">
                <a:avLst/>
              </a:prstGeom>
              <a:solidFill>
                <a:schemeClr val="bg1"/>
              </a:solidFill>
              <a:ln>
                <a:solidFill>
                  <a:srgbClr val="2572BB"/>
                </a:solidFill>
              </a:ln>
            </p:spPr>
            <p:txBody>
              <a:bodyPr wrap="square" rtlCol="0">
                <a:spAutoFit/>
              </a:bodyPr>
              <a:lstStyle/>
              <a:p>
                <a:pPr algn="ctr">
                  <a:defRPr/>
                </a:pPr>
                <a:r>
                  <a:rPr lang="en-US" sz="1200">
                    <a:solidFill>
                      <a:srgbClr val="002060"/>
                    </a:solidFill>
                    <a:cs typeface="Times New Roman"/>
                  </a:rPr>
                  <a:t>document 3</a:t>
                </a:r>
                <a:endParaRPr/>
              </a:p>
              <a:p>
                <a:pPr>
                  <a:defRPr/>
                </a:pPr>
                <a:r>
                  <a:rPr lang="en-US" sz="1200">
                    <a:solidFill>
                      <a:srgbClr val="002060"/>
                    </a:solidFill>
                    <a:cs typeface="Times New Roman"/>
                  </a:rPr>
                  <a:t>{</a:t>
                </a:r>
                <a:endParaRPr/>
              </a:p>
              <a:p>
                <a:pPr>
                  <a:defRPr/>
                </a:pPr>
                <a:r>
                  <a:rPr lang="en-US" sz="1200">
                    <a:solidFill>
                      <a:srgbClr val="002060"/>
                    </a:solidFill>
                    <a:cs typeface="Times New Roman"/>
                  </a:rPr>
                  <a:t>    field_1: value,</a:t>
                </a:r>
                <a:endParaRPr/>
              </a:p>
              <a:p>
                <a:pPr>
                  <a:defRPr/>
                </a:pPr>
                <a:r>
                  <a:rPr lang="en-US" sz="1200">
                    <a:solidFill>
                      <a:srgbClr val="002060"/>
                    </a:solidFill>
                    <a:cs typeface="Times New Roman"/>
                  </a:rPr>
                  <a:t>    field_2: value,</a:t>
                </a:r>
                <a:endParaRPr/>
              </a:p>
              <a:p>
                <a:pPr>
                  <a:defRPr/>
                </a:pPr>
                <a:r>
                  <a:rPr lang="en-US" sz="1200">
                    <a:solidFill>
                      <a:srgbClr val="002060"/>
                    </a:solidFill>
                    <a:cs typeface="Times New Roman"/>
                  </a:rPr>
                  <a:t>    field_3: value</a:t>
                </a:r>
                <a:endParaRPr/>
              </a:p>
              <a:p>
                <a:pPr>
                  <a:defRPr/>
                </a:pPr>
                <a:r>
                  <a:rPr lang="en-US" sz="1200">
                    <a:solidFill>
                      <a:srgbClr val="002060"/>
                    </a:solidFill>
                    <a:cs typeface="Times New Roman"/>
                  </a:rPr>
                  <a:t> }</a:t>
                </a:r>
                <a:endParaRPr lang="ru-RU" sz="1200">
                  <a:solidFill>
                    <a:srgbClr val="002060"/>
                  </a:solidFill>
                  <a:cs typeface="Times New Roman"/>
                </a:endParaRPr>
              </a:p>
            </p:txBody>
          </p:sp>
          <p:sp>
            <p:nvSpPr>
              <p:cNvPr id="119" name="TextBox 118"/>
              <p:cNvSpPr txBox="1"/>
              <p:nvPr/>
            </p:nvSpPr>
            <p:spPr bwMode="auto">
              <a:xfrm>
                <a:off x="876598" y="2470412"/>
                <a:ext cx="1382666" cy="1200329"/>
              </a:xfrm>
              <a:prstGeom prst="rect">
                <a:avLst/>
              </a:prstGeom>
              <a:solidFill>
                <a:schemeClr val="bg1"/>
              </a:solidFill>
              <a:ln>
                <a:solidFill>
                  <a:srgbClr val="2572BB"/>
                </a:solidFill>
              </a:ln>
            </p:spPr>
            <p:txBody>
              <a:bodyPr wrap="square" rtlCol="0">
                <a:spAutoFit/>
              </a:bodyPr>
              <a:lstStyle/>
              <a:p>
                <a:pPr algn="ctr">
                  <a:defRPr/>
                </a:pPr>
                <a:r>
                  <a:rPr lang="en-US" sz="1200">
                    <a:solidFill>
                      <a:srgbClr val="002060"/>
                    </a:solidFill>
                    <a:cs typeface="Times New Roman"/>
                  </a:rPr>
                  <a:t>document 2</a:t>
                </a:r>
                <a:endParaRPr/>
              </a:p>
              <a:p>
                <a:pPr>
                  <a:defRPr/>
                </a:pPr>
                <a:r>
                  <a:rPr lang="en-US" sz="1200">
                    <a:solidFill>
                      <a:srgbClr val="002060"/>
                    </a:solidFill>
                    <a:cs typeface="Times New Roman"/>
                  </a:rPr>
                  <a:t>{</a:t>
                </a:r>
                <a:endParaRPr/>
              </a:p>
              <a:p>
                <a:pPr>
                  <a:defRPr/>
                </a:pPr>
                <a:r>
                  <a:rPr lang="en-US" sz="1200">
                    <a:solidFill>
                      <a:srgbClr val="002060"/>
                    </a:solidFill>
                    <a:cs typeface="Times New Roman"/>
                  </a:rPr>
                  <a:t>    field_1: value,</a:t>
                </a:r>
                <a:endParaRPr/>
              </a:p>
              <a:p>
                <a:pPr>
                  <a:defRPr/>
                </a:pPr>
                <a:r>
                  <a:rPr lang="en-US" sz="1200">
                    <a:solidFill>
                      <a:srgbClr val="002060"/>
                    </a:solidFill>
                    <a:cs typeface="Times New Roman"/>
                  </a:rPr>
                  <a:t>    field_2: value</a:t>
                </a:r>
                <a:endParaRPr/>
              </a:p>
              <a:p>
                <a:pPr>
                  <a:defRPr/>
                </a:pPr>
                <a:r>
                  <a:rPr lang="en-US" sz="1200">
                    <a:solidFill>
                      <a:srgbClr val="002060"/>
                    </a:solidFill>
                    <a:cs typeface="Times New Roman"/>
                  </a:rPr>
                  <a:t>}</a:t>
                </a:r>
                <a:endParaRPr/>
              </a:p>
              <a:p>
                <a:pPr>
                  <a:defRPr/>
                </a:pPr>
                <a:endParaRPr lang="ru-RU" sz="1200">
                  <a:solidFill>
                    <a:srgbClr val="002060"/>
                  </a:solidFill>
                  <a:cs typeface="Times New Roman"/>
                </a:endParaRPr>
              </a:p>
            </p:txBody>
          </p:sp>
          <p:sp>
            <p:nvSpPr>
              <p:cNvPr id="120" name="TextBox 119"/>
              <p:cNvSpPr txBox="1"/>
              <p:nvPr/>
            </p:nvSpPr>
            <p:spPr bwMode="auto">
              <a:xfrm>
                <a:off x="927604" y="2510757"/>
                <a:ext cx="1382666" cy="1200330"/>
              </a:xfrm>
              <a:prstGeom prst="rect">
                <a:avLst/>
              </a:prstGeom>
              <a:solidFill>
                <a:schemeClr val="bg1"/>
              </a:solidFill>
              <a:ln>
                <a:solidFill>
                  <a:srgbClr val="2572BB"/>
                </a:solidFill>
              </a:ln>
            </p:spPr>
            <p:txBody>
              <a:bodyPr wrap="square" rtlCol="0">
                <a:spAutoFit/>
              </a:bodyPr>
              <a:lstStyle/>
              <a:p>
                <a:pPr algn="ctr">
                  <a:defRPr/>
                </a:pPr>
                <a:r>
                  <a:rPr lang="en-US" sz="1200">
                    <a:solidFill>
                      <a:srgbClr val="002060"/>
                    </a:solidFill>
                    <a:cs typeface="Times New Roman"/>
                  </a:rPr>
                  <a:t>document 1</a:t>
                </a:r>
                <a:endParaRPr/>
              </a:p>
              <a:p>
                <a:pPr>
                  <a:defRPr/>
                </a:pPr>
                <a:r>
                  <a:rPr lang="en-US" sz="1200">
                    <a:solidFill>
                      <a:srgbClr val="002060"/>
                    </a:solidFill>
                    <a:cs typeface="Times New Roman"/>
                  </a:rPr>
                  <a:t>{</a:t>
                </a:r>
                <a:endParaRPr/>
              </a:p>
              <a:p>
                <a:pPr>
                  <a:defRPr/>
                </a:pPr>
                <a:r>
                  <a:rPr lang="en-US" sz="1200">
                    <a:solidFill>
                      <a:srgbClr val="002060"/>
                    </a:solidFill>
                    <a:cs typeface="Times New Roman"/>
                  </a:rPr>
                  <a:t>    field_1: value,</a:t>
                </a:r>
                <a:endParaRPr/>
              </a:p>
              <a:p>
                <a:pPr>
                  <a:defRPr/>
                </a:pPr>
                <a:r>
                  <a:rPr lang="en-US" sz="1200">
                    <a:solidFill>
                      <a:srgbClr val="002060"/>
                    </a:solidFill>
                    <a:cs typeface="Times New Roman"/>
                  </a:rPr>
                  <a:t>    field_2: value,</a:t>
                </a:r>
                <a:endParaRPr/>
              </a:p>
              <a:p>
                <a:pPr>
                  <a:defRPr/>
                </a:pPr>
                <a:r>
                  <a:rPr lang="en-US" sz="1200">
                    <a:solidFill>
                      <a:srgbClr val="002060"/>
                    </a:solidFill>
                    <a:cs typeface="Times New Roman"/>
                  </a:rPr>
                  <a:t>    field_3: value</a:t>
                </a:r>
                <a:endParaRPr/>
              </a:p>
              <a:p>
                <a:pPr>
                  <a:defRPr/>
                </a:pPr>
                <a:r>
                  <a:rPr lang="en-US" sz="1200">
                    <a:solidFill>
                      <a:srgbClr val="002060"/>
                    </a:solidFill>
                    <a:cs typeface="Times New Roman"/>
                  </a:rPr>
                  <a:t>}</a:t>
                </a:r>
                <a:endParaRPr lang="ru-RU" sz="1200">
                  <a:solidFill>
                    <a:srgbClr val="002060"/>
                  </a:solidFill>
                  <a:cs typeface="Times New Roman"/>
                </a:endParaRPr>
              </a:p>
            </p:txBody>
          </p:sp>
        </p:grpSp>
      </p:grpSp>
      <p:grpSp>
        <p:nvGrpSpPr>
          <p:cNvPr id="121" name="Group 51213"/>
          <p:cNvGrpSpPr/>
          <p:nvPr/>
        </p:nvGrpSpPr>
        <p:grpSpPr bwMode="auto">
          <a:xfrm>
            <a:off x="2060737" y="3654862"/>
            <a:ext cx="5889714" cy="2590043"/>
            <a:chOff x="559108" y="4223333"/>
            <a:chExt cx="5889714" cy="2590043"/>
          </a:xfrm>
        </p:grpSpPr>
        <p:grpSp>
          <p:nvGrpSpPr>
            <p:cNvPr id="122" name="Group 27"/>
            <p:cNvGrpSpPr/>
            <p:nvPr/>
          </p:nvGrpSpPr>
          <p:grpSpPr bwMode="auto">
            <a:xfrm>
              <a:off x="559108" y="5407206"/>
              <a:ext cx="1332147" cy="1353041"/>
              <a:chOff x="559108" y="5407206"/>
              <a:chExt cx="1332147" cy="1353041"/>
            </a:xfrm>
          </p:grpSpPr>
          <p:sp>
            <p:nvSpPr>
              <p:cNvPr id="141" name="Oval 24"/>
              <p:cNvSpPr/>
              <p:nvPr/>
            </p:nvSpPr>
            <p:spPr bwMode="auto">
              <a:xfrm>
                <a:off x="559108" y="5407206"/>
                <a:ext cx="1332147" cy="1353041"/>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42" name="TextBox 141"/>
              <p:cNvSpPr txBox="1"/>
              <p:nvPr/>
            </p:nvSpPr>
            <p:spPr bwMode="auto">
              <a:xfrm>
                <a:off x="766908" y="5683313"/>
                <a:ext cx="916548" cy="830997"/>
              </a:xfrm>
              <a:prstGeom prst="rect">
                <a:avLst/>
              </a:prstGeom>
              <a:noFill/>
            </p:spPr>
            <p:txBody>
              <a:bodyPr wrap="square" rtlCol="0">
                <a:spAutoFit/>
              </a:bodyPr>
              <a:lstStyle/>
              <a:p>
                <a:pPr>
                  <a:defRPr/>
                </a:pPr>
                <a:r>
                  <a:rPr lang="en-US" sz="1200">
                    <a:solidFill>
                      <a:srgbClr val="002060"/>
                    </a:solidFill>
                    <a:cs typeface="Times New Roman"/>
                  </a:rPr>
                  <a:t>Id: 1</a:t>
                </a:r>
                <a:endParaRPr/>
              </a:p>
              <a:p>
                <a:pPr>
                  <a:defRPr/>
                </a:pPr>
                <a:r>
                  <a:rPr lang="en-US" sz="1200">
                    <a:solidFill>
                      <a:srgbClr val="002060"/>
                    </a:solidFill>
                    <a:cs typeface="Times New Roman"/>
                  </a:rPr>
                  <a:t>Type: User</a:t>
                </a:r>
                <a:endParaRPr/>
              </a:p>
              <a:p>
                <a:pPr>
                  <a:defRPr/>
                </a:pPr>
                <a:r>
                  <a:rPr lang="en-US" sz="1200">
                    <a:solidFill>
                      <a:srgbClr val="002060"/>
                    </a:solidFill>
                    <a:cs typeface="Times New Roman"/>
                  </a:rPr>
                  <a:t>Name: John</a:t>
                </a:r>
                <a:endParaRPr lang="ru-RU" sz="1200">
                  <a:solidFill>
                    <a:srgbClr val="002060"/>
                  </a:solidFill>
                  <a:cs typeface="Times New Roman"/>
                </a:endParaRPr>
              </a:p>
            </p:txBody>
          </p:sp>
        </p:grpSp>
        <p:grpSp>
          <p:nvGrpSpPr>
            <p:cNvPr id="123" name="Group 89"/>
            <p:cNvGrpSpPr/>
            <p:nvPr/>
          </p:nvGrpSpPr>
          <p:grpSpPr bwMode="auto">
            <a:xfrm>
              <a:off x="2871084" y="4223333"/>
              <a:ext cx="1332147" cy="1353041"/>
              <a:chOff x="559108" y="5407206"/>
              <a:chExt cx="1332147" cy="1353041"/>
            </a:xfrm>
          </p:grpSpPr>
          <p:sp>
            <p:nvSpPr>
              <p:cNvPr id="139" name="Oval 90"/>
              <p:cNvSpPr/>
              <p:nvPr/>
            </p:nvSpPr>
            <p:spPr bwMode="auto">
              <a:xfrm>
                <a:off x="559108" y="5407206"/>
                <a:ext cx="1332147" cy="1353041"/>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40" name="TextBox 139"/>
              <p:cNvSpPr txBox="1"/>
              <p:nvPr/>
            </p:nvSpPr>
            <p:spPr bwMode="auto">
              <a:xfrm>
                <a:off x="769512" y="5761900"/>
                <a:ext cx="908828" cy="646331"/>
              </a:xfrm>
              <a:prstGeom prst="rect">
                <a:avLst/>
              </a:prstGeom>
              <a:noFill/>
            </p:spPr>
            <p:txBody>
              <a:bodyPr wrap="square" rtlCol="0">
                <a:spAutoFit/>
              </a:bodyPr>
              <a:lstStyle/>
              <a:p>
                <a:pPr>
                  <a:defRPr/>
                </a:pPr>
                <a:r>
                  <a:rPr lang="en-US" sz="1200">
                    <a:solidFill>
                      <a:srgbClr val="002060"/>
                    </a:solidFill>
                    <a:cs typeface="Times New Roman"/>
                  </a:rPr>
                  <a:t>Id: 2</a:t>
                </a:r>
                <a:endParaRPr/>
              </a:p>
              <a:p>
                <a:pPr>
                  <a:defRPr/>
                </a:pPr>
                <a:r>
                  <a:rPr lang="en-US" sz="1200">
                    <a:solidFill>
                      <a:srgbClr val="002060"/>
                    </a:solidFill>
                    <a:cs typeface="Times New Roman"/>
                  </a:rPr>
                  <a:t>Type: User</a:t>
                </a:r>
                <a:endParaRPr/>
              </a:p>
              <a:p>
                <a:pPr>
                  <a:defRPr/>
                </a:pPr>
                <a:r>
                  <a:rPr lang="en-US" sz="1200">
                    <a:solidFill>
                      <a:srgbClr val="002060"/>
                    </a:solidFill>
                    <a:cs typeface="Times New Roman"/>
                  </a:rPr>
                  <a:t>Name: Jack</a:t>
                </a:r>
                <a:endParaRPr lang="ru-RU" sz="1200">
                  <a:solidFill>
                    <a:srgbClr val="002060"/>
                  </a:solidFill>
                  <a:cs typeface="Times New Roman"/>
                </a:endParaRPr>
              </a:p>
            </p:txBody>
          </p:sp>
        </p:grpSp>
        <p:grpSp>
          <p:nvGrpSpPr>
            <p:cNvPr id="124" name="Group 92"/>
            <p:cNvGrpSpPr/>
            <p:nvPr/>
          </p:nvGrpSpPr>
          <p:grpSpPr bwMode="auto">
            <a:xfrm>
              <a:off x="5116674" y="5402275"/>
              <a:ext cx="1332147" cy="1353041"/>
              <a:chOff x="559108" y="5407206"/>
              <a:chExt cx="1332147" cy="1353041"/>
            </a:xfrm>
          </p:grpSpPr>
          <p:sp>
            <p:nvSpPr>
              <p:cNvPr id="137" name="Oval 93"/>
              <p:cNvSpPr/>
              <p:nvPr/>
            </p:nvSpPr>
            <p:spPr bwMode="auto">
              <a:xfrm>
                <a:off x="559108" y="5407206"/>
                <a:ext cx="1332147" cy="1353041"/>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38" name="TextBox 137"/>
              <p:cNvSpPr txBox="1"/>
              <p:nvPr/>
            </p:nvSpPr>
            <p:spPr bwMode="auto">
              <a:xfrm>
                <a:off x="727313" y="5760560"/>
                <a:ext cx="993170" cy="646331"/>
              </a:xfrm>
              <a:prstGeom prst="rect">
                <a:avLst/>
              </a:prstGeom>
              <a:noFill/>
            </p:spPr>
            <p:txBody>
              <a:bodyPr wrap="square" rtlCol="0">
                <a:spAutoFit/>
              </a:bodyPr>
              <a:lstStyle/>
              <a:p>
                <a:pPr>
                  <a:defRPr/>
                </a:pPr>
                <a:r>
                  <a:rPr lang="en-US" sz="1200">
                    <a:solidFill>
                      <a:srgbClr val="002060"/>
                    </a:solidFill>
                    <a:cs typeface="Times New Roman"/>
                  </a:rPr>
                  <a:t>Id: 3</a:t>
                </a:r>
                <a:endParaRPr/>
              </a:p>
              <a:p>
                <a:pPr>
                  <a:defRPr/>
                </a:pPr>
                <a:r>
                  <a:rPr lang="en-US" sz="1200">
                    <a:solidFill>
                      <a:srgbClr val="002060"/>
                    </a:solidFill>
                    <a:cs typeface="Times New Roman"/>
                  </a:rPr>
                  <a:t>Type: Group</a:t>
                </a:r>
                <a:endParaRPr/>
              </a:p>
              <a:p>
                <a:pPr>
                  <a:defRPr/>
                </a:pPr>
                <a:r>
                  <a:rPr lang="en-US" sz="1200">
                    <a:solidFill>
                      <a:srgbClr val="002060"/>
                    </a:solidFill>
                    <a:cs typeface="Times New Roman"/>
                  </a:rPr>
                  <a:t>Name: </a:t>
                </a:r>
                <a:r>
                  <a:rPr lang="en-US" sz="1200">
                    <a:solidFill>
                      <a:srgbClr val="002060"/>
                    </a:solidFill>
                    <a:cs typeface="Times New Roman"/>
                  </a:rPr>
                  <a:t>WoT</a:t>
                </a:r>
                <a:endParaRPr lang="ru-RU" sz="1200">
                  <a:solidFill>
                    <a:srgbClr val="002060"/>
                  </a:solidFill>
                  <a:cs typeface="Times New Roman"/>
                </a:endParaRPr>
              </a:p>
            </p:txBody>
          </p:sp>
        </p:grpSp>
        <p:cxnSp>
          <p:nvCxnSpPr>
            <p:cNvPr id="125" name="Straight Arrow Connector 97"/>
            <p:cNvCxnSpPr>
              <a:cxnSpLocks/>
              <a:stCxn id="141" idx="7"/>
              <a:endCxn id="139" idx="2"/>
            </p:cNvCxnSpPr>
            <p:nvPr/>
          </p:nvCxnSpPr>
          <p:spPr bwMode="auto">
            <a:xfrm flipV="1">
              <a:off x="1696167" y="4899854"/>
              <a:ext cx="1174917" cy="70550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bwMode="auto">
            <a:xfrm rot="19723113">
              <a:off x="1540471" y="4837291"/>
              <a:ext cx="1241665" cy="461665"/>
            </a:xfrm>
            <a:prstGeom prst="rect">
              <a:avLst/>
            </a:prstGeom>
            <a:noFill/>
          </p:spPr>
          <p:txBody>
            <a:bodyPr wrap="square" rtlCol="0">
              <a:spAutoFit/>
            </a:bodyPr>
            <a:lstStyle/>
            <a:p>
              <a:pPr>
                <a:defRPr/>
              </a:pPr>
              <a:r>
                <a:rPr lang="en-US" sz="1200">
                  <a:solidFill>
                    <a:srgbClr val="002060"/>
                  </a:solidFill>
                  <a:cs typeface="Times New Roman"/>
                </a:rPr>
                <a:t>link_id: 100</a:t>
              </a:r>
              <a:endParaRPr/>
            </a:p>
            <a:p>
              <a:pPr>
                <a:defRPr/>
              </a:pPr>
              <a:r>
                <a:rPr lang="en-US" sz="1200">
                  <a:solidFill>
                    <a:srgbClr val="002060"/>
                  </a:solidFill>
                  <a:cs typeface="Times New Roman"/>
                </a:rPr>
                <a:t>label: friend</a:t>
              </a:r>
              <a:endParaRPr lang="ru-RU" sz="1200">
                <a:solidFill>
                  <a:srgbClr val="002060"/>
                </a:solidFill>
                <a:cs typeface="Times New Roman"/>
              </a:endParaRPr>
            </a:p>
          </p:txBody>
        </p:sp>
        <p:sp>
          <p:nvSpPr>
            <p:cNvPr id="127" name="TextBox 126"/>
            <p:cNvSpPr txBox="1"/>
            <p:nvPr/>
          </p:nvSpPr>
          <p:spPr bwMode="auto">
            <a:xfrm rot="19796228">
              <a:off x="1843811" y="5378691"/>
              <a:ext cx="1241665" cy="461665"/>
            </a:xfrm>
            <a:prstGeom prst="rect">
              <a:avLst/>
            </a:prstGeom>
            <a:noFill/>
          </p:spPr>
          <p:txBody>
            <a:bodyPr wrap="square" rtlCol="0">
              <a:spAutoFit/>
            </a:bodyPr>
            <a:lstStyle/>
            <a:p>
              <a:pPr>
                <a:defRPr/>
              </a:pPr>
              <a:r>
                <a:rPr lang="en-US" sz="1200">
                  <a:solidFill>
                    <a:srgbClr val="002060"/>
                  </a:solidFill>
                  <a:cs typeface="Times New Roman"/>
                </a:rPr>
                <a:t>link_id</a:t>
              </a:r>
              <a:r>
                <a:rPr lang="en-US" sz="1200">
                  <a:solidFill>
                    <a:srgbClr val="002060"/>
                  </a:solidFill>
                  <a:cs typeface="Times New Roman"/>
                </a:rPr>
                <a:t>: 101</a:t>
              </a:r>
              <a:endParaRPr/>
            </a:p>
            <a:p>
              <a:pPr>
                <a:defRPr/>
              </a:pPr>
              <a:r>
                <a:rPr lang="en-US" sz="1200">
                  <a:solidFill>
                    <a:srgbClr val="002060"/>
                  </a:solidFill>
                  <a:cs typeface="Times New Roman"/>
                </a:rPr>
                <a:t>label: friend</a:t>
              </a:r>
              <a:endParaRPr lang="ru-RU" sz="1200">
                <a:solidFill>
                  <a:srgbClr val="002060"/>
                </a:solidFill>
                <a:cs typeface="Times New Roman"/>
              </a:endParaRPr>
            </a:p>
          </p:txBody>
        </p:sp>
        <p:cxnSp>
          <p:nvCxnSpPr>
            <p:cNvPr id="128" name="Straight Arrow Connector 103"/>
            <p:cNvCxnSpPr>
              <a:cxnSpLocks/>
            </p:cNvCxnSpPr>
            <p:nvPr/>
          </p:nvCxnSpPr>
          <p:spPr bwMode="auto">
            <a:xfrm flipH="1">
              <a:off x="1785447" y="5073788"/>
              <a:ext cx="1102085" cy="650028"/>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cxnSp>
          <p:nvCxnSpPr>
            <p:cNvPr id="129" name="Straight Arrow Connector 109"/>
            <p:cNvCxnSpPr>
              <a:cxnSpLocks/>
            </p:cNvCxnSpPr>
            <p:nvPr/>
          </p:nvCxnSpPr>
          <p:spPr bwMode="auto">
            <a:xfrm flipV="1">
              <a:off x="1878763" y="6212800"/>
              <a:ext cx="3254359" cy="18368"/>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bwMode="auto">
            <a:xfrm>
              <a:off x="2761006" y="5775647"/>
              <a:ext cx="1306937" cy="461665"/>
            </a:xfrm>
            <a:prstGeom prst="rect">
              <a:avLst/>
            </a:prstGeom>
            <a:noFill/>
          </p:spPr>
          <p:txBody>
            <a:bodyPr wrap="square" rtlCol="0">
              <a:spAutoFit/>
            </a:bodyPr>
            <a:lstStyle/>
            <a:p>
              <a:pPr>
                <a:defRPr/>
              </a:pPr>
              <a:r>
                <a:rPr lang="en-US" sz="1200">
                  <a:solidFill>
                    <a:srgbClr val="002060"/>
                  </a:solidFill>
                  <a:cs typeface="Times New Roman"/>
                </a:rPr>
                <a:t>link_id: 104</a:t>
              </a:r>
              <a:endParaRPr/>
            </a:p>
            <a:p>
              <a:pPr>
                <a:defRPr/>
              </a:pPr>
              <a:r>
                <a:rPr lang="en-US" sz="1200">
                  <a:solidFill>
                    <a:srgbClr val="002060"/>
                  </a:solidFill>
                  <a:cs typeface="Times New Roman"/>
                </a:rPr>
                <a:t>label: is_member</a:t>
              </a:r>
              <a:endParaRPr lang="ru-RU" sz="1200">
                <a:solidFill>
                  <a:srgbClr val="002060"/>
                </a:solidFill>
                <a:cs typeface="Times New Roman"/>
              </a:endParaRPr>
            </a:p>
          </p:txBody>
        </p:sp>
        <p:cxnSp>
          <p:nvCxnSpPr>
            <p:cNvPr id="131" name="Straight Arrow Connector 125"/>
            <p:cNvCxnSpPr>
              <a:cxnSpLocks/>
            </p:cNvCxnSpPr>
            <p:nvPr/>
          </p:nvCxnSpPr>
          <p:spPr bwMode="auto">
            <a:xfrm flipH="1" flipV="1">
              <a:off x="1811692" y="6355219"/>
              <a:ext cx="3376992" cy="277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bwMode="auto">
            <a:xfrm>
              <a:off x="2761006" y="6351711"/>
              <a:ext cx="1306937" cy="461665"/>
            </a:xfrm>
            <a:prstGeom prst="rect">
              <a:avLst/>
            </a:prstGeom>
            <a:noFill/>
          </p:spPr>
          <p:txBody>
            <a:bodyPr wrap="square" rtlCol="0">
              <a:spAutoFit/>
            </a:bodyPr>
            <a:lstStyle/>
            <a:p>
              <a:pPr>
                <a:defRPr/>
              </a:pPr>
              <a:r>
                <a:rPr lang="en-US" sz="1200">
                  <a:solidFill>
                    <a:srgbClr val="002060"/>
                  </a:solidFill>
                  <a:cs typeface="Times New Roman"/>
                </a:rPr>
                <a:t>link_id</a:t>
              </a:r>
              <a:r>
                <a:rPr lang="en-US" sz="1200">
                  <a:solidFill>
                    <a:srgbClr val="002060"/>
                  </a:solidFill>
                  <a:cs typeface="Times New Roman"/>
                </a:rPr>
                <a:t>: 105</a:t>
              </a:r>
              <a:endParaRPr/>
            </a:p>
            <a:p>
              <a:pPr>
                <a:defRPr/>
              </a:pPr>
              <a:r>
                <a:rPr lang="en-US" sz="1200">
                  <a:solidFill>
                    <a:srgbClr val="002060"/>
                  </a:solidFill>
                  <a:cs typeface="Times New Roman"/>
                </a:rPr>
                <a:t>label: members</a:t>
              </a:r>
              <a:endParaRPr lang="ru-RU" sz="1200">
                <a:solidFill>
                  <a:srgbClr val="002060"/>
                </a:solidFill>
                <a:cs typeface="Times New Roman"/>
              </a:endParaRPr>
            </a:p>
          </p:txBody>
        </p:sp>
        <p:sp>
          <p:nvSpPr>
            <p:cNvPr id="133" name="TextBox 132"/>
            <p:cNvSpPr txBox="1"/>
            <p:nvPr/>
          </p:nvSpPr>
          <p:spPr bwMode="auto">
            <a:xfrm rot="1944665">
              <a:off x="4224947" y="4834206"/>
              <a:ext cx="1304541" cy="461665"/>
            </a:xfrm>
            <a:prstGeom prst="rect">
              <a:avLst/>
            </a:prstGeom>
            <a:noFill/>
          </p:spPr>
          <p:txBody>
            <a:bodyPr wrap="square" rtlCol="0">
              <a:spAutoFit/>
            </a:bodyPr>
            <a:lstStyle/>
            <a:p>
              <a:pPr>
                <a:defRPr/>
              </a:pPr>
              <a:r>
                <a:rPr lang="en-US" sz="1200">
                  <a:solidFill>
                    <a:srgbClr val="002060"/>
                  </a:solidFill>
                  <a:cs typeface="Times New Roman"/>
                </a:rPr>
                <a:t>link_id</a:t>
              </a:r>
              <a:r>
                <a:rPr lang="en-US" sz="1200">
                  <a:solidFill>
                    <a:srgbClr val="002060"/>
                  </a:solidFill>
                  <a:cs typeface="Times New Roman"/>
                </a:rPr>
                <a:t>: 102</a:t>
              </a:r>
              <a:endParaRPr/>
            </a:p>
            <a:p>
              <a:pPr>
                <a:defRPr/>
              </a:pPr>
              <a:r>
                <a:rPr lang="en-US" sz="1200">
                  <a:solidFill>
                    <a:srgbClr val="002060"/>
                  </a:solidFill>
                  <a:cs typeface="Times New Roman"/>
                </a:rPr>
                <a:t>label: </a:t>
              </a:r>
              <a:r>
                <a:rPr lang="en-US" sz="1200">
                  <a:solidFill>
                    <a:srgbClr val="002060"/>
                  </a:solidFill>
                  <a:cs typeface="Times New Roman"/>
                </a:rPr>
                <a:t>is_member</a:t>
              </a:r>
              <a:endParaRPr lang="ru-RU" sz="1200">
                <a:solidFill>
                  <a:srgbClr val="002060"/>
                </a:solidFill>
                <a:cs typeface="Times New Roman"/>
              </a:endParaRPr>
            </a:p>
          </p:txBody>
        </p:sp>
        <p:cxnSp>
          <p:nvCxnSpPr>
            <p:cNvPr id="134" name="Straight Arrow Connector 136"/>
            <p:cNvCxnSpPr>
              <a:cxnSpLocks/>
              <a:stCxn id="139" idx="6"/>
              <a:endCxn id="137" idx="1"/>
            </p:cNvCxnSpPr>
            <p:nvPr/>
          </p:nvCxnSpPr>
          <p:spPr bwMode="auto">
            <a:xfrm>
              <a:off x="4203232" y="4899854"/>
              <a:ext cx="1108531" cy="700569"/>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cxnSp>
          <p:nvCxnSpPr>
            <p:cNvPr id="135" name="Straight Arrow Connector 142"/>
            <p:cNvCxnSpPr>
              <a:cxnSpLocks/>
            </p:cNvCxnSpPr>
            <p:nvPr/>
          </p:nvCxnSpPr>
          <p:spPr bwMode="auto">
            <a:xfrm flipH="1" flipV="1">
              <a:off x="4184272" y="5069001"/>
              <a:ext cx="1048730" cy="655496"/>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bwMode="auto">
            <a:xfrm rot="1944665">
              <a:off x="3993149" y="5372662"/>
              <a:ext cx="1206410" cy="461665"/>
            </a:xfrm>
            <a:prstGeom prst="rect">
              <a:avLst/>
            </a:prstGeom>
            <a:noFill/>
          </p:spPr>
          <p:txBody>
            <a:bodyPr wrap="square" rtlCol="0">
              <a:spAutoFit/>
            </a:bodyPr>
            <a:lstStyle/>
            <a:p>
              <a:pPr>
                <a:defRPr/>
              </a:pPr>
              <a:r>
                <a:rPr lang="en-US" sz="1200">
                  <a:solidFill>
                    <a:srgbClr val="002060"/>
                  </a:solidFill>
                  <a:cs typeface="Times New Roman"/>
                </a:rPr>
                <a:t>link_id</a:t>
              </a:r>
              <a:r>
                <a:rPr lang="en-US" sz="1200">
                  <a:solidFill>
                    <a:srgbClr val="002060"/>
                  </a:solidFill>
                  <a:cs typeface="Times New Roman"/>
                </a:rPr>
                <a:t>: 103</a:t>
              </a:r>
              <a:endParaRPr/>
            </a:p>
            <a:p>
              <a:pPr>
                <a:defRPr/>
              </a:pPr>
              <a:r>
                <a:rPr lang="en-US" sz="1200">
                  <a:solidFill>
                    <a:srgbClr val="002060"/>
                  </a:solidFill>
                  <a:cs typeface="Times New Roman"/>
                </a:rPr>
                <a:t>label: members</a:t>
              </a:r>
              <a:endParaRPr lang="ru-RU" sz="1200">
                <a:solidFill>
                  <a:srgbClr val="002060"/>
                </a:solidFill>
                <a:cs typeface="Times New Roman"/>
              </a:endParaRPr>
            </a:p>
          </p:txBody>
        </p:sp>
      </p:grpSp>
      <p:pic>
        <p:nvPicPr>
          <p:cNvPr id="143" name="Picture 4" descr="Картинки по запросу &quot;Neo4j&quot;&quot;"/>
          <p:cNvPicPr>
            <a:picLocks noChangeAspect="1" noChangeArrowheads="1"/>
          </p:cNvPicPr>
          <p:nvPr/>
        </p:nvPicPr>
        <p:blipFill>
          <a:blip r:embed="rId4"/>
          <a:stretch/>
        </p:blipFill>
        <p:spPr bwMode="auto">
          <a:xfrm>
            <a:off x="8332539" y="3980014"/>
            <a:ext cx="1816055" cy="946943"/>
          </a:xfrm>
          <a:prstGeom prst="rect">
            <a:avLst/>
          </a:prstGeom>
          <a:noFill/>
        </p:spPr>
      </p:pic>
      <p:pic>
        <p:nvPicPr>
          <p:cNvPr id="144" name="Picture 6" descr="https://upload.wikimedia.org/wikipedia/commons/b/ba/OrientDB_Logo_2014_280x177.jpg"/>
          <p:cNvPicPr>
            <a:picLocks noChangeAspect="1" noChangeArrowheads="1"/>
          </p:cNvPicPr>
          <p:nvPr/>
        </p:nvPicPr>
        <p:blipFill>
          <a:blip r:embed="rId5"/>
          <a:stretch/>
        </p:blipFill>
        <p:spPr bwMode="auto">
          <a:xfrm>
            <a:off x="8332539" y="5000865"/>
            <a:ext cx="1735433" cy="109704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ACID</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Набор основных технических требований к СУБД и к проектируемой базе данных состоит из четырех свойств, описываемых аббревиатурой </a:t>
            </a:r>
            <a:r>
              <a:rPr lang="en-US" sz="2000">
                <a:solidFill>
                  <a:srgbClr val="002060"/>
                </a:solidFill>
                <a:latin typeface="+mn-lt"/>
              </a:rPr>
              <a:t>ACID. </a:t>
            </a:r>
            <a:r>
              <a:rPr lang="ru-RU" sz="2000">
                <a:solidFill>
                  <a:srgbClr val="002060"/>
                </a:solidFill>
                <a:latin typeface="+mn-lt"/>
              </a:rPr>
              <a:t>Соблюдение этих требований вкупе с требованиями безопасности позволяет обеспечить целостность данных, а также надежную и предсказуемую работу системы в целом.</a:t>
            </a:r>
            <a:endParaRPr lang="en-US" sz="2000">
              <a:solidFill>
                <a:srgbClr val="002060"/>
              </a:solidFill>
              <a:latin typeface="+mn-lt"/>
            </a:endParaRPr>
          </a:p>
          <a:p>
            <a:pPr algn="just">
              <a:spcBef>
                <a:spcPts val="0"/>
              </a:spcBef>
              <a:spcAft>
                <a:spcPts val="600"/>
              </a:spcAft>
              <a:buFontTx/>
              <a:buNone/>
              <a:defRPr/>
            </a:pPr>
            <a:r>
              <a:rPr lang="ru-RU" sz="2000" b="1" u="sng">
                <a:solidFill>
                  <a:srgbClr val="002060"/>
                </a:solidFill>
                <a:latin typeface="+mn-lt"/>
              </a:rPr>
              <a:t>A</a:t>
            </a:r>
            <a:r>
              <a:rPr lang="ru-RU" sz="2000" u="sng">
                <a:solidFill>
                  <a:srgbClr val="002060"/>
                </a:solidFill>
                <a:latin typeface="+mn-lt"/>
              </a:rPr>
              <a:t>tomicity (Атомарность)</a:t>
            </a:r>
            <a:r>
              <a:rPr lang="ru-RU" sz="2000">
                <a:solidFill>
                  <a:srgbClr val="002060"/>
                </a:solidFill>
                <a:latin typeface="+mn-lt"/>
              </a:rPr>
              <a:t> — транзакция не может быть зафиксирована в системе частично: либо полное выполнение, либо полная отмена.</a:t>
            </a:r>
            <a:endParaRPr/>
          </a:p>
          <a:p>
            <a:pPr algn="just">
              <a:spcBef>
                <a:spcPts val="0"/>
              </a:spcBef>
              <a:spcAft>
                <a:spcPts val="600"/>
              </a:spcAft>
              <a:buFontTx/>
              <a:buNone/>
              <a:defRPr/>
            </a:pPr>
            <a:r>
              <a:rPr lang="ru-RU" sz="2000" b="1" u="sng">
                <a:solidFill>
                  <a:srgbClr val="002060"/>
                </a:solidFill>
                <a:latin typeface="+mn-lt"/>
              </a:rPr>
              <a:t>C</a:t>
            </a:r>
            <a:r>
              <a:rPr lang="ru-RU" sz="2000" u="sng">
                <a:solidFill>
                  <a:srgbClr val="002060"/>
                </a:solidFill>
                <a:latin typeface="+mn-lt"/>
              </a:rPr>
              <a:t>onsistency (Согласованность)</a:t>
            </a:r>
            <a:r>
              <a:rPr lang="ru-RU" sz="2000">
                <a:solidFill>
                  <a:srgbClr val="002060"/>
                </a:solidFill>
                <a:latin typeface="+mn-lt"/>
              </a:rPr>
              <a:t> — завершенная транзакция сохраняет согласованность базы данных.</a:t>
            </a:r>
            <a:endParaRPr/>
          </a:p>
          <a:p>
            <a:pPr algn="just">
              <a:spcBef>
                <a:spcPts val="0"/>
              </a:spcBef>
              <a:spcAft>
                <a:spcPts val="600"/>
              </a:spcAft>
              <a:buFontTx/>
              <a:buNone/>
              <a:defRPr/>
            </a:pPr>
            <a:r>
              <a:rPr lang="ru-RU" sz="2000" b="1" u="sng">
                <a:solidFill>
                  <a:srgbClr val="002060"/>
                </a:solidFill>
                <a:latin typeface="+mn-lt"/>
              </a:rPr>
              <a:t>I</a:t>
            </a:r>
            <a:r>
              <a:rPr lang="ru-RU" sz="2000" u="sng">
                <a:solidFill>
                  <a:srgbClr val="002060"/>
                </a:solidFill>
                <a:latin typeface="+mn-lt"/>
              </a:rPr>
              <a:t>solation (Изолированность)</a:t>
            </a:r>
            <a:r>
              <a:rPr lang="ru-RU" sz="2000">
                <a:solidFill>
                  <a:srgbClr val="002060"/>
                </a:solidFill>
                <a:latin typeface="+mn-lt"/>
              </a:rPr>
              <a:t> — во время выполнения транзакции параллельные транзакции не должны оказывать влияния на ее результат. </a:t>
            </a:r>
            <a:endParaRPr/>
          </a:p>
          <a:p>
            <a:pPr algn="just">
              <a:spcBef>
                <a:spcPts val="0"/>
              </a:spcBef>
              <a:spcAft>
                <a:spcPts val="600"/>
              </a:spcAft>
              <a:buFontTx/>
              <a:buNone/>
              <a:defRPr/>
            </a:pPr>
            <a:r>
              <a:rPr lang="ru-RU" sz="2000" b="1" u="sng">
                <a:solidFill>
                  <a:srgbClr val="002060"/>
                </a:solidFill>
                <a:latin typeface="+mn-lt"/>
              </a:rPr>
              <a:t>D</a:t>
            </a:r>
            <a:r>
              <a:rPr lang="ru-RU" sz="2000" u="sng">
                <a:solidFill>
                  <a:srgbClr val="002060"/>
                </a:solidFill>
                <a:latin typeface="+mn-lt"/>
              </a:rPr>
              <a:t>urability (Долговечность)</a:t>
            </a:r>
            <a:r>
              <a:rPr lang="ru-RU" sz="2000">
                <a:solidFill>
                  <a:srgbClr val="002060"/>
                </a:solidFill>
                <a:latin typeface="+mn-lt"/>
              </a:rPr>
              <a:t> — низкоуровневые проблемы (например, обесточивание системы) не должны менять результат завершенной транзакции.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BASE</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b="1" u="sng">
                <a:solidFill>
                  <a:srgbClr val="002060"/>
                </a:solidFill>
                <a:latin typeface="+mn-lt"/>
              </a:rPr>
              <a:t>B</a:t>
            </a:r>
            <a:r>
              <a:rPr lang="ru-RU" sz="2000" u="sng">
                <a:solidFill>
                  <a:srgbClr val="002060"/>
                </a:solidFill>
                <a:latin typeface="+mn-lt"/>
              </a:rPr>
              <a:t>asic </a:t>
            </a:r>
            <a:r>
              <a:rPr lang="ru-RU" sz="2000" b="1" u="sng">
                <a:solidFill>
                  <a:srgbClr val="002060"/>
                </a:solidFill>
                <a:latin typeface="+mn-lt"/>
              </a:rPr>
              <a:t>A</a:t>
            </a:r>
            <a:r>
              <a:rPr lang="ru-RU" sz="2000" u="sng">
                <a:solidFill>
                  <a:srgbClr val="002060"/>
                </a:solidFill>
                <a:latin typeface="+mn-lt"/>
              </a:rPr>
              <a:t>vailability (Базовая доступность) </a:t>
            </a:r>
            <a:r>
              <a:rPr lang="ru-RU" sz="2000">
                <a:solidFill>
                  <a:srgbClr val="002060"/>
                </a:solidFill>
                <a:latin typeface="+mn-lt"/>
              </a:rPr>
              <a:t>— допускается отказ в обслуживании для незначительной части сессий при сохранении доступности для большинства из них.</a:t>
            </a:r>
            <a:endParaRPr/>
          </a:p>
          <a:p>
            <a:pPr algn="just">
              <a:spcBef>
                <a:spcPts val="0"/>
              </a:spcBef>
              <a:spcAft>
                <a:spcPts val="600"/>
              </a:spcAft>
              <a:buFontTx/>
              <a:buNone/>
              <a:defRPr/>
            </a:pPr>
            <a:r>
              <a:rPr lang="ru-RU" sz="2000" b="1" u="sng">
                <a:solidFill>
                  <a:srgbClr val="002060"/>
                </a:solidFill>
                <a:latin typeface="+mn-lt"/>
              </a:rPr>
              <a:t>S</a:t>
            </a:r>
            <a:r>
              <a:rPr lang="ru-RU" sz="2000" u="sng">
                <a:solidFill>
                  <a:srgbClr val="002060"/>
                </a:solidFill>
                <a:latin typeface="+mn-lt"/>
              </a:rPr>
              <a:t>oft state (Неустойчивое состояние) </a:t>
            </a:r>
            <a:r>
              <a:rPr lang="ru-RU" sz="2000">
                <a:solidFill>
                  <a:srgbClr val="002060"/>
                </a:solidFill>
                <a:latin typeface="+mn-lt"/>
              </a:rPr>
              <a:t>— допускается жертвовать долговременным хранением состояния сессии (например, промежуточных результатов выборок) при обеспечении фиксации обновлений для критичных операций.</a:t>
            </a:r>
            <a:endParaRPr/>
          </a:p>
          <a:p>
            <a:pPr algn="just">
              <a:spcBef>
                <a:spcPts val="0"/>
              </a:spcBef>
              <a:spcAft>
                <a:spcPts val="600"/>
              </a:spcAft>
              <a:buFontTx/>
              <a:buNone/>
              <a:defRPr/>
            </a:pPr>
            <a:r>
              <a:rPr lang="ru-RU" sz="2000" b="1" u="sng">
                <a:solidFill>
                  <a:srgbClr val="002060"/>
                </a:solidFill>
                <a:latin typeface="+mn-lt"/>
              </a:rPr>
              <a:t>E</a:t>
            </a:r>
            <a:r>
              <a:rPr lang="ru-RU" sz="2000" u="sng">
                <a:solidFill>
                  <a:srgbClr val="002060"/>
                </a:solidFill>
                <a:latin typeface="+mn-lt"/>
              </a:rPr>
              <a:t>ventual consistency (Согласованность в конечном счете)</a:t>
            </a:r>
            <a:r>
              <a:rPr lang="ru-RU" sz="2000">
                <a:solidFill>
                  <a:srgbClr val="002060"/>
                </a:solidFill>
                <a:latin typeface="+mn-lt"/>
              </a:rPr>
              <a:t> — допускается обеспечивать согласованность только для отдельных частей БД (в основном, для конкретных записей), при условии последующей синхронизация всех узлов БД в фоновом режиме</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BASE </a:t>
            </a:r>
            <a:r>
              <a:rPr lang="ru-RU">
                <a:solidFill>
                  <a:srgbClr val="002060"/>
                </a:solidFill>
                <a:latin typeface="+mn-lt"/>
                <a:cs typeface="Times New Roman"/>
              </a:rPr>
              <a:t>вместо </a:t>
            </a:r>
            <a:r>
              <a:rPr lang="en-US">
                <a:solidFill>
                  <a:srgbClr val="002060"/>
                </a:solidFill>
                <a:latin typeface="+mn-lt"/>
                <a:cs typeface="Times New Roman"/>
              </a:rPr>
              <a:t>ACID</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endParaRPr lang="ru-RU" sz="2000">
              <a:solidFill>
                <a:srgbClr val="002060"/>
              </a:solidFill>
              <a:latin typeface="+mn-lt"/>
            </a:endParaRPr>
          </a:p>
        </p:txBody>
      </p:sp>
      <p:sp>
        <p:nvSpPr>
          <p:cNvPr id="7" name="Text Box 10"/>
          <p:cNvSpPr txBox="1">
            <a:spLocks noChangeArrowheads="1"/>
          </p:cNvSpPr>
          <p:nvPr/>
        </p:nvSpPr>
        <p:spPr bwMode="auto">
          <a:xfrm>
            <a:off x="4110589" y="1369937"/>
            <a:ext cx="3960440" cy="1631216"/>
          </a:xfrm>
          <a:prstGeom prst="rect">
            <a:avLst/>
          </a:prstGeom>
          <a:noFill/>
          <a:ln>
            <a:noFill/>
          </a:ln>
        </p:spPr>
        <p:txBody>
          <a:bodyPr wrap="square">
            <a:sp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ctr">
              <a:spcBef>
                <a:spcPts val="0"/>
              </a:spcBef>
              <a:spcAft>
                <a:spcPts val="0"/>
              </a:spcAft>
              <a:buFontTx/>
              <a:buNone/>
              <a:defRPr/>
            </a:pPr>
            <a:r>
              <a:rPr lang="en-US" sz="2000" b="1">
                <a:solidFill>
                  <a:srgbClr val="002060"/>
                </a:solidFill>
                <a:latin typeface="+mn-lt"/>
              </a:rPr>
              <a:t>ACID</a:t>
            </a:r>
            <a:endParaRPr/>
          </a:p>
          <a:p>
            <a:pPr marL="342900" indent="-342900" algn="just">
              <a:spcBef>
                <a:spcPts val="0"/>
              </a:spcBef>
              <a:spcAft>
                <a:spcPts val="0"/>
              </a:spcAft>
              <a:defRPr/>
            </a:pPr>
            <a:r>
              <a:rPr lang="en-US" sz="2000">
                <a:solidFill>
                  <a:srgbClr val="002060"/>
                </a:solidFill>
                <a:latin typeface="+mn-lt"/>
              </a:rPr>
              <a:t>Atomicity (</a:t>
            </a:r>
            <a:r>
              <a:rPr lang="ru-RU" sz="2000">
                <a:solidFill>
                  <a:srgbClr val="002060"/>
                </a:solidFill>
                <a:latin typeface="+mn-lt"/>
              </a:rPr>
              <a:t>Атомарность</a:t>
            </a:r>
            <a:r>
              <a:rPr lang="en-US" sz="2000">
                <a:solidFill>
                  <a:srgbClr val="002060"/>
                </a:solidFill>
                <a:latin typeface="+mn-lt"/>
              </a:rPr>
              <a:t>)</a:t>
            </a:r>
            <a:endParaRPr/>
          </a:p>
          <a:p>
            <a:pPr marL="342900" indent="-342900" algn="just">
              <a:spcBef>
                <a:spcPts val="0"/>
              </a:spcBef>
              <a:spcAft>
                <a:spcPts val="0"/>
              </a:spcAft>
              <a:defRPr/>
            </a:pPr>
            <a:r>
              <a:rPr lang="en-US" sz="2000">
                <a:solidFill>
                  <a:srgbClr val="002060"/>
                </a:solidFill>
                <a:latin typeface="+mn-lt"/>
              </a:rPr>
              <a:t>Consistency (</a:t>
            </a:r>
            <a:r>
              <a:rPr lang="ru-RU" sz="2000">
                <a:solidFill>
                  <a:srgbClr val="002060"/>
                </a:solidFill>
                <a:latin typeface="+mn-lt"/>
              </a:rPr>
              <a:t>Согласованность</a:t>
            </a:r>
            <a:r>
              <a:rPr lang="en-US" sz="2000">
                <a:solidFill>
                  <a:srgbClr val="002060"/>
                </a:solidFill>
                <a:latin typeface="+mn-lt"/>
              </a:rPr>
              <a:t>)</a:t>
            </a:r>
            <a:endParaRPr/>
          </a:p>
          <a:p>
            <a:pPr marL="342900" indent="-342900" algn="just">
              <a:spcBef>
                <a:spcPts val="0"/>
              </a:spcBef>
              <a:spcAft>
                <a:spcPts val="0"/>
              </a:spcAft>
              <a:defRPr/>
            </a:pPr>
            <a:r>
              <a:rPr lang="en-US" sz="2000">
                <a:solidFill>
                  <a:srgbClr val="002060"/>
                </a:solidFill>
                <a:latin typeface="+mn-lt"/>
              </a:rPr>
              <a:t>Isolation </a:t>
            </a:r>
            <a:r>
              <a:rPr lang="ru-RU" sz="2000">
                <a:solidFill>
                  <a:srgbClr val="002060"/>
                </a:solidFill>
                <a:latin typeface="+mn-lt"/>
              </a:rPr>
              <a:t>(Изолированность</a:t>
            </a:r>
            <a:endParaRPr lang="en-US" sz="2000">
              <a:solidFill>
                <a:srgbClr val="002060"/>
              </a:solidFill>
              <a:latin typeface="+mn-lt"/>
            </a:endParaRPr>
          </a:p>
          <a:p>
            <a:pPr marL="342900" indent="-342900" algn="just">
              <a:spcBef>
                <a:spcPts val="0"/>
              </a:spcBef>
              <a:spcAft>
                <a:spcPts val="0"/>
              </a:spcAft>
              <a:defRPr/>
            </a:pPr>
            <a:r>
              <a:rPr lang="en-US" sz="2000">
                <a:solidFill>
                  <a:srgbClr val="002060"/>
                </a:solidFill>
                <a:latin typeface="+mn-lt"/>
              </a:rPr>
              <a:t>Durability </a:t>
            </a:r>
            <a:r>
              <a:rPr lang="ru-RU" sz="2000">
                <a:solidFill>
                  <a:srgbClr val="002060"/>
                </a:solidFill>
                <a:latin typeface="+mn-lt"/>
              </a:rPr>
              <a:t>(Долговечность</a:t>
            </a:r>
            <a:r>
              <a:rPr lang="en-US" sz="2000">
                <a:solidFill>
                  <a:srgbClr val="002060"/>
                </a:solidFill>
                <a:latin typeface="+mn-lt"/>
              </a:rPr>
              <a:t>)</a:t>
            </a:r>
            <a:endParaRPr/>
          </a:p>
        </p:txBody>
      </p:sp>
      <p:sp>
        <p:nvSpPr>
          <p:cNvPr id="8" name="Text Box 10"/>
          <p:cNvSpPr txBox="1">
            <a:spLocks noChangeArrowheads="1"/>
          </p:cNvSpPr>
          <p:nvPr/>
        </p:nvSpPr>
        <p:spPr bwMode="auto">
          <a:xfrm>
            <a:off x="2753209" y="4158874"/>
            <a:ext cx="6675200" cy="1323439"/>
          </a:xfrm>
          <a:prstGeom prst="rect">
            <a:avLst/>
          </a:prstGeom>
          <a:noFill/>
          <a:ln>
            <a:noFill/>
          </a:ln>
        </p:spPr>
        <p:txBody>
          <a:bodyPr wrap="square">
            <a:sp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ctr">
              <a:spcBef>
                <a:spcPts val="0"/>
              </a:spcBef>
              <a:spcAft>
                <a:spcPts val="0"/>
              </a:spcAft>
              <a:buFontTx/>
              <a:buNone/>
              <a:defRPr/>
            </a:pPr>
            <a:r>
              <a:rPr lang="en-US" sz="2000" b="1">
                <a:solidFill>
                  <a:srgbClr val="002060"/>
                </a:solidFill>
                <a:latin typeface="+mn-lt"/>
              </a:rPr>
              <a:t>BASE</a:t>
            </a:r>
            <a:endParaRPr/>
          </a:p>
          <a:p>
            <a:pPr marL="342900" indent="-342900" algn="just">
              <a:spcBef>
                <a:spcPts val="0"/>
              </a:spcBef>
              <a:spcAft>
                <a:spcPts val="0"/>
              </a:spcAft>
              <a:defRPr/>
            </a:pPr>
            <a:r>
              <a:rPr lang="en-US" sz="2000">
                <a:solidFill>
                  <a:srgbClr val="002060"/>
                </a:solidFill>
                <a:latin typeface="+mn-lt"/>
              </a:rPr>
              <a:t>Basic Availability (</a:t>
            </a:r>
            <a:r>
              <a:rPr lang="ru-RU" sz="2000">
                <a:solidFill>
                  <a:srgbClr val="002060"/>
                </a:solidFill>
                <a:latin typeface="+mn-lt"/>
              </a:rPr>
              <a:t>Базовая доступность</a:t>
            </a:r>
            <a:r>
              <a:rPr lang="en-US" sz="2000">
                <a:solidFill>
                  <a:srgbClr val="002060"/>
                </a:solidFill>
                <a:latin typeface="+mn-lt"/>
              </a:rPr>
              <a:t>)</a:t>
            </a:r>
            <a:endParaRPr lang="ru-RU" sz="2000">
              <a:solidFill>
                <a:srgbClr val="002060"/>
              </a:solidFill>
              <a:latin typeface="+mn-lt"/>
            </a:endParaRPr>
          </a:p>
          <a:p>
            <a:pPr marL="342900" indent="-342900" algn="just">
              <a:spcBef>
                <a:spcPts val="0"/>
              </a:spcBef>
              <a:spcAft>
                <a:spcPts val="0"/>
              </a:spcAft>
              <a:defRPr/>
            </a:pPr>
            <a:r>
              <a:rPr lang="en-US" sz="2000">
                <a:solidFill>
                  <a:srgbClr val="002060"/>
                </a:solidFill>
                <a:latin typeface="+mn-lt"/>
              </a:rPr>
              <a:t>Soft state (</a:t>
            </a:r>
            <a:r>
              <a:rPr lang="ru-RU" sz="2000">
                <a:solidFill>
                  <a:srgbClr val="002060"/>
                </a:solidFill>
                <a:latin typeface="+mn-lt"/>
              </a:rPr>
              <a:t>Неустойчивое состояние</a:t>
            </a:r>
            <a:r>
              <a:rPr lang="en-US" sz="2000">
                <a:solidFill>
                  <a:srgbClr val="002060"/>
                </a:solidFill>
                <a:latin typeface="+mn-lt"/>
              </a:rPr>
              <a:t>)</a:t>
            </a:r>
            <a:endParaRPr lang="ru-RU" sz="2000">
              <a:solidFill>
                <a:srgbClr val="002060"/>
              </a:solidFill>
              <a:latin typeface="+mn-lt"/>
            </a:endParaRPr>
          </a:p>
          <a:p>
            <a:pPr marL="342900" indent="-342900" algn="just">
              <a:spcBef>
                <a:spcPts val="0"/>
              </a:spcBef>
              <a:spcAft>
                <a:spcPts val="0"/>
              </a:spcAft>
              <a:defRPr/>
            </a:pPr>
            <a:r>
              <a:rPr lang="en-US" sz="2000">
                <a:solidFill>
                  <a:srgbClr val="002060"/>
                </a:solidFill>
                <a:latin typeface="+mn-lt"/>
              </a:rPr>
              <a:t>Eventual consistency</a:t>
            </a:r>
            <a:r>
              <a:rPr lang="ru-RU" sz="2000">
                <a:solidFill>
                  <a:srgbClr val="002060"/>
                </a:solidFill>
                <a:latin typeface="+mn-lt"/>
              </a:rPr>
              <a:t> (Согласованность в конечном счете)</a:t>
            </a:r>
            <a:endParaRPr lang="en-US" sz="2000">
              <a:solidFill>
                <a:srgbClr val="002060"/>
              </a:solidFill>
              <a:latin typeface="+mn-lt"/>
            </a:endParaRPr>
          </a:p>
        </p:txBody>
      </p:sp>
      <p:cxnSp>
        <p:nvCxnSpPr>
          <p:cNvPr id="3" name="Прямая со стрелкой 2"/>
          <p:cNvCxnSpPr>
            <a:cxnSpLocks/>
            <a:stCxn id="7" idx="2"/>
            <a:endCxn id="8" idx="0"/>
          </p:cNvCxnSpPr>
          <p:nvPr/>
        </p:nvCxnSpPr>
        <p:spPr bwMode="auto">
          <a:xfrm>
            <a:off x="6090809" y="3001154"/>
            <a:ext cx="0" cy="115772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Пример организации данных в </a:t>
            </a:r>
            <a:r>
              <a:rPr lang="en-US">
                <a:solidFill>
                  <a:srgbClr val="002060"/>
                </a:solidFill>
                <a:latin typeface="+mn-lt"/>
                <a:cs typeface="Times New Roman"/>
              </a:rPr>
              <a:t>NoSQL</a:t>
            </a:r>
            <a:r>
              <a:rPr lang="ru-RU">
                <a:solidFill>
                  <a:srgbClr val="002060"/>
                </a:solidFill>
                <a:latin typeface="+mn-lt"/>
                <a:cs typeface="Times New Roman"/>
              </a:rPr>
              <a:t> БД</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None/>
              <a:defRPr/>
            </a:pPr>
            <a:r>
              <a:rPr lang="en-US" sz="2000">
                <a:solidFill>
                  <a:srgbClr val="002060"/>
                </a:solidFill>
                <a:latin typeface="+mn-lt"/>
              </a:rPr>
              <a:t>db.users.find({id: 1});   # </a:t>
            </a:r>
            <a:r>
              <a:rPr lang="ru-RU" sz="2000">
                <a:solidFill>
                  <a:srgbClr val="002060"/>
                </a:solidFill>
                <a:latin typeface="+mn-lt"/>
              </a:rPr>
              <a:t>выполняется очень быстро </a:t>
            </a:r>
            <a:endParaRPr/>
          </a:p>
          <a:p>
            <a:pPr algn="just">
              <a:spcBef>
                <a:spcPts val="0"/>
              </a:spcBef>
              <a:spcAft>
                <a:spcPts val="600"/>
              </a:spcAft>
              <a:buNone/>
              <a:defRPr/>
            </a:pPr>
            <a:r>
              <a:rPr lang="en-US" sz="2000">
                <a:solidFill>
                  <a:srgbClr val="002060"/>
                </a:solidFill>
                <a:latin typeface="+mn-lt"/>
              </a:rPr>
              <a:t>db.users.find({group_ids: 1});   # </a:t>
            </a:r>
            <a:r>
              <a:rPr lang="ru-RU" sz="2000">
                <a:solidFill>
                  <a:srgbClr val="002060"/>
                </a:solidFill>
                <a:latin typeface="+mn-lt"/>
              </a:rPr>
              <a:t>выполняется медленно</a:t>
            </a:r>
            <a:endParaRPr/>
          </a:p>
        </p:txBody>
      </p:sp>
      <p:grpSp>
        <p:nvGrpSpPr>
          <p:cNvPr id="2" name="Группа 1"/>
          <p:cNvGrpSpPr/>
          <p:nvPr/>
        </p:nvGrpSpPr>
        <p:grpSpPr bwMode="auto">
          <a:xfrm>
            <a:off x="1420836" y="2112410"/>
            <a:ext cx="9339946" cy="3447875"/>
            <a:chOff x="1082180" y="2281806"/>
            <a:chExt cx="9339946" cy="3447875"/>
          </a:xfrm>
        </p:grpSpPr>
        <p:sp>
          <p:nvSpPr>
            <p:cNvPr id="13" name="Rectangle 6"/>
            <p:cNvSpPr/>
            <p:nvPr/>
          </p:nvSpPr>
          <p:spPr bwMode="auto">
            <a:xfrm>
              <a:off x="1082180" y="2281806"/>
              <a:ext cx="9339946" cy="3447875"/>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4" name="TextBox 13"/>
            <p:cNvSpPr txBox="1"/>
            <p:nvPr/>
          </p:nvSpPr>
          <p:spPr bwMode="auto">
            <a:xfrm>
              <a:off x="1082180" y="2289364"/>
              <a:ext cx="2002591" cy="338554"/>
            </a:xfrm>
            <a:prstGeom prst="rect">
              <a:avLst/>
            </a:prstGeom>
            <a:noFill/>
            <a:ln>
              <a:no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collection </a:t>
              </a:r>
              <a:r>
                <a:rPr lang="en-US" sz="1600" b="1" i="0" u="none" strike="noStrike" cap="none" spc="0">
                  <a:ln>
                    <a:noFill/>
                  </a:ln>
                  <a:solidFill>
                    <a:srgbClr val="002060"/>
                  </a:solidFill>
                  <a:cs typeface="Times New Roman"/>
                </a:rPr>
                <a:t>users</a:t>
              </a:r>
              <a:endParaRPr lang="ru-RU" sz="1600" b="1" i="0" u="none" strike="noStrike" cap="none" spc="0">
                <a:ln>
                  <a:noFill/>
                </a:ln>
                <a:solidFill>
                  <a:srgbClr val="002060"/>
                </a:solidFill>
                <a:cs typeface="Times New Roman"/>
              </a:endParaRPr>
            </a:p>
          </p:txBody>
        </p:sp>
        <p:sp>
          <p:nvSpPr>
            <p:cNvPr id="15" name="TextBox 14"/>
            <p:cNvSpPr txBox="1"/>
            <p:nvPr/>
          </p:nvSpPr>
          <p:spPr bwMode="auto">
            <a:xfrm>
              <a:off x="1236559" y="2682829"/>
              <a:ext cx="2745830" cy="2800767"/>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id: 1,</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name: "</a:t>
              </a:r>
              <a:r>
                <a:rPr lang="ru-RU" sz="1600" b="0" i="0" u="none" strike="noStrike" cap="none" spc="0">
                  <a:ln>
                    <a:noFill/>
                  </a:ln>
                  <a:solidFill>
                    <a:srgbClr val="002060"/>
                  </a:solidFill>
                  <a:cs typeface="Times New Roman"/>
                </a:rPr>
                <a:t>Иванов И.И.</a:t>
              </a: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role: "</a:t>
              </a:r>
              <a:r>
                <a:rPr lang="ru-RU" sz="1600" b="0" i="0" u="none" strike="noStrike" cap="none" spc="0">
                  <a:ln>
                    <a:noFill/>
                  </a:ln>
                  <a:solidFill>
                    <a:srgbClr val="002060"/>
                  </a:solidFill>
                  <a:cs typeface="Times New Roman"/>
                </a:rPr>
                <a:t>участник</a:t>
              </a:r>
              <a:r>
                <a:rPr lang="en-US" sz="1600" b="0" i="0" u="none" strike="noStrike" cap="none" spc="0">
                  <a:ln>
                    <a:noFill/>
                  </a:ln>
                  <a:solidFill>
                    <a:srgbClr val="002060"/>
                  </a:solidFill>
                  <a:cs typeface="Times New Roman"/>
                </a:rPr>
                <a:t>"</a:t>
              </a:r>
              <a:r>
                <a:rPr lang="ru-RU"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rating: 300,</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login: "ivanovi",</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password: "ivanov123",</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a:t>
              </a:r>
              <a:r>
                <a:rPr lang="en-US" sz="1600" b="0" i="0" u="none" strike="noStrike" cap="none" spc="0">
                  <a:ln>
                    <a:noFill/>
                  </a:ln>
                  <a:solidFill>
                    <a:srgbClr val="FF0000"/>
                  </a:solidFill>
                  <a:cs typeface="Times New Roman"/>
                </a:rPr>
                <a:t>group_ids: [1]</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endParaRPr lang="ru-RU" sz="1600" b="0" i="0" u="none" strike="noStrike" cap="none" spc="0">
                <a:ln>
                  <a:noFill/>
                </a:ln>
                <a:solidFill>
                  <a:srgbClr val="002060"/>
                </a:solidFill>
                <a:cs typeface="Times New Roman"/>
              </a:endParaRPr>
            </a:p>
          </p:txBody>
        </p:sp>
        <p:sp>
          <p:nvSpPr>
            <p:cNvPr id="16" name="TextBox 15"/>
            <p:cNvSpPr txBox="1"/>
            <p:nvPr/>
          </p:nvSpPr>
          <p:spPr bwMode="auto">
            <a:xfrm>
              <a:off x="4125573" y="2682826"/>
              <a:ext cx="2745830" cy="2800767"/>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id: 2,</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name: "</a:t>
              </a:r>
              <a:r>
                <a:rPr lang="ru-RU" sz="1600" b="0" i="0" u="none" strike="noStrike" cap="none" spc="0">
                  <a:ln>
                    <a:noFill/>
                  </a:ln>
                  <a:solidFill>
                    <a:srgbClr val="002060"/>
                  </a:solidFill>
                  <a:cs typeface="Times New Roman"/>
                </a:rPr>
                <a:t>Петров И.И.</a:t>
              </a: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role: "</a:t>
              </a:r>
              <a:r>
                <a:rPr lang="ru-RU" sz="1600" b="0" i="0" u="none" strike="noStrike" cap="none" spc="0">
                  <a:ln>
                    <a:noFill/>
                  </a:ln>
                  <a:solidFill>
                    <a:srgbClr val="002060"/>
                  </a:solidFill>
                  <a:cs typeface="Times New Roman"/>
                </a:rPr>
                <a:t>участник</a:t>
              </a:r>
              <a:r>
                <a:rPr lang="en-US" sz="1600" b="0" i="0" u="none" strike="noStrike" cap="none" spc="0">
                  <a:ln>
                    <a:noFill/>
                  </a:ln>
                  <a:solidFill>
                    <a:srgbClr val="002060"/>
                  </a:solidFill>
                  <a:cs typeface="Times New Roman"/>
                </a:rPr>
                <a:t>"</a:t>
              </a:r>
              <a:r>
                <a:rPr lang="ru-RU"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rating: </a:t>
              </a:r>
              <a:r>
                <a:rPr lang="ru-RU" sz="1600" b="0" i="0" u="none" strike="noStrike" cap="none" spc="0">
                  <a:ln>
                    <a:noFill/>
                  </a:ln>
                  <a:solidFill>
                    <a:srgbClr val="002060"/>
                  </a:solidFill>
                  <a:cs typeface="Times New Roman"/>
                </a:rPr>
                <a:t>25</a:t>
              </a:r>
              <a:r>
                <a:rPr lang="en-US" sz="1600" b="0" i="0" u="none" strike="noStrike" cap="none" spc="0">
                  <a:ln>
                    <a:noFill/>
                  </a:ln>
                  <a:solidFill>
                    <a:srgbClr val="002060"/>
                  </a:solidFill>
                  <a:cs typeface="Times New Roman"/>
                </a:rPr>
                <a:t>0,</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login: "petrovp",</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password: "p1e2t3",</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a:t>
              </a:r>
              <a:r>
                <a:rPr lang="en-US" sz="1600" b="0" i="0" u="none" strike="noStrike" cap="none" spc="0">
                  <a:ln>
                    <a:noFill/>
                  </a:ln>
                  <a:solidFill>
                    <a:srgbClr val="FF0000"/>
                  </a:solidFill>
                  <a:cs typeface="Times New Roman"/>
                </a:rPr>
                <a:t>group_ids: [1, 2]</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endParaRPr lang="ru-RU" sz="1600" b="0" i="0" u="none" strike="noStrike" cap="none" spc="0">
                <a:ln>
                  <a:noFill/>
                </a:ln>
                <a:solidFill>
                  <a:srgbClr val="002060"/>
                </a:solidFill>
                <a:cs typeface="Times New Roman"/>
              </a:endParaRPr>
            </a:p>
          </p:txBody>
        </p:sp>
        <p:sp>
          <p:nvSpPr>
            <p:cNvPr id="17" name="TextBox 16"/>
            <p:cNvSpPr txBox="1"/>
            <p:nvPr/>
          </p:nvSpPr>
          <p:spPr bwMode="auto">
            <a:xfrm>
              <a:off x="7566109" y="2682828"/>
              <a:ext cx="2745830" cy="2800767"/>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id: </a:t>
              </a:r>
              <a:r>
                <a:rPr lang="ru-RU" sz="1600" b="0" i="0" u="none" strike="noStrike" cap="none" spc="0">
                  <a:ln>
                    <a:noFill/>
                  </a:ln>
                  <a:solidFill>
                    <a:srgbClr val="002060"/>
                  </a:solidFill>
                  <a:cs typeface="Times New Roman"/>
                </a:rPr>
                <a:t>1000</a:t>
              </a: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name: "</a:t>
              </a:r>
              <a:r>
                <a:rPr lang="ru-RU" sz="1600" b="0" i="0" u="none" strike="noStrike" cap="none" spc="0">
                  <a:ln>
                    <a:noFill/>
                  </a:ln>
                  <a:solidFill>
                    <a:srgbClr val="002060"/>
                  </a:solidFill>
                  <a:cs typeface="Times New Roman"/>
                </a:rPr>
                <a:t>Юрьев Ю.Ю.</a:t>
              </a: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role: "</a:t>
              </a:r>
              <a:r>
                <a:rPr lang="ru-RU" sz="1600" b="0" i="0" u="none" strike="noStrike" cap="none" spc="0">
                  <a:ln>
                    <a:noFill/>
                  </a:ln>
                  <a:solidFill>
                    <a:srgbClr val="002060"/>
                  </a:solidFill>
                  <a:cs typeface="Times New Roman"/>
                </a:rPr>
                <a:t>модератор</a:t>
              </a:r>
              <a:r>
                <a:rPr lang="en-US" sz="1600" b="0" i="0" u="none" strike="noStrike" cap="none" spc="0">
                  <a:ln>
                    <a:noFill/>
                  </a:ln>
                  <a:solidFill>
                    <a:srgbClr val="002060"/>
                  </a:solidFill>
                  <a:cs typeface="Times New Roman"/>
                </a:rPr>
                <a:t>"</a:t>
              </a:r>
              <a:r>
                <a:rPr lang="ru-RU"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rating: </a:t>
              </a:r>
              <a:r>
                <a:rPr lang="ru-RU" sz="1600" b="0" i="0" u="none" strike="noStrike" cap="none" spc="0">
                  <a:ln>
                    <a:noFill/>
                  </a:ln>
                  <a:solidFill>
                    <a:srgbClr val="002060"/>
                  </a:solidFill>
                  <a:cs typeface="Times New Roman"/>
                </a:rPr>
                <a:t>10</a:t>
              </a:r>
              <a:r>
                <a:rPr lang="en-US" sz="1600" b="0" i="0" u="none" strike="noStrike" cap="none" spc="0">
                  <a:ln>
                    <a:noFill/>
                  </a:ln>
                  <a:solidFill>
                    <a:srgbClr val="002060"/>
                  </a:solidFill>
                  <a:cs typeface="Times New Roman"/>
                </a:rPr>
                <a:t>0,</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login: </a:t>
              </a:r>
              <a:r>
                <a:rPr lang="en-US" sz="1600">
                  <a:solidFill>
                    <a:srgbClr val="002060"/>
                  </a:solidFill>
                  <a:cs typeface="Times New Roman"/>
                </a:rPr>
                <a:t>"</a:t>
              </a:r>
              <a:r>
                <a:rPr lang="en-US" sz="1600" b="0" i="0" u="none" strike="noStrike" cap="none" spc="0">
                  <a:ln>
                    <a:noFill/>
                  </a:ln>
                  <a:solidFill>
                    <a:srgbClr val="002060"/>
                  </a:solidFill>
                  <a:cs typeface="Times New Roman"/>
                </a:rPr>
                <a:t>yourievy",</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password: "yoyo",</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FF0000"/>
                  </a:solidFill>
                  <a:cs typeface="Times New Roman"/>
                </a:rPr>
                <a:t>    avatar: "file1.jpg",</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FF0000"/>
                  </a:solidFill>
                  <a:cs typeface="Times New Roman"/>
                </a:rPr>
                <a:t>    status: "</a:t>
              </a:r>
              <a:r>
                <a:rPr lang="ru-RU" sz="1600" b="0" i="0" u="none" strike="noStrike" cap="none" spc="0">
                  <a:ln>
                    <a:noFill/>
                  </a:ln>
                  <a:solidFill>
                    <a:srgbClr val="FF0000"/>
                  </a:solidFill>
                  <a:cs typeface="Times New Roman"/>
                </a:rPr>
                <a:t>в сети</a:t>
              </a:r>
              <a:r>
                <a:rPr lang="en-US" sz="1600" b="0" i="0" u="none" strike="noStrike" cap="none" spc="0">
                  <a:ln>
                    <a:noFill/>
                  </a:ln>
                  <a:solidFill>
                    <a:srgbClr val="FF000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lang="ru-RU" sz="1600" b="0" i="0" u="none" strike="noStrike" cap="none" spc="0">
                <a:ln>
                  <a:noFill/>
                </a:ln>
                <a:solidFill>
                  <a:srgbClr val="002060"/>
                </a:solidFill>
                <a:cs typeface="Times New Roman"/>
              </a:endParaRPr>
            </a:p>
          </p:txBody>
        </p:sp>
        <p:sp>
          <p:nvSpPr>
            <p:cNvPr id="18" name="TextBox 17"/>
            <p:cNvSpPr txBox="1"/>
            <p:nvPr/>
          </p:nvSpPr>
          <p:spPr bwMode="auto">
            <a:xfrm>
              <a:off x="6882598" y="4142871"/>
              <a:ext cx="683511" cy="400110"/>
            </a:xfrm>
            <a:prstGeom prst="rect">
              <a:avLst/>
            </a:prstGeom>
            <a:noFill/>
          </p:spPr>
          <p:txBody>
            <a:bodyPr wrap="square" rtlCol="0">
              <a:spAutoFit/>
            </a:bodyPr>
            <a:lstStyle/>
            <a:p>
              <a:pPr marL="0" marR="0" lvl="0" indent="0" algn="ctr" defTabSz="914400">
                <a:lnSpc>
                  <a:spcPct val="100000"/>
                </a:lnSpc>
                <a:spcBef>
                  <a:spcPts val="0"/>
                </a:spcBef>
                <a:spcAft>
                  <a:spcPts val="0"/>
                </a:spcAft>
                <a:buClrTx/>
                <a:buSzTx/>
                <a:buFontTx/>
                <a:buNone/>
                <a:defRPr/>
              </a:pPr>
              <a:r>
                <a:rPr lang="ru-RU" sz="2000" b="0" i="0" u="none" strike="noStrike" cap="none" spc="0">
                  <a:ln>
                    <a:noFill/>
                  </a:ln>
                  <a:solidFill>
                    <a:srgbClr val="002060"/>
                  </a:solidFill>
                  <a:cs typeface="Times New Roman"/>
                </a:rPr>
                <a:t>…</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SQL </a:t>
            </a:r>
            <a:r>
              <a:rPr lang="ru-RU">
                <a:solidFill>
                  <a:srgbClr val="002060"/>
                </a:solidFill>
                <a:latin typeface="+mn-lt"/>
                <a:cs typeface="Times New Roman"/>
              </a:rPr>
              <a:t>и </a:t>
            </a:r>
            <a:r>
              <a:rPr lang="en-US">
                <a:solidFill>
                  <a:srgbClr val="002060"/>
                </a:solidFill>
                <a:latin typeface="+mn-lt"/>
                <a:cs typeface="Times New Roman"/>
              </a:rPr>
              <a:t>NoSQL </a:t>
            </a:r>
            <a:r>
              <a:rPr lang="ru-RU">
                <a:solidFill>
                  <a:srgbClr val="002060"/>
                </a:solidFill>
                <a:latin typeface="+mn-lt"/>
                <a:cs typeface="Times New Roman"/>
              </a:rPr>
              <a:t>интерфейсы</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ourier New"/>
                <a:ea typeface="+mn-ea"/>
                <a:cs typeface="Courier New"/>
              </a:rPr>
              <a:t>INSERT INTO Employees (Name, Position, Bonus, Login, Password)</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ourier New"/>
                <a:ea typeface="+mn-ea"/>
                <a:cs typeface="Courier New"/>
              </a:rPr>
              <a:t>VALUES ('</a:t>
            </a:r>
            <a:r>
              <a:rPr lang="ru-RU" sz="1600" b="0" i="0" u="none" strike="noStrike" cap="none" spc="0">
                <a:ln>
                  <a:noFill/>
                </a:ln>
                <a:solidFill>
                  <a:prstClr val="black"/>
                </a:solidFill>
                <a:latin typeface="Courier New"/>
                <a:ea typeface="+mn-ea"/>
                <a:cs typeface="Courier New"/>
              </a:rPr>
              <a:t>Иванов И.И.', 'инженер', 30000, '</a:t>
            </a:r>
            <a:r>
              <a:rPr lang="en-US" sz="1600" b="0" i="0" u="none" strike="noStrike" cap="none" spc="0">
                <a:ln>
                  <a:noFill/>
                </a:ln>
                <a:solidFill>
                  <a:prstClr val="black"/>
                </a:solidFill>
                <a:latin typeface="Courier New"/>
                <a:ea typeface="+mn-ea"/>
                <a:cs typeface="Courier New"/>
              </a:rPr>
              <a:t>ivanovi', 'ivanov123');</a:t>
            </a:r>
            <a:endParaRPr lang="ru-RU" sz="1600" b="0" i="0" u="none" strike="noStrike" cap="none" spc="0">
              <a:ln>
                <a:noFill/>
              </a:ln>
              <a:solidFill>
                <a:prstClr val="black"/>
              </a:solidFill>
              <a:latin typeface="Courier New"/>
              <a:ea typeface="+mn-ea"/>
              <a:cs typeface="Courier New"/>
            </a:endParaRPr>
          </a:p>
          <a:p>
            <a:pPr marL="0" marR="0" lvl="0" indent="0" algn="just" defTabSz="914400">
              <a:lnSpc>
                <a:spcPct val="100000"/>
              </a:lnSpc>
              <a:spcBef>
                <a:spcPts val="0"/>
              </a:spcBef>
              <a:spcAft>
                <a:spcPts val="0"/>
              </a:spcAft>
              <a:buClrTx/>
              <a:buSzTx/>
              <a:buFontTx/>
              <a:buNone/>
              <a:defRPr/>
            </a:pPr>
            <a:endParaRPr lang="ru-RU" sz="1600" b="1"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r>
              <a:rPr lang="en-US" sz="1600" b="1" i="0" u="none" strike="noStrike" cap="none" spc="0">
                <a:ln>
                  <a:noFill/>
                </a:ln>
                <a:solidFill>
                  <a:srgbClr val="002060"/>
                </a:solidFill>
                <a:latin typeface="+mn-lt"/>
                <a:ea typeface="+mn-ea"/>
                <a:cs typeface="+mn-cs"/>
              </a:rPr>
              <a:t>db.users.insert({</a:t>
            </a:r>
            <a:r>
              <a:rPr lang="en-US" sz="1600" b="0" i="0" u="none" strike="noStrike" cap="none" spc="0">
                <a:ln>
                  <a:noFill/>
                </a:ln>
                <a:solidFill>
                  <a:srgbClr val="002060"/>
                </a:solidFill>
                <a:latin typeface="+mn-lt"/>
                <a:ea typeface="+mn-ea"/>
                <a:cs typeface="+mn-cs"/>
              </a:rPr>
              <a:t>id: 1, name: "</a:t>
            </a:r>
            <a:r>
              <a:rPr lang="ru-RU" sz="1600" b="0" i="0" u="none" strike="noStrike" cap="none" spc="0">
                <a:ln>
                  <a:noFill/>
                </a:ln>
                <a:solidFill>
                  <a:srgbClr val="002060"/>
                </a:solidFill>
                <a:latin typeface="+mn-lt"/>
                <a:ea typeface="+mn-ea"/>
                <a:cs typeface="+mn-cs"/>
              </a:rPr>
              <a:t>Иванов И.И.", </a:t>
            </a:r>
            <a:r>
              <a:rPr lang="en-US" sz="1600" b="0" i="0" u="none" strike="noStrike" cap="none" spc="0">
                <a:ln>
                  <a:noFill/>
                </a:ln>
                <a:solidFill>
                  <a:srgbClr val="002060"/>
                </a:solidFill>
                <a:latin typeface="+mn-lt"/>
                <a:ea typeface="+mn-ea"/>
                <a:cs typeface="+mn-cs"/>
              </a:rPr>
              <a:t>role: "</a:t>
            </a:r>
            <a:r>
              <a:rPr lang="ru-RU" sz="1600" b="0" i="0" u="none" strike="noStrike" cap="none" spc="0">
                <a:ln>
                  <a:noFill/>
                </a:ln>
                <a:solidFill>
                  <a:srgbClr val="002060"/>
                </a:solidFill>
                <a:latin typeface="+mn-lt"/>
                <a:ea typeface="+mn-ea"/>
                <a:cs typeface="+mn-cs"/>
              </a:rPr>
              <a:t>участник", </a:t>
            </a:r>
            <a:r>
              <a:rPr lang="en-US" sz="1600" b="0" i="0" u="none" strike="noStrike" cap="none" spc="0">
                <a:ln>
                  <a:noFill/>
                </a:ln>
                <a:solidFill>
                  <a:srgbClr val="002060"/>
                </a:solidFill>
                <a:latin typeface="+mn-lt"/>
                <a:ea typeface="+mn-ea"/>
                <a:cs typeface="+mn-cs"/>
              </a:rPr>
              <a:t>rating: 300, login: "ivanovi", password: "ivanov123", group_ids: [1]</a:t>
            </a:r>
            <a:r>
              <a:rPr lang="en-US" sz="1600" b="1" i="0" u="none" strike="noStrike" cap="none" spc="0">
                <a:ln>
                  <a:noFill/>
                </a:ln>
                <a:solidFill>
                  <a:srgbClr val="002060"/>
                </a:solidFill>
                <a:latin typeface="+mn-lt"/>
                <a:ea typeface="+mn-ea"/>
                <a:cs typeface="+mn-cs"/>
              </a:rPr>
              <a:t>});</a:t>
            </a:r>
            <a:endParaRPr lang="ru-RU" sz="1600" b="1"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ru-RU" sz="1600" b="1">
              <a:solidFill>
                <a:srgbClr val="002060"/>
              </a:solidFill>
              <a:latin typeface="+mn-lt"/>
            </a:endParaRPr>
          </a:p>
          <a:p>
            <a:pPr marL="0" marR="0" lvl="0" indent="0" algn="just" defTabSz="914400">
              <a:lnSpc>
                <a:spcPct val="100000"/>
              </a:lnSpc>
              <a:spcBef>
                <a:spcPts val="0"/>
              </a:spcBef>
              <a:spcAft>
                <a:spcPts val="0"/>
              </a:spcAft>
              <a:buClrTx/>
              <a:buSzTx/>
              <a:buFontTx/>
              <a:buNone/>
              <a:defRPr/>
            </a:pPr>
            <a:endParaRPr lang="ru-RU" sz="1600" b="1">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ourier New"/>
                <a:ea typeface="+mn-ea"/>
                <a:cs typeface="Courier New"/>
              </a:rPr>
              <a:t>SELECT * FROM Employees;</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ourier New"/>
                <a:ea typeface="+mn-ea"/>
                <a:cs typeface="Courier New"/>
              </a:rPr>
              <a:t>SELECT Id, Name, Bonus FROM Employees WHERE Bonus &gt; 20000 ORDER BY Bonus DESC LIMIT 3;</a:t>
            </a:r>
            <a:endParaRPr lang="ru-RU" sz="1600" b="0" i="0" u="none" strike="noStrike" cap="none" spc="0">
              <a:ln>
                <a:noFill/>
              </a:ln>
              <a:solidFill>
                <a:prstClr val="black"/>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endParaRPr lang="ru-RU" sz="1600">
              <a:solidFill>
                <a:prstClr val="black"/>
              </a:solidFill>
              <a:latin typeface="+mn-lt"/>
              <a:cs typeface="Courier New"/>
            </a:endParaRPr>
          </a:p>
          <a:p>
            <a:pPr marL="0" marR="0" lvl="0" indent="0" algn="just" defTabSz="914400">
              <a:lnSpc>
                <a:spcPct val="100000"/>
              </a:lnSpc>
              <a:spcBef>
                <a:spcPts val="0"/>
              </a:spcBef>
              <a:spcAft>
                <a:spcPts val="0"/>
              </a:spcAft>
              <a:buClrTx/>
              <a:buSzTx/>
              <a:buFontTx/>
              <a:buNone/>
              <a:defRPr/>
            </a:pPr>
            <a:r>
              <a:rPr lang="en-US" sz="1600" b="1" i="0" u="none" strike="noStrike" cap="none" spc="0">
                <a:ln>
                  <a:noFill/>
                </a:ln>
                <a:solidFill>
                  <a:srgbClr val="002060"/>
                </a:solidFill>
                <a:latin typeface="+mn-lt"/>
                <a:ea typeface="+mn-ea"/>
                <a:cs typeface="+mn-cs"/>
              </a:rPr>
              <a:t>db.users.find();</a:t>
            </a:r>
            <a:endParaRPr/>
          </a:p>
          <a:p>
            <a:pPr marL="0" marR="0" lvl="0" indent="0" algn="just" defTabSz="914400">
              <a:lnSpc>
                <a:spcPct val="100000"/>
              </a:lnSpc>
              <a:spcBef>
                <a:spcPts val="0"/>
              </a:spcBef>
              <a:spcAft>
                <a:spcPts val="0"/>
              </a:spcAft>
              <a:buClrTx/>
              <a:buSzTx/>
              <a:buFontTx/>
              <a:buNone/>
              <a:defRPr/>
            </a:pPr>
            <a:r>
              <a:rPr lang="en-US" sz="1600" b="1" i="0" u="none" strike="noStrike" cap="none" spc="0">
                <a:ln>
                  <a:noFill/>
                </a:ln>
                <a:solidFill>
                  <a:srgbClr val="002060"/>
                </a:solidFill>
                <a:latin typeface="+mn-lt"/>
                <a:ea typeface="+mn-ea"/>
                <a:cs typeface="+mn-cs"/>
              </a:rPr>
              <a:t>db.users.find({</a:t>
            </a:r>
            <a:r>
              <a:rPr lang="en-US" sz="1600" b="0" i="0" u="none" strike="noStrike" cap="none" spc="0">
                <a:ln>
                  <a:noFill/>
                </a:ln>
                <a:solidFill>
                  <a:srgbClr val="002060"/>
                </a:solidFill>
                <a:latin typeface="+mn-lt"/>
                <a:ea typeface="+mn-ea"/>
                <a:cs typeface="+mn-cs"/>
              </a:rPr>
              <a:t>rating: </a:t>
            </a:r>
            <a:r>
              <a:rPr lang="en-US" sz="1600" b="1" i="0" u="none" strike="noStrike" cap="none" spc="0">
                <a:ln>
                  <a:noFill/>
                </a:ln>
                <a:solidFill>
                  <a:srgbClr val="002060"/>
                </a:solidFill>
                <a:latin typeface="+mn-lt"/>
                <a:ea typeface="+mn-ea"/>
                <a:cs typeface="+mn-cs"/>
              </a:rPr>
              <a:t>{$gt</a:t>
            </a:r>
            <a:r>
              <a:rPr lang="en-US" sz="1600" b="0" i="0" u="none" strike="noStrike" cap="none" spc="0">
                <a:ln>
                  <a:noFill/>
                </a:ln>
                <a:solidFill>
                  <a:srgbClr val="002060"/>
                </a:solidFill>
                <a:latin typeface="+mn-lt"/>
                <a:ea typeface="+mn-ea"/>
                <a:cs typeface="+mn-cs"/>
              </a:rPr>
              <a:t>: 200</a:t>
            </a:r>
            <a:r>
              <a:rPr lang="en-US" sz="1600" b="1" i="0" u="none" strike="noStrike" cap="none" spc="0">
                <a:ln>
                  <a:noFill/>
                </a:ln>
                <a:solidFill>
                  <a:srgbClr val="002060"/>
                </a:solidFill>
                <a:latin typeface="+mn-lt"/>
                <a:ea typeface="+mn-ea"/>
                <a:cs typeface="+mn-cs"/>
              </a:rPr>
              <a:t>}}</a:t>
            </a:r>
            <a:r>
              <a:rPr lang="en-US" sz="1600" b="0" i="0" u="none" strike="noStrike" cap="none" spc="0">
                <a:ln>
                  <a:noFill/>
                </a:ln>
                <a:solidFill>
                  <a:srgbClr val="002060"/>
                </a:solidFill>
                <a:latin typeface="+mn-lt"/>
                <a:ea typeface="+mn-ea"/>
                <a:cs typeface="+mn-cs"/>
              </a:rPr>
              <a:t>, </a:t>
            </a:r>
            <a:r>
              <a:rPr lang="en-US" sz="1600" b="1" i="0" u="none" strike="noStrike" cap="none" spc="0">
                <a:ln>
                  <a:noFill/>
                </a:ln>
                <a:solidFill>
                  <a:srgbClr val="002060"/>
                </a:solidFill>
                <a:latin typeface="+mn-lt"/>
                <a:ea typeface="+mn-ea"/>
                <a:cs typeface="+mn-cs"/>
              </a:rPr>
              <a:t>{</a:t>
            </a:r>
            <a:r>
              <a:rPr lang="en-US" sz="1600" b="0" i="0" u="none" strike="noStrike" cap="none" spc="0">
                <a:ln>
                  <a:noFill/>
                </a:ln>
                <a:solidFill>
                  <a:srgbClr val="002060"/>
                </a:solidFill>
                <a:latin typeface="+mn-lt"/>
                <a:ea typeface="+mn-ea"/>
                <a:cs typeface="+mn-cs"/>
              </a:rPr>
              <a:t>id: 1, name: 1, rating: 1</a:t>
            </a:r>
            <a:r>
              <a:rPr lang="en-US" sz="1600" b="1" i="0" u="none" strike="noStrike" cap="none" spc="0">
                <a:ln>
                  <a:noFill/>
                </a:ln>
                <a:solidFill>
                  <a:srgbClr val="002060"/>
                </a:solidFill>
                <a:latin typeface="+mn-lt"/>
                <a:ea typeface="+mn-ea"/>
                <a:cs typeface="+mn-cs"/>
              </a:rPr>
              <a:t>})</a:t>
            </a:r>
            <a:r>
              <a:rPr lang="en-US" sz="1600" b="0" i="0" u="none" strike="noStrike" cap="none" spc="0">
                <a:ln>
                  <a:noFill/>
                </a:ln>
                <a:solidFill>
                  <a:srgbClr val="002060"/>
                </a:solidFill>
                <a:latin typeface="+mn-lt"/>
                <a:ea typeface="+mn-ea"/>
                <a:cs typeface="+mn-cs"/>
              </a:rPr>
              <a:t>.</a:t>
            </a:r>
            <a:r>
              <a:rPr lang="en-US" sz="1600" b="1" i="0" u="none" strike="noStrike" cap="none" spc="0">
                <a:ln>
                  <a:noFill/>
                </a:ln>
                <a:solidFill>
                  <a:srgbClr val="002060"/>
                </a:solidFill>
                <a:latin typeface="+mn-lt"/>
                <a:ea typeface="+mn-ea"/>
                <a:cs typeface="+mn-cs"/>
              </a:rPr>
              <a:t>sort({</a:t>
            </a:r>
            <a:r>
              <a:rPr lang="en-US" sz="1600" b="0" i="0" u="none" strike="noStrike" cap="none" spc="0">
                <a:ln>
                  <a:noFill/>
                </a:ln>
                <a:solidFill>
                  <a:srgbClr val="002060"/>
                </a:solidFill>
                <a:latin typeface="+mn-lt"/>
                <a:ea typeface="+mn-ea"/>
                <a:cs typeface="+mn-cs"/>
              </a:rPr>
              <a:t>rating : -1</a:t>
            </a:r>
            <a:r>
              <a:rPr lang="en-US" sz="1600" b="1" i="0" u="none" strike="noStrike" cap="none" spc="0">
                <a:ln>
                  <a:noFill/>
                </a:ln>
                <a:solidFill>
                  <a:srgbClr val="002060"/>
                </a:solidFill>
                <a:latin typeface="+mn-lt"/>
                <a:ea typeface="+mn-ea"/>
                <a:cs typeface="+mn-cs"/>
              </a:rPr>
              <a:t>})</a:t>
            </a:r>
            <a:r>
              <a:rPr lang="en-US" sz="1600" b="0" i="0" u="none" strike="noStrike" cap="none" spc="0">
                <a:ln>
                  <a:noFill/>
                </a:ln>
                <a:solidFill>
                  <a:srgbClr val="002060"/>
                </a:solidFill>
                <a:latin typeface="+mn-lt"/>
                <a:ea typeface="+mn-ea"/>
                <a:cs typeface="+mn-cs"/>
              </a:rPr>
              <a:t>.</a:t>
            </a:r>
            <a:r>
              <a:rPr lang="en-US" sz="1600" b="1" i="0" u="none" strike="noStrike" cap="none" spc="0">
                <a:ln>
                  <a:noFill/>
                </a:ln>
                <a:solidFill>
                  <a:srgbClr val="002060"/>
                </a:solidFill>
                <a:latin typeface="+mn-lt"/>
                <a:ea typeface="+mn-ea"/>
                <a:cs typeface="+mn-cs"/>
              </a:rPr>
              <a:t>limit(</a:t>
            </a:r>
            <a:r>
              <a:rPr lang="en-US" sz="1600" b="0" i="0" u="none" strike="noStrike" cap="none" spc="0">
                <a:ln>
                  <a:noFill/>
                </a:ln>
                <a:solidFill>
                  <a:srgbClr val="002060"/>
                </a:solidFill>
                <a:latin typeface="+mn-lt"/>
                <a:ea typeface="+mn-ea"/>
                <a:cs typeface="+mn-cs"/>
              </a:rPr>
              <a:t>3</a:t>
            </a:r>
            <a:r>
              <a:rPr lang="en-US" sz="1600" b="1" i="0" u="none" strike="noStrike" cap="none" spc="0">
                <a:ln>
                  <a:noFill/>
                </a:ln>
                <a:solidFill>
                  <a:srgbClr val="002060"/>
                </a:solidFill>
                <a:latin typeface="+mn-lt"/>
                <a:ea typeface="+mn-ea"/>
                <a:cs typeface="+mn-cs"/>
              </a:rPr>
              <a:t>);</a:t>
            </a:r>
            <a:r>
              <a:rPr lang="en-US" sz="1600" b="0" i="0" u="none" strike="noStrike" cap="none" spc="0">
                <a:ln>
                  <a:noFill/>
                </a:ln>
                <a:solidFill>
                  <a:srgbClr val="002060"/>
                </a:solidFill>
                <a:latin typeface="+mn-lt"/>
                <a:ea typeface="+mn-ea"/>
                <a:cs typeface="+mn-cs"/>
              </a:rPr>
              <a:t> </a:t>
            </a:r>
            <a:endParaRPr lang="ru-RU" sz="16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ru-RU" sz="1600">
              <a:solidFill>
                <a:srgbClr val="002060"/>
              </a:solidFill>
              <a:latin typeface="Times New Roman"/>
            </a:endParaRPr>
          </a:p>
          <a:p>
            <a:pPr marL="0" marR="0" lvl="0" indent="0" algn="just" defTabSz="914400">
              <a:lnSpc>
                <a:spcPct val="100000"/>
              </a:lnSpc>
              <a:spcBef>
                <a:spcPts val="0"/>
              </a:spcBef>
              <a:spcAft>
                <a:spcPts val="0"/>
              </a:spcAft>
              <a:buClrTx/>
              <a:buSzTx/>
              <a:buFontTx/>
              <a:buNone/>
              <a:defRPr/>
            </a:pPr>
            <a:endParaRPr lang="ru-RU" sz="1600">
              <a:solidFill>
                <a:srgbClr val="002060"/>
              </a:solidFill>
              <a:latin typeface="Times New Roman"/>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ourier New"/>
                <a:ea typeface="+mn-ea"/>
                <a:cs typeface="Courier New"/>
              </a:rPr>
              <a:t>UPDATE Employees SET Bonus = 40000 WHERE Id = 1;</a:t>
            </a:r>
            <a:endParaRPr lang="ru-RU" sz="1600" b="0" i="0" u="none" strike="noStrike" cap="none" spc="0">
              <a:ln>
                <a:noFill/>
              </a:ln>
              <a:solidFill>
                <a:prstClr val="black"/>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endParaRPr lang="ru-RU" sz="1600">
              <a:solidFill>
                <a:prstClr val="black"/>
              </a:solidFill>
              <a:latin typeface="+mn-lt"/>
              <a:cs typeface="Courier New"/>
            </a:endParaRPr>
          </a:p>
          <a:p>
            <a:pPr marL="0" marR="0" lvl="0" indent="0" algn="just" defTabSz="914400">
              <a:lnSpc>
                <a:spcPct val="100000"/>
              </a:lnSpc>
              <a:spcBef>
                <a:spcPts val="0"/>
              </a:spcBef>
              <a:spcAft>
                <a:spcPts val="0"/>
              </a:spcAft>
              <a:buClrTx/>
              <a:buSzTx/>
              <a:buFontTx/>
              <a:buNone/>
              <a:defRPr/>
            </a:pPr>
            <a:r>
              <a:rPr lang="en-US" sz="1600" b="1" i="0" u="none" strike="noStrike" cap="none" spc="0">
                <a:ln>
                  <a:noFill/>
                </a:ln>
                <a:solidFill>
                  <a:srgbClr val="002060"/>
                </a:solidFill>
                <a:latin typeface="+mn-lt"/>
                <a:ea typeface="+mn-ea"/>
                <a:cs typeface="+mn-cs"/>
              </a:rPr>
              <a:t>db.users.update({</a:t>
            </a:r>
            <a:r>
              <a:rPr lang="en-US" sz="1600" b="0" i="0" u="none" strike="noStrike" cap="none" spc="0">
                <a:ln>
                  <a:noFill/>
                </a:ln>
                <a:solidFill>
                  <a:srgbClr val="002060"/>
                </a:solidFill>
                <a:latin typeface="+mn-lt"/>
                <a:ea typeface="+mn-ea"/>
                <a:cs typeface="+mn-cs"/>
              </a:rPr>
              <a:t>id: 1</a:t>
            </a:r>
            <a:r>
              <a:rPr lang="en-US" sz="1600" b="1" i="0" u="none" strike="noStrike" cap="none" spc="0">
                <a:ln>
                  <a:noFill/>
                </a:ln>
                <a:solidFill>
                  <a:srgbClr val="002060"/>
                </a:solidFill>
                <a:latin typeface="+mn-lt"/>
                <a:ea typeface="+mn-ea"/>
                <a:cs typeface="+mn-cs"/>
              </a:rPr>
              <a:t>}</a:t>
            </a:r>
            <a:r>
              <a:rPr lang="en-US" sz="1600" b="0" i="0" u="none" strike="noStrike" cap="none" spc="0">
                <a:ln>
                  <a:noFill/>
                </a:ln>
                <a:solidFill>
                  <a:srgbClr val="002060"/>
                </a:solidFill>
                <a:latin typeface="+mn-lt"/>
                <a:ea typeface="+mn-ea"/>
                <a:cs typeface="+mn-cs"/>
              </a:rPr>
              <a:t>, </a:t>
            </a:r>
            <a:r>
              <a:rPr lang="en-US" sz="1600" b="1" i="0" u="none" strike="noStrike" cap="none" spc="0">
                <a:ln>
                  <a:noFill/>
                </a:ln>
                <a:solidFill>
                  <a:srgbClr val="002060"/>
                </a:solidFill>
                <a:latin typeface="+mn-lt"/>
                <a:ea typeface="+mn-ea"/>
                <a:cs typeface="+mn-cs"/>
              </a:rPr>
              <a:t>{$set: {</a:t>
            </a:r>
            <a:r>
              <a:rPr lang="en-US" sz="1600" b="0" i="0" u="none" strike="noStrike" cap="none" spc="0">
                <a:ln>
                  <a:noFill/>
                </a:ln>
                <a:solidFill>
                  <a:srgbClr val="002060"/>
                </a:solidFill>
                <a:latin typeface="+mn-lt"/>
                <a:ea typeface="+mn-ea"/>
                <a:cs typeface="+mn-cs"/>
              </a:rPr>
              <a:t>rating: 400</a:t>
            </a:r>
            <a:r>
              <a:rPr lang="en-US" sz="1600" b="1" i="0" u="none" strike="noStrike" cap="none" spc="0">
                <a:ln>
                  <a:noFill/>
                </a:ln>
                <a:solidFill>
                  <a:srgbClr val="002060"/>
                </a:solidFill>
                <a:latin typeface="+mn-lt"/>
                <a:ea typeface="+mn-ea"/>
                <a:cs typeface="+mn-cs"/>
              </a:rPr>
              <a:t>}});</a:t>
            </a:r>
            <a:endParaRPr lang="ru-RU" sz="1600" b="1"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ru-RU" sz="1600" b="1">
              <a:solidFill>
                <a:srgbClr val="002060"/>
              </a:solidFill>
              <a:latin typeface="Times New Roman"/>
            </a:endParaRPr>
          </a:p>
          <a:p>
            <a:pPr marL="0" marR="0" lvl="0" indent="0" algn="just" defTabSz="914400">
              <a:lnSpc>
                <a:spcPct val="100000"/>
              </a:lnSpc>
              <a:spcBef>
                <a:spcPts val="0"/>
              </a:spcBef>
              <a:spcAft>
                <a:spcPts val="0"/>
              </a:spcAft>
              <a:buClrTx/>
              <a:buSzTx/>
              <a:buFontTx/>
              <a:buNone/>
              <a:defRPr/>
            </a:pPr>
            <a:endParaRPr lang="ru-RU" sz="1600" b="1">
              <a:solidFill>
                <a:srgbClr val="002060"/>
              </a:solidFill>
              <a:latin typeface="Times New Roman"/>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prstClr val="black"/>
                </a:solidFill>
                <a:latin typeface="Courier New"/>
                <a:ea typeface="+mn-ea"/>
                <a:cs typeface="Courier New"/>
              </a:rPr>
              <a:t>DELETE FROM Employees WHERE Id = 5;</a:t>
            </a:r>
            <a:endParaRPr lang="ru-RU" sz="1600" b="0" i="0" u="none" strike="noStrike" cap="none" spc="0">
              <a:ln>
                <a:noFill/>
              </a:ln>
              <a:solidFill>
                <a:prstClr val="black"/>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600">
                <a:solidFill>
                  <a:prstClr val="black"/>
                </a:solidFill>
                <a:latin typeface="Courier New"/>
                <a:cs typeface="Courier New"/>
              </a:rPr>
              <a:t>DELETE FROM Employees;</a:t>
            </a:r>
            <a:endParaRPr/>
          </a:p>
          <a:p>
            <a:pPr marL="0" marR="0" lvl="0" indent="0" algn="just" defTabSz="914400">
              <a:lnSpc>
                <a:spcPct val="100000"/>
              </a:lnSpc>
              <a:spcBef>
                <a:spcPts val="0"/>
              </a:spcBef>
              <a:spcAft>
                <a:spcPts val="0"/>
              </a:spcAft>
              <a:buClrTx/>
              <a:buSzTx/>
              <a:buFontTx/>
              <a:buNone/>
              <a:defRPr/>
            </a:pPr>
            <a:endParaRPr lang="ru-RU" sz="1600" b="1"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r>
              <a:rPr lang="en-US" sz="1600" b="1" i="0" u="none" strike="noStrike" cap="none" spc="0">
                <a:ln>
                  <a:noFill/>
                </a:ln>
                <a:solidFill>
                  <a:srgbClr val="002060"/>
                </a:solidFill>
                <a:latin typeface="+mn-lt"/>
                <a:ea typeface="+mn-ea"/>
                <a:cs typeface="+mn-cs"/>
              </a:rPr>
              <a:t>db.users.remove({</a:t>
            </a:r>
            <a:r>
              <a:rPr lang="en-US" sz="1600" b="0" i="0" u="none" strike="noStrike" cap="none" spc="0">
                <a:ln>
                  <a:noFill/>
                </a:ln>
                <a:solidFill>
                  <a:srgbClr val="002060"/>
                </a:solidFill>
                <a:latin typeface="+mn-lt"/>
                <a:ea typeface="+mn-ea"/>
                <a:cs typeface="+mn-cs"/>
              </a:rPr>
              <a:t>id: 5</a:t>
            </a:r>
            <a:r>
              <a:rPr lang="en-US" sz="1600" b="1" i="0" u="none" strike="noStrike" cap="none" spc="0">
                <a:ln>
                  <a:noFill/>
                </a:ln>
                <a:solidFill>
                  <a:srgbClr val="002060"/>
                </a:solidFill>
                <a:latin typeface="+mn-lt"/>
                <a:ea typeface="+mn-ea"/>
                <a:cs typeface="+mn-cs"/>
              </a:rPr>
              <a:t>});</a:t>
            </a:r>
            <a:endParaRPr/>
          </a:p>
          <a:p>
            <a:pPr marL="0" marR="0" lvl="0" indent="0" algn="just" defTabSz="914400">
              <a:lnSpc>
                <a:spcPct val="100000"/>
              </a:lnSpc>
              <a:spcBef>
                <a:spcPts val="0"/>
              </a:spcBef>
              <a:spcAft>
                <a:spcPts val="0"/>
              </a:spcAft>
              <a:buClrTx/>
              <a:buSzTx/>
              <a:buFontTx/>
              <a:buNone/>
              <a:defRPr/>
            </a:pPr>
            <a:r>
              <a:rPr lang="en-US" sz="1600" b="1" i="0" u="none" strike="noStrike" cap="none" spc="0">
                <a:ln>
                  <a:noFill/>
                </a:ln>
                <a:solidFill>
                  <a:srgbClr val="002060"/>
                </a:solidFill>
                <a:latin typeface="+mn-lt"/>
                <a:ea typeface="+mn-ea"/>
                <a:cs typeface="+mn-cs"/>
              </a:rPr>
              <a:t>db.users.remove({});</a:t>
            </a:r>
            <a:endParaRPr/>
          </a:p>
          <a:p>
            <a:pPr marL="0" marR="0" lvl="0" indent="0" algn="just" defTabSz="914400">
              <a:lnSpc>
                <a:spcPct val="100000"/>
              </a:lnSpc>
              <a:spcBef>
                <a:spcPts val="0"/>
              </a:spcBef>
              <a:spcAft>
                <a:spcPts val="0"/>
              </a:spcAft>
              <a:buClrTx/>
              <a:buSzTx/>
              <a:buFontTx/>
              <a:buNone/>
              <a:defRPr/>
            </a:pPr>
            <a:endParaRPr lang="en-US" sz="1600" b="1" i="0" u="none" strike="noStrike" cap="none" spc="0">
              <a:ln>
                <a:noFill/>
              </a:ln>
              <a:solidFill>
                <a:srgbClr val="002060"/>
              </a:solidFill>
              <a:latin typeface="Times New Roman"/>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prstClr val="black"/>
              </a:solidFill>
              <a:latin typeface="Courier New"/>
              <a:ea typeface="+mn-ea"/>
              <a:cs typeface="Courier New"/>
            </a:endParaRPr>
          </a:p>
          <a:p>
            <a:pPr marL="0" marR="0" lvl="0" indent="0" algn="just" defTabSz="914400">
              <a:lnSpc>
                <a:spcPct val="100000"/>
              </a:lnSpc>
              <a:spcBef>
                <a:spcPts val="0"/>
              </a:spcBef>
              <a:spcAft>
                <a:spcPts val="0"/>
              </a:spcAft>
              <a:buClrTx/>
              <a:buSzTx/>
              <a:buFontTx/>
              <a:buNone/>
              <a:defRPr/>
            </a:pPr>
            <a:endParaRPr lang="en-US" sz="1600" b="0" i="0" u="none" strike="noStrike" cap="none" spc="0">
              <a:ln>
                <a:noFill/>
              </a:ln>
              <a:solidFill>
                <a:srgbClr val="002060"/>
              </a:solidFill>
              <a:latin typeface="Times New Roman"/>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prstClr val="black"/>
              </a:solidFill>
              <a:latin typeface="Courier New"/>
              <a:ea typeface="+mn-ea"/>
              <a:cs typeface="Courier New"/>
            </a:endParaRPr>
          </a:p>
          <a:p>
            <a:pPr marL="0" marR="0" lvl="0" indent="0" algn="just" defTabSz="914400">
              <a:lnSpc>
                <a:spcPct val="100000"/>
              </a:lnSpc>
              <a:spcBef>
                <a:spcPts val="0"/>
              </a:spcBef>
              <a:spcAft>
                <a:spcPts val="0"/>
              </a:spcAft>
              <a:buClrTx/>
              <a:buSzTx/>
              <a:buFontTx/>
              <a:buNone/>
              <a:defRPr/>
            </a:pPr>
            <a:endParaRPr lang="en-US" sz="2000" b="1" i="0" u="none" strike="noStrike" cap="none" spc="0">
              <a:ln>
                <a:noFill/>
              </a:ln>
              <a:solidFill>
                <a:srgbClr val="002060"/>
              </a:solidFill>
              <a:latin typeface="+mn-lt"/>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prstClr val="black"/>
              </a:solidFill>
              <a:latin typeface="Courier New"/>
              <a:ea typeface="+mn-ea"/>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SQL </a:t>
            </a:r>
            <a:r>
              <a:rPr lang="en-US">
                <a:solidFill>
                  <a:srgbClr val="002060"/>
                </a:solidFill>
                <a:latin typeface="+mn-lt"/>
                <a:cs typeface="Times New Roman"/>
              </a:rPr>
              <a:t>vs</a:t>
            </a:r>
            <a:r>
              <a:rPr lang="ru-RU">
                <a:solidFill>
                  <a:srgbClr val="002060"/>
                </a:solidFill>
                <a:latin typeface="+mn-lt"/>
                <a:cs typeface="Times New Roman"/>
              </a:rPr>
              <a:t> NoSQL (критерий №1: реляционность данных)</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Пробуем применить </a:t>
            </a:r>
            <a:r>
              <a:rPr lang="en-US" sz="2000" b="0" i="0" u="none" strike="noStrike" cap="none" spc="0">
                <a:ln>
                  <a:noFill/>
                </a:ln>
                <a:solidFill>
                  <a:srgbClr val="002060"/>
                </a:solidFill>
                <a:latin typeface="+mn-lt"/>
                <a:ea typeface="+mn-ea"/>
                <a:cs typeface="+mn-cs"/>
              </a:rPr>
              <a:t>NoSQL</a:t>
            </a:r>
            <a:r>
              <a:rPr lang="ru-RU" sz="2000" b="0" i="0" u="none" strike="noStrike" cap="none" spc="0">
                <a:ln>
                  <a:noFill/>
                </a:ln>
                <a:solidFill>
                  <a:srgbClr val="002060"/>
                </a:solidFill>
                <a:latin typeface="+mn-lt"/>
                <a:ea typeface="+mn-ea"/>
                <a:cs typeface="+mn-cs"/>
              </a:rPr>
              <a:t>-решение для задачи проектирования БД некоторой организации:</a:t>
            </a:r>
            <a:endParaRPr lang="en-US"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en-US" sz="1600" b="1" i="0" u="none" strike="noStrike" cap="none" spc="0">
              <a:ln>
                <a:noFill/>
              </a:ln>
              <a:solidFill>
                <a:srgbClr val="002060"/>
              </a:solidFill>
              <a:latin typeface="Times New Roman"/>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prstClr val="black"/>
              </a:solidFill>
              <a:latin typeface="Courier New"/>
              <a:ea typeface="+mn-ea"/>
              <a:cs typeface="Courier New"/>
            </a:endParaRPr>
          </a:p>
          <a:p>
            <a:pPr marL="0" marR="0" lvl="0" indent="0" algn="just" defTabSz="914400">
              <a:lnSpc>
                <a:spcPct val="100000"/>
              </a:lnSpc>
              <a:spcBef>
                <a:spcPts val="0"/>
              </a:spcBef>
              <a:spcAft>
                <a:spcPts val="0"/>
              </a:spcAft>
              <a:buClrTx/>
              <a:buSzTx/>
              <a:buFontTx/>
              <a:buNone/>
              <a:defRPr/>
            </a:pPr>
            <a:endParaRPr lang="en-US" sz="1600" b="0" i="0" u="none" strike="noStrike" cap="none" spc="0">
              <a:ln>
                <a:noFill/>
              </a:ln>
              <a:solidFill>
                <a:srgbClr val="002060"/>
              </a:solidFill>
              <a:latin typeface="Times New Roman"/>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prstClr val="black"/>
              </a:solidFill>
              <a:latin typeface="Courier New"/>
              <a:ea typeface="+mn-ea"/>
              <a:cs typeface="Courier New"/>
            </a:endParaRPr>
          </a:p>
          <a:p>
            <a:pPr marL="0" marR="0" lvl="0" indent="0" algn="just" defTabSz="914400">
              <a:lnSpc>
                <a:spcPct val="100000"/>
              </a:lnSpc>
              <a:spcBef>
                <a:spcPts val="0"/>
              </a:spcBef>
              <a:spcAft>
                <a:spcPts val="0"/>
              </a:spcAft>
              <a:buClrTx/>
              <a:buSzTx/>
              <a:buFontTx/>
              <a:buNone/>
              <a:defRPr/>
            </a:pPr>
            <a:endParaRPr lang="en-US" sz="2000" b="1" i="0" u="none" strike="noStrike" cap="none" spc="0">
              <a:ln>
                <a:noFill/>
              </a:ln>
              <a:solidFill>
                <a:srgbClr val="002060"/>
              </a:solidFill>
              <a:latin typeface="+mn-lt"/>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prstClr val="black"/>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endParaRPr lang="ru-RU" sz="1400">
              <a:solidFill>
                <a:prstClr val="black"/>
              </a:solidFill>
              <a:latin typeface="Courier New"/>
              <a:cs typeface="Courier New"/>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prstClr val="black"/>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endParaRPr lang="ru-RU" sz="1400">
              <a:solidFill>
                <a:prstClr val="black"/>
              </a:solidFill>
              <a:latin typeface="Courier New"/>
              <a:cs typeface="Courier New"/>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prstClr val="black"/>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endParaRPr lang="ru-RU" sz="1400">
              <a:solidFill>
                <a:prstClr val="black"/>
              </a:solidFill>
              <a:latin typeface="Courier New"/>
              <a:cs typeface="Courier New"/>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prstClr val="black"/>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endParaRPr lang="ru-RU" sz="1400">
              <a:solidFill>
                <a:prstClr val="black"/>
              </a:solidFill>
              <a:latin typeface="Courier New"/>
              <a:cs typeface="Courier New"/>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prstClr val="black"/>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endParaRPr lang="ru-RU" sz="1400">
              <a:solidFill>
                <a:prstClr val="black"/>
              </a:solidFill>
              <a:latin typeface="Courier New"/>
              <a:cs typeface="Courier New"/>
            </a:endParaRPr>
          </a:p>
          <a:p>
            <a:pPr algn="just">
              <a:spcBef>
                <a:spcPts val="0"/>
              </a:spcBef>
              <a:buNone/>
              <a:defRPr/>
            </a:pPr>
            <a:r>
              <a:rPr lang="ru-RU" sz="2000">
                <a:solidFill>
                  <a:srgbClr val="002060"/>
                </a:solidFill>
                <a:latin typeface="+mn-lt"/>
              </a:rPr>
              <a:t>Если сотрудник участвует сразу в нескольких проектах, можно поменять тип </a:t>
            </a:r>
            <a:r>
              <a:rPr lang="en-US" sz="2000">
                <a:solidFill>
                  <a:srgbClr val="002060"/>
                </a:solidFill>
                <a:latin typeface="+mn-lt"/>
                <a:cs typeface="Times New Roman"/>
              </a:rPr>
              <a:t>id_</a:t>
            </a:r>
            <a:r>
              <a:rPr lang="ru-RU" sz="2000">
                <a:solidFill>
                  <a:srgbClr val="002060"/>
                </a:solidFill>
                <a:latin typeface="+mn-lt"/>
                <a:cs typeface="Times New Roman"/>
              </a:rPr>
              <a:t>проекта сотрудника на </a:t>
            </a:r>
            <a:r>
              <a:rPr lang="en-US" sz="2000">
                <a:solidFill>
                  <a:srgbClr val="002060"/>
                </a:solidFill>
                <a:latin typeface="+mn-lt"/>
                <a:cs typeface="Times New Roman"/>
              </a:rPr>
              <a:t>Array: id_</a:t>
            </a:r>
            <a:r>
              <a:rPr lang="ru-RU" sz="2000">
                <a:solidFill>
                  <a:srgbClr val="002060"/>
                </a:solidFill>
                <a:latin typeface="+mn-lt"/>
                <a:cs typeface="Times New Roman"/>
              </a:rPr>
              <a:t>проектов: </a:t>
            </a:r>
            <a:r>
              <a:rPr lang="en-US" sz="2000">
                <a:solidFill>
                  <a:srgbClr val="002060"/>
                </a:solidFill>
                <a:latin typeface="+mn-lt"/>
                <a:cs typeface="Times New Roman"/>
              </a:rPr>
              <a:t>[1]</a:t>
            </a:r>
            <a:r>
              <a:rPr lang="ru-RU" sz="2000">
                <a:solidFill>
                  <a:srgbClr val="002060"/>
                </a:solidFill>
                <a:latin typeface="+mn-lt"/>
              </a:rPr>
              <a:t> </a:t>
            </a:r>
            <a:endParaRPr/>
          </a:p>
          <a:p>
            <a:pPr algn="just">
              <a:spcBef>
                <a:spcPts val="0"/>
              </a:spcBef>
              <a:buNone/>
              <a:defRPr/>
            </a:pPr>
            <a:r>
              <a:rPr lang="ru-RU" sz="2000">
                <a:solidFill>
                  <a:srgbClr val="FF0000"/>
                </a:solidFill>
                <a:latin typeface="+mn-lt"/>
              </a:rPr>
              <a:t>Но что, если в разных проектах у сотрудника разные должности? </a:t>
            </a:r>
            <a:r>
              <a:rPr lang="ru-RU" sz="2000">
                <a:solidFill>
                  <a:srgbClr val="002060"/>
                </a:solidFill>
                <a:latin typeface="+mn-lt"/>
              </a:rPr>
              <a:t>Найти решение при нереляционном подходе можно, но это сложно.</a:t>
            </a:r>
            <a:endParaRPr lang="en-US" sz="2000">
              <a:solidFill>
                <a:srgbClr val="002060"/>
              </a:solidFill>
              <a:latin typeface="+mn-lt"/>
            </a:endParaRPr>
          </a:p>
        </p:txBody>
      </p:sp>
      <p:grpSp>
        <p:nvGrpSpPr>
          <p:cNvPr id="18" name="Group 32"/>
          <p:cNvGrpSpPr/>
          <p:nvPr/>
        </p:nvGrpSpPr>
        <p:grpSpPr bwMode="auto">
          <a:xfrm>
            <a:off x="1702506" y="1544941"/>
            <a:ext cx="2808312" cy="2808312"/>
            <a:chOff x="179512" y="2852936"/>
            <a:chExt cx="2808312" cy="2808312"/>
          </a:xfrm>
        </p:grpSpPr>
        <p:sp>
          <p:nvSpPr>
            <p:cNvPr id="19" name="TextBox 18"/>
            <p:cNvSpPr txBox="1"/>
            <p:nvPr/>
          </p:nvSpPr>
          <p:spPr bwMode="auto">
            <a:xfrm>
              <a:off x="179512" y="2869000"/>
              <a:ext cx="2160240" cy="338554"/>
            </a:xfrm>
            <a:prstGeom prst="rect">
              <a:avLst/>
            </a:prstGeom>
            <a:noFill/>
            <a:ln>
              <a:no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collection </a:t>
              </a:r>
              <a:r>
                <a:rPr lang="ru-RU" sz="1600" b="1" i="0" u="none" strike="noStrike" cap="none" spc="0">
                  <a:ln>
                    <a:noFill/>
                  </a:ln>
                  <a:solidFill>
                    <a:srgbClr val="002060"/>
                  </a:solidFill>
                  <a:cs typeface="Times New Roman"/>
                </a:rPr>
                <a:t>сотрудники</a:t>
              </a:r>
              <a:endParaRPr/>
            </a:p>
          </p:txBody>
        </p:sp>
        <p:sp>
          <p:nvSpPr>
            <p:cNvPr id="20" name="Rectangle 10"/>
            <p:cNvSpPr/>
            <p:nvPr/>
          </p:nvSpPr>
          <p:spPr bwMode="auto">
            <a:xfrm>
              <a:off x="179512" y="2852936"/>
              <a:ext cx="2808312" cy="2808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21" name="TextBox 20"/>
            <p:cNvSpPr txBox="1"/>
            <p:nvPr/>
          </p:nvSpPr>
          <p:spPr bwMode="auto">
            <a:xfrm>
              <a:off x="323528" y="3414089"/>
              <a:ext cx="2561506" cy="2062103"/>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a:t>
              </a:r>
              <a:r>
                <a:rPr lang="ru-RU" sz="1600" b="0" i="0" u="none" strike="noStrike" cap="none" spc="0">
                  <a:ln>
                    <a:noFill/>
                  </a:ln>
                  <a:solidFill>
                    <a:srgbClr val="002060"/>
                  </a:solidFill>
                  <a:cs typeface="Times New Roman"/>
                </a:rPr>
                <a:t>таб_номер</a:t>
              </a:r>
              <a:r>
                <a:rPr lang="en-US" sz="1600" b="0" i="0" u="none" strike="noStrike" cap="none" spc="0">
                  <a:ln>
                    <a:noFill/>
                  </a:ln>
                  <a:solidFill>
                    <a:srgbClr val="002060"/>
                  </a:solidFill>
                  <a:cs typeface="Times New Roman"/>
                </a:rPr>
                <a:t>: 1,</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a:t>
              </a:r>
              <a:r>
                <a:rPr lang="ru-RU" sz="1600" b="0" i="0" u="none" strike="noStrike" cap="none" spc="0">
                  <a:ln>
                    <a:noFill/>
                  </a:ln>
                  <a:solidFill>
                    <a:srgbClr val="002060"/>
                  </a:solidFill>
                  <a:cs typeface="Times New Roman"/>
                </a:rPr>
                <a:t>фио</a:t>
              </a:r>
              <a:r>
                <a:rPr lang="en-US" sz="1600" b="0" i="0" u="none" strike="noStrike" cap="none" spc="0">
                  <a:ln>
                    <a:noFill/>
                  </a:ln>
                  <a:solidFill>
                    <a:srgbClr val="002060"/>
                  </a:solidFill>
                  <a:cs typeface="Times New Roman"/>
                </a:rPr>
                <a:t>: </a:t>
              </a:r>
              <a:r>
                <a:rPr lang="en-US" sz="1600">
                  <a:solidFill>
                    <a:srgbClr val="002060"/>
                  </a:solidFill>
                  <a:cs typeface="Times New Roman"/>
                </a:rPr>
                <a:t>"</a:t>
              </a:r>
              <a:r>
                <a:rPr lang="ru-RU" sz="1600" b="0" i="0" u="none" strike="noStrike" cap="none" spc="0">
                  <a:ln>
                    <a:noFill/>
                  </a:ln>
                  <a:solidFill>
                    <a:srgbClr val="002060"/>
                  </a:solidFill>
                  <a:cs typeface="Times New Roman"/>
                </a:rPr>
                <a:t>Иванов И.И.</a:t>
              </a: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a:t>
              </a:r>
              <a:r>
                <a:rPr lang="ru-RU" sz="1600" b="0" i="0" u="none" strike="noStrike" cap="none" spc="0">
                  <a:ln>
                    <a:noFill/>
                  </a:ln>
                  <a:solidFill>
                    <a:srgbClr val="002060"/>
                  </a:solidFill>
                  <a:cs typeface="Times New Roman"/>
                </a:rPr>
                <a:t>должность</a:t>
              </a:r>
              <a:r>
                <a:rPr lang="en-US" sz="1600" b="0" i="0" u="none" strike="noStrike" cap="none" spc="0">
                  <a:ln>
                    <a:noFill/>
                  </a:ln>
                  <a:solidFill>
                    <a:srgbClr val="002060"/>
                  </a:solidFill>
                  <a:cs typeface="Times New Roman"/>
                </a:rPr>
                <a:t>: "</a:t>
              </a:r>
              <a:r>
                <a:rPr lang="ru-RU" sz="1600" b="0" i="0" u="none" strike="noStrike" cap="none" spc="0">
                  <a:ln>
                    <a:noFill/>
                  </a:ln>
                  <a:solidFill>
                    <a:srgbClr val="002060"/>
                  </a:solidFill>
                  <a:cs typeface="Times New Roman"/>
                </a:rPr>
                <a:t>инженер</a:t>
              </a:r>
              <a:r>
                <a:rPr lang="en-US" sz="1600" b="0" i="0" u="none" strike="noStrike" cap="none" spc="0">
                  <a:ln>
                    <a:noFill/>
                  </a:ln>
                  <a:solidFill>
                    <a:srgbClr val="002060"/>
                  </a:solidFill>
                  <a:cs typeface="Times New Roman"/>
                </a:rPr>
                <a:t>"</a:t>
              </a:r>
              <a:r>
                <a:rPr lang="ru-RU"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a:t>
              </a:r>
              <a:r>
                <a:rPr lang="ru-RU" sz="1600" b="0" i="0" u="none" strike="noStrike" cap="none" spc="0">
                  <a:ln>
                    <a:noFill/>
                  </a:ln>
                  <a:solidFill>
                    <a:srgbClr val="002060"/>
                  </a:solidFill>
                  <a:cs typeface="Times New Roman"/>
                </a:rPr>
                <a:t>бонус</a:t>
              </a:r>
              <a:r>
                <a:rPr lang="en-US" sz="1600" b="0" i="0" u="none" strike="noStrike" cap="none" spc="0">
                  <a:ln>
                    <a:noFill/>
                  </a:ln>
                  <a:solidFill>
                    <a:srgbClr val="002060"/>
                  </a:solidFill>
                  <a:cs typeface="Times New Roman"/>
                </a:rPr>
                <a:t>: 300</a:t>
              </a:r>
              <a:r>
                <a:rPr lang="ru-RU" sz="1600" b="0" i="0" u="none" strike="noStrike" cap="none" spc="0">
                  <a:ln>
                    <a:noFill/>
                  </a:ln>
                  <a:solidFill>
                    <a:srgbClr val="002060"/>
                  </a:solidFill>
                  <a:cs typeface="Times New Roman"/>
                </a:rPr>
                <a:t>00</a:t>
              </a: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ru-RU" sz="1600" b="0" i="0" u="none" strike="noStrike" cap="none" spc="0">
                  <a:ln>
                    <a:noFill/>
                  </a:ln>
                  <a:solidFill>
                    <a:srgbClr val="FF0000"/>
                  </a:solidFill>
                  <a:cs typeface="Times New Roman"/>
                </a:rPr>
                <a:t>    </a:t>
              </a:r>
              <a:r>
                <a:rPr lang="en-US" sz="1600" b="0" i="0" u="none" strike="noStrike" cap="none" spc="0">
                  <a:ln>
                    <a:noFill/>
                  </a:ln>
                  <a:solidFill>
                    <a:srgbClr val="002060"/>
                  </a:solidFill>
                  <a:cs typeface="Times New Roman"/>
                </a:rPr>
                <a:t>id_</a:t>
              </a:r>
              <a:r>
                <a:rPr lang="ru-RU" sz="1600" b="0" i="0" u="none" strike="noStrike" cap="none" spc="0">
                  <a:ln>
                    <a:noFill/>
                  </a:ln>
                  <a:solidFill>
                    <a:srgbClr val="002060"/>
                  </a:solidFill>
                  <a:cs typeface="Times New Roman"/>
                </a:rPr>
                <a:t>проекта</a:t>
              </a:r>
              <a:r>
                <a:rPr lang="en-US" sz="1600" b="0" i="0" u="none" strike="noStrike" cap="none" spc="0">
                  <a:ln>
                    <a:noFill/>
                  </a:ln>
                  <a:solidFill>
                    <a:srgbClr val="002060"/>
                  </a:solidFill>
                  <a:cs typeface="Times New Roman"/>
                </a:rPr>
                <a:t>: </a:t>
              </a:r>
              <a:r>
                <a:rPr lang="ru-RU" sz="1600" b="0" i="0" u="none" strike="noStrike" cap="none" spc="0">
                  <a:ln>
                    <a:noFill/>
                  </a:ln>
                  <a:solidFill>
                    <a:srgbClr val="002060"/>
                  </a:solidFill>
                  <a:cs typeface="Times New Roman"/>
                </a:rPr>
                <a:t>1</a:t>
              </a:r>
              <a:endParaRPr lang="en-US" sz="1600" b="0" i="0" u="none" strike="noStrike" cap="none" spc="0">
                <a:ln>
                  <a:noFill/>
                </a:ln>
                <a:solidFill>
                  <a:srgbClr val="002060"/>
                </a:solidFill>
                <a:cs typeface="Times New Roman"/>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p:txBody>
        </p:sp>
      </p:grpSp>
      <p:grpSp>
        <p:nvGrpSpPr>
          <p:cNvPr id="22" name="Group 33"/>
          <p:cNvGrpSpPr/>
          <p:nvPr/>
        </p:nvGrpSpPr>
        <p:grpSpPr bwMode="auto">
          <a:xfrm>
            <a:off x="4676378" y="1544940"/>
            <a:ext cx="2808312" cy="2808313"/>
            <a:chOff x="3153384" y="2852935"/>
            <a:chExt cx="2808312" cy="2808313"/>
          </a:xfrm>
        </p:grpSpPr>
        <p:sp>
          <p:nvSpPr>
            <p:cNvPr id="23" name="TextBox 22"/>
            <p:cNvSpPr txBox="1"/>
            <p:nvPr/>
          </p:nvSpPr>
          <p:spPr bwMode="auto">
            <a:xfrm>
              <a:off x="3153384" y="2868999"/>
              <a:ext cx="2160240" cy="338554"/>
            </a:xfrm>
            <a:prstGeom prst="rect">
              <a:avLst/>
            </a:prstGeom>
            <a:noFill/>
            <a:ln>
              <a:no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collection </a:t>
              </a:r>
              <a:r>
                <a:rPr lang="ru-RU" sz="1600" b="1" i="0" u="none" strike="noStrike" cap="none" spc="0">
                  <a:ln>
                    <a:noFill/>
                  </a:ln>
                  <a:solidFill>
                    <a:srgbClr val="002060"/>
                  </a:solidFill>
                  <a:cs typeface="Times New Roman"/>
                </a:rPr>
                <a:t>должности</a:t>
              </a:r>
              <a:endParaRPr/>
            </a:p>
          </p:txBody>
        </p:sp>
        <p:sp>
          <p:nvSpPr>
            <p:cNvPr id="24" name="Rectangle 24"/>
            <p:cNvSpPr/>
            <p:nvPr/>
          </p:nvSpPr>
          <p:spPr bwMode="auto">
            <a:xfrm>
              <a:off x="3153384" y="2852935"/>
              <a:ext cx="2808312" cy="2808313"/>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25" name="TextBox 24"/>
            <p:cNvSpPr txBox="1"/>
            <p:nvPr/>
          </p:nvSpPr>
          <p:spPr bwMode="auto">
            <a:xfrm>
              <a:off x="3297400" y="3414089"/>
              <a:ext cx="2561506" cy="1323439"/>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a:t>
              </a:r>
              <a:r>
                <a:rPr lang="ru-RU" sz="1600" b="0" i="0" u="none" strike="noStrike" cap="none" spc="0">
                  <a:ln>
                    <a:noFill/>
                  </a:ln>
                  <a:solidFill>
                    <a:srgbClr val="002060"/>
                  </a:solidFill>
                  <a:cs typeface="Times New Roman"/>
                </a:rPr>
                <a:t>должность</a:t>
              </a:r>
              <a:r>
                <a:rPr lang="en-US" sz="1600" b="0" i="0" u="none" strike="noStrike" cap="none" spc="0">
                  <a:ln>
                    <a:noFill/>
                  </a:ln>
                  <a:solidFill>
                    <a:srgbClr val="002060"/>
                  </a:solidFill>
                  <a:cs typeface="Times New Roman"/>
                </a:rPr>
                <a:t>: "</a:t>
              </a:r>
              <a:r>
                <a:rPr lang="ru-RU" sz="1600" b="0" i="0" u="none" strike="noStrike" cap="none" spc="0">
                  <a:ln>
                    <a:noFill/>
                  </a:ln>
                  <a:solidFill>
                    <a:srgbClr val="002060"/>
                  </a:solidFill>
                  <a:cs typeface="Times New Roman"/>
                </a:rPr>
                <a:t>инженер</a:t>
              </a:r>
              <a:r>
                <a:rPr lang="en-US" sz="1600" b="0" i="0" u="none" strike="noStrike" cap="none" spc="0">
                  <a:ln>
                    <a:noFill/>
                  </a:ln>
                  <a:solidFill>
                    <a:srgbClr val="002060"/>
                  </a:solidFill>
                  <a:cs typeface="Times New Roman"/>
                </a:rPr>
                <a:t>",</a:t>
              </a:r>
              <a:endParaRPr lang="ru-RU" sz="1600" b="0" i="0" u="none" strike="noStrike" cap="none" spc="0">
                <a:ln>
                  <a:noFill/>
                </a:ln>
                <a:solidFill>
                  <a:srgbClr val="002060"/>
                </a:solidFill>
                <a:cs typeface="Times New Roman"/>
              </a:endParaRPr>
            </a:p>
            <a:p>
              <a:pPr marL="0" marR="0" lvl="0" indent="0" defTabSz="914400">
                <a:lnSpc>
                  <a:spcPct val="100000"/>
                </a:lnSpc>
                <a:spcBef>
                  <a:spcPts val="0"/>
                </a:spcBef>
                <a:spcAft>
                  <a:spcPts val="0"/>
                </a:spcAft>
                <a:buClrTx/>
                <a:buSzTx/>
                <a:buFontTx/>
                <a:buNone/>
                <a:defRPr/>
              </a:pPr>
              <a:r>
                <a:rPr lang="ru-RU" sz="1600" b="0" i="0" u="none" strike="noStrike" cap="none" spc="0">
                  <a:ln>
                    <a:noFill/>
                  </a:ln>
                  <a:solidFill>
                    <a:srgbClr val="002060"/>
                  </a:solidFill>
                  <a:cs typeface="Times New Roman"/>
                </a:rPr>
                <a:t>    оклад</a:t>
              </a:r>
              <a:r>
                <a:rPr lang="en-US" sz="1600" b="0" i="0" u="none" strike="noStrike" cap="none" spc="0">
                  <a:ln>
                    <a:noFill/>
                  </a:ln>
                  <a:solidFill>
                    <a:srgbClr val="002060"/>
                  </a:solidFill>
                  <a:cs typeface="Times New Roman"/>
                </a:rPr>
                <a:t>: </a:t>
              </a:r>
              <a:r>
                <a:rPr lang="ru-RU" sz="1600" b="0" i="0" u="none" strike="noStrike" cap="none" spc="0">
                  <a:ln>
                    <a:noFill/>
                  </a:ln>
                  <a:solidFill>
                    <a:srgbClr val="002060"/>
                  </a:solidFill>
                  <a:cs typeface="Times New Roman"/>
                </a:rPr>
                <a:t>500</a:t>
              </a:r>
              <a:r>
                <a:rPr lang="en-US" sz="1600" b="0" i="0" u="none" strike="noStrike" cap="none" spc="0">
                  <a:ln>
                    <a:noFill/>
                  </a:ln>
                  <a:solidFill>
                    <a:srgbClr val="002060"/>
                  </a:solidFill>
                  <a:cs typeface="Times New Roman"/>
                </a:rPr>
                <a:t>00</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p:txBody>
        </p:sp>
      </p:grpSp>
      <p:grpSp>
        <p:nvGrpSpPr>
          <p:cNvPr id="26" name="Group 34"/>
          <p:cNvGrpSpPr/>
          <p:nvPr/>
        </p:nvGrpSpPr>
        <p:grpSpPr bwMode="auto">
          <a:xfrm>
            <a:off x="7679170" y="1544940"/>
            <a:ext cx="2808312" cy="2808313"/>
            <a:chOff x="6156176" y="2852935"/>
            <a:chExt cx="2808312" cy="2808313"/>
          </a:xfrm>
        </p:grpSpPr>
        <p:sp>
          <p:nvSpPr>
            <p:cNvPr id="27" name="Rectangle 28"/>
            <p:cNvSpPr/>
            <p:nvPr/>
          </p:nvSpPr>
          <p:spPr bwMode="auto">
            <a:xfrm>
              <a:off x="6156176" y="2852935"/>
              <a:ext cx="2808312" cy="2808313"/>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29" name="TextBox 28"/>
            <p:cNvSpPr txBox="1"/>
            <p:nvPr/>
          </p:nvSpPr>
          <p:spPr bwMode="auto">
            <a:xfrm>
              <a:off x="6300192" y="3414089"/>
              <a:ext cx="2561506" cy="1323439"/>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id</a:t>
              </a:r>
              <a:r>
                <a:rPr lang="ru-RU" sz="1600" b="0" i="0" u="none" strike="noStrike" cap="none" spc="0">
                  <a:ln>
                    <a:noFill/>
                  </a:ln>
                  <a:solidFill>
                    <a:srgbClr val="002060"/>
                  </a:solidFill>
                  <a:cs typeface="Times New Roman"/>
                </a:rPr>
                <a:t>_проекта</a:t>
              </a:r>
              <a:r>
                <a:rPr lang="en-US" sz="1600" b="0" i="0" u="none" strike="noStrike" cap="none" spc="0">
                  <a:ln>
                    <a:noFill/>
                  </a:ln>
                  <a:solidFill>
                    <a:srgbClr val="002060"/>
                  </a:solidFill>
                  <a:cs typeface="Times New Roman"/>
                </a:rPr>
                <a:t>: 1,</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    name: "</a:t>
              </a:r>
              <a:r>
                <a:rPr lang="ru-RU" sz="1600" b="0" i="0" u="none" strike="noStrike" cap="none" spc="0">
                  <a:ln>
                    <a:noFill/>
                  </a:ln>
                  <a:solidFill>
                    <a:srgbClr val="002060"/>
                  </a:solidFill>
                  <a:cs typeface="Times New Roman"/>
                </a:rPr>
                <a:t>Важный</a:t>
              </a:r>
              <a:r>
                <a:rPr lang="en-US" sz="16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a:p>
          </p:txBody>
        </p:sp>
        <p:sp>
          <p:nvSpPr>
            <p:cNvPr id="30" name="TextBox 29"/>
            <p:cNvSpPr txBox="1"/>
            <p:nvPr/>
          </p:nvSpPr>
          <p:spPr bwMode="auto">
            <a:xfrm>
              <a:off x="6156176" y="2874421"/>
              <a:ext cx="2160240" cy="338554"/>
            </a:xfrm>
            <a:prstGeom prst="rect">
              <a:avLst/>
            </a:prstGeom>
            <a:noFill/>
            <a:ln>
              <a:no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collection </a:t>
              </a:r>
              <a:r>
                <a:rPr lang="ru-RU" sz="1600" b="1" i="0" u="none" strike="noStrike" cap="none" spc="0">
                  <a:ln>
                    <a:noFill/>
                  </a:ln>
                  <a:solidFill>
                    <a:srgbClr val="002060"/>
                  </a:solidFill>
                  <a:cs typeface="Times New Roman"/>
                </a:rPr>
                <a:t>проекты</a:t>
              </a:r>
              <a:endParaRPr/>
            </a:p>
          </p:txBody>
        </p:sp>
      </p:grpSp>
      <p:pic>
        <p:nvPicPr>
          <p:cNvPr id="31" name="Picture 2" descr="Картинки по запросу &quot;смайлики&quot;&quot;"/>
          <p:cNvPicPr>
            <a:picLocks noChangeAspect="1" noChangeArrowheads="1"/>
          </p:cNvPicPr>
          <p:nvPr/>
        </p:nvPicPr>
        <p:blipFill>
          <a:blip r:embed="rId2"/>
          <a:stretch/>
        </p:blipFill>
        <p:spPr bwMode="auto">
          <a:xfrm>
            <a:off x="9738026" y="3770193"/>
            <a:ext cx="1089601" cy="762721"/>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SQL </a:t>
            </a:r>
            <a:r>
              <a:rPr lang="en-US">
                <a:solidFill>
                  <a:srgbClr val="002060"/>
                </a:solidFill>
                <a:latin typeface="+mn-lt"/>
                <a:cs typeface="Times New Roman"/>
              </a:rPr>
              <a:t>vs</a:t>
            </a:r>
            <a:r>
              <a:rPr lang="ru-RU">
                <a:solidFill>
                  <a:srgbClr val="002060"/>
                </a:solidFill>
                <a:latin typeface="+mn-lt"/>
                <a:cs typeface="Times New Roman"/>
              </a:rPr>
              <a:t> NoSQL (критерий №1: реляционность данных)</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При реляционном подходе задача решается элементарно: делаем должность атрибутом связи сотрудника и проекта. Данная предметная область реляционна, поэтому выбор в пользу SQL очевиден.</a:t>
            </a:r>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8103139" y="1944462"/>
          <a:ext cx="1782318" cy="1343389"/>
        </p:xfrm>
        <a:graphic>
          <a:graphicData uri="http://schemas.openxmlformats.org/presentationml/2006/ole">
            <p:oleObj name="oleObj" r:id="rId3" imgW="1275715" imgH="962025" progId="Excel.Sheet.12">
              <p:embed/>
              <p:pic>
                <p:nvPicPr>
                  <p:cNvPr id="6" name="Object 5"/>
                  <p:cNvPicPr/>
                  <p:nvPr/>
                </p:nvPicPr>
                <p:blipFill>
                  <a:blip r:embed="rId2"/>
                  <a:stretch/>
                </p:blipFill>
                <p:spPr bwMode="auto">
                  <a:xfrm>
                    <a:off x="8103139" y="1944462"/>
                    <a:ext cx="1782318" cy="1343389"/>
                  </a:xfrm>
                  <a:prstGeom prst="rect">
                    <a:avLst/>
                  </a:prstGeom>
                  <a:solidFill>
                    <a:schemeClr val="bg1"/>
                  </a:solidFill>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5955227" y="3926100"/>
          <a:ext cx="3948112" cy="1789113"/>
        </p:xfrm>
        <a:graphic>
          <a:graphicData uri="http://schemas.openxmlformats.org/presentationml/2006/ole">
            <p:oleObj name="oleObj" r:id="rId5" imgW="2962275" imgH="1342390" progId="Excel.Sheet.12">
              <p:embed/>
              <p:pic>
                <p:nvPicPr>
                  <p:cNvPr id="7" name="Object 6"/>
                  <p:cNvPicPr/>
                  <p:nvPr/>
                </p:nvPicPr>
                <p:blipFill>
                  <a:blip r:embed="rId4"/>
                  <a:stretch/>
                </p:blipFill>
                <p:spPr bwMode="auto">
                  <a:xfrm>
                    <a:off x="5955227" y="3926100"/>
                    <a:ext cx="3948112" cy="1789113"/>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1969957" y="1944462"/>
          <a:ext cx="5835650" cy="1784350"/>
        </p:xfrm>
        <a:graphic>
          <a:graphicData uri="http://schemas.openxmlformats.org/presentationml/2006/ole">
            <p:oleObj name="oleObj" r:id="rId7" imgW="4390390" imgH="1342390" progId="Excel.Sheet.12">
              <p:embed/>
              <p:pic>
                <p:nvPicPr>
                  <p:cNvPr id="8" name="Object 7"/>
                  <p:cNvPicPr/>
                  <p:nvPr/>
                </p:nvPicPr>
                <p:blipFill>
                  <a:blip r:embed="rId6"/>
                  <a:stretch/>
                </p:blipFill>
                <p:spPr bwMode="auto">
                  <a:xfrm>
                    <a:off x="1969957" y="1944462"/>
                    <a:ext cx="5835650" cy="1784350"/>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2647610" y="3938163"/>
          <a:ext cx="3079264" cy="1572113"/>
        </p:xfrm>
        <a:graphic>
          <a:graphicData uri="http://schemas.openxmlformats.org/presentationml/2006/ole">
            <p:oleObj name="oleObj" r:id="rId9" imgW="2257425" imgH="1151890" progId="Excel.Sheet.12">
              <p:embed/>
              <p:pic>
                <p:nvPicPr>
                  <p:cNvPr id="9" name="Object 8"/>
                  <p:cNvPicPr/>
                  <p:nvPr/>
                </p:nvPicPr>
                <p:blipFill>
                  <a:blip r:embed="rId8"/>
                  <a:stretch/>
                </p:blipFill>
                <p:spPr bwMode="auto">
                  <a:xfrm>
                    <a:off x="2647610" y="3938163"/>
                    <a:ext cx="3079264" cy="1572113"/>
                  </a:xfrm>
                  <a:prstGeom prst="rect">
                    <a:avLst/>
                  </a:prstGeom>
                </p:spPr>
              </p:pic>
            </p:oleObj>
          </a:graphicData>
        </a:graphic>
      </p:graphicFrame>
      <p:pic>
        <p:nvPicPr>
          <p:cNvPr id="38" name="Picture 71" descr="Картинки по запросу &quot;смайлики&quot;&quot;"/>
          <p:cNvPicPr>
            <a:picLocks noChangeAspect="1" noChangeArrowheads="1"/>
          </p:cNvPicPr>
          <p:nvPr/>
        </p:nvPicPr>
        <p:blipFill>
          <a:blip r:embed="rId10"/>
          <a:stretch/>
        </p:blipFill>
        <p:spPr bwMode="auto">
          <a:xfrm>
            <a:off x="9308488" y="5120213"/>
            <a:ext cx="984684" cy="94201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SQL </a:t>
            </a:r>
            <a:r>
              <a:rPr lang="en-US">
                <a:solidFill>
                  <a:srgbClr val="002060"/>
                </a:solidFill>
                <a:latin typeface="+mn-lt"/>
                <a:cs typeface="Times New Roman"/>
              </a:rPr>
              <a:t>vs</a:t>
            </a:r>
            <a:r>
              <a:rPr lang="ru-RU">
                <a:solidFill>
                  <a:srgbClr val="002060"/>
                </a:solidFill>
                <a:latin typeface="+mn-lt"/>
                <a:cs typeface="Times New Roman"/>
              </a:rPr>
              <a:t> NoSQL (критерий №2: потенциальные запросы)</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Снова пробуем применить </a:t>
            </a:r>
            <a:r>
              <a:rPr lang="en-US" sz="2000" b="0" i="0" u="none" strike="noStrike" cap="none" spc="0">
                <a:ln>
                  <a:noFill/>
                </a:ln>
                <a:solidFill>
                  <a:srgbClr val="002060"/>
                </a:solidFill>
                <a:latin typeface="+mn-lt"/>
                <a:ea typeface="+mn-ea"/>
                <a:cs typeface="+mn-cs"/>
              </a:rPr>
              <a:t>NoSQL</a:t>
            </a:r>
            <a:r>
              <a:rPr lang="ru-RU" sz="2000" b="0" i="0" u="none" strike="noStrike" cap="none" spc="0">
                <a:ln>
                  <a:noFill/>
                </a:ln>
                <a:solidFill>
                  <a:srgbClr val="002060"/>
                </a:solidFill>
                <a:latin typeface="+mn-lt"/>
                <a:ea typeface="+mn-ea"/>
                <a:cs typeface="+mn-cs"/>
              </a:rPr>
              <a:t>-решение под БД организации. Рассмотрим, какие могут быть запросы к БД, и как наше решение будет с ними справляться. </a:t>
            </a:r>
            <a:endParaRPr/>
          </a:p>
          <a:p>
            <a:pPr marL="0" marR="0" lvl="0" indent="0" algn="just" defTabSz="914400">
              <a:lnSpc>
                <a:spcPct val="100000"/>
              </a:lnSpc>
              <a:spcBef>
                <a:spcPts val="0"/>
              </a:spcBef>
              <a:spcAft>
                <a:spcPts val="0"/>
              </a:spcAft>
              <a:buClrTx/>
              <a:buSzTx/>
              <a:buFontTx/>
              <a:buNone/>
              <a:defRPr/>
            </a:pPr>
            <a:endParaRPr lang="ru-RU" sz="2000">
              <a:solidFill>
                <a:srgbClr val="002060"/>
              </a:solidFill>
              <a:latin typeface="+mn-lt"/>
            </a:endParaRPr>
          </a:p>
          <a:p>
            <a:pPr marL="0" marR="0" lvl="0" indent="0" algn="just" defTabSz="914400">
              <a:lnSpc>
                <a:spcPct val="100000"/>
              </a:lnSpc>
              <a:spcBef>
                <a:spcPts val="0"/>
              </a:spcBef>
              <a:spcAft>
                <a:spcPts val="0"/>
              </a:spcAft>
              <a:buClrTx/>
              <a:buSzTx/>
              <a:buFontTx/>
              <a:buNone/>
              <a:defRPr/>
            </a:pPr>
            <a:endParaRPr lang="ru-RU"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ru-RU" sz="2000">
              <a:solidFill>
                <a:srgbClr val="002060"/>
              </a:solidFill>
              <a:latin typeface="+mn-lt"/>
            </a:endParaRPr>
          </a:p>
          <a:p>
            <a:pPr marL="0" marR="0" lvl="0" indent="0" algn="just" defTabSz="914400">
              <a:lnSpc>
                <a:spcPct val="100000"/>
              </a:lnSpc>
              <a:spcBef>
                <a:spcPts val="0"/>
              </a:spcBef>
              <a:spcAft>
                <a:spcPts val="0"/>
              </a:spcAft>
              <a:buClrTx/>
              <a:buSzTx/>
              <a:buFontTx/>
              <a:buNone/>
              <a:defRPr/>
            </a:pPr>
            <a:endParaRPr lang="ru-RU"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ru-RU" sz="2000">
              <a:solidFill>
                <a:srgbClr val="002060"/>
              </a:solidFill>
              <a:latin typeface="+mn-lt"/>
            </a:endParaRPr>
          </a:p>
          <a:p>
            <a:pPr marL="0" marR="0" lvl="0" indent="0" algn="just" defTabSz="914400">
              <a:lnSpc>
                <a:spcPct val="100000"/>
              </a:lnSpc>
              <a:spcBef>
                <a:spcPts val="0"/>
              </a:spcBef>
              <a:spcAft>
                <a:spcPts val="0"/>
              </a:spcAft>
              <a:buClrTx/>
              <a:buSzTx/>
              <a:buFontTx/>
              <a:buNone/>
              <a:defRPr/>
            </a:pPr>
            <a:endParaRPr lang="ru-RU"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ru-RU" sz="2000">
              <a:solidFill>
                <a:srgbClr val="002060"/>
              </a:solidFill>
              <a:latin typeface="+mn-lt"/>
            </a:endParaRPr>
          </a:p>
          <a:p>
            <a:pPr marL="0" marR="0" lvl="0" indent="0" algn="just" defTabSz="914400">
              <a:lnSpc>
                <a:spcPct val="100000"/>
              </a:lnSpc>
              <a:spcBef>
                <a:spcPts val="0"/>
              </a:spcBef>
              <a:spcAft>
                <a:spcPts val="0"/>
              </a:spcAft>
              <a:buClrTx/>
              <a:buSzTx/>
              <a:buFontTx/>
              <a:buNone/>
              <a:defRPr/>
            </a:pPr>
            <a:endParaRPr lang="ru-RU"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ru-RU" sz="2000">
              <a:solidFill>
                <a:srgbClr val="002060"/>
              </a:solidFill>
              <a:latin typeface="+mn-lt"/>
            </a:endParaRPr>
          </a:p>
          <a:p>
            <a:pPr marL="360000" indent="-360000" algn="just">
              <a:spcBef>
                <a:spcPts val="0"/>
              </a:spcBef>
              <a:spcAft>
                <a:spcPts val="0"/>
              </a:spcAft>
              <a:defRPr/>
            </a:pPr>
            <a:endParaRPr lang="ru-RU" sz="2000" b="0" i="0" u="none" strike="noStrike" cap="none" spc="0">
              <a:ln>
                <a:noFill/>
              </a:ln>
              <a:solidFill>
                <a:srgbClr val="002060"/>
              </a:solidFill>
              <a:latin typeface="+mn-lt"/>
              <a:ea typeface="+mn-ea"/>
              <a:cs typeface="+mn-cs"/>
            </a:endParaRPr>
          </a:p>
          <a:p>
            <a:pPr marL="360000" indent="-360000" algn="just">
              <a:spcBef>
                <a:spcPts val="0"/>
              </a:spcBef>
              <a:spcAft>
                <a:spcPts val="0"/>
              </a:spcAft>
              <a:defRPr/>
            </a:pPr>
            <a:r>
              <a:rPr lang="ru-RU" sz="2000" b="0" i="0" u="none" strike="noStrike" cap="none" spc="0">
                <a:ln>
                  <a:noFill/>
                </a:ln>
                <a:solidFill>
                  <a:srgbClr val="002060"/>
                </a:solidFill>
                <a:latin typeface="+mn-lt"/>
                <a:ea typeface="+mn-ea"/>
                <a:cs typeface="+mn-cs"/>
              </a:rPr>
              <a:t>поиск информации по указанному сотруднику </a:t>
            </a:r>
            <a:r>
              <a:rPr lang="en-US" sz="2000" b="0" i="0" u="none" strike="noStrike" cap="none" spc="0">
                <a:ln>
                  <a:noFill/>
                </a:ln>
                <a:solidFill>
                  <a:srgbClr val="002060"/>
                </a:solidFill>
                <a:latin typeface="+mn-lt"/>
                <a:ea typeface="+mn-ea"/>
                <a:cs typeface="+mn-cs"/>
              </a:rPr>
              <a:t>—</a:t>
            </a:r>
            <a:r>
              <a:rPr lang="ru-RU" sz="2000" b="0" i="0" u="none" strike="noStrike" cap="none" spc="0">
                <a:ln>
                  <a:noFill/>
                </a:ln>
                <a:solidFill>
                  <a:srgbClr val="002060"/>
                </a:solidFill>
                <a:latin typeface="+mn-lt"/>
                <a:ea typeface="+mn-ea"/>
                <a:cs typeface="+mn-cs"/>
              </a:rPr>
              <a:t> </a:t>
            </a:r>
            <a:r>
              <a:rPr lang="ru-RU" sz="2000" b="0" i="0" u="none" strike="noStrike" cap="none" spc="0">
                <a:ln>
                  <a:noFill/>
                </a:ln>
                <a:solidFill>
                  <a:srgbClr val="00B050"/>
                </a:solidFill>
                <a:latin typeface="+mn-lt"/>
                <a:ea typeface="+mn-ea"/>
                <a:cs typeface="+mn-cs"/>
              </a:rPr>
              <a:t>ОК</a:t>
            </a:r>
            <a:endParaRPr/>
          </a:p>
          <a:p>
            <a:pPr marL="360000" indent="-360000" algn="just">
              <a:spcBef>
                <a:spcPts val="0"/>
              </a:spcBef>
              <a:spcAft>
                <a:spcPts val="0"/>
              </a:spcAft>
              <a:defRPr/>
            </a:pPr>
            <a:r>
              <a:rPr lang="ru-RU" sz="2000" b="0" i="0" u="none" strike="noStrike" cap="none" spc="0">
                <a:ln>
                  <a:noFill/>
                </a:ln>
                <a:solidFill>
                  <a:srgbClr val="002060"/>
                </a:solidFill>
                <a:latin typeface="+mn-lt"/>
                <a:ea typeface="+mn-ea"/>
                <a:cs typeface="+mn-cs"/>
              </a:rPr>
              <a:t>сколько сотрудников в каждом из проектов </a:t>
            </a:r>
            <a:r>
              <a:rPr lang="en-US" sz="2000" b="0" i="0" u="none" strike="noStrike" cap="none" spc="0">
                <a:ln>
                  <a:noFill/>
                </a:ln>
                <a:solidFill>
                  <a:srgbClr val="002060"/>
                </a:solidFill>
                <a:latin typeface="+mn-lt"/>
                <a:ea typeface="+mn-ea"/>
                <a:cs typeface="+mn-cs"/>
              </a:rPr>
              <a:t>—</a:t>
            </a:r>
            <a:r>
              <a:rPr lang="ru-RU" sz="2000" b="0" i="0" u="none" strike="noStrike" cap="none" spc="0">
                <a:ln>
                  <a:noFill/>
                </a:ln>
                <a:solidFill>
                  <a:srgbClr val="002060"/>
                </a:solidFill>
                <a:latin typeface="+mn-lt"/>
                <a:ea typeface="+mn-ea"/>
                <a:cs typeface="+mn-cs"/>
              </a:rPr>
              <a:t> </a:t>
            </a:r>
            <a:r>
              <a:rPr lang="ru-RU" sz="2000" b="0" i="0" u="none" strike="noStrike" cap="none" spc="0">
                <a:ln>
                  <a:noFill/>
                </a:ln>
                <a:solidFill>
                  <a:srgbClr val="FF0000"/>
                </a:solidFill>
                <a:latin typeface="+mn-lt"/>
                <a:ea typeface="+mn-ea"/>
                <a:cs typeface="+mn-cs"/>
              </a:rPr>
              <a:t>???</a:t>
            </a:r>
            <a:r>
              <a:rPr lang="en-US" sz="2000" b="0" i="0" u="none" strike="noStrike" cap="none" spc="0">
                <a:ln>
                  <a:noFill/>
                </a:ln>
                <a:solidFill>
                  <a:srgbClr val="002060"/>
                </a:solidFill>
                <a:latin typeface="+mn-lt"/>
                <a:ea typeface="+mn-ea"/>
                <a:cs typeface="+mn-cs"/>
              </a:rPr>
              <a:t> </a:t>
            </a:r>
            <a:endParaRPr lang="ru-RU" sz="2000" b="0" i="0" u="none" strike="noStrike" cap="none" spc="0">
              <a:ln>
                <a:noFill/>
              </a:ln>
              <a:solidFill>
                <a:srgbClr val="002060"/>
              </a:solidFill>
              <a:latin typeface="+mn-lt"/>
              <a:ea typeface="+mn-ea"/>
              <a:cs typeface="+mn-cs"/>
            </a:endParaRPr>
          </a:p>
          <a:p>
            <a:pPr algn="just">
              <a:spcBef>
                <a:spcPts val="0"/>
              </a:spcBef>
              <a:spcAft>
                <a:spcPts val="0"/>
              </a:spcAft>
              <a:buNone/>
              <a:defRPr/>
            </a:pPr>
            <a:endParaRPr lang="ru-RU" sz="2000">
              <a:solidFill>
                <a:srgbClr val="002060"/>
              </a:solidFill>
              <a:latin typeface="+mn-lt"/>
            </a:endParaRPr>
          </a:p>
          <a:p>
            <a:pPr algn="just">
              <a:spcBef>
                <a:spcPts val="0"/>
              </a:spcBef>
              <a:buNone/>
              <a:defRPr/>
            </a:pPr>
            <a:r>
              <a:rPr lang="ru-RU" sz="2000">
                <a:solidFill>
                  <a:srgbClr val="002060"/>
                </a:solidFill>
                <a:latin typeface="+mn-lt"/>
              </a:rPr>
              <a:t>Решение в рамках реляционной модели данных: </a:t>
            </a:r>
            <a:endParaRPr lang="en-US" sz="2000">
              <a:solidFill>
                <a:srgbClr val="002060"/>
              </a:solidFill>
              <a:latin typeface="+mn-lt"/>
            </a:endParaRPr>
          </a:p>
          <a:p>
            <a:pPr algn="just">
              <a:spcBef>
                <a:spcPts val="0"/>
              </a:spcBef>
              <a:buNone/>
              <a:defRPr/>
            </a:pPr>
            <a:r>
              <a:rPr lang="en-US" sz="2000" b="1">
                <a:solidFill>
                  <a:srgbClr val="00B050"/>
                </a:solidFill>
                <a:latin typeface="+mn-lt"/>
              </a:rPr>
              <a:t>SELECT</a:t>
            </a:r>
            <a:r>
              <a:rPr lang="en-US" sz="2000">
                <a:solidFill>
                  <a:srgbClr val="00B050"/>
                </a:solidFill>
                <a:latin typeface="+mn-lt"/>
              </a:rPr>
              <a:t> </a:t>
            </a:r>
            <a:r>
              <a:rPr lang="en-US" sz="2000" b="1">
                <a:solidFill>
                  <a:srgbClr val="00B050"/>
                </a:solidFill>
                <a:latin typeface="+mn-lt"/>
              </a:rPr>
              <a:t>COUNT</a:t>
            </a:r>
            <a:r>
              <a:rPr lang="en-US" sz="2000">
                <a:solidFill>
                  <a:srgbClr val="00B050"/>
                </a:solidFill>
                <a:latin typeface="+mn-lt"/>
              </a:rPr>
              <a:t>(EmployeeID), ProjectId </a:t>
            </a:r>
            <a:r>
              <a:rPr lang="en-US" sz="2000" b="1">
                <a:solidFill>
                  <a:srgbClr val="00B050"/>
                </a:solidFill>
                <a:latin typeface="+mn-lt"/>
              </a:rPr>
              <a:t>FROM</a:t>
            </a:r>
            <a:r>
              <a:rPr lang="en-US" sz="2000">
                <a:solidFill>
                  <a:srgbClr val="00B050"/>
                </a:solidFill>
                <a:latin typeface="+mn-lt"/>
              </a:rPr>
              <a:t> EmployeeProject </a:t>
            </a:r>
            <a:r>
              <a:rPr lang="en-US" sz="2000" b="1">
                <a:solidFill>
                  <a:srgbClr val="00B050"/>
                </a:solidFill>
                <a:latin typeface="+mn-lt"/>
              </a:rPr>
              <a:t>GROUP BY </a:t>
            </a:r>
            <a:r>
              <a:rPr lang="en-US" sz="2000">
                <a:solidFill>
                  <a:srgbClr val="00B050"/>
                </a:solidFill>
                <a:latin typeface="+mn-lt"/>
              </a:rPr>
              <a:t>ProjectId</a:t>
            </a:r>
            <a:endParaRPr/>
          </a:p>
          <a:p>
            <a:pPr algn="just">
              <a:spcBef>
                <a:spcPts val="0"/>
              </a:spcBef>
              <a:spcAft>
                <a:spcPts val="0"/>
              </a:spcAft>
              <a:buNone/>
              <a:defRPr/>
            </a:pPr>
            <a:endParaRPr lang="ru-RU" sz="2000" b="0" i="0" u="none" strike="noStrike" cap="none" spc="0">
              <a:ln>
                <a:noFill/>
              </a:ln>
              <a:solidFill>
                <a:srgbClr val="002060"/>
              </a:solidFill>
              <a:latin typeface="+mn-lt"/>
              <a:ea typeface="+mn-ea"/>
              <a:cs typeface="+mn-cs"/>
            </a:endParaRPr>
          </a:p>
        </p:txBody>
      </p:sp>
      <p:grpSp>
        <p:nvGrpSpPr>
          <p:cNvPr id="39" name="Group 3"/>
          <p:cNvGrpSpPr/>
          <p:nvPr/>
        </p:nvGrpSpPr>
        <p:grpSpPr bwMode="auto">
          <a:xfrm>
            <a:off x="1770329" y="1785195"/>
            <a:ext cx="8640960" cy="2592288"/>
            <a:chOff x="179512" y="3356992"/>
            <a:chExt cx="8640960" cy="2592288"/>
          </a:xfrm>
        </p:grpSpPr>
        <p:sp>
          <p:nvSpPr>
            <p:cNvPr id="40" name="TextBox 39"/>
            <p:cNvSpPr txBox="1"/>
            <p:nvPr/>
          </p:nvSpPr>
          <p:spPr bwMode="auto">
            <a:xfrm>
              <a:off x="179512" y="3373056"/>
              <a:ext cx="2160240" cy="338554"/>
            </a:xfrm>
            <a:prstGeom prst="rect">
              <a:avLst/>
            </a:prstGeom>
            <a:noFill/>
            <a:ln>
              <a:no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collection </a:t>
              </a:r>
              <a:r>
                <a:rPr lang="ru-RU" sz="1600" b="1" i="0" u="none" strike="noStrike" cap="none" spc="0">
                  <a:ln>
                    <a:noFill/>
                  </a:ln>
                  <a:solidFill>
                    <a:srgbClr val="002060"/>
                  </a:solidFill>
                  <a:cs typeface="Times New Roman"/>
                </a:rPr>
                <a:t>сотрудники</a:t>
              </a:r>
              <a:endParaRPr/>
            </a:p>
          </p:txBody>
        </p:sp>
        <p:sp>
          <p:nvSpPr>
            <p:cNvPr id="41" name="Rectangle 10"/>
            <p:cNvSpPr/>
            <p:nvPr/>
          </p:nvSpPr>
          <p:spPr bwMode="auto">
            <a:xfrm>
              <a:off x="179512" y="3356992"/>
              <a:ext cx="8640960" cy="259228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42" name="TextBox 41"/>
            <p:cNvSpPr txBox="1"/>
            <p:nvPr/>
          </p:nvSpPr>
          <p:spPr bwMode="auto">
            <a:xfrm>
              <a:off x="323528" y="3918146"/>
              <a:ext cx="2304256" cy="1815881"/>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таб_номер</a:t>
              </a:r>
              <a:r>
                <a:rPr lang="en-US" sz="1400" b="0" i="0" u="none" strike="noStrike" cap="none" spc="0">
                  <a:ln>
                    <a:noFill/>
                  </a:ln>
                  <a:solidFill>
                    <a:srgbClr val="002060"/>
                  </a:solidFill>
                  <a:cs typeface="Times New Roman"/>
                </a:rPr>
                <a:t>: 1,</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фио</a:t>
              </a: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Иванов И.И.</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должность</a:t>
              </a: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инженер</a:t>
              </a:r>
              <a:r>
                <a:rPr lang="en-US" sz="1400" b="0" i="0" u="none" strike="noStrike" cap="none" spc="0">
                  <a:ln>
                    <a:noFill/>
                  </a:ln>
                  <a:solidFill>
                    <a:srgbClr val="002060"/>
                  </a:solidFill>
                  <a:cs typeface="Times New Roman"/>
                </a:rPr>
                <a:t>"</a:t>
              </a:r>
              <a:r>
                <a:rPr lang="ru-RU"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бонус</a:t>
              </a:r>
              <a:r>
                <a:rPr lang="en-US" sz="1400" b="0" i="0" u="none" strike="noStrike" cap="none" spc="0">
                  <a:ln>
                    <a:noFill/>
                  </a:ln>
                  <a:solidFill>
                    <a:srgbClr val="002060"/>
                  </a:solidFill>
                  <a:cs typeface="Times New Roman"/>
                </a:rPr>
                <a:t>: 30</a:t>
              </a:r>
              <a:r>
                <a:rPr lang="ru-RU" sz="1400" b="0" i="0" u="none" strike="noStrike" cap="none" spc="0">
                  <a:ln>
                    <a:noFill/>
                  </a:ln>
                  <a:solidFill>
                    <a:srgbClr val="002060"/>
                  </a:solidFill>
                  <a:cs typeface="Times New Roman"/>
                </a:rPr>
                <a:t>00</a:t>
              </a:r>
              <a:r>
                <a:rPr lang="en-US" sz="1400" b="0" i="0" u="none" strike="noStrike" cap="none" spc="0">
                  <a:ln>
                    <a:noFill/>
                  </a:ln>
                  <a:solidFill>
                    <a:srgbClr val="002060"/>
                  </a:solidFill>
                  <a:cs typeface="Times New Roman"/>
                </a:rPr>
                <a:t>0,</a:t>
              </a:r>
              <a:endParaRPr/>
            </a:p>
            <a:p>
              <a:pPr marL="0" marR="0" lvl="0" indent="0" defTabSz="914400">
                <a:lnSpc>
                  <a:spcPct val="100000"/>
                </a:lnSpc>
                <a:spcBef>
                  <a:spcPts val="0"/>
                </a:spcBef>
                <a:spcAft>
                  <a:spcPts val="0"/>
                </a:spcAft>
                <a:buClrTx/>
                <a:buSzTx/>
                <a:buFontTx/>
                <a:buNone/>
                <a:defRPr/>
              </a:pPr>
              <a:r>
                <a:rPr lang="ru-RU" sz="1400" b="0" i="0" u="none" strike="noStrike" cap="none" spc="0">
                  <a:ln>
                    <a:noFill/>
                  </a:ln>
                  <a:solidFill>
                    <a:srgbClr val="FF0000"/>
                  </a:solidFill>
                  <a:cs typeface="Times New Roman"/>
                </a:rPr>
                <a:t>    </a:t>
              </a:r>
              <a:r>
                <a:rPr lang="en-US" sz="1400" b="0" i="0" u="none" strike="noStrike" cap="none" spc="0">
                  <a:ln>
                    <a:noFill/>
                  </a:ln>
                  <a:solidFill>
                    <a:srgbClr val="002060"/>
                  </a:solidFill>
                  <a:cs typeface="Times New Roman"/>
                </a:rPr>
                <a:t>id_</a:t>
              </a:r>
              <a:r>
                <a:rPr lang="ru-RU" sz="1400" b="0" i="0" u="none" strike="noStrike" cap="none" spc="0">
                  <a:ln>
                    <a:noFill/>
                  </a:ln>
                  <a:solidFill>
                    <a:srgbClr val="002060"/>
                  </a:solidFill>
                  <a:cs typeface="Times New Roman"/>
                </a:rPr>
                <a:t>проектов: </a:t>
              </a:r>
              <a:r>
                <a:rPr lang="en-US" sz="1400" b="0" i="0" u="none" strike="noStrike" cap="none" spc="0">
                  <a:ln>
                    <a:noFill/>
                  </a:ln>
                  <a:solidFill>
                    <a:srgbClr val="002060"/>
                  </a:solidFill>
                  <a:cs typeface="Times New Roman"/>
                </a:rPr>
                <a:t>[1]</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p:txBody>
        </p:sp>
        <p:sp>
          <p:nvSpPr>
            <p:cNvPr id="43" name="TextBox 42"/>
            <p:cNvSpPr txBox="1"/>
            <p:nvPr/>
          </p:nvSpPr>
          <p:spPr bwMode="auto">
            <a:xfrm>
              <a:off x="2771800" y="3918145"/>
              <a:ext cx="2877032" cy="1815882"/>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таб_номер</a:t>
              </a: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2</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фио</a:t>
              </a: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Петров П.П.</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должность</a:t>
              </a: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старший инженер</a:t>
              </a:r>
              <a:r>
                <a:rPr lang="en-US" sz="1400" b="0" i="0" u="none" strike="noStrike" cap="none" spc="0">
                  <a:ln>
                    <a:noFill/>
                  </a:ln>
                  <a:solidFill>
                    <a:srgbClr val="002060"/>
                  </a:solidFill>
                  <a:cs typeface="Times New Roman"/>
                </a:rPr>
                <a:t>"</a:t>
              </a:r>
              <a:r>
                <a:rPr lang="ru-RU"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бонус</a:t>
              </a: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500</a:t>
              </a:r>
              <a:r>
                <a:rPr lang="en-US" sz="1400" b="0" i="0" u="none" strike="noStrike" cap="none" spc="0">
                  <a:ln>
                    <a:noFill/>
                  </a:ln>
                  <a:solidFill>
                    <a:srgbClr val="002060"/>
                  </a:solidFill>
                  <a:cs typeface="Times New Roman"/>
                </a:rPr>
                <a:t>00,</a:t>
              </a:r>
              <a:endParaRPr/>
            </a:p>
            <a:p>
              <a:pPr marL="0" marR="0" lvl="0" indent="0" defTabSz="914400">
                <a:lnSpc>
                  <a:spcPct val="100000"/>
                </a:lnSpc>
                <a:spcBef>
                  <a:spcPts val="0"/>
                </a:spcBef>
                <a:spcAft>
                  <a:spcPts val="0"/>
                </a:spcAft>
                <a:buClrTx/>
                <a:buSzTx/>
                <a:buFontTx/>
                <a:buNone/>
                <a:defRPr/>
              </a:pPr>
              <a:r>
                <a:rPr lang="ru-RU" sz="1400" b="0" i="0" u="none" strike="noStrike" cap="none" spc="0">
                  <a:ln>
                    <a:noFill/>
                  </a:ln>
                  <a:solidFill>
                    <a:srgbClr val="FF0000"/>
                  </a:solidFill>
                  <a:cs typeface="Times New Roman"/>
                </a:rPr>
                <a:t>    </a:t>
              </a:r>
              <a:r>
                <a:rPr lang="en-US" sz="1400" b="0" i="0" u="none" strike="noStrike" cap="none" spc="0">
                  <a:ln>
                    <a:noFill/>
                  </a:ln>
                  <a:solidFill>
                    <a:srgbClr val="002060"/>
                  </a:solidFill>
                  <a:cs typeface="Times New Roman"/>
                </a:rPr>
                <a:t>id_</a:t>
              </a:r>
              <a:r>
                <a:rPr lang="ru-RU" sz="1400" b="0" i="0" u="none" strike="noStrike" cap="none" spc="0">
                  <a:ln>
                    <a:noFill/>
                  </a:ln>
                  <a:solidFill>
                    <a:srgbClr val="002060"/>
                  </a:solidFill>
                  <a:cs typeface="Times New Roman"/>
                </a:rPr>
                <a:t>проектов: </a:t>
              </a:r>
              <a:r>
                <a:rPr lang="en-US" sz="1400" b="0" i="0" u="none" strike="noStrike" cap="none" spc="0">
                  <a:ln>
                    <a:noFill/>
                  </a:ln>
                  <a:solidFill>
                    <a:srgbClr val="002060"/>
                  </a:solidFill>
                  <a:cs typeface="Times New Roman"/>
                </a:rPr>
                <a:t>[1</a:t>
              </a:r>
              <a:r>
                <a:rPr lang="ru-RU" sz="1400" b="0" i="0" u="none" strike="noStrike" cap="none" spc="0">
                  <a:ln>
                    <a:noFill/>
                  </a:ln>
                  <a:solidFill>
                    <a:srgbClr val="002060"/>
                  </a:solidFill>
                  <a:cs typeface="Times New Roman"/>
                </a:rPr>
                <a:t>, 2</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p:txBody>
        </p:sp>
        <p:sp>
          <p:nvSpPr>
            <p:cNvPr id="44" name="TextBox 43"/>
            <p:cNvSpPr txBox="1"/>
            <p:nvPr/>
          </p:nvSpPr>
          <p:spPr bwMode="auto">
            <a:xfrm>
              <a:off x="6186958" y="3918145"/>
              <a:ext cx="2561506" cy="1815882"/>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таб_номер</a:t>
              </a: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5</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фио</a:t>
              </a: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Новый Н.Н.</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должность</a:t>
              </a: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инженер</a:t>
              </a:r>
              <a:r>
                <a:rPr lang="en-US" sz="1400" b="0" i="0" u="none" strike="noStrike" cap="none" spc="0">
                  <a:ln>
                    <a:noFill/>
                  </a:ln>
                  <a:solidFill>
                    <a:srgbClr val="002060"/>
                  </a:solidFill>
                  <a:cs typeface="Times New Roman"/>
                </a:rPr>
                <a:t>"</a:t>
              </a:r>
              <a:r>
                <a:rPr lang="ru-RU"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бонус</a:t>
              </a:r>
              <a:r>
                <a:rPr lang="en-US" sz="1400" b="0" i="0" u="none" strike="noStrike" cap="none" spc="0">
                  <a:ln>
                    <a:noFill/>
                  </a:ln>
                  <a:solidFill>
                    <a:srgbClr val="002060"/>
                  </a:solidFill>
                  <a:cs typeface="Times New Roman"/>
                </a:rPr>
                <a:t>: </a:t>
              </a:r>
              <a:r>
                <a:rPr lang="ru-RU" sz="1400" b="0" i="0" u="none" strike="noStrike" cap="none" spc="0">
                  <a:ln>
                    <a:noFill/>
                  </a:ln>
                  <a:solidFill>
                    <a:srgbClr val="002060"/>
                  </a:solidFill>
                  <a:cs typeface="Times New Roman"/>
                </a:rPr>
                <a:t>2000</a:t>
              </a:r>
              <a:r>
                <a:rPr lang="en-US" sz="1400" b="0" i="0" u="none" strike="noStrike" cap="none" spc="0">
                  <a:ln>
                    <a:noFill/>
                  </a:ln>
                  <a:solidFill>
                    <a:srgbClr val="002060"/>
                  </a:solidFill>
                  <a:cs typeface="Times New Roman"/>
                </a:rPr>
                <a:t>0,</a:t>
              </a:r>
              <a:endParaRPr/>
            </a:p>
            <a:p>
              <a:pPr marL="0" marR="0" lvl="0" indent="0" defTabSz="914400">
                <a:lnSpc>
                  <a:spcPct val="100000"/>
                </a:lnSpc>
                <a:spcBef>
                  <a:spcPts val="0"/>
                </a:spcBef>
                <a:spcAft>
                  <a:spcPts val="0"/>
                </a:spcAft>
                <a:buClrTx/>
                <a:buSzTx/>
                <a:buFontTx/>
                <a:buNone/>
                <a:defRPr/>
              </a:pPr>
              <a:r>
                <a:rPr lang="ru-RU" sz="1400" b="0" i="0" u="none" strike="noStrike" cap="none" spc="0">
                  <a:ln>
                    <a:noFill/>
                  </a:ln>
                  <a:solidFill>
                    <a:srgbClr val="FF0000"/>
                  </a:solidFill>
                  <a:cs typeface="Times New Roman"/>
                </a:rPr>
                <a:t>    </a:t>
              </a:r>
              <a:r>
                <a:rPr lang="en-US" sz="1400" b="0" i="0" u="none" strike="noStrike" cap="none" spc="0">
                  <a:ln>
                    <a:noFill/>
                  </a:ln>
                  <a:solidFill>
                    <a:srgbClr val="002060"/>
                  </a:solidFill>
                  <a:cs typeface="Times New Roman"/>
                </a:rPr>
                <a:t>id_</a:t>
              </a:r>
              <a:r>
                <a:rPr lang="ru-RU" sz="1400" b="0" i="0" u="none" strike="noStrike" cap="none" spc="0">
                  <a:ln>
                    <a:noFill/>
                  </a:ln>
                  <a:solidFill>
                    <a:srgbClr val="002060"/>
                  </a:solidFill>
                  <a:cs typeface="Times New Roman"/>
                </a:rPr>
                <a:t>проектов: </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p:txBody>
        </p:sp>
        <p:sp>
          <p:nvSpPr>
            <p:cNvPr id="45" name="TextBox 44"/>
            <p:cNvSpPr txBox="1"/>
            <p:nvPr/>
          </p:nvSpPr>
          <p:spPr bwMode="auto">
            <a:xfrm>
              <a:off x="5648832" y="4609291"/>
              <a:ext cx="538126" cy="369332"/>
            </a:xfrm>
            <a:prstGeom prst="rect">
              <a:avLst/>
            </a:prstGeom>
            <a:noFill/>
          </p:spPr>
          <p:txBody>
            <a:bodyPr wrap="square" rtlCol="0">
              <a:spAutoFit/>
            </a:bodyPr>
            <a:lstStyle/>
            <a:p>
              <a:pPr marL="0" marR="0" lvl="0" indent="0" algn="ctr" defTabSz="914400">
                <a:lnSpc>
                  <a:spcPct val="100000"/>
                </a:lnSpc>
                <a:spcBef>
                  <a:spcPts val="0"/>
                </a:spcBef>
                <a:spcAft>
                  <a:spcPts val="0"/>
                </a:spcAft>
                <a:buClrTx/>
                <a:buSzTx/>
                <a:buFontTx/>
                <a:buNone/>
                <a:defRPr/>
              </a:pPr>
              <a:r>
                <a:rPr lang="ru-RU" sz="1800" b="0" i="0" u="none" strike="noStrike" cap="none" spc="0">
                  <a:ln>
                    <a:noFill/>
                  </a:ln>
                  <a:solidFill>
                    <a:srgbClr val="002060"/>
                  </a:solidFill>
                  <a:cs typeface="Times New Roman"/>
                </a:rPr>
                <a:t>…</a:t>
              </a:r>
              <a:endParaRPr/>
            </a:p>
          </p:txBody>
        </p:sp>
      </p:grpSp>
      <p:pic>
        <p:nvPicPr>
          <p:cNvPr id="47" name="Picture 2" descr="Картинки по запросу &quot;смайлики&quot;&quot;"/>
          <p:cNvPicPr>
            <a:picLocks noChangeAspect="1" noChangeArrowheads="1"/>
          </p:cNvPicPr>
          <p:nvPr/>
        </p:nvPicPr>
        <p:blipFill>
          <a:blip r:embed="rId2"/>
          <a:stretch/>
        </p:blipFill>
        <p:spPr bwMode="auto">
          <a:xfrm>
            <a:off x="9673926" y="3888496"/>
            <a:ext cx="1089601" cy="762721"/>
          </a:xfrm>
          <a:prstGeom prst="rect">
            <a:avLst/>
          </a:prstGeom>
          <a:noFill/>
        </p:spPr>
      </p:pic>
      <p:pic>
        <p:nvPicPr>
          <p:cNvPr id="49" name="Picture 71" descr="Картинки по запросу &quot;смайлики&quot;&quot;"/>
          <p:cNvPicPr>
            <a:picLocks noChangeAspect="1" noChangeArrowheads="1"/>
          </p:cNvPicPr>
          <p:nvPr/>
        </p:nvPicPr>
        <p:blipFill>
          <a:blip r:embed="rId3"/>
          <a:stretch/>
        </p:blipFill>
        <p:spPr bwMode="auto">
          <a:xfrm>
            <a:off x="9181585" y="5704378"/>
            <a:ext cx="984684" cy="94201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SQL </a:t>
            </a:r>
            <a:r>
              <a:rPr lang="en-US">
                <a:solidFill>
                  <a:srgbClr val="002060"/>
                </a:solidFill>
                <a:latin typeface="+mn-lt"/>
                <a:cs typeface="Times New Roman"/>
              </a:rPr>
              <a:t>vs</a:t>
            </a:r>
            <a:r>
              <a:rPr lang="ru-RU">
                <a:solidFill>
                  <a:srgbClr val="002060"/>
                </a:solidFill>
                <a:latin typeface="+mn-lt"/>
                <a:cs typeface="Times New Roman"/>
              </a:rPr>
              <a:t> NoSQL (критерий №3: стабильность схемы данных)</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mn-lt"/>
                <a:ea typeface="+mn-ea"/>
                <a:cs typeface="+mn-cs"/>
              </a:rPr>
              <a:t>Рассмотрим применение </a:t>
            </a:r>
            <a:r>
              <a:rPr lang="en-US" sz="2000" b="0" i="0" u="none" strike="noStrike" cap="none" spc="0">
                <a:ln>
                  <a:noFill/>
                </a:ln>
                <a:solidFill>
                  <a:srgbClr val="002060"/>
                </a:solidFill>
                <a:latin typeface="+mn-lt"/>
                <a:ea typeface="+mn-ea"/>
                <a:cs typeface="+mn-cs"/>
              </a:rPr>
              <a:t>SQL </a:t>
            </a:r>
            <a:r>
              <a:rPr lang="ru-RU" sz="2000" b="0" i="0" u="none" strike="noStrike" cap="none" spc="0">
                <a:ln>
                  <a:noFill/>
                </a:ln>
                <a:solidFill>
                  <a:srgbClr val="002060"/>
                </a:solidFill>
                <a:latin typeface="+mn-lt"/>
                <a:ea typeface="+mn-ea"/>
                <a:cs typeface="+mn-cs"/>
              </a:rPr>
              <a:t>и </a:t>
            </a:r>
            <a:r>
              <a:rPr lang="en-US" sz="2000" b="0" i="0" u="none" strike="noStrike" cap="none" spc="0">
                <a:ln>
                  <a:noFill/>
                </a:ln>
                <a:solidFill>
                  <a:srgbClr val="002060"/>
                </a:solidFill>
                <a:latin typeface="+mn-lt"/>
                <a:ea typeface="+mn-ea"/>
                <a:cs typeface="+mn-cs"/>
              </a:rPr>
              <a:t>NoSQL </a:t>
            </a:r>
            <a:r>
              <a:rPr lang="ru-RU" sz="2000" b="0" i="0" u="none" strike="noStrike" cap="none" spc="0">
                <a:ln>
                  <a:noFill/>
                </a:ln>
                <a:solidFill>
                  <a:srgbClr val="002060"/>
                </a:solidFill>
                <a:latin typeface="+mn-lt"/>
                <a:ea typeface="+mn-ea"/>
                <a:cs typeface="+mn-cs"/>
              </a:rPr>
              <a:t>решений для</a:t>
            </a:r>
            <a:r>
              <a:rPr lang="ru-RU" sz="2000">
                <a:solidFill>
                  <a:srgbClr val="002060"/>
                </a:solidFill>
                <a:latin typeface="+mn-lt"/>
              </a:rPr>
              <a:t> предметной области, предполагающей частые изменения схемы данных под различные записи.</a:t>
            </a:r>
            <a:endParaRPr lang="ru-RU"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ru-RU" sz="2000">
              <a:solidFill>
                <a:srgbClr val="002060"/>
              </a:solidFill>
              <a:latin typeface="+mn-lt"/>
            </a:endParaRPr>
          </a:p>
          <a:p>
            <a:pPr marL="0" marR="0" lvl="0" indent="0" algn="just" defTabSz="914400">
              <a:lnSpc>
                <a:spcPct val="100000"/>
              </a:lnSpc>
              <a:spcBef>
                <a:spcPts val="0"/>
              </a:spcBef>
              <a:spcAft>
                <a:spcPts val="0"/>
              </a:spcAft>
              <a:buClrTx/>
              <a:buSzTx/>
              <a:buFontTx/>
              <a:buNone/>
              <a:defRPr/>
            </a:pPr>
            <a:endParaRPr lang="ru-RU"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ru-RU" sz="2000">
              <a:solidFill>
                <a:srgbClr val="002060"/>
              </a:solidFill>
              <a:latin typeface="+mn-lt"/>
            </a:endParaRPr>
          </a:p>
          <a:p>
            <a:pPr marL="0" marR="0" lvl="0" indent="0" algn="just" defTabSz="914400">
              <a:lnSpc>
                <a:spcPct val="100000"/>
              </a:lnSpc>
              <a:spcBef>
                <a:spcPts val="0"/>
              </a:spcBef>
              <a:spcAft>
                <a:spcPts val="0"/>
              </a:spcAft>
              <a:buClrTx/>
              <a:buSzTx/>
              <a:buFontTx/>
              <a:buNone/>
              <a:defRPr/>
            </a:pPr>
            <a:endParaRPr lang="ru-RU" sz="2000" b="0" i="0" u="none" strike="noStrike" cap="none" spc="0">
              <a:ln>
                <a:noFill/>
              </a:ln>
              <a:solidFill>
                <a:srgbClr val="002060"/>
              </a:solidFill>
              <a:latin typeface="+mn-lt"/>
              <a:ea typeface="+mn-ea"/>
              <a:cs typeface="+mn-cs"/>
            </a:endParaRPr>
          </a:p>
          <a:p>
            <a:pPr marL="0" marR="0" lvl="0" indent="0" algn="just" defTabSz="914400">
              <a:lnSpc>
                <a:spcPct val="100000"/>
              </a:lnSpc>
              <a:spcBef>
                <a:spcPts val="0"/>
              </a:spcBef>
              <a:spcAft>
                <a:spcPts val="0"/>
              </a:spcAft>
              <a:buClrTx/>
              <a:buSzTx/>
              <a:buFontTx/>
              <a:buNone/>
              <a:defRPr/>
            </a:pPr>
            <a:endParaRPr lang="ru-RU" sz="2000">
              <a:solidFill>
                <a:srgbClr val="002060"/>
              </a:solidFill>
              <a:latin typeface="+mn-lt"/>
            </a:endParaRPr>
          </a:p>
          <a:p>
            <a:pPr algn="just">
              <a:spcBef>
                <a:spcPts val="0"/>
              </a:spcBef>
              <a:spcAft>
                <a:spcPts val="0"/>
              </a:spcAft>
              <a:buNone/>
              <a:defRPr/>
            </a:pPr>
            <a:endParaRPr lang="ru-RU" sz="2000" b="0" i="0" u="none" strike="noStrike" cap="none" spc="0">
              <a:ln>
                <a:noFill/>
              </a:ln>
              <a:solidFill>
                <a:srgbClr val="002060"/>
              </a:solidFill>
              <a:latin typeface="+mn-lt"/>
              <a:ea typeface="+mn-ea"/>
              <a:cs typeface="+mn-cs"/>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1974866" y="4968515"/>
          <a:ext cx="7064561" cy="1619532"/>
        </p:xfrm>
        <a:graphic>
          <a:graphicData uri="http://schemas.openxmlformats.org/presentationml/2006/ole">
            <p:oleObj name="oleObj" r:id="rId3" imgW="5857240" imgH="1342390" progId="Excel.Sheet.12">
              <p:embed/>
              <p:pic>
                <p:nvPicPr>
                  <p:cNvPr id="5" name="Object 4"/>
                  <p:cNvPicPr/>
                  <p:nvPr/>
                </p:nvPicPr>
                <p:blipFill>
                  <a:blip r:embed="rId2"/>
                  <a:stretch/>
                </p:blipFill>
                <p:spPr bwMode="auto">
                  <a:xfrm>
                    <a:off x="1974866" y="4968515"/>
                    <a:ext cx="7064561" cy="1619532"/>
                  </a:xfrm>
                  <a:prstGeom prst="rect">
                    <a:avLst/>
                  </a:prstGeom>
                </p:spPr>
              </p:pic>
            </p:oleObj>
          </a:graphicData>
        </a:graphic>
      </p:graphicFrame>
      <p:grpSp>
        <p:nvGrpSpPr>
          <p:cNvPr id="22" name="Group 1"/>
          <p:cNvGrpSpPr/>
          <p:nvPr/>
        </p:nvGrpSpPr>
        <p:grpSpPr bwMode="auto">
          <a:xfrm>
            <a:off x="1761938" y="1802423"/>
            <a:ext cx="7490416" cy="2952329"/>
            <a:chOff x="753992" y="4077071"/>
            <a:chExt cx="7490416" cy="2952329"/>
          </a:xfrm>
        </p:grpSpPr>
        <p:sp>
          <p:nvSpPr>
            <p:cNvPr id="23" name="Rectangle 9"/>
            <p:cNvSpPr/>
            <p:nvPr/>
          </p:nvSpPr>
          <p:spPr bwMode="auto">
            <a:xfrm>
              <a:off x="753992" y="4077071"/>
              <a:ext cx="7490416" cy="295232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24" name="TextBox 23"/>
            <p:cNvSpPr txBox="1"/>
            <p:nvPr/>
          </p:nvSpPr>
          <p:spPr bwMode="auto">
            <a:xfrm>
              <a:off x="759624" y="4098558"/>
              <a:ext cx="1868160" cy="338554"/>
            </a:xfrm>
            <a:prstGeom prst="rect">
              <a:avLst/>
            </a:prstGeom>
            <a:noFill/>
            <a:ln>
              <a:no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collection </a:t>
              </a:r>
              <a:r>
                <a:rPr lang="en-US" sz="1600" b="1" i="0" u="none" strike="noStrike" cap="none" spc="0">
                  <a:ln>
                    <a:noFill/>
                  </a:ln>
                  <a:solidFill>
                    <a:srgbClr val="002060"/>
                  </a:solidFill>
                  <a:cs typeface="Times New Roman"/>
                </a:rPr>
                <a:t>users</a:t>
              </a:r>
              <a:endParaRPr lang="ru-RU" sz="1600" b="1" i="0" u="none" strike="noStrike" cap="none" spc="0">
                <a:ln>
                  <a:noFill/>
                </a:ln>
                <a:solidFill>
                  <a:srgbClr val="002060"/>
                </a:solidFill>
                <a:cs typeface="Times New Roman"/>
              </a:endParaRPr>
            </a:p>
          </p:txBody>
        </p:sp>
        <p:sp>
          <p:nvSpPr>
            <p:cNvPr id="25" name="TextBox 24"/>
            <p:cNvSpPr txBox="1"/>
            <p:nvPr/>
          </p:nvSpPr>
          <p:spPr bwMode="auto">
            <a:xfrm>
              <a:off x="898008" y="4413623"/>
              <a:ext cx="2161824" cy="2462213"/>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id: 1,</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name: </a:t>
              </a:r>
              <a:r>
                <a:rPr lang="en-US" sz="1400">
                  <a:solidFill>
                    <a:srgbClr val="002060"/>
                  </a:solidFill>
                  <a:cs typeface="Times New Roman"/>
                </a:rPr>
                <a:t>"</a:t>
              </a:r>
              <a:r>
                <a:rPr lang="ru-RU" sz="1400" b="0" i="0" u="none" strike="noStrike" cap="none" spc="0">
                  <a:ln>
                    <a:noFill/>
                  </a:ln>
                  <a:solidFill>
                    <a:srgbClr val="002060"/>
                  </a:solidFill>
                  <a:cs typeface="Times New Roman"/>
                </a:rPr>
                <a:t>Иванов И.И.</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role: "</a:t>
              </a:r>
              <a:r>
                <a:rPr lang="ru-RU" sz="1400" b="0" i="0" u="none" strike="noStrike" cap="none" spc="0">
                  <a:ln>
                    <a:noFill/>
                  </a:ln>
                  <a:solidFill>
                    <a:srgbClr val="002060"/>
                  </a:solidFill>
                  <a:cs typeface="Times New Roman"/>
                </a:rPr>
                <a:t>участник</a:t>
              </a:r>
              <a:r>
                <a:rPr lang="en-US" sz="1400" b="0" i="0" u="none" strike="noStrike" cap="none" spc="0">
                  <a:ln>
                    <a:noFill/>
                  </a:ln>
                  <a:solidFill>
                    <a:srgbClr val="002060"/>
                  </a:solidFill>
                  <a:cs typeface="Times New Roman"/>
                </a:rPr>
                <a:t>"</a:t>
              </a:r>
              <a:r>
                <a:rPr lang="ru-RU"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rating: 300,</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login: "ivanovi",</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password: "ivanov123",</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group_ids: [1]</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endParaRPr lang="en-US" sz="1400" b="0" i="0" u="none" strike="noStrike" cap="none" spc="0">
                <a:ln>
                  <a:noFill/>
                </a:ln>
                <a:solidFill>
                  <a:srgbClr val="002060"/>
                </a:solidFill>
                <a:cs typeface="Times New Roman"/>
              </a:endParaRPr>
            </a:p>
          </p:txBody>
        </p:sp>
        <p:sp>
          <p:nvSpPr>
            <p:cNvPr id="26" name="TextBox 25"/>
            <p:cNvSpPr txBox="1"/>
            <p:nvPr/>
          </p:nvSpPr>
          <p:spPr bwMode="auto">
            <a:xfrm>
              <a:off x="3203848" y="4413622"/>
              <a:ext cx="2161824" cy="2462213"/>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id: 2,</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name: "</a:t>
              </a:r>
              <a:r>
                <a:rPr lang="ru-RU" sz="1400" b="0" i="0" u="none" strike="noStrike" cap="none" spc="0">
                  <a:ln>
                    <a:noFill/>
                  </a:ln>
                  <a:solidFill>
                    <a:srgbClr val="002060"/>
                  </a:solidFill>
                  <a:cs typeface="Times New Roman"/>
                </a:rPr>
                <a:t>Петров И.И.</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role: "</a:t>
              </a:r>
              <a:r>
                <a:rPr lang="ru-RU" sz="1400" b="0" i="0" u="none" strike="noStrike" cap="none" spc="0">
                  <a:ln>
                    <a:noFill/>
                  </a:ln>
                  <a:solidFill>
                    <a:srgbClr val="002060"/>
                  </a:solidFill>
                  <a:cs typeface="Times New Roman"/>
                </a:rPr>
                <a:t>участник</a:t>
              </a:r>
              <a:r>
                <a:rPr lang="en-US" sz="1400" b="0" i="0" u="none" strike="noStrike" cap="none" spc="0">
                  <a:ln>
                    <a:noFill/>
                  </a:ln>
                  <a:solidFill>
                    <a:srgbClr val="002060"/>
                  </a:solidFill>
                  <a:cs typeface="Times New Roman"/>
                </a:rPr>
                <a:t>"</a:t>
              </a:r>
              <a:r>
                <a:rPr lang="ru-RU"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rating: </a:t>
              </a:r>
              <a:r>
                <a:rPr lang="ru-RU" sz="1400" b="0" i="0" u="none" strike="noStrike" cap="none" spc="0">
                  <a:ln>
                    <a:noFill/>
                  </a:ln>
                  <a:solidFill>
                    <a:srgbClr val="002060"/>
                  </a:solidFill>
                  <a:cs typeface="Times New Roman"/>
                </a:rPr>
                <a:t>25</a:t>
              </a:r>
              <a:r>
                <a:rPr lang="en-US" sz="1400" b="0" i="0" u="none" strike="noStrike" cap="none" spc="0">
                  <a:ln>
                    <a:noFill/>
                  </a:ln>
                  <a:solidFill>
                    <a:srgbClr val="002060"/>
                  </a:solidFill>
                  <a:cs typeface="Times New Roman"/>
                </a:rPr>
                <a:t>0,</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login: "petrovp",</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password: "p1e2t3",</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group_ids: [1, 2]</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endParaRPr lang="en-US" sz="1400" b="0" i="0" u="none" strike="noStrike" cap="none" spc="0">
                <a:ln>
                  <a:noFill/>
                </a:ln>
                <a:solidFill>
                  <a:srgbClr val="002060"/>
                </a:solidFill>
                <a:cs typeface="Times New Roman"/>
              </a:endParaRPr>
            </a:p>
          </p:txBody>
        </p:sp>
        <p:sp>
          <p:nvSpPr>
            <p:cNvPr id="27" name="TextBox 26"/>
            <p:cNvSpPr txBox="1"/>
            <p:nvPr/>
          </p:nvSpPr>
          <p:spPr bwMode="auto">
            <a:xfrm>
              <a:off x="6012159" y="4413622"/>
              <a:ext cx="2088232" cy="2492990"/>
            </a:xfrm>
            <a:prstGeom prst="rect">
              <a:avLst/>
            </a:prstGeom>
            <a:solidFill>
              <a:sysClr val="window" lastClr="FFFFFF"/>
            </a:solidFill>
            <a:ln>
              <a:solidFill>
                <a:srgbClr val="2572BB"/>
              </a:solidFill>
            </a:ln>
          </p:spPr>
          <p:txBody>
            <a:bodyPr wrap="square" rtlCol="0">
              <a:spAutoFit/>
            </a:bodyPr>
            <a:lstStyle/>
            <a:p>
              <a:pPr marL="0" marR="0" lvl="0" indent="0" algn="ctr"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document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id: </a:t>
              </a:r>
              <a:r>
                <a:rPr lang="ru-RU" sz="1400" b="0" i="0" u="none" strike="noStrike" cap="none" spc="0">
                  <a:ln>
                    <a:noFill/>
                  </a:ln>
                  <a:solidFill>
                    <a:srgbClr val="002060"/>
                  </a:solidFill>
                  <a:cs typeface="Times New Roman"/>
                </a:rPr>
                <a:t>1000</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name: "</a:t>
              </a:r>
              <a:r>
                <a:rPr lang="ru-RU" sz="1400" b="0" i="0" u="none" strike="noStrike" cap="none" spc="0">
                  <a:ln>
                    <a:noFill/>
                  </a:ln>
                  <a:solidFill>
                    <a:srgbClr val="002060"/>
                  </a:solidFill>
                  <a:cs typeface="Times New Roman"/>
                </a:rPr>
                <a:t>Юрьев Ю.Ю.</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role: "</a:t>
              </a:r>
              <a:r>
                <a:rPr lang="ru-RU" sz="1400" b="0" i="0" u="none" strike="noStrike" cap="none" spc="0">
                  <a:ln>
                    <a:noFill/>
                  </a:ln>
                  <a:solidFill>
                    <a:srgbClr val="002060"/>
                  </a:solidFill>
                  <a:cs typeface="Times New Roman"/>
                </a:rPr>
                <a:t>модератор</a:t>
              </a:r>
              <a:r>
                <a:rPr lang="en-US" sz="1400" b="0" i="0" u="none" strike="noStrike" cap="none" spc="0">
                  <a:ln>
                    <a:noFill/>
                  </a:ln>
                  <a:solidFill>
                    <a:srgbClr val="002060"/>
                  </a:solidFill>
                  <a:cs typeface="Times New Roman"/>
                </a:rPr>
                <a:t>"</a:t>
              </a:r>
              <a:r>
                <a:rPr lang="ru-RU"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rating: </a:t>
              </a:r>
              <a:r>
                <a:rPr lang="ru-RU" sz="1400" b="0" i="0" u="none" strike="noStrike" cap="none" spc="0">
                  <a:ln>
                    <a:noFill/>
                  </a:ln>
                  <a:solidFill>
                    <a:srgbClr val="002060"/>
                  </a:solidFill>
                  <a:cs typeface="Times New Roman"/>
                </a:rPr>
                <a:t>10</a:t>
              </a:r>
              <a:r>
                <a:rPr lang="en-US" sz="1400" b="0" i="0" u="none" strike="noStrike" cap="none" spc="0">
                  <a:ln>
                    <a:noFill/>
                  </a:ln>
                  <a:solidFill>
                    <a:srgbClr val="002060"/>
                  </a:solidFill>
                  <a:cs typeface="Times New Roman"/>
                </a:rPr>
                <a:t>0,</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login: "yourievy",</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password: "yoyo",</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avatar: "file1.jpg",</a:t>
              </a:r>
              <a:endParaRPr/>
            </a:p>
            <a:p>
              <a:pPr marL="0" marR="0" lvl="0" indent="0" defTabSz="914400">
                <a:lnSpc>
                  <a:spcPct val="100000"/>
                </a:lnSpc>
                <a:spcBef>
                  <a:spcPts val="0"/>
                </a:spcBef>
                <a:spcAft>
                  <a:spcPts val="0"/>
                </a:spcAft>
                <a:buClrTx/>
                <a:buSzTx/>
                <a:buFontTx/>
                <a:buNone/>
                <a:defRPr/>
              </a:pPr>
              <a:r>
                <a:rPr lang="en-US" sz="1400" b="0" i="0" u="none" strike="noStrike" cap="none" spc="0">
                  <a:ln>
                    <a:noFill/>
                  </a:ln>
                  <a:solidFill>
                    <a:srgbClr val="002060"/>
                  </a:solidFill>
                  <a:cs typeface="Times New Roman"/>
                </a:rPr>
                <a:t>    status: "</a:t>
              </a:r>
              <a:r>
                <a:rPr lang="ru-RU" sz="1400" b="0" i="0" u="none" strike="noStrike" cap="none" spc="0">
                  <a:ln>
                    <a:noFill/>
                  </a:ln>
                  <a:solidFill>
                    <a:srgbClr val="002060"/>
                  </a:solidFill>
                  <a:cs typeface="Times New Roman"/>
                </a:rPr>
                <a:t>в сети</a:t>
              </a:r>
              <a:r>
                <a:rPr lang="en-US" sz="1400" b="0" i="0" u="none" strike="noStrike" cap="none" spc="0">
                  <a:ln>
                    <a:noFill/>
                  </a:ln>
                  <a:solidFill>
                    <a:srgbClr val="002060"/>
                  </a:solidFill>
                  <a:cs typeface="Times New Roman"/>
                </a:rPr>
                <a:t>"</a:t>
              </a:r>
              <a:endParaRPr/>
            </a:p>
            <a:p>
              <a:pPr marL="0" marR="0" lvl="0" indent="0" defTabSz="914400">
                <a:lnSpc>
                  <a:spcPct val="100000"/>
                </a:lnSpc>
                <a:spcBef>
                  <a:spcPts val="0"/>
                </a:spcBef>
                <a:spcAft>
                  <a:spcPts val="0"/>
                </a:spcAft>
                <a:buClrTx/>
                <a:buSzTx/>
                <a:buFontTx/>
                <a:buNone/>
                <a:defRPr/>
              </a:pPr>
              <a:r>
                <a:rPr lang="en-US" sz="1600" b="0" i="0" u="none" strike="noStrike" cap="none" spc="0">
                  <a:ln>
                    <a:noFill/>
                  </a:ln>
                  <a:solidFill>
                    <a:srgbClr val="002060"/>
                  </a:solidFill>
                  <a:cs typeface="Times New Roman"/>
                </a:rPr>
                <a:t>}</a:t>
              </a:r>
              <a:endParaRPr lang="ru-RU" sz="1600" b="0" i="0" u="none" strike="noStrike" cap="none" spc="0">
                <a:ln>
                  <a:noFill/>
                </a:ln>
                <a:solidFill>
                  <a:srgbClr val="002060"/>
                </a:solidFill>
                <a:cs typeface="Times New Roman"/>
              </a:endParaRPr>
            </a:p>
          </p:txBody>
        </p:sp>
        <p:sp>
          <p:nvSpPr>
            <p:cNvPr id="29" name="TextBox 28"/>
            <p:cNvSpPr txBox="1"/>
            <p:nvPr/>
          </p:nvSpPr>
          <p:spPr bwMode="auto">
            <a:xfrm>
              <a:off x="5374532" y="5336951"/>
              <a:ext cx="637628" cy="400110"/>
            </a:xfrm>
            <a:prstGeom prst="rect">
              <a:avLst/>
            </a:prstGeom>
            <a:noFill/>
          </p:spPr>
          <p:txBody>
            <a:bodyPr wrap="square" rtlCol="0">
              <a:spAutoFit/>
            </a:bodyPr>
            <a:lstStyle/>
            <a:p>
              <a:pPr marL="0" marR="0" lvl="0" indent="0" algn="ctr" defTabSz="914400">
                <a:lnSpc>
                  <a:spcPct val="100000"/>
                </a:lnSpc>
                <a:spcBef>
                  <a:spcPts val="0"/>
                </a:spcBef>
                <a:spcAft>
                  <a:spcPts val="0"/>
                </a:spcAft>
                <a:buClrTx/>
                <a:buSzTx/>
                <a:buFontTx/>
                <a:buNone/>
                <a:defRPr/>
              </a:pPr>
              <a:r>
                <a:rPr lang="ru-RU" sz="2000" b="0" i="0" u="none" strike="noStrike" cap="none" spc="0">
                  <a:ln>
                    <a:noFill/>
                  </a:ln>
                  <a:solidFill>
                    <a:srgbClr val="002060"/>
                  </a:solidFill>
                  <a:cs typeface="Times New Roman"/>
                </a:rPr>
                <a:t>…</a:t>
              </a:r>
              <a:endParaRPr/>
            </a:p>
          </p:txBody>
        </p:sp>
      </p:grpSp>
      <p:pic>
        <p:nvPicPr>
          <p:cNvPr id="30" name="Picture 71" descr="Картинки по запросу &quot;смайлики&quot;&quot;"/>
          <p:cNvPicPr>
            <a:picLocks noChangeAspect="1" noChangeArrowheads="1"/>
          </p:cNvPicPr>
          <p:nvPr/>
        </p:nvPicPr>
        <p:blipFill>
          <a:blip r:embed="rId4"/>
          <a:stretch/>
        </p:blipFill>
        <p:spPr bwMode="auto">
          <a:xfrm>
            <a:off x="9406501" y="2894334"/>
            <a:ext cx="984684" cy="942014"/>
          </a:xfrm>
          <a:prstGeom prst="rect">
            <a:avLst/>
          </a:prstGeom>
          <a:noFill/>
        </p:spPr>
      </p:pic>
      <p:pic>
        <p:nvPicPr>
          <p:cNvPr id="31" name="Picture 2" descr="Картинки по запросу &quot;смайлики&quot;&quot;"/>
          <p:cNvPicPr>
            <a:picLocks noChangeAspect="1" noChangeArrowheads="1"/>
          </p:cNvPicPr>
          <p:nvPr/>
        </p:nvPicPr>
        <p:blipFill>
          <a:blip r:embed="rId5"/>
          <a:stretch/>
        </p:blipFill>
        <p:spPr bwMode="auto">
          <a:xfrm>
            <a:off x="9354042" y="5361000"/>
            <a:ext cx="1089601" cy="762721"/>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Предметная область</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FontTx/>
              <a:buNone/>
              <a:defRPr/>
            </a:pPr>
            <a:r>
              <a:rPr lang="ru-RU" sz="2000">
                <a:solidFill>
                  <a:srgbClr val="002060"/>
                </a:solidFill>
                <a:latin typeface="+mn-lt"/>
              </a:rPr>
              <a:t>Несмотря на то, что реляционные базы данных способны обеспечить стабильное функционирование построенных на их основе систем, они не являются универсальным оптимальным решением на все случаи жизни. Многое зависит от специфических условий предметной области и требований, предъявляемых к целевой системе. </a:t>
            </a:r>
            <a:endParaRPr/>
          </a:p>
          <a:p>
            <a:pPr algn="just">
              <a:spcBef>
                <a:spcPts val="0"/>
              </a:spcBef>
              <a:buFontTx/>
              <a:buNone/>
              <a:defRPr/>
            </a:pPr>
            <a:r>
              <a:rPr lang="ru-RU" sz="2000">
                <a:solidFill>
                  <a:srgbClr val="002060"/>
                </a:solidFill>
                <a:latin typeface="+mn-lt"/>
              </a:rPr>
              <a:t>Рассмотрим задачу проектирования социальной сети. Предметная область будет включать следующие сущности с атрибутами:</a:t>
            </a:r>
            <a:endParaRPr/>
          </a:p>
          <a:p>
            <a:pPr marL="360000" indent="-360000">
              <a:spcBef>
                <a:spcPts val="0"/>
              </a:spcBef>
              <a:defRPr/>
            </a:pPr>
            <a:r>
              <a:rPr lang="ru-RU" sz="2000">
                <a:solidFill>
                  <a:srgbClr val="002060"/>
                </a:solidFill>
                <a:latin typeface="+mn-lt"/>
              </a:rPr>
              <a:t>Пользователи (</a:t>
            </a:r>
            <a:r>
              <a:rPr lang="en-US" sz="2000">
                <a:solidFill>
                  <a:srgbClr val="002060"/>
                </a:solidFill>
                <a:latin typeface="+mn-lt"/>
              </a:rPr>
              <a:t>ID</a:t>
            </a:r>
            <a:r>
              <a:rPr lang="ru-RU" sz="2000">
                <a:solidFill>
                  <a:srgbClr val="002060"/>
                </a:solidFill>
                <a:latin typeface="+mn-lt"/>
              </a:rPr>
              <a:t>, ФИО, Роль, Рейтинг, Логин, Пароль</a:t>
            </a:r>
            <a:r>
              <a:rPr lang="ru-RU" sz="2000">
                <a:solidFill>
                  <a:srgbClr val="002060"/>
                </a:solidFill>
                <a:latin typeface="+mn-lt"/>
              </a:rPr>
              <a:t>)</a:t>
            </a:r>
            <a:endParaRPr/>
          </a:p>
          <a:p>
            <a:pPr marL="360000" indent="-360000">
              <a:spcBef>
                <a:spcPts val="0"/>
              </a:spcBef>
              <a:defRPr/>
            </a:pPr>
            <a:r>
              <a:rPr lang="ru-RU" sz="2000">
                <a:solidFill>
                  <a:srgbClr val="002060"/>
                </a:solidFill>
                <a:latin typeface="+mn-lt"/>
              </a:rPr>
              <a:t>Группы (</a:t>
            </a:r>
            <a:r>
              <a:rPr lang="en-US" sz="2000">
                <a:solidFill>
                  <a:srgbClr val="002060"/>
                </a:solidFill>
                <a:latin typeface="+mn-lt"/>
              </a:rPr>
              <a:t>ID</a:t>
            </a:r>
            <a:r>
              <a:rPr lang="ru-RU" sz="2000">
                <a:solidFill>
                  <a:srgbClr val="002060"/>
                </a:solidFill>
                <a:latin typeface="+mn-lt"/>
              </a:rPr>
              <a:t>, Название)</a:t>
            </a:r>
            <a:endParaRPr/>
          </a:p>
          <a:p>
            <a:pPr marL="360000" indent="-360000">
              <a:spcBef>
                <a:spcPts val="0"/>
              </a:spcBef>
              <a:defRPr/>
            </a:pPr>
            <a:r>
              <a:rPr lang="ru-RU" sz="2000">
                <a:solidFill>
                  <a:srgbClr val="002060"/>
                </a:solidFill>
                <a:latin typeface="+mn-lt"/>
              </a:rPr>
              <a:t>ПользователиГруппы (ID пользователя, ID группы)</a:t>
            </a:r>
            <a:endParaRPr/>
          </a:p>
          <a:p>
            <a:pPr>
              <a:spcBef>
                <a:spcPts val="0"/>
              </a:spcBef>
              <a:buNone/>
              <a:defRPr/>
            </a:pPr>
            <a:endParaRPr lang="ru-RU" sz="2000">
              <a:solidFill>
                <a:srgbClr val="002060"/>
              </a:solidFill>
              <a:latin typeface="+mn-lt"/>
            </a:endParaRPr>
          </a:p>
          <a:p>
            <a:pPr>
              <a:spcBef>
                <a:spcPts val="0"/>
              </a:spcBef>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Эволюция БД</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Times New Roman"/>
            </a:endParaRPr>
          </a:p>
          <a:p>
            <a:pPr lvl="0" algn="just">
              <a:spcBef>
                <a:spcPts val="0"/>
              </a:spcBef>
              <a:spcAft>
                <a:spcPts val="0"/>
              </a:spcAft>
              <a:buNone/>
              <a:defRPr/>
            </a:pPr>
            <a:endParaRPr lang="ru-RU" sz="1600">
              <a:solidFill>
                <a:srgbClr val="002060"/>
              </a:solidFill>
              <a:latin typeface="+mn-lt"/>
            </a:endParaRPr>
          </a:p>
          <a:p>
            <a:pPr lvl="0" algn="just">
              <a:spcBef>
                <a:spcPts val="0"/>
              </a:spcBef>
              <a:spcAft>
                <a:spcPts val="0"/>
              </a:spcAft>
              <a:buNone/>
              <a:defRPr/>
            </a:pPr>
            <a:r>
              <a:rPr lang="ru-RU" sz="1600">
                <a:solidFill>
                  <a:srgbClr val="002060"/>
                </a:solidFill>
                <a:latin typeface="+mn-lt"/>
              </a:rPr>
              <a:t>Источник: </a:t>
            </a:r>
            <a:r>
              <a:rPr lang="ru-RU" sz="1600" u="sng">
                <a:solidFill>
                  <a:srgbClr val="002060"/>
                </a:solidFill>
                <a:latin typeface="+mn-lt"/>
                <a:hlinkClick r:id="rId2" tooltip="https://www.vertabelo.com/blog/why-sql-is-neither-legacy-nor-low-level-but-simply-awesome/"/>
              </a:rPr>
              <a:t>https://www.vertabelo.com/blog/why-sql-is-neither-legacy-nor-low-level-but-simply-awesome/</a:t>
            </a:r>
            <a:r>
              <a:rPr lang="ru-RU" sz="1600">
                <a:solidFill>
                  <a:srgbClr val="002060"/>
                </a:solidFill>
                <a:latin typeface="+mn-lt"/>
              </a:rPr>
              <a:t> </a:t>
            </a:r>
            <a:endParaRPr/>
          </a:p>
        </p:txBody>
      </p:sp>
      <p:pic>
        <p:nvPicPr>
          <p:cNvPr id="5" name="Picture 3" descr="Картинки по запросу &quot;a history of databases in no-tation&quot;&quot;"/>
          <p:cNvPicPr>
            <a:picLocks noChangeAspect="1" noChangeArrowheads="1"/>
          </p:cNvPicPr>
          <p:nvPr/>
        </p:nvPicPr>
        <p:blipFill>
          <a:blip r:embed="rId3"/>
          <a:stretch/>
        </p:blipFill>
        <p:spPr bwMode="auto">
          <a:xfrm>
            <a:off x="1641583" y="1108378"/>
            <a:ext cx="8898451" cy="4963762"/>
          </a:xfrm>
          <a:prstGeom prst="rect">
            <a:avLst/>
          </a:prstGeom>
          <a:noFill/>
          <a:ln>
            <a:solidFill>
              <a:srgbClr val="2572BB"/>
            </a:solid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Тенденции развития</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None/>
              <a:defRPr/>
            </a:pPr>
            <a:r>
              <a:rPr lang="ru-RU" sz="2000">
                <a:solidFill>
                  <a:srgbClr val="002060"/>
                </a:solidFill>
                <a:latin typeface="+mn-lt"/>
              </a:rPr>
              <a:t>Реляционные системы</a:t>
            </a:r>
            <a:r>
              <a:rPr lang="en-US" sz="2000">
                <a:solidFill>
                  <a:srgbClr val="002060"/>
                </a:solidFill>
                <a:latin typeface="+mn-lt"/>
              </a:rPr>
              <a:t> </a:t>
            </a:r>
            <a:r>
              <a:rPr lang="ru-RU" sz="2000">
                <a:solidFill>
                  <a:srgbClr val="002060"/>
                </a:solidFill>
                <a:latin typeface="+mn-lt"/>
              </a:rPr>
              <a:t>(=</a:t>
            </a:r>
            <a:r>
              <a:rPr lang="en-US" sz="2000">
                <a:solidFill>
                  <a:srgbClr val="002060"/>
                </a:solidFill>
                <a:latin typeface="+mn-lt"/>
              </a:rPr>
              <a:t>&gt; </a:t>
            </a:r>
            <a:r>
              <a:rPr lang="ru-RU" sz="2000">
                <a:solidFill>
                  <a:srgbClr val="002060"/>
                </a:solidFill>
                <a:latin typeface="+mn-lt"/>
              </a:rPr>
              <a:t>увеличение доступности данных):</a:t>
            </a:r>
            <a:endParaRPr/>
          </a:p>
          <a:p>
            <a:pPr marL="360000" indent="-360000" algn="just">
              <a:spcBef>
                <a:spcPts val="0"/>
              </a:spcBef>
              <a:defRPr/>
            </a:pPr>
            <a:r>
              <a:rPr lang="ru-RU" sz="2000">
                <a:solidFill>
                  <a:srgbClr val="002060"/>
                </a:solidFill>
                <a:latin typeface="+mn-lt"/>
              </a:rPr>
              <a:t>активная поддержка шардирования</a:t>
            </a:r>
            <a:endParaRPr/>
          </a:p>
          <a:p>
            <a:pPr marL="360000" indent="-360000" algn="just">
              <a:spcBef>
                <a:spcPts val="0"/>
              </a:spcBef>
              <a:defRPr/>
            </a:pPr>
            <a:r>
              <a:rPr lang="ru-RU" sz="2000">
                <a:solidFill>
                  <a:srgbClr val="002060"/>
                </a:solidFill>
                <a:latin typeface="+mn-lt"/>
              </a:rPr>
              <a:t>совершенствование механизмов обработки данных</a:t>
            </a:r>
            <a:endParaRPr/>
          </a:p>
          <a:p>
            <a:pPr algn="just">
              <a:spcBef>
                <a:spcPts val="0"/>
              </a:spcBef>
              <a:buNone/>
              <a:defRPr/>
            </a:pPr>
            <a:endParaRPr lang="ru-RU" sz="2000">
              <a:solidFill>
                <a:srgbClr val="002060"/>
              </a:solidFill>
              <a:latin typeface="+mn-lt"/>
            </a:endParaRPr>
          </a:p>
          <a:p>
            <a:pPr algn="just">
              <a:spcBef>
                <a:spcPts val="0"/>
              </a:spcBef>
              <a:buNone/>
              <a:defRPr/>
            </a:pPr>
            <a:r>
              <a:rPr lang="en-US" sz="2000">
                <a:solidFill>
                  <a:srgbClr val="002060"/>
                </a:solidFill>
                <a:latin typeface="+mn-lt"/>
              </a:rPr>
              <a:t>NoSQL-</a:t>
            </a:r>
            <a:r>
              <a:rPr lang="ru-RU" sz="2000">
                <a:solidFill>
                  <a:srgbClr val="002060"/>
                </a:solidFill>
                <a:latin typeface="+mn-lt"/>
              </a:rPr>
              <a:t>системы (=</a:t>
            </a:r>
            <a:r>
              <a:rPr lang="en-US" sz="2000">
                <a:solidFill>
                  <a:srgbClr val="002060"/>
                </a:solidFill>
                <a:latin typeface="+mn-lt"/>
              </a:rPr>
              <a:t>&gt;</a:t>
            </a:r>
            <a:r>
              <a:rPr lang="ru-RU" sz="2000">
                <a:solidFill>
                  <a:srgbClr val="002060"/>
                </a:solidFill>
                <a:latin typeface="+mn-lt"/>
              </a:rPr>
              <a:t> контроль согласованности данных):</a:t>
            </a:r>
            <a:endParaRPr/>
          </a:p>
          <a:p>
            <a:pPr marL="360000" indent="-360000" algn="just">
              <a:spcBef>
                <a:spcPts val="0"/>
              </a:spcBef>
              <a:defRPr/>
            </a:pPr>
            <a:r>
              <a:rPr lang="ru-RU" sz="2000">
                <a:solidFill>
                  <a:srgbClr val="002060"/>
                </a:solidFill>
                <a:latin typeface="+mn-lt"/>
              </a:rPr>
              <a:t>выполнение требований ACID (в MongoDB с июня 2018 года добавлена поддержка транзакций, удовлетворяющих требованиям ACID)</a:t>
            </a:r>
            <a:endParaRPr/>
          </a:p>
          <a:p>
            <a:pPr marL="360000" indent="-360000" algn="just">
              <a:spcBef>
                <a:spcPts val="0"/>
              </a:spcBef>
              <a:defRPr/>
            </a:pPr>
            <a:r>
              <a:rPr lang="ru-RU" sz="2000">
                <a:solidFill>
                  <a:srgbClr val="002060"/>
                </a:solidFill>
                <a:latin typeface="+mn-lt"/>
              </a:rPr>
              <a:t>приведение синтаксиса в соответствие с универсальным SQL</a:t>
            </a:r>
            <a:endParaRPr/>
          </a:p>
          <a:p>
            <a:pPr marL="342900" indent="-342900" algn="just">
              <a:spcBef>
                <a:spcPts val="0"/>
              </a:spcBef>
              <a:defRPr/>
            </a:pPr>
            <a:endParaRPr lang="ru-RU" sz="2000">
              <a:solidFill>
                <a:srgbClr val="002060"/>
              </a:solidFill>
              <a:latin typeface="+mn-lt"/>
            </a:endParaRPr>
          </a:p>
          <a:p>
            <a:pPr algn="just">
              <a:spcBef>
                <a:spcPts val="0"/>
              </a:spcBef>
              <a:buNone/>
              <a:defRPr/>
            </a:pPr>
            <a:r>
              <a:rPr lang="en-US" sz="2000">
                <a:solidFill>
                  <a:srgbClr val="002060"/>
                </a:solidFill>
                <a:latin typeface="+mn-lt"/>
              </a:rPr>
              <a:t>=&gt; NewSQL?</a:t>
            </a: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MongoDB</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None/>
              <a:defRPr/>
            </a:pPr>
            <a:r>
              <a:rPr lang="ru-RU" sz="2000">
                <a:solidFill>
                  <a:srgbClr val="002060"/>
                </a:solidFill>
                <a:latin typeface="+mn-lt"/>
              </a:rPr>
              <a:t>MongoDB – кроссплатформенная документоориентированная база данных. Классифицирована как NoSQL.</a:t>
            </a:r>
            <a:endParaRPr/>
          </a:p>
          <a:p>
            <a:pPr algn="just">
              <a:spcBef>
                <a:spcPts val="0"/>
              </a:spcBef>
              <a:spcAft>
                <a:spcPts val="600"/>
              </a:spcAft>
              <a:buNone/>
              <a:defRPr/>
            </a:pPr>
            <a:r>
              <a:rPr lang="ru-RU" sz="2000">
                <a:solidFill>
                  <a:srgbClr val="002060"/>
                </a:solidFill>
                <a:latin typeface="+mn-lt"/>
              </a:rPr>
              <a:t>MongoDB не требует описания схемы таблиц, мы можем добавлять и удалять поля по мере необходимости. С одной стороны это упрощает разработку, когда мы имеем дело с часто меняющейся структурой данных, но с другой - добавление схемы документов  позволяет контролировать ошибки (такие как некорректные типы данных или пропущенные поля), а также определять методы для работы с документами по аналогии с тем, как это делается в ORM технологии.</a:t>
            </a:r>
            <a:endParaRPr/>
          </a:p>
          <a:p>
            <a:pPr algn="just">
              <a:spcBef>
                <a:spcPts val="0"/>
              </a:spcBef>
              <a:spcAft>
                <a:spcPts val="600"/>
              </a:spcAft>
              <a:buNone/>
              <a:defRPr/>
            </a:pPr>
            <a:r>
              <a:rPr lang="ru-RU" sz="2000">
                <a:solidFill>
                  <a:srgbClr val="002060"/>
                </a:solidFill>
                <a:latin typeface="+mn-lt"/>
              </a:rPr>
              <a:t>Основные сущности MongoDB:</a:t>
            </a:r>
            <a:endParaRPr/>
          </a:p>
          <a:p>
            <a:pPr marL="360000" indent="-360000" algn="just">
              <a:spcBef>
                <a:spcPts val="0"/>
              </a:spcBef>
              <a:spcAft>
                <a:spcPts val="600"/>
              </a:spcAft>
              <a:defRPr/>
            </a:pPr>
            <a:r>
              <a:rPr lang="ru-RU" sz="2000">
                <a:solidFill>
                  <a:srgbClr val="002060"/>
                </a:solidFill>
                <a:latin typeface="+mn-lt"/>
              </a:rPr>
              <a:t>Document – запись в коллекции MongoDB и основная единица данных.</a:t>
            </a:r>
            <a:endParaRPr/>
          </a:p>
          <a:p>
            <a:pPr marL="360000" indent="-360000" algn="just">
              <a:spcBef>
                <a:spcPts val="0"/>
              </a:spcBef>
              <a:spcAft>
                <a:spcPts val="600"/>
              </a:spcAft>
              <a:defRPr/>
            </a:pPr>
            <a:r>
              <a:rPr lang="ru-RU" sz="2000">
                <a:solidFill>
                  <a:srgbClr val="002060"/>
                </a:solidFill>
                <a:latin typeface="+mn-lt"/>
              </a:rPr>
              <a:t>Collection – группа документов в MongoDB. </a:t>
            </a:r>
            <a:endParaRPr/>
          </a:p>
          <a:p>
            <a:pPr algn="just">
              <a:spcBef>
                <a:spcPts val="0"/>
              </a:spcBef>
              <a:spcAft>
                <a:spcPts val="600"/>
              </a:spcAft>
              <a:buNone/>
              <a:defRPr/>
            </a:pPr>
            <a:r>
              <a:rPr lang="ru-RU" sz="2000">
                <a:solidFill>
                  <a:srgbClr val="002060"/>
                </a:solidFill>
                <a:latin typeface="+mn-lt"/>
              </a:rPr>
              <a:t>Для низкоуровневой работы с MongoDB можно использовать библиотеку pymongo.</a:t>
            </a:r>
            <a:endParaRPr/>
          </a:p>
          <a:p>
            <a:pPr algn="just">
              <a:spcBef>
                <a:spcPts val="0"/>
              </a:spcBef>
              <a:spcAft>
                <a:spcPts val="600"/>
              </a:spcAft>
              <a:buNone/>
              <a:defRPr/>
            </a:pPr>
            <a:r>
              <a:rPr lang="ru-RU" sz="2000">
                <a:solidFill>
                  <a:srgbClr val="002060"/>
                </a:solidFill>
                <a:latin typeface="+mn-lt"/>
              </a:rPr>
              <a:t>Для работы с MongoDB через объекты Python (</a:t>
            </a:r>
            <a:r>
              <a:rPr lang="en-US" sz="2000">
                <a:solidFill>
                  <a:srgbClr val="002060"/>
                </a:solidFill>
                <a:latin typeface="+mn-lt"/>
              </a:rPr>
              <a:t>ODM – </a:t>
            </a:r>
            <a:r>
              <a:rPr lang="ru-RU" sz="2000">
                <a:solidFill>
                  <a:srgbClr val="002060"/>
                </a:solidFill>
                <a:latin typeface="+mn-lt"/>
              </a:rPr>
              <a:t>по</a:t>
            </a:r>
            <a:r>
              <a:rPr lang="en-US" sz="2000">
                <a:solidFill>
                  <a:srgbClr val="002060"/>
                </a:solidFill>
                <a:latin typeface="+mn-lt"/>
              </a:rPr>
              <a:t> </a:t>
            </a:r>
            <a:r>
              <a:rPr lang="ru-RU" sz="2000">
                <a:solidFill>
                  <a:srgbClr val="002060"/>
                </a:solidFill>
                <a:latin typeface="+mn-lt"/>
              </a:rPr>
              <a:t>аналогии с ORM) применяется библиотека mongoengine (работает поверх pymongo)</a:t>
            </a:r>
            <a:r>
              <a:rPr lang="en-US" sz="2000">
                <a:solidFill>
                  <a:srgbClr val="002060"/>
                </a:solidFill>
                <a:latin typeface="+mn-lt"/>
              </a:rPr>
              <a:t>, </a:t>
            </a:r>
            <a:r>
              <a:rPr lang="ru-RU" sz="2000">
                <a:solidFill>
                  <a:srgbClr val="002060"/>
                </a:solidFill>
                <a:latin typeface="+mn-lt"/>
              </a:rPr>
              <a:t>также часто используются самописные </a:t>
            </a:r>
            <a:r>
              <a:rPr lang="en-US" sz="2000">
                <a:solidFill>
                  <a:srgbClr val="002060"/>
                </a:solidFill>
                <a:latin typeface="+mn-lt"/>
              </a:rPr>
              <a:t>ODM-</a:t>
            </a:r>
            <a:r>
              <a:rPr lang="ru-RU" sz="2000">
                <a:solidFill>
                  <a:srgbClr val="002060"/>
                </a:solidFill>
                <a:latin typeface="+mn-lt"/>
              </a:rPr>
              <a:t>библиотеки.</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Установка </a:t>
            </a:r>
            <a:r>
              <a:rPr lang="en-US">
                <a:solidFill>
                  <a:srgbClr val="002060"/>
                </a:solidFill>
                <a:latin typeface="+mn-lt"/>
                <a:cs typeface="Times New Roman"/>
              </a:rPr>
              <a:t>MongoDB</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None/>
              <a:defRPr/>
            </a:pPr>
            <a:r>
              <a:rPr lang="ru-RU" sz="2000">
                <a:solidFill>
                  <a:srgbClr val="002060"/>
                </a:solidFill>
                <a:latin typeface="+mn-lt"/>
              </a:rPr>
              <a:t>Для установки MongoDB в Windows надо использовать инсталлятор, который можно скачать здесь: </a:t>
            </a:r>
            <a:r>
              <a:rPr lang="ru-RU" sz="2000" u="sng">
                <a:solidFill>
                  <a:srgbClr val="002060"/>
                </a:solidFill>
                <a:latin typeface="+mn-lt"/>
                <a:hlinkClick r:id="rId2" tooltip="https://www.mongodb.com/download-center/community?jmp=docs"/>
              </a:rPr>
              <a:t>https://www.mongodb.com/download-center/community?jmp=docs</a:t>
            </a:r>
            <a:r>
              <a:rPr lang="ru-RU" sz="2000">
                <a:solidFill>
                  <a:srgbClr val="002060"/>
                </a:solidFill>
                <a:latin typeface="+mn-lt"/>
              </a:rPr>
              <a:t>. Можно установить программу как службу, либо как отдельное приложение.</a:t>
            </a:r>
            <a:endParaRPr/>
          </a:p>
          <a:p>
            <a:pPr algn="just">
              <a:spcBef>
                <a:spcPts val="0"/>
              </a:spcBef>
              <a:spcAft>
                <a:spcPts val="600"/>
              </a:spcAft>
              <a:buNone/>
              <a:defRPr/>
            </a:pPr>
            <a:r>
              <a:rPr lang="ru-RU" sz="2000">
                <a:solidFill>
                  <a:srgbClr val="002060"/>
                </a:solidFill>
                <a:latin typeface="+mn-lt"/>
              </a:rPr>
              <a:t>Для установки MongoDB в Linux (Ubuntu) можно воспользоваться инструкцией (</a:t>
            </a:r>
            <a:r>
              <a:rPr lang="ru-RU" sz="2000" u="sng">
                <a:solidFill>
                  <a:srgbClr val="002060"/>
                </a:solidFill>
                <a:latin typeface="+mn-lt"/>
                <a:hlinkClick r:id="rId3" tooltip="https://docs.mongodb.com/manual/tutorial/install-mongodb-on-ubuntu/"/>
              </a:rPr>
              <a:t>https://docs.mongodb.com/manual/tutorial/install-mongodb-on-ubuntu/</a:t>
            </a:r>
            <a:r>
              <a:rPr lang="ru-RU" sz="2000">
                <a:solidFill>
                  <a:srgbClr val="002060"/>
                </a:solidFill>
                <a:latin typeface="+mn-lt"/>
              </a:rPr>
              <a:t>), либо выполнить следующие команды: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 sudo apt-key adv --keyserver hkp://keyserver.ubuntu.com:80 --recv 9DA31620334BD75D9DCB49F368818C72E52529D4</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 echo "deb [ arch=amd64 ] https://repo.mongodb.org/apt/ubuntu trusty/mongodb-org/4.0 multiverse" | sudo tee /etc/apt/sources.list.d/mongodb-org-4.0.list</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 sudo apt-get update</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 sudo apt-get install -y mongodb-org</a:t>
            </a:r>
            <a:endParaRPr lang="ru-RU" sz="1600" b="0" i="0" u="none" strike="noStrike" cap="none" spc="0">
              <a:ln>
                <a:noFill/>
              </a:ln>
              <a:solidFill>
                <a:srgbClr val="000000"/>
              </a:solidFill>
              <a:latin typeface="Courier New"/>
              <a:ea typeface="+mn-ea"/>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Запуск </a:t>
            </a:r>
            <a:r>
              <a:rPr lang="en-US">
                <a:solidFill>
                  <a:srgbClr val="002060"/>
                </a:solidFill>
                <a:latin typeface="+mn-lt"/>
                <a:cs typeface="Times New Roman"/>
              </a:rPr>
              <a:t>MongoDB</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None/>
              <a:defRPr/>
            </a:pPr>
            <a:r>
              <a:rPr lang="ru-RU" sz="2000">
                <a:solidFill>
                  <a:srgbClr val="002060"/>
                </a:solidFill>
                <a:latin typeface="+mn-lt"/>
              </a:rPr>
              <a:t>Для запуска сервера MongoDB в Windows (если программа была установлена как отдельное приложение) надо создать структуру папок С:\data\db и запустить исполняемый файл сервера: C:\Program Files\MongoDB\Server\4.0\bin\mongod.exe</a:t>
            </a:r>
            <a:endParaRPr/>
          </a:p>
          <a:p>
            <a:pPr algn="just">
              <a:spcBef>
                <a:spcPts val="0"/>
              </a:spcBef>
              <a:spcAft>
                <a:spcPts val="600"/>
              </a:spcAft>
              <a:buNone/>
              <a:defRPr/>
            </a:pPr>
            <a:r>
              <a:rPr lang="ru-RU" sz="2000">
                <a:solidFill>
                  <a:srgbClr val="002060"/>
                </a:solidFill>
                <a:latin typeface="+mn-lt"/>
              </a:rPr>
              <a:t>Для запуска сервера MongoDB в Linux (Ubuntu) надо</a:t>
            </a:r>
            <a:r>
              <a:rPr lang="en-US" sz="2000">
                <a:solidFill>
                  <a:srgbClr val="002060"/>
                </a:solidFill>
                <a:latin typeface="+mn-lt"/>
              </a:rPr>
              <a:t>:</a:t>
            </a:r>
            <a:endParaRPr/>
          </a:p>
          <a:p>
            <a:pPr marL="360000" indent="-360000" algn="just">
              <a:spcBef>
                <a:spcPts val="0"/>
              </a:spcBef>
              <a:spcAft>
                <a:spcPts val="600"/>
              </a:spcAft>
              <a:defRPr/>
            </a:pPr>
            <a:r>
              <a:rPr lang="ru-RU" sz="2000">
                <a:solidFill>
                  <a:srgbClr val="002060"/>
                </a:solidFill>
                <a:latin typeface="+mn-lt"/>
              </a:rPr>
              <a:t>подготовить конфигурационный файл</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 sudo nano /etc/systemd/system/mongodb.service</a:t>
            </a:r>
            <a:endParaRPr lang="ru-RU" sz="1600" b="0" i="0" u="none" strike="noStrike" cap="none" spc="0">
              <a:ln>
                <a:noFill/>
              </a:ln>
              <a:solidFill>
                <a:srgbClr val="000000"/>
              </a:solidFill>
              <a:latin typeface="Courier New"/>
              <a:ea typeface="+mn-ea"/>
              <a:cs typeface="Courier New"/>
            </a:endParaRPr>
          </a:p>
          <a:p>
            <a:pPr marL="360000" indent="-360000" algn="just">
              <a:spcBef>
                <a:spcPts val="0"/>
              </a:spcBef>
              <a:spcAft>
                <a:spcPts val="600"/>
              </a:spcAft>
              <a:defRPr/>
            </a:pPr>
            <a:r>
              <a:rPr lang="ru-RU" sz="2000">
                <a:solidFill>
                  <a:srgbClr val="002060"/>
                </a:solidFill>
                <a:latin typeface="+mn-lt"/>
              </a:rPr>
              <a:t>записать в него настройки</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[Unit]</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Description=High-performance, schema-free document-oriented database</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After=network.target</a:t>
            </a:r>
            <a:endParaRPr/>
          </a:p>
          <a:p>
            <a:pPr marL="0" marR="0" lvl="0" indent="0" algn="l" defTabSz="914400">
              <a:lnSpc>
                <a:spcPct val="100000"/>
              </a:lnSpc>
              <a:spcBef>
                <a:spcPts val="0"/>
              </a:spcBef>
              <a:spcAft>
                <a:spcPts val="0"/>
              </a:spcAft>
              <a:buClrTx/>
              <a:buSzTx/>
              <a:buFontTx/>
              <a:buNone/>
              <a:defRPr/>
            </a:pPr>
            <a:endParaRPr lang="en-US" sz="16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[Service]</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User=mongodb</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ExecStart=/usr/bin/mongod --quiet --config /etc/mongod.conf</a:t>
            </a:r>
            <a:endParaRPr/>
          </a:p>
          <a:p>
            <a:pPr marL="0" marR="0" lvl="0" indent="0" algn="l" defTabSz="914400">
              <a:lnSpc>
                <a:spcPct val="100000"/>
              </a:lnSpc>
              <a:spcBef>
                <a:spcPts val="0"/>
              </a:spcBef>
              <a:spcAft>
                <a:spcPts val="0"/>
              </a:spcAft>
              <a:buClrTx/>
              <a:buSzTx/>
              <a:buFontTx/>
              <a:buNone/>
              <a:defRPr/>
            </a:pPr>
            <a:endParaRPr lang="en-US" sz="16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[Install]</a:t>
            </a:r>
            <a:endParaRPr/>
          </a:p>
          <a:p>
            <a:pPr marL="0" marR="0" lvl="0" indent="0" algn="l" defTabSz="914400">
              <a:lnSpc>
                <a:spcPct val="100000"/>
              </a:lnSpc>
              <a:spcBef>
                <a:spcPts val="0"/>
              </a:spcBef>
              <a:spcAft>
                <a:spcPts val="600"/>
              </a:spcAft>
              <a:buClrTx/>
              <a:buSzTx/>
              <a:buFontTx/>
              <a:buNone/>
              <a:defRPr/>
            </a:pPr>
            <a:r>
              <a:rPr lang="en-US" sz="1600" b="0" i="0" u="none" strike="noStrike" cap="none" spc="0">
                <a:ln>
                  <a:noFill/>
                </a:ln>
                <a:solidFill>
                  <a:srgbClr val="000000"/>
                </a:solidFill>
                <a:latin typeface="Courier New"/>
                <a:ea typeface="+mn-ea"/>
                <a:cs typeface="Courier New"/>
              </a:rPr>
              <a:t>WantedBy=multi-user.target</a:t>
            </a:r>
            <a:endParaRPr lang="ru-RU" sz="1600" b="0" i="0" u="none" strike="noStrike" cap="none" spc="0">
              <a:ln>
                <a:noFill/>
              </a:ln>
              <a:solidFill>
                <a:srgbClr val="000000"/>
              </a:solidFill>
              <a:latin typeface="Courier New"/>
              <a:ea typeface="+mn-ea"/>
              <a:cs typeface="Courier New"/>
            </a:endParaRPr>
          </a:p>
          <a:p>
            <a:pPr marL="360000" indent="-360000" algn="just">
              <a:spcBef>
                <a:spcPts val="0"/>
              </a:spcBef>
              <a:spcAft>
                <a:spcPts val="600"/>
              </a:spcAft>
              <a:defRPr/>
            </a:pPr>
            <a:r>
              <a:rPr lang="ru-RU" sz="2000">
                <a:solidFill>
                  <a:srgbClr val="002060"/>
                </a:solidFill>
                <a:latin typeface="+mn-lt"/>
              </a:rPr>
              <a:t>и запустить сервер</a:t>
            </a:r>
            <a:endParaRPr/>
          </a:p>
          <a:p>
            <a:pPr marL="0" marR="0" lvl="0" indent="0" algn="l" defTabSz="914400">
              <a:lnSpc>
                <a:spcPct val="100000"/>
              </a:lnSpc>
              <a:spcBef>
                <a:spcPts val="0"/>
              </a:spcBef>
              <a:spcAft>
                <a:spcPts val="600"/>
              </a:spcAft>
              <a:buClrTx/>
              <a:buSzTx/>
              <a:buFontTx/>
              <a:buNone/>
              <a:defRPr/>
            </a:pPr>
            <a:r>
              <a:rPr lang="en-US" sz="1600" b="0" i="0" u="none" strike="noStrike" cap="none" spc="0">
                <a:ln>
                  <a:noFill/>
                </a:ln>
                <a:solidFill>
                  <a:srgbClr val="000000"/>
                </a:solidFill>
                <a:latin typeface="Courier New"/>
                <a:ea typeface="+mn-ea"/>
                <a:cs typeface="Courier New"/>
              </a:rPr>
              <a:t>$ sudo service mongodb start</a:t>
            </a:r>
            <a:endParaRPr lang="ru-RU" sz="1600" b="0" i="0" u="none" strike="noStrike" cap="none" spc="0">
              <a:ln>
                <a:noFill/>
              </a:ln>
              <a:solidFill>
                <a:srgbClr val="000000"/>
              </a:solidFill>
              <a:latin typeface="Courier New"/>
              <a:ea typeface="+mn-ea"/>
              <a:cs typeface="Courier New"/>
            </a:endParaRPr>
          </a:p>
          <a:p>
            <a:pPr algn="just">
              <a:spcBef>
                <a:spcPts val="0"/>
              </a:spcBef>
              <a:spcAft>
                <a:spcPts val="600"/>
              </a:spcAft>
              <a:buNone/>
              <a:defRPr/>
            </a:pPr>
            <a:endParaRPr lang="ru-RU" sz="2000">
              <a:solidFill>
                <a:srgbClr val="002060"/>
              </a:solidFill>
              <a:latin typeface="+mn-lt"/>
            </a:endParaRPr>
          </a:p>
          <a:p>
            <a:pPr algn="just">
              <a:spcBef>
                <a:spcPts val="0"/>
              </a:spcBef>
              <a:spcAft>
                <a:spcPts val="600"/>
              </a:spcAft>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mongoengine: </a:t>
            </a:r>
            <a:r>
              <a:rPr lang="ru-RU">
                <a:solidFill>
                  <a:srgbClr val="002060"/>
                </a:solidFill>
                <a:latin typeface="+mn-lt"/>
                <a:cs typeface="Times New Roman"/>
              </a:rPr>
              <a:t>пример</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mongoengine </a:t>
            </a:r>
            <a:r>
              <a:rPr lang="en-US" sz="1400" b="1" i="0" u="none" strike="noStrike" cap="none" spc="0">
                <a:ln>
                  <a:noFill/>
                </a:ln>
                <a:solidFill>
                  <a:srgbClr val="0000FF"/>
                </a:solidFill>
                <a:latin typeface="Courier New"/>
                <a:ea typeface="+mn-ea"/>
                <a:cs typeface="+mn-cs"/>
              </a:rPr>
              <a:t>as</a:t>
            </a:r>
            <a:r>
              <a:rPr lang="en-US" sz="1400" b="0" i="0" u="none" strike="noStrike" cap="none" spc="0">
                <a:ln>
                  <a:noFill/>
                </a:ln>
                <a:solidFill>
                  <a:srgbClr val="000000"/>
                </a:solidFill>
                <a:latin typeface="Courier New"/>
                <a:ea typeface="+mn-ea"/>
                <a:cs typeface="+mn-cs"/>
              </a:rPr>
              <a:t> me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Подключаемся к базе </a:t>
            </a:r>
            <a:r>
              <a:rPr lang="en-US" sz="1400" b="0" i="0" u="none" strike="noStrike" cap="none" spc="0">
                <a:ln>
                  <a:noFill/>
                </a:ln>
                <a:solidFill>
                  <a:srgbClr val="008000"/>
                </a:solidFill>
                <a:latin typeface="Courier New"/>
                <a:ea typeface="+mn-ea"/>
                <a:cs typeface="+mn-cs"/>
              </a:rPr>
              <a:t>MongoDB </a:t>
            </a:r>
            <a:r>
              <a:rPr lang="ru-RU" sz="1400" b="0" i="0" u="none" strike="noStrike" cap="none" spc="0">
                <a:ln>
                  <a:noFill/>
                </a:ln>
                <a:solidFill>
                  <a:srgbClr val="008000"/>
                </a:solidFill>
                <a:latin typeface="Courier New"/>
                <a:ea typeface="+mn-ea"/>
                <a:cs typeface="+mn-cs"/>
              </a:rPr>
              <a:t>на локальной машине</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conn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connect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'test'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Объявляем коллекцию</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a:solidFill>
                  <a:srgbClr val="000000"/>
                </a:solidFill>
                <a:latin typeface="Courier New"/>
              </a:rPr>
              <a:t>U</a:t>
            </a:r>
            <a:r>
              <a:rPr lang="en-US" sz="1400" b="1" i="0" u="none" strike="noStrike" cap="none" spc="0">
                <a:ln>
                  <a:noFill/>
                </a:ln>
                <a:solidFill>
                  <a:srgbClr val="000000"/>
                </a:solidFill>
                <a:latin typeface="Courier New"/>
                <a:ea typeface="+mn-ea"/>
                <a:cs typeface="+mn-cs"/>
              </a:rPr>
              <a:t>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Document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email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StringField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required</a:t>
            </a:r>
            <a:r>
              <a:rPr lang="en-US" sz="1400" b="1" i="0" u="none" strike="noStrike" cap="none" spc="0">
                <a:ln>
                  <a:noFill/>
                </a:ln>
                <a:solidFill>
                  <a:srgbClr val="000080"/>
                </a:solidFill>
                <a:latin typeface="Courier New"/>
                <a:ea typeface="+mn-ea"/>
                <a:cs typeface="+mn-cs"/>
              </a:rPr>
              <a:t>=</a:t>
            </a:r>
            <a:r>
              <a:rPr lang="en-US" sz="1400" b="1" i="0" u="none" strike="noStrike" cap="none" spc="0">
                <a:ln>
                  <a:noFill/>
                </a:ln>
                <a:solidFill>
                  <a:srgbClr val="0000FF"/>
                </a:solidFill>
                <a:latin typeface="Courier New"/>
                <a:ea typeface="+mn-ea"/>
                <a:cs typeface="+mn-cs"/>
              </a:rPr>
              <a:t>True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first_name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StringField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max_length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50</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last_name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StringField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max_length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50</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__repr__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return</a:t>
            </a:r>
            <a:r>
              <a:rPr lang="en-US" sz="1400" b="0" i="0" u="none" strike="noStrike" cap="none" spc="0">
                <a:ln>
                  <a:noFill/>
                </a:ln>
                <a:solidFill>
                  <a:srgbClr val="000000"/>
                </a:solidFill>
                <a:latin typeface="Courier New"/>
                <a:ea typeface="+mn-ea"/>
                <a:cs typeface="+mn-cs"/>
              </a:rPr>
              <a:t> </a:t>
            </a:r>
            <a:r>
              <a:rPr lang="en-US" sz="1400">
                <a:solidFill>
                  <a:srgbClr val="808080"/>
                </a:solidFill>
                <a:latin typeface="Courier New"/>
              </a:rPr>
              <a:t>f</a:t>
            </a:r>
            <a:r>
              <a:rPr lang="en-US" sz="1400" b="0" i="0" u="none" strike="noStrike" cap="none" spc="0">
                <a:ln>
                  <a:noFill/>
                </a:ln>
                <a:solidFill>
                  <a:srgbClr val="808080"/>
                </a:solidFill>
                <a:latin typeface="Courier New"/>
                <a:ea typeface="+mn-ea"/>
                <a:cs typeface="+mn-cs"/>
              </a:rPr>
              <a:t>"&lt;User(first_name='</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first_name</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808080"/>
                </a:solidFill>
                <a:latin typeface="Courier New"/>
                <a:ea typeface="+mn-ea"/>
                <a:cs typeface="+mn-cs"/>
              </a:rPr>
              <a:t>                "last_name='</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last_name</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 "</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"email='</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email</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')&gt;"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Создаем документ</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ross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User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email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'ross@example.com'</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first_name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'Ross'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last_name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'Lawley'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ross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save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Проверяем, что получилось</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a:solidFill>
                  <a:srgbClr val="808080"/>
                </a:solidFill>
                <a:latin typeface="Courier New"/>
              </a:rPr>
              <a:t>f</a:t>
            </a:r>
            <a:r>
              <a:rPr lang="en-US" sz="1400" b="0" i="0" u="none" strike="noStrike" cap="none" spc="0">
                <a:ln>
                  <a:noFill/>
                </a:ln>
                <a:solidFill>
                  <a:srgbClr val="808080"/>
                </a:solidFill>
                <a:latin typeface="Courier New"/>
                <a:ea typeface="+mn-ea"/>
                <a:cs typeface="+mn-cs"/>
              </a:rPr>
              <a:t>"</a:t>
            </a:r>
            <a:r>
              <a:rPr lang="ru-RU" sz="1400" b="0" i="0" u="none" strike="noStrike" cap="none" spc="0">
                <a:ln>
                  <a:noFill/>
                </a:ln>
                <a:solidFill>
                  <a:srgbClr val="808080"/>
                </a:solidFill>
                <a:latin typeface="Courier New"/>
                <a:ea typeface="+mn-ea"/>
                <a:cs typeface="+mn-cs"/>
              </a:rPr>
              <a:t>Документов в базе: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User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objects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count</a:t>
            </a:r>
            <a:r>
              <a:rPr lang="en-US" sz="1400" b="1" i="0" u="none" strike="noStrike" cap="none" spc="0">
                <a:ln>
                  <a:noFill/>
                </a:ln>
                <a:solidFill>
                  <a:srgbClr val="000080"/>
                </a:solidFill>
                <a:latin typeface="Courier New"/>
                <a:ea typeface="+mn-ea"/>
                <a:cs typeface="+mn-cs"/>
              </a:rPr>
              <a:t>()</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mongoengine: </a:t>
            </a:r>
            <a:r>
              <a:rPr lang="ru-RU">
                <a:solidFill>
                  <a:srgbClr val="002060"/>
                </a:solidFill>
                <a:latin typeface="+mn-lt"/>
                <a:cs typeface="Times New Roman"/>
              </a:rPr>
              <a:t>пример</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Делаем запрос</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for</a:t>
            </a:r>
            <a:r>
              <a:rPr lang="en-US" sz="1400" b="0" i="0" u="none" strike="noStrike" cap="none" spc="0">
                <a:ln>
                  <a:noFill/>
                </a:ln>
                <a:solidFill>
                  <a:srgbClr val="000000"/>
                </a:solidFill>
                <a:latin typeface="Courier New"/>
                <a:ea typeface="+mn-ea"/>
                <a:cs typeface="+mn-cs"/>
              </a:rPr>
              <a:t> i </a:t>
            </a:r>
            <a:r>
              <a:rPr lang="en-US" sz="1400" b="1" i="0" u="none" strike="noStrike" cap="none" spc="0">
                <a:ln>
                  <a:noFill/>
                </a:ln>
                <a:solidFill>
                  <a:srgbClr val="0000FF"/>
                </a:solidFill>
                <a:latin typeface="Courier New"/>
                <a:ea typeface="+mn-ea"/>
                <a:cs typeface="+mn-cs"/>
              </a:rPr>
              <a:t>in</a:t>
            </a:r>
            <a:r>
              <a:rPr lang="en-US" sz="1400" b="0" i="0" u="none" strike="noStrike" cap="none" spc="0">
                <a:ln>
                  <a:noFill/>
                </a:ln>
                <a:solidFill>
                  <a:srgbClr val="000000"/>
                </a:solidFill>
                <a:latin typeface="Courier New"/>
                <a:ea typeface="+mn-ea"/>
                <a:cs typeface="+mn-cs"/>
              </a:rPr>
              <a:t> range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5</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User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email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'test@example.com'</a:t>
            </a:r>
            <a:r>
              <a:rPr lang="en-US"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000000"/>
                </a:solidFill>
                <a:latin typeface="Courier New"/>
                <a:ea typeface="+mn-ea"/>
                <a:cs typeface="+mn-cs"/>
              </a:rPr>
              <a:t>first_name</a:t>
            </a:r>
            <a:r>
              <a:rPr lang="en-US" sz="1400" b="1" i="0" u="none" strike="noStrike" cap="none" spc="0">
                <a:ln>
                  <a:noFill/>
                </a:ln>
                <a:solidFill>
                  <a:srgbClr val="000080"/>
                </a:solidFill>
                <a:latin typeface="Courier New"/>
                <a:ea typeface="+mn-ea"/>
                <a:cs typeface="+mn-cs"/>
              </a:rPr>
              <a:t>=</a:t>
            </a:r>
            <a:r>
              <a:rPr lang="en-US" sz="1400">
                <a:solidFill>
                  <a:srgbClr val="808080"/>
                </a:solidFill>
                <a:latin typeface="Courier New"/>
              </a:rPr>
              <a:t>f</a:t>
            </a:r>
            <a:r>
              <a:rPr lang="en-US" sz="1400" b="0" i="0" u="none" strike="noStrike" cap="none" spc="0">
                <a:ln>
                  <a:noFill/>
                </a:ln>
                <a:solidFill>
                  <a:srgbClr val="808080"/>
                </a:solidFill>
                <a:latin typeface="Courier New"/>
                <a:ea typeface="+mn-ea"/>
                <a:cs typeface="+mn-cs"/>
              </a:rPr>
              <a:t>'User</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i</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last_name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'Test'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save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FF"/>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Проверяем, что получилось</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User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objects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filter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first_name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'User3'</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Двойное нижнее подчеркивание используется для</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задания регулярного выражения</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User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objects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filter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first_name__startswith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'User'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Удаляем запись в базе данных</a:t>
            </a:r>
            <a:r>
              <a:rPr lang="ru-RU"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User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objects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first_name__startswith</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'User'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delete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1" i="0" u="none" strike="noStrike" cap="none" spc="0">
              <a:ln>
                <a:noFill/>
              </a:ln>
              <a:solidFill>
                <a:srgbClr val="0000FF"/>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Проверяем, что получилось</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a:solidFill>
                  <a:srgbClr val="808080"/>
                </a:solidFill>
                <a:latin typeface="Courier New"/>
              </a:rPr>
              <a:t>f</a:t>
            </a:r>
            <a:r>
              <a:rPr lang="en-US" sz="1400" b="0" i="0" u="none" strike="noStrike" cap="none" spc="0">
                <a:ln>
                  <a:noFill/>
                </a:ln>
                <a:solidFill>
                  <a:srgbClr val="808080"/>
                </a:solidFill>
                <a:latin typeface="Courier New"/>
                <a:ea typeface="+mn-ea"/>
                <a:cs typeface="+mn-cs"/>
              </a:rPr>
              <a:t>'</a:t>
            </a:r>
            <a:r>
              <a:rPr lang="ru-RU" sz="1400" b="0" i="0" u="none" strike="noStrike" cap="none" spc="0">
                <a:ln>
                  <a:noFill/>
                </a:ln>
                <a:solidFill>
                  <a:srgbClr val="808080"/>
                </a:solidFill>
                <a:latin typeface="Courier New"/>
                <a:ea typeface="+mn-ea"/>
                <a:cs typeface="+mn-cs"/>
              </a:rPr>
              <a:t>Документов в базе: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User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objects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count</a:t>
            </a:r>
            <a:r>
              <a:rPr lang="en-US" sz="1400" b="1" i="0" u="none" strike="noStrike" cap="none" spc="0">
                <a:ln>
                  <a:noFill/>
                </a:ln>
                <a:solidFill>
                  <a:srgbClr val="000080"/>
                </a:solidFill>
                <a:latin typeface="Courier New"/>
                <a:ea typeface="+mn-ea"/>
                <a:cs typeface="+mn-cs"/>
              </a:rPr>
              <a:t>()</a:t>
            </a:r>
            <a:r>
              <a:rPr lang="en-US" sz="1400" b="1">
                <a:solidFill>
                  <a:srgbClr val="000080"/>
                </a:solidFill>
                <a:latin typeface="Courier New"/>
              </a:rPr>
              <a:t>}</a:t>
            </a:r>
            <a:r>
              <a:rPr lang="ru-RU"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Удаляем все записи в базе данных</a:t>
            </a:r>
            <a:r>
              <a:rPr lang="ru-RU"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User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objects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delete</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mongoengine: </a:t>
            </a:r>
            <a:r>
              <a:rPr lang="ru-RU">
                <a:solidFill>
                  <a:srgbClr val="002060"/>
                </a:solidFill>
                <a:latin typeface="+mn-lt"/>
                <a:cs typeface="Times New Roman"/>
              </a:rPr>
              <a:t>тестовый вывод</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MongoClient('localhost', 27017)</a:t>
            </a:r>
            <a:endParaRPr/>
          </a:p>
          <a:p>
            <a:pPr marL="0" marR="0" lvl="0" indent="0" algn="l" defTabSz="914400">
              <a:lnSpc>
                <a:spcPct val="100000"/>
              </a:lnSpc>
              <a:spcBef>
                <a:spcPts val="0"/>
              </a:spcBef>
              <a:spcAft>
                <a:spcPts val="0"/>
              </a:spcAft>
              <a:buClrTx/>
              <a:buSzTx/>
              <a:buFontTx/>
              <a:buNone/>
              <a:defRPr/>
            </a:pPr>
            <a:r>
              <a:rPr lang="ru-RU" sz="1600" b="0" i="0" u="none" strike="noStrike" cap="none" spc="0">
                <a:ln>
                  <a:noFill/>
                </a:ln>
                <a:solidFill>
                  <a:srgbClr val="000000"/>
                </a:solidFill>
                <a:latin typeface="Courier New"/>
                <a:ea typeface="+mn-ea"/>
                <a:cs typeface="Courier New"/>
              </a:rPr>
              <a:t>Документов в базе: 1</a:t>
            </a:r>
            <a:endParaRPr/>
          </a:p>
          <a:p>
            <a:pPr marL="0" marR="0" lvl="0" indent="0" algn="l" defTabSz="914400">
              <a:lnSpc>
                <a:spcPct val="100000"/>
              </a:lnSpc>
              <a:spcBef>
                <a:spcPts val="0"/>
              </a:spcBef>
              <a:spcAft>
                <a:spcPts val="0"/>
              </a:spcAft>
              <a:buClrTx/>
              <a:buSzTx/>
              <a:buFontTx/>
              <a:buNone/>
              <a:defRPr/>
            </a:pPr>
            <a:r>
              <a:rPr lang="ru-RU" sz="1600" b="0" i="0" u="none" strike="noStrike" cap="none" spc="0">
                <a:ln>
                  <a:noFill/>
                </a:ln>
                <a:solidFill>
                  <a:srgbClr val="000000"/>
                </a:solidFill>
                <a:latin typeface="Courier New"/>
                <a:ea typeface="+mn-ea"/>
                <a:cs typeface="Courier New"/>
              </a:rPr>
              <a:t>&lt;</a:t>
            </a:r>
            <a:r>
              <a:rPr lang="en-US" sz="1600" b="0" i="0" u="none" strike="noStrike" cap="none" spc="0">
                <a:ln>
                  <a:noFill/>
                </a:ln>
                <a:solidFill>
                  <a:srgbClr val="000000"/>
                </a:solidFill>
                <a:latin typeface="Courier New"/>
                <a:ea typeface="+mn-ea"/>
                <a:cs typeface="Courier New"/>
              </a:rPr>
              <a:t>User(first_name='User3', last_name='Test', email='test@example.com')&gt;</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Courier New"/>
              </a:rPr>
              <a:t>[&lt;User(first_name='User0', last_name='Test', email='test@example.com')&gt;, &lt;User(first_name='User1', last_name='Test', email='test@example.com')&gt;, &lt;User(first_name='User2', last_name='Test', email='test@example.com')&gt;, &lt;User(first_name='User3', last_name='Test', email='test@example.com')&gt;, &lt;User(first_name='User4', last_name='Test', email='test@example.com')&gt;]</a:t>
            </a:r>
            <a:endParaRPr/>
          </a:p>
          <a:p>
            <a:pPr marL="0" marR="0" lvl="0" indent="0" algn="l" defTabSz="914400">
              <a:lnSpc>
                <a:spcPct val="100000"/>
              </a:lnSpc>
              <a:spcBef>
                <a:spcPts val="0"/>
              </a:spcBef>
              <a:spcAft>
                <a:spcPts val="0"/>
              </a:spcAft>
              <a:buClrTx/>
              <a:buSzTx/>
              <a:buFontTx/>
              <a:buNone/>
              <a:defRPr/>
            </a:pPr>
            <a:r>
              <a:rPr lang="ru-RU" sz="1600" b="0" i="0" u="none" strike="noStrike" cap="none" spc="0">
                <a:ln>
                  <a:noFill/>
                </a:ln>
                <a:solidFill>
                  <a:srgbClr val="000000"/>
                </a:solidFill>
                <a:latin typeface="Courier New"/>
                <a:ea typeface="+mn-ea"/>
                <a:cs typeface="Courier New"/>
              </a:rPr>
              <a:t>Документов в базе: 1</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Redis</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600"/>
              </a:spcBef>
              <a:spcAft>
                <a:spcPts val="600"/>
              </a:spcAft>
              <a:buNone/>
              <a:defRPr/>
            </a:pPr>
            <a:r>
              <a:rPr lang="ru-RU" sz="2000">
                <a:solidFill>
                  <a:srgbClr val="002060"/>
                </a:solidFill>
                <a:latin typeface="+mn-lt"/>
              </a:rPr>
              <a:t>Redis (</a:t>
            </a:r>
            <a:r>
              <a:rPr lang="ru-RU" sz="2000" b="1">
                <a:solidFill>
                  <a:srgbClr val="002060"/>
                </a:solidFill>
                <a:latin typeface="+mn-lt"/>
              </a:rPr>
              <a:t>RE</a:t>
            </a:r>
            <a:r>
              <a:rPr lang="ru-RU" sz="2000">
                <a:solidFill>
                  <a:srgbClr val="002060"/>
                </a:solidFill>
                <a:latin typeface="+mn-lt"/>
              </a:rPr>
              <a:t>mote </a:t>
            </a:r>
            <a:r>
              <a:rPr lang="ru-RU" sz="2000" b="1">
                <a:solidFill>
                  <a:srgbClr val="002060"/>
                </a:solidFill>
                <a:latin typeface="+mn-lt"/>
              </a:rPr>
              <a:t>DI</a:t>
            </a:r>
            <a:r>
              <a:rPr lang="ru-RU" sz="2000">
                <a:solidFill>
                  <a:srgbClr val="002060"/>
                </a:solidFill>
                <a:latin typeface="+mn-lt"/>
              </a:rPr>
              <a:t>ctionary </a:t>
            </a:r>
            <a:r>
              <a:rPr lang="ru-RU" sz="2000" b="1">
                <a:solidFill>
                  <a:srgbClr val="002060"/>
                </a:solidFill>
                <a:latin typeface="+mn-lt"/>
              </a:rPr>
              <a:t>S</a:t>
            </a:r>
            <a:r>
              <a:rPr lang="ru-RU" sz="2000">
                <a:solidFill>
                  <a:srgbClr val="002060"/>
                </a:solidFill>
                <a:latin typeface="+mn-lt"/>
              </a:rPr>
              <a:t>erver) – хранилище элементов типа ключ-значение с поддержкой хэширования и кэширования. Часто определяется как сервер структур данных, т.к. по ключам могут содержаться различные типы данных. Redis обычно держит весь набор данных в оперативной памяти. Когда не требуется долговременное хранение данных, такая способность Redis обеспечивает ему очень высокое быстродействие в сравнении с СУБД, требующими подтверждения (коммита) транзакций.</a:t>
            </a:r>
            <a:endParaRPr/>
          </a:p>
          <a:p>
            <a:pPr algn="just">
              <a:spcBef>
                <a:spcPts val="600"/>
              </a:spcBef>
              <a:spcAft>
                <a:spcPts val="600"/>
              </a:spcAft>
              <a:buNone/>
              <a:defRPr/>
            </a:pPr>
            <a:r>
              <a:rPr lang="ru-RU" sz="2000">
                <a:solidFill>
                  <a:srgbClr val="002060"/>
                </a:solidFill>
                <a:latin typeface="+mn-lt"/>
              </a:rPr>
              <a:t>Для установки Redis в Linux (Ubuntu) можно использовать apt-get: </a:t>
            </a:r>
            <a:endParaRPr lang="en-US" sz="2000">
              <a:solidFill>
                <a:srgbClr val="002060"/>
              </a:solidFill>
              <a:latin typeface="+mn-lt"/>
            </a:endParaRPr>
          </a:p>
          <a:p>
            <a:pPr marL="0" marR="0" lvl="0" indent="0" algn="l" defTabSz="914400">
              <a:lnSpc>
                <a:spcPct val="100000"/>
              </a:lnSpc>
              <a:spcBef>
                <a:spcPts val="0"/>
              </a:spcBef>
              <a:buClrTx/>
              <a:buSzTx/>
              <a:buFontTx/>
              <a:buNone/>
              <a:defRPr/>
            </a:pPr>
            <a:r>
              <a:rPr lang="en-US" sz="1400" b="0" i="0" u="none" strike="noStrike" cap="none" spc="0">
                <a:ln>
                  <a:noFill/>
                </a:ln>
                <a:solidFill>
                  <a:srgbClr val="3A3A3A"/>
                </a:solidFill>
                <a:latin typeface="Courier New"/>
                <a:ea typeface="+mn-ea"/>
                <a:cs typeface="+mn-cs"/>
              </a:rPr>
              <a:t>sudo apt</a:t>
            </a:r>
            <a:r>
              <a:rPr lang="ru-RU" sz="1400" b="0" i="0" u="none" strike="noStrike" cap="none" spc="0">
                <a:ln>
                  <a:noFill/>
                </a:ln>
                <a:solidFill>
                  <a:srgbClr val="3A3A3A"/>
                </a:solidFill>
                <a:latin typeface="Courier New"/>
                <a:ea typeface="+mn-ea"/>
                <a:cs typeface="+mn-cs"/>
              </a:rPr>
              <a:t>-</a:t>
            </a:r>
            <a:r>
              <a:rPr lang="en-US" sz="1400" b="0" i="0" u="none" strike="noStrike" cap="none" spc="0">
                <a:ln>
                  <a:noFill/>
                </a:ln>
                <a:solidFill>
                  <a:srgbClr val="3A3A3A"/>
                </a:solidFill>
                <a:latin typeface="Courier New"/>
                <a:ea typeface="+mn-ea"/>
                <a:cs typeface="+mn-cs"/>
              </a:rPr>
              <a:t>get update </a:t>
            </a:r>
            <a:endParaRPr/>
          </a:p>
          <a:p>
            <a:pPr marL="0" marR="0" lvl="0" indent="0" algn="l" defTabSz="914400">
              <a:lnSpc>
                <a:spcPct val="100000"/>
              </a:lnSpc>
              <a:spcBef>
                <a:spcPts val="0"/>
              </a:spcBef>
              <a:buClrTx/>
              <a:buSzTx/>
              <a:buFontTx/>
              <a:buNone/>
              <a:defRPr/>
            </a:pPr>
            <a:r>
              <a:rPr lang="en-US" sz="1400" b="0" i="0" u="none" strike="noStrike" cap="none" spc="0">
                <a:ln>
                  <a:noFill/>
                </a:ln>
                <a:solidFill>
                  <a:srgbClr val="3A3A3A"/>
                </a:solidFill>
                <a:latin typeface="Courier New"/>
                <a:ea typeface="+mn-ea"/>
                <a:cs typeface="+mn-cs"/>
              </a:rPr>
              <a:t>sudo apt-get install redis-server</a:t>
            </a:r>
            <a:endParaRPr/>
          </a:p>
          <a:p>
            <a:pPr algn="just">
              <a:spcBef>
                <a:spcPts val="600"/>
              </a:spcBef>
              <a:spcAft>
                <a:spcPts val="600"/>
              </a:spcAft>
              <a:buNone/>
              <a:defRPr/>
            </a:pPr>
            <a:r>
              <a:rPr lang="ru-RU" sz="2000">
                <a:solidFill>
                  <a:srgbClr val="002060"/>
                </a:solidFill>
                <a:latin typeface="+mn-lt"/>
              </a:rPr>
              <a:t>После установки надо отредактировать файл /</a:t>
            </a:r>
            <a:r>
              <a:rPr lang="en-US" sz="2000">
                <a:solidFill>
                  <a:srgbClr val="002060"/>
                </a:solidFill>
                <a:latin typeface="+mn-lt"/>
              </a:rPr>
              <a:t>etc/redis/redis.conf, </a:t>
            </a:r>
            <a:r>
              <a:rPr lang="ru-RU" sz="2000">
                <a:solidFill>
                  <a:srgbClr val="002060"/>
                </a:solidFill>
                <a:latin typeface="+mn-lt"/>
              </a:rPr>
              <a:t>поменяв параметр </a:t>
            </a:r>
            <a:r>
              <a:rPr lang="en-US" sz="2000">
                <a:solidFill>
                  <a:srgbClr val="002060"/>
                </a:solidFill>
                <a:latin typeface="+mn-lt"/>
              </a:rPr>
              <a:t>supervised no </a:t>
            </a:r>
            <a:r>
              <a:rPr lang="ru-RU" sz="2000">
                <a:solidFill>
                  <a:srgbClr val="002060"/>
                </a:solidFill>
                <a:latin typeface="+mn-lt"/>
              </a:rPr>
              <a:t>на </a:t>
            </a:r>
            <a:r>
              <a:rPr lang="en-US" sz="2000">
                <a:solidFill>
                  <a:srgbClr val="002060"/>
                </a:solidFill>
                <a:latin typeface="+mn-lt"/>
              </a:rPr>
              <a:t>supervised systemd </a:t>
            </a:r>
            <a:r>
              <a:rPr lang="ru-RU" sz="2000">
                <a:solidFill>
                  <a:srgbClr val="002060"/>
                </a:solidFill>
                <a:latin typeface="+mn-lt"/>
              </a:rPr>
              <a:t>и перезапустив </a:t>
            </a:r>
            <a:r>
              <a:rPr lang="en-US" sz="2000">
                <a:solidFill>
                  <a:srgbClr val="002060"/>
                </a:solidFill>
                <a:latin typeface="+mn-lt"/>
              </a:rPr>
              <a:t>Redis.</a:t>
            </a:r>
            <a:endParaRPr/>
          </a:p>
          <a:p>
            <a:pPr marL="0" marR="0" lvl="0" indent="0" algn="l" defTabSz="914400">
              <a:lnSpc>
                <a:spcPct val="100000"/>
              </a:lnSpc>
              <a:spcBef>
                <a:spcPts val="600"/>
              </a:spcBef>
              <a:spcAft>
                <a:spcPts val="600"/>
              </a:spcAft>
              <a:buClrTx/>
              <a:buSzTx/>
              <a:buFontTx/>
              <a:buNone/>
              <a:defRPr/>
            </a:pPr>
            <a:r>
              <a:rPr lang="en-US" sz="1400" b="0" i="0" u="none" strike="noStrike" cap="none" spc="0">
                <a:ln>
                  <a:noFill/>
                </a:ln>
                <a:solidFill>
                  <a:srgbClr val="3A3A3A"/>
                </a:solidFill>
                <a:latin typeface="Courier New"/>
                <a:ea typeface="+mn-ea"/>
                <a:cs typeface="+mn-cs"/>
              </a:rPr>
              <a:t>sudo systemctl restart redis.service</a:t>
            </a:r>
            <a:endParaRPr lang="ru-RU" sz="1400" b="0" i="0" u="none" strike="noStrike" cap="none" spc="0">
              <a:ln>
                <a:noFill/>
              </a:ln>
              <a:solidFill>
                <a:srgbClr val="000000"/>
              </a:solidFill>
              <a:latin typeface="Verdana"/>
              <a:ea typeface="+mn-ea"/>
              <a:cs typeface="+mn-cs"/>
            </a:endParaRPr>
          </a:p>
          <a:p>
            <a:pPr algn="just">
              <a:spcBef>
                <a:spcPts val="600"/>
              </a:spcBef>
              <a:spcAft>
                <a:spcPts val="600"/>
              </a:spcAft>
              <a:buNone/>
              <a:defRPr/>
            </a:pPr>
            <a:r>
              <a:rPr lang="ru-RU" sz="2000">
                <a:solidFill>
                  <a:srgbClr val="002060"/>
                </a:solidFill>
                <a:latin typeface="+mn-lt"/>
              </a:rPr>
              <a:t>Для использования Redis в Windows можно скачать архив с исполняемым файлом серверного приложения отсюда: </a:t>
            </a:r>
            <a:r>
              <a:rPr lang="en-US" sz="2000">
                <a:solidFill>
                  <a:srgbClr val="002060"/>
                </a:solidFill>
                <a:latin typeface="+mn-lt"/>
              </a:rPr>
              <a:t>https://github.com/microsoftarchive/redis/releases </a:t>
            </a:r>
            <a:endParaRPr lang="ru-RU" sz="2000">
              <a:solidFill>
                <a:srgbClr val="002060"/>
              </a:solidFill>
              <a:latin typeface="+mn-lt"/>
            </a:endParaRPr>
          </a:p>
          <a:p>
            <a:pPr algn="just">
              <a:spcBef>
                <a:spcPts val="600"/>
              </a:spcBef>
              <a:spcAft>
                <a:spcPts val="600"/>
              </a:spcAft>
              <a:buNone/>
              <a:defRPr/>
            </a:pPr>
            <a:r>
              <a:rPr lang="ru-RU" sz="2000">
                <a:solidFill>
                  <a:srgbClr val="002060"/>
                </a:solidFill>
                <a:latin typeface="+mn-lt"/>
              </a:rPr>
              <a:t>Архив необходимо распаковать, после чего запустить файл redis-server.exe</a:t>
            </a:r>
            <a:endParaRPr/>
          </a:p>
          <a:p>
            <a:pPr algn="just">
              <a:spcBef>
                <a:spcPts val="600"/>
              </a:spcBef>
              <a:spcAft>
                <a:spcPts val="600"/>
              </a:spcAft>
              <a:buNone/>
              <a:defRPr/>
            </a:pPr>
            <a:r>
              <a:rPr lang="ru-RU" sz="2000">
                <a:solidFill>
                  <a:srgbClr val="002060"/>
                </a:solidFill>
                <a:latin typeface="+mn-lt"/>
              </a:rPr>
              <a:t>Для работы с Redis в Python используется библиотека redis.</a:t>
            </a:r>
            <a:endParaRPr/>
          </a:p>
          <a:p>
            <a:pPr algn="just">
              <a:spcBef>
                <a:spcPts val="0"/>
              </a:spcBef>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redis: </a:t>
            </a:r>
            <a:r>
              <a:rPr lang="ru-RU">
                <a:solidFill>
                  <a:srgbClr val="002060"/>
                </a:solidFill>
                <a:latin typeface="+mn-lt"/>
                <a:cs typeface="Times New Roman"/>
              </a:rPr>
              <a:t>пример</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time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import</a:t>
            </a:r>
            <a:r>
              <a:rPr lang="en-US" sz="1400" b="0" i="0" u="none" strike="noStrike" cap="none" spc="0">
                <a:ln>
                  <a:noFill/>
                </a:ln>
                <a:solidFill>
                  <a:srgbClr val="000000"/>
                </a:solidFill>
                <a:latin typeface="Courier New"/>
                <a:ea typeface="+mn-ea"/>
                <a:cs typeface="+mn-cs"/>
              </a:rPr>
              <a:t> redis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Создаем подключение</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r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redis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Redis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host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'localhost'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port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6379</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db</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0</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Добавляем элемент - пару ключ-значение</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'John'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Получаем значение по ключу</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"r.get('name'):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get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Определяем тип значения по ключу</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"r.type('name'):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type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Удаляем элемент по ключу</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delete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"r.get('name'):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get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set </a:t>
            </a:r>
            <a:r>
              <a:rPr lang="ru-RU" sz="1400" b="0" i="0" u="none" strike="noStrike" cap="none" spc="0">
                <a:ln>
                  <a:noFill/>
                </a:ln>
                <a:solidFill>
                  <a:srgbClr val="008000"/>
                </a:solidFill>
                <a:latin typeface="Courier New"/>
                <a:ea typeface="+mn-ea"/>
                <a:cs typeface="+mn-cs"/>
              </a:rPr>
              <a:t>всегда добавляет значение строкового типа</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'my_int'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00"/>
                </a:solidFill>
                <a:latin typeface="Courier New"/>
                <a:ea typeface="+mn-ea"/>
                <a:cs typeface="+mn-cs"/>
              </a:rPr>
              <a:t>2</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"r.get('my_int'):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get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'my_int'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"r.type('my_int'):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type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'my_int'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Инкрементируем значение по ключу, которое для данной</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операции интерпретируется как 64-битное знаковое целое</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"r.incr('my_int'):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incr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'my_int'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Проверяем существование значения по ключу</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"r.exists('my_int'):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exists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'my_int'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Проектируем социальную сеть</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spcBef>
                <a:spcPts val="0"/>
              </a:spcBef>
              <a:buNone/>
              <a:defRPr/>
            </a:pPr>
            <a:r>
              <a:rPr lang="ru-RU" sz="2000">
                <a:solidFill>
                  <a:srgbClr val="002060"/>
                </a:solidFill>
                <a:latin typeface="+mn-lt"/>
              </a:rPr>
              <a:t>При выборе модели данных стоит учесть следующие факты:</a:t>
            </a:r>
            <a:endParaRPr/>
          </a:p>
          <a:p>
            <a:pPr marL="360000" indent="-360000">
              <a:spcBef>
                <a:spcPts val="0"/>
              </a:spcBef>
              <a:defRPr/>
            </a:pPr>
            <a:r>
              <a:rPr lang="ru-RU" sz="2000">
                <a:solidFill>
                  <a:srgbClr val="002060"/>
                </a:solidFill>
                <a:latin typeface="+mn-lt"/>
              </a:rPr>
              <a:t>данных будет много (vk.com – более 460 млн. пользователей)</a:t>
            </a:r>
            <a:endParaRPr/>
          </a:p>
          <a:p>
            <a:pPr marL="360000" indent="-360000">
              <a:spcBef>
                <a:spcPts val="0"/>
              </a:spcBef>
              <a:defRPr/>
            </a:pPr>
            <a:r>
              <a:rPr lang="ru-RU" sz="2000">
                <a:solidFill>
                  <a:srgbClr val="002060"/>
                </a:solidFill>
                <a:latin typeface="+mn-lt"/>
              </a:rPr>
              <a:t>окончательной схемы данных нет (сами сущности и их атрибуты еще будут неоднократно добавляться и удаляться)</a:t>
            </a:r>
            <a:endParaRPr/>
          </a:p>
          <a:p>
            <a:pPr>
              <a:spcBef>
                <a:spcPts val="0"/>
              </a:spcBef>
              <a:buNone/>
              <a:defRPr/>
            </a:pPr>
            <a:endParaRPr lang="ru-RU" sz="2000">
              <a:solidFill>
                <a:srgbClr val="002060"/>
              </a:solidFill>
              <a:latin typeface="+mn-lt"/>
            </a:endParaRPr>
          </a:p>
          <a:p>
            <a:pPr>
              <a:spcBef>
                <a:spcPts val="0"/>
              </a:spcBef>
              <a:buNone/>
              <a:defRPr/>
            </a:pPr>
            <a:endParaRPr lang="ru-RU" sz="2000">
              <a:solidFill>
                <a:srgbClr val="002060"/>
              </a:solidFill>
              <a:latin typeface="+mn-lt"/>
            </a:endParaRPr>
          </a:p>
          <a:p>
            <a:pPr>
              <a:spcBef>
                <a:spcPts val="0"/>
              </a:spcBef>
              <a:buNone/>
              <a:defRPr/>
            </a:pPr>
            <a:endParaRPr lang="ru-RU" sz="2000">
              <a:solidFill>
                <a:srgbClr val="002060"/>
              </a:solidFill>
              <a:latin typeface="+mn-lt"/>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2143654" y="2536825"/>
          <a:ext cx="7783512" cy="1784350"/>
        </p:xfrm>
        <a:graphic>
          <a:graphicData uri="http://schemas.openxmlformats.org/presentationml/2006/ole">
            <p:oleObj name="oleObj" r:id="rId3" imgW="5857240" imgH="1342390" progId="Excel.Sheet.12">
              <p:embed/>
              <p:pic>
                <p:nvPicPr>
                  <p:cNvPr id="13" name="Object 4"/>
                  <p:cNvPicPr/>
                  <p:nvPr/>
                </p:nvPicPr>
                <p:blipFill>
                  <a:blip r:embed="rId2"/>
                  <a:stretch/>
                </p:blipFill>
                <p:spPr bwMode="auto">
                  <a:xfrm>
                    <a:off x="2143654" y="2536825"/>
                    <a:ext cx="7783512" cy="1784350"/>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2143654" y="4692221"/>
          <a:ext cx="4751388" cy="1609724"/>
        </p:xfrm>
        <a:graphic>
          <a:graphicData uri="http://schemas.openxmlformats.org/presentationml/2006/ole">
            <p:oleObj name="oleObj" r:id="rId5" imgW="3400425" imgH="1151890" progId="Excel.Sheet.12">
              <p:embed/>
              <p:pic>
                <p:nvPicPr>
                  <p:cNvPr id="14" name="Object 5"/>
                  <p:cNvPicPr/>
                  <p:nvPr/>
                </p:nvPicPr>
                <p:blipFill>
                  <a:blip r:embed="rId4"/>
                  <a:stretch/>
                </p:blipFill>
                <p:spPr bwMode="auto">
                  <a:xfrm>
                    <a:off x="2143654" y="4692221"/>
                    <a:ext cx="4751388" cy="1609724"/>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7488766" y="4692221"/>
          <a:ext cx="2438400" cy="1789112"/>
        </p:xfrm>
        <a:graphic>
          <a:graphicData uri="http://schemas.openxmlformats.org/presentationml/2006/ole">
            <p:oleObj name="oleObj" r:id="rId7" imgW="1828800" imgH="1342390" progId="Excel.Sheet.12">
              <p:embed/>
              <p:pic>
                <p:nvPicPr>
                  <p:cNvPr id="15" name="Object 7"/>
                  <p:cNvPicPr/>
                  <p:nvPr/>
                </p:nvPicPr>
                <p:blipFill>
                  <a:blip r:embed="rId6"/>
                  <a:stretch/>
                </p:blipFill>
                <p:spPr bwMode="auto">
                  <a:xfrm>
                    <a:off x="7488766" y="4692221"/>
                    <a:ext cx="2438400" cy="1789112"/>
                  </a:xfrm>
                  <a:prstGeom prst="rect">
                    <a:avLst/>
                  </a:prstGeom>
                </p:spPr>
              </p:pic>
            </p:oleObj>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redis: </a:t>
            </a:r>
            <a:r>
              <a:rPr lang="ru-RU">
                <a:solidFill>
                  <a:srgbClr val="002060"/>
                </a:solidFill>
                <a:latin typeface="+mn-lt"/>
                <a:cs typeface="Times New Roman"/>
              </a:rPr>
              <a:t>пример</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set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'temp_value'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'value'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8000"/>
                </a:solidFill>
                <a:latin typeface="Courier New"/>
                <a:ea typeface="+mn-ea"/>
                <a:cs typeface="+mn-cs"/>
              </a:rPr>
              <a:t># </a:t>
            </a:r>
            <a:r>
              <a:rPr lang="ru-RU" sz="1600" b="0" i="0" u="none" strike="noStrike" cap="none" spc="0">
                <a:ln>
                  <a:noFill/>
                </a:ln>
                <a:solidFill>
                  <a:srgbClr val="008000"/>
                </a:solidFill>
                <a:latin typeface="Courier New"/>
                <a:ea typeface="+mn-ea"/>
                <a:cs typeface="+mn-cs"/>
              </a:rPr>
              <a:t>Задаем время жизни ключа (в секундах), по истечении</a:t>
            </a:r>
            <a:r>
              <a:rPr lang="ru-RU" sz="1600" b="0" i="0" u="none" strike="noStrike" cap="none" spc="0">
                <a:ln>
                  <a:noFill/>
                </a:ln>
                <a:solidFill>
                  <a:srgbClr val="000000"/>
                </a:solidFill>
                <a:latin typeface="Courier New"/>
                <a:ea typeface="+mn-ea"/>
                <a:cs typeface="+mn-cs"/>
              </a:rPr>
              <a:t> </a:t>
            </a:r>
            <a:endParaRPr lang="en-US" sz="16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600" b="0" i="0" u="none" strike="noStrike" cap="none" spc="0">
                <a:ln>
                  <a:noFill/>
                </a:ln>
                <a:solidFill>
                  <a:srgbClr val="008000"/>
                </a:solidFill>
                <a:latin typeface="Courier New"/>
                <a:ea typeface="+mn-ea"/>
                <a:cs typeface="+mn-cs"/>
              </a:rPr>
              <a:t># которого он будет автоматически удален с сервера</a:t>
            </a:r>
            <a:r>
              <a:rPr lang="ru-RU" sz="1600" b="0" i="0" u="none" strike="noStrike" cap="none" spc="0">
                <a:ln>
                  <a:noFill/>
                </a:ln>
                <a:solidFill>
                  <a:srgbClr val="000000"/>
                </a:solidFill>
                <a:latin typeface="Courier New"/>
                <a:ea typeface="+mn-ea"/>
                <a:cs typeface="+mn-cs"/>
              </a:rPr>
              <a:t> </a:t>
            </a:r>
            <a:endParaRPr lang="en-US" sz="16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expire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'temp_value'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FF0000"/>
                </a:solidFill>
                <a:latin typeface="Courier New"/>
                <a:ea typeface="+mn-ea"/>
                <a:cs typeface="+mn-cs"/>
              </a:rPr>
              <a:t>5</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8000"/>
                </a:solidFill>
                <a:latin typeface="Courier New"/>
                <a:ea typeface="+mn-ea"/>
                <a:cs typeface="+mn-cs"/>
              </a:rPr>
              <a:t># </a:t>
            </a:r>
            <a:r>
              <a:rPr lang="ru-RU" sz="1600" b="0" i="0" u="none" strike="noStrike" cap="none" spc="0">
                <a:ln>
                  <a:noFill/>
                </a:ln>
                <a:solidFill>
                  <a:srgbClr val="008000"/>
                </a:solidFill>
                <a:latin typeface="Courier New"/>
                <a:ea typeface="+mn-ea"/>
                <a:cs typeface="+mn-cs"/>
              </a:rPr>
              <a:t>Узнаем оставшееся время жизни ключа</a:t>
            </a:r>
            <a:r>
              <a:rPr lang="ru-RU" sz="1600" b="0" i="0" u="none" strike="noStrike" cap="none" spc="0">
                <a:ln>
                  <a:noFill/>
                </a:ln>
                <a:solidFill>
                  <a:srgbClr val="000000"/>
                </a:solidFill>
                <a:latin typeface="Courier New"/>
                <a:ea typeface="+mn-ea"/>
                <a:cs typeface="+mn-cs"/>
              </a:rPr>
              <a:t> </a:t>
            </a:r>
            <a:endParaRPr lang="en-US" sz="16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"r.ttl('temp_value'):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ttl</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'temp_value'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"r.get('temp_value'):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get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'temp_value'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6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time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sleep</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FF0000"/>
                </a:solidFill>
                <a:latin typeface="Courier New"/>
                <a:ea typeface="+mn-ea"/>
                <a:cs typeface="+mn-cs"/>
              </a:rPr>
              <a:t>5</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"After 5 seconds..."</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600" b="1" i="0" u="none" strike="noStrike" cap="none" spc="0">
              <a:ln>
                <a:noFill/>
              </a:ln>
              <a:solidFill>
                <a:srgbClr val="0000FF"/>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"r.ttl('temp_value'):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ttl</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'temp_value'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"r.get('temp_value'):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get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'temp_value'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"r.exists('temp_value'):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exists</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'temp_value'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6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8000"/>
                </a:solidFill>
                <a:latin typeface="Courier New"/>
                <a:ea typeface="+mn-ea"/>
                <a:cs typeface="+mn-cs"/>
              </a:rPr>
              <a:t># hashset - </a:t>
            </a:r>
            <a:r>
              <a:rPr lang="ru-RU" sz="1600" b="0" i="0" u="none" strike="noStrike" cap="none" spc="0">
                <a:ln>
                  <a:noFill/>
                </a:ln>
                <a:solidFill>
                  <a:srgbClr val="008000"/>
                </a:solidFill>
                <a:latin typeface="Courier New"/>
                <a:ea typeface="+mn-ea"/>
                <a:cs typeface="+mn-cs"/>
              </a:rPr>
              <a:t>хэшсет</a:t>
            </a:r>
            <a:r>
              <a:rPr lang="ru-RU" sz="1600" b="0" i="0" u="none" strike="noStrike" cap="none" spc="0">
                <a:ln>
                  <a:noFill/>
                </a:ln>
                <a:solidFill>
                  <a:srgbClr val="000000"/>
                </a:solidFill>
                <a:latin typeface="Courier New"/>
                <a:ea typeface="+mn-ea"/>
                <a:cs typeface="+mn-cs"/>
              </a:rPr>
              <a:t> </a:t>
            </a:r>
            <a:endParaRPr lang="en-US" sz="16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600" b="0" i="0" u="none" strike="noStrike" cap="none" spc="0">
                <a:ln>
                  <a:noFill/>
                </a:ln>
                <a:solidFill>
                  <a:srgbClr val="008000"/>
                </a:solidFill>
                <a:latin typeface="Courier New"/>
                <a:ea typeface="+mn-ea"/>
                <a:cs typeface="+mn-cs"/>
              </a:rPr>
              <a:t># Добавляем пару ключ-значение в хэшсет </a:t>
            </a:r>
            <a:r>
              <a:rPr lang="en-US" sz="1600" b="0" i="0" u="none" strike="noStrike" cap="none" spc="0">
                <a:ln>
                  <a:noFill/>
                </a:ln>
                <a:solidFill>
                  <a:srgbClr val="008000"/>
                </a:solidFill>
                <a:latin typeface="Courier New"/>
                <a:ea typeface="+mn-ea"/>
                <a:cs typeface="+mn-cs"/>
              </a:rPr>
              <a:t>user:1</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hset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'user:1'</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'name'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'John'</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8000"/>
                </a:solidFill>
                <a:latin typeface="Courier New"/>
                <a:ea typeface="+mn-ea"/>
                <a:cs typeface="+mn-cs"/>
              </a:rPr>
              <a:t># </a:t>
            </a:r>
            <a:r>
              <a:rPr lang="ru-RU" sz="1600" b="0" i="0" u="none" strike="noStrike" cap="none" spc="0">
                <a:ln>
                  <a:noFill/>
                </a:ln>
                <a:solidFill>
                  <a:srgbClr val="008000"/>
                </a:solidFill>
                <a:latin typeface="Courier New"/>
                <a:ea typeface="+mn-ea"/>
                <a:cs typeface="+mn-cs"/>
              </a:rPr>
              <a:t>Добавляем еще одну пару ключ-значение в хэшсет </a:t>
            </a:r>
            <a:r>
              <a:rPr lang="en-US" sz="1600" b="0" i="0" u="none" strike="noStrike" cap="none" spc="0">
                <a:ln>
                  <a:noFill/>
                </a:ln>
                <a:solidFill>
                  <a:srgbClr val="008000"/>
                </a:solidFill>
                <a:latin typeface="Courier New"/>
                <a:ea typeface="+mn-ea"/>
                <a:cs typeface="+mn-cs"/>
              </a:rPr>
              <a:t>user:1</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hset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'user:1'</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'email'</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'john@gmail.com'</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"r.hget('user:1', 'name'):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hget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'user:1'</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'name'</a:t>
            </a:r>
            <a:r>
              <a:rPr lang="en-US" sz="1600" b="1" i="0" u="none" strike="noStrike" cap="none" spc="0">
                <a:ln>
                  <a:noFill/>
                </a:ln>
                <a:solidFill>
                  <a:srgbClr val="000080"/>
                </a:solidFill>
                <a:latin typeface="Courier New"/>
                <a:ea typeface="+mn-ea"/>
                <a:cs typeface="+mn-cs"/>
              </a:rPr>
              <a:t>))</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"r.hkeys('user:1'):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hkeys</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'user:1'</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"r.hgetall('user:1'):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hgetall</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'user:1'</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redis: </a:t>
            </a:r>
            <a:r>
              <a:rPr lang="ru-RU">
                <a:solidFill>
                  <a:srgbClr val="002060"/>
                </a:solidFill>
                <a:latin typeface="+mn-lt"/>
                <a:cs typeface="Times New Roman"/>
              </a:rPr>
              <a:t>пример</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8000"/>
                </a:solidFill>
                <a:latin typeface="Courier New"/>
                <a:ea typeface="+mn-ea"/>
                <a:cs typeface="+mn-cs"/>
              </a:rPr>
              <a:t># list - </a:t>
            </a:r>
            <a:r>
              <a:rPr lang="ru-RU" sz="1600" b="0" i="0" u="none" strike="noStrike" cap="none" spc="0">
                <a:ln>
                  <a:noFill/>
                </a:ln>
                <a:solidFill>
                  <a:srgbClr val="008000"/>
                </a:solidFill>
                <a:latin typeface="Courier New"/>
                <a:ea typeface="+mn-ea"/>
                <a:cs typeface="+mn-cs"/>
              </a:rPr>
              <a:t>список</a:t>
            </a:r>
            <a:r>
              <a:rPr lang="ru-RU" sz="1600" b="0" i="0" u="none" strike="noStrike" cap="none" spc="0">
                <a:ln>
                  <a:noFill/>
                </a:ln>
                <a:solidFill>
                  <a:srgbClr val="000000"/>
                </a:solidFill>
                <a:latin typeface="Courier New"/>
                <a:ea typeface="+mn-ea"/>
                <a:cs typeface="+mn-cs"/>
              </a:rPr>
              <a:t> </a:t>
            </a:r>
            <a:r>
              <a:rPr lang="ru-RU" sz="1600" b="0" i="0" u="none" strike="noStrike" cap="none" spc="0">
                <a:ln>
                  <a:noFill/>
                </a:ln>
                <a:solidFill>
                  <a:srgbClr val="008000"/>
                </a:solidFill>
                <a:latin typeface="Courier New"/>
                <a:ea typeface="+mn-ea"/>
                <a:cs typeface="+mn-cs"/>
              </a:rPr>
              <a:t># Добавляем элементы в список</a:t>
            </a:r>
            <a:r>
              <a:rPr lang="ru-RU" sz="1600" b="0" i="0" u="none" strike="noStrike" cap="none" spc="0">
                <a:ln>
                  <a:noFill/>
                </a:ln>
                <a:solidFill>
                  <a:srgbClr val="000000"/>
                </a:solidFill>
                <a:latin typeface="Courier New"/>
                <a:ea typeface="+mn-ea"/>
                <a:cs typeface="+mn-cs"/>
              </a:rPr>
              <a:t> </a:t>
            </a:r>
            <a:endParaRPr lang="en-US" sz="16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rpush</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'my_list'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'elem1'</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rpush</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'my_list'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'elem2'</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rpush</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'my_list'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'elem3'</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rpush</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'my_list'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'elem4'</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"r.llen('my_list'):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llen</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'my_list'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"r.lindex('my_list', 0):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lindex</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'my_list'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FF0000"/>
                </a:solidFill>
                <a:latin typeface="Courier New"/>
                <a:ea typeface="+mn-ea"/>
                <a:cs typeface="+mn-cs"/>
              </a:rPr>
              <a:t>0</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"r.lrange('my_list', 1, 3):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lrange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'my_list'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FF0000"/>
                </a:solidFill>
                <a:latin typeface="Courier New"/>
                <a:ea typeface="+mn-ea"/>
                <a:cs typeface="+mn-cs"/>
              </a:rPr>
              <a:t>1</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FF0000"/>
                </a:solidFill>
                <a:latin typeface="Courier New"/>
                <a:ea typeface="+mn-ea"/>
                <a:cs typeface="+mn-cs"/>
              </a:rPr>
              <a:t>3</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endParaRPr lang="en-US" sz="16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8000"/>
                </a:solidFill>
                <a:latin typeface="Courier New"/>
                <a:ea typeface="+mn-ea"/>
                <a:cs typeface="+mn-cs"/>
              </a:rPr>
              <a:t># </a:t>
            </a:r>
            <a:r>
              <a:rPr lang="ru-RU" sz="1600" b="0" i="0" u="none" strike="noStrike" cap="none" spc="0">
                <a:ln>
                  <a:noFill/>
                </a:ln>
                <a:solidFill>
                  <a:srgbClr val="008000"/>
                </a:solidFill>
                <a:latin typeface="Courier New"/>
                <a:ea typeface="+mn-ea"/>
                <a:cs typeface="+mn-cs"/>
              </a:rPr>
              <a:t>Реализация паттерна издатель-подписчик</a:t>
            </a:r>
            <a:r>
              <a:rPr lang="ru-RU" sz="1600" b="0" i="0" u="none" strike="noStrike" cap="none" spc="0">
                <a:ln>
                  <a:noFill/>
                </a:ln>
                <a:solidFill>
                  <a:srgbClr val="000000"/>
                </a:solidFill>
                <a:latin typeface="Courier New"/>
                <a:ea typeface="+mn-ea"/>
                <a:cs typeface="+mn-cs"/>
              </a:rPr>
              <a:t> </a:t>
            </a:r>
            <a:endParaRPr lang="en-US" sz="16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p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pubsub</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ignore_subscribe_messages</a:t>
            </a:r>
            <a:r>
              <a:rPr lang="en-US" sz="1600" b="1" i="0" u="none" strike="noStrike" cap="none" spc="0">
                <a:ln>
                  <a:noFill/>
                </a:ln>
                <a:solidFill>
                  <a:srgbClr val="000080"/>
                </a:solidFill>
                <a:latin typeface="Courier New"/>
                <a:ea typeface="+mn-ea"/>
                <a:cs typeface="+mn-cs"/>
              </a:rPr>
              <a:t>=</a:t>
            </a:r>
            <a:r>
              <a:rPr lang="en-US" sz="1600" b="1" i="0" u="none" strike="noStrike" cap="none" spc="0">
                <a:ln>
                  <a:noFill/>
                </a:ln>
                <a:solidFill>
                  <a:srgbClr val="0000FF"/>
                </a:solidFill>
                <a:latin typeface="Courier New"/>
                <a:ea typeface="+mn-ea"/>
                <a:cs typeface="+mn-cs"/>
              </a:rPr>
              <a:t>True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p</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subscribe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'my-chat'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"p.get_message():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p</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get_message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r</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publish</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'my-chat'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r>
              <a:rPr lang="en-US" sz="1600" b="0" i="0" u="none" strike="noStrike" cap="none" spc="0">
                <a:ln>
                  <a:noFill/>
                </a:ln>
                <a:solidFill>
                  <a:srgbClr val="808080"/>
                </a:solidFill>
                <a:latin typeface="Courier New"/>
                <a:ea typeface="+mn-ea"/>
                <a:cs typeface="+mn-cs"/>
              </a:rPr>
              <a:t>'user: Hello!'</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FF"/>
                </a:solidFill>
                <a:latin typeface="Courier New"/>
                <a:ea typeface="+mn-ea"/>
                <a:cs typeface="+mn-cs"/>
              </a:rPr>
              <a:t>while</a:t>
            </a:r>
            <a:r>
              <a:rPr lang="en-US" sz="1600" b="0" i="0" u="none" strike="noStrike" cap="none" spc="0">
                <a:ln>
                  <a:noFill/>
                </a:ln>
                <a:solidFill>
                  <a:srgbClr val="000000"/>
                </a:solidFill>
                <a:latin typeface="Courier New"/>
                <a:ea typeface="+mn-ea"/>
                <a:cs typeface="+mn-cs"/>
              </a:rPr>
              <a:t> </a:t>
            </a:r>
            <a:r>
              <a:rPr lang="en-US" sz="1600" b="1" i="0" u="none" strike="noStrike" cap="none" spc="0">
                <a:ln>
                  <a:noFill/>
                </a:ln>
                <a:solidFill>
                  <a:srgbClr val="0000FF"/>
                </a:solidFill>
                <a:latin typeface="Courier New"/>
                <a:ea typeface="+mn-ea"/>
                <a:cs typeface="+mn-cs"/>
              </a:rPr>
              <a:t>True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0" i="0" u="none" strike="noStrike" cap="none" spc="0">
                <a:ln>
                  <a:noFill/>
                </a:ln>
                <a:solidFill>
                  <a:srgbClr val="000000"/>
                </a:solidFill>
                <a:latin typeface="Courier New"/>
                <a:ea typeface="+mn-ea"/>
                <a:cs typeface="+mn-cs"/>
              </a:rPr>
              <a:t>    msg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p</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get_message</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00"/>
                </a:solidFill>
                <a:latin typeface="Courier New"/>
                <a:ea typeface="+mn-ea"/>
                <a:cs typeface="+mn-cs"/>
              </a:rPr>
              <a:t>    </a:t>
            </a:r>
            <a:r>
              <a:rPr lang="en-US" sz="1600" b="1" i="0" u="none" strike="noStrike" cap="none" spc="0">
                <a:ln>
                  <a:noFill/>
                </a:ln>
                <a:solidFill>
                  <a:srgbClr val="0000FF"/>
                </a:solidFill>
                <a:latin typeface="Courier New"/>
                <a:ea typeface="+mn-ea"/>
                <a:cs typeface="+mn-cs"/>
              </a:rPr>
              <a:t>if</a:t>
            </a:r>
            <a:r>
              <a:rPr lang="en-US" sz="1600" b="0" i="0" u="none" strike="noStrike" cap="none" spc="0">
                <a:ln>
                  <a:noFill/>
                </a:ln>
                <a:solidFill>
                  <a:srgbClr val="000000"/>
                </a:solidFill>
                <a:latin typeface="Courier New"/>
                <a:ea typeface="+mn-ea"/>
                <a:cs typeface="+mn-cs"/>
              </a:rPr>
              <a:t> msg</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00"/>
                </a:solidFill>
                <a:latin typeface="Courier New"/>
                <a:ea typeface="+mn-ea"/>
                <a:cs typeface="+mn-cs"/>
              </a:rPr>
              <a:t>        </a:t>
            </a:r>
            <a:r>
              <a:rPr lang="en-US" sz="1600" b="1" i="0" u="none" strike="noStrike" cap="none" spc="0">
                <a:ln>
                  <a:noFill/>
                </a:ln>
                <a:solidFill>
                  <a:srgbClr val="0000FF"/>
                </a:solidFill>
                <a:latin typeface="Courier New"/>
                <a:ea typeface="+mn-ea"/>
                <a:cs typeface="+mn-cs"/>
              </a:rPr>
              <a:t>print</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808080"/>
                </a:solidFill>
                <a:latin typeface="Courier New"/>
                <a:ea typeface="+mn-ea"/>
                <a:cs typeface="+mn-cs"/>
              </a:rPr>
              <a:t>"p.get_message(): "</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msg</a:t>
            </a:r>
            <a:r>
              <a:rPr lang="en-US" sz="1600" b="1" i="0" u="none" strike="noStrike" cap="none" spc="0">
                <a:ln>
                  <a:noFill/>
                </a:ln>
                <a:solidFill>
                  <a:srgbClr val="000080"/>
                </a:solidFill>
                <a:latin typeface="Courier New"/>
                <a:ea typeface="+mn-ea"/>
                <a:cs typeface="+mn-cs"/>
              </a:rPr>
              <a:t>)</a:t>
            </a:r>
            <a:r>
              <a:rPr lang="en-US" sz="1600" b="0" i="0" u="none" strike="noStrike" cap="none" spc="0">
                <a:ln>
                  <a:noFill/>
                </a:ln>
                <a:solidFill>
                  <a:srgbClr val="000000"/>
                </a:solidFill>
                <a:latin typeface="Courier New"/>
                <a:ea typeface="+mn-ea"/>
                <a:cs typeface="+mn-cs"/>
              </a:rPr>
              <a:t> </a:t>
            </a:r>
            <a:endParaRPr/>
          </a:p>
          <a:p>
            <a:pPr marL="0" marR="0" lvl="0" indent="0" algn="l" defTabSz="914400">
              <a:lnSpc>
                <a:spcPct val="100000"/>
              </a:lnSpc>
              <a:spcBef>
                <a:spcPts val="0"/>
              </a:spcBef>
              <a:spcAft>
                <a:spcPts val="0"/>
              </a:spcAft>
              <a:buClrTx/>
              <a:buSzTx/>
              <a:buFontTx/>
              <a:buNone/>
              <a:defRPr/>
            </a:pPr>
            <a:r>
              <a:rPr lang="en-US" sz="1600" b="1" i="0" u="none" strike="noStrike" cap="none" spc="0">
                <a:ln>
                  <a:noFill/>
                </a:ln>
                <a:solidFill>
                  <a:srgbClr val="000000"/>
                </a:solidFill>
                <a:latin typeface="Courier New"/>
                <a:ea typeface="+mn-ea"/>
                <a:cs typeface="+mn-cs"/>
              </a:rPr>
              <a:t>        </a:t>
            </a:r>
            <a:r>
              <a:rPr lang="en-US" sz="1600" b="1" i="0" u="none" strike="noStrike" cap="none" spc="0">
                <a:ln>
                  <a:noFill/>
                </a:ln>
                <a:solidFill>
                  <a:srgbClr val="0000FF"/>
                </a:solidFill>
                <a:latin typeface="Courier New"/>
                <a:ea typeface="+mn-ea"/>
                <a:cs typeface="+mn-cs"/>
              </a:rPr>
              <a:t>break</a:t>
            </a:r>
            <a:endParaRPr lang="en-US" sz="16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redis: </a:t>
            </a:r>
            <a:r>
              <a:rPr lang="ru-RU">
                <a:solidFill>
                  <a:srgbClr val="002060"/>
                </a:solidFill>
                <a:latin typeface="+mn-lt"/>
                <a:cs typeface="Times New Roman"/>
              </a:rPr>
              <a:t>тестовый вывод</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r.get('name'):  b'John'</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r.type('name'):  b'string'</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r.get('name'):  None</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r.get('my_int'):  b'2'</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r.type('my_int'):  b'string'</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r.incr('my_int'):  3</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r.exists('my_int'):  1</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r.ttl('temp_value'):  5</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r.get('temp_value'):  b'value'</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After 5 seconds...</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r.ttl('temp_value'):  -2</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r.get('temp_value'):  None</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r.exists('temp_value'):  0</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r.hget('user:1', 'name'):  b'John'</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r.hkeys('user:1'):  [b'name', b'email']</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r.hgetall('user:1'):  {b'name': b'John', b'email': b'john@gmail.com'}</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r.llen('my_list'):  0</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r.lindex('my_list', 0):  b'elem1'</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r.lrange('my_list', 1, 3):  [b'elem2', b'elem3', b'elem4']</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p.get_message():  None</a:t>
            </a:r>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p.get_message():  {'type': 'message', 'pattern': None, 'channel': b'my-chat', 'data': b'user: Hello!'}</a:t>
            </a:r>
            <a:endParaRPr lang="ru-RU" sz="1400" b="0" i="0" u="none" strike="noStrike" cap="none" spc="0">
              <a:ln>
                <a:noFill/>
              </a:ln>
              <a:solidFill>
                <a:srgbClr val="000000"/>
              </a:solidFill>
              <a:latin typeface="Courier New"/>
              <a:ea typeface="+mn-ea"/>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ScyllaDB</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600"/>
              </a:spcBef>
              <a:spcAft>
                <a:spcPts val="600"/>
              </a:spcAft>
              <a:buNone/>
              <a:defRPr/>
            </a:pPr>
            <a:r>
              <a:rPr lang="en-US" sz="2000">
                <a:solidFill>
                  <a:srgbClr val="002060"/>
                </a:solidFill>
                <a:latin typeface="+mn-lt"/>
              </a:rPr>
              <a:t>Scylla – </a:t>
            </a:r>
            <a:r>
              <a:rPr lang="ru-RU" sz="2000">
                <a:solidFill>
                  <a:srgbClr val="002060"/>
                </a:solidFill>
                <a:latin typeface="+mn-lt"/>
              </a:rPr>
              <a:t>колоночная распределенная база данных с открытым исходным кодом, реализованная на </a:t>
            </a:r>
            <a:r>
              <a:rPr lang="en-US" sz="2000">
                <a:solidFill>
                  <a:srgbClr val="002060"/>
                </a:solidFill>
                <a:latin typeface="+mn-lt"/>
              </a:rPr>
              <a:t>C </a:t>
            </a:r>
            <a:r>
              <a:rPr lang="ru-RU" sz="2000">
                <a:solidFill>
                  <a:srgbClr val="002060"/>
                </a:solidFill>
                <a:latin typeface="+mn-lt"/>
              </a:rPr>
              <a:t>с использованием библиотеки асинхронного программирования </a:t>
            </a:r>
            <a:r>
              <a:rPr lang="en-US" sz="2000">
                <a:solidFill>
                  <a:srgbClr val="002060"/>
                </a:solidFill>
                <a:latin typeface="+mn-lt"/>
              </a:rPr>
              <a:t>Seastar</a:t>
            </a:r>
            <a:r>
              <a:rPr lang="ru-RU" sz="2000">
                <a:solidFill>
                  <a:srgbClr val="002060"/>
                </a:solidFill>
                <a:latin typeface="+mn-lt"/>
              </a:rPr>
              <a:t>. Дизайн, концепций, технологии унаследованы от</a:t>
            </a:r>
            <a:r>
              <a:rPr lang="en-US" sz="2000">
                <a:solidFill>
                  <a:srgbClr val="002060"/>
                </a:solidFill>
                <a:latin typeface="+mn-lt"/>
              </a:rPr>
              <a:t> </a:t>
            </a:r>
            <a:r>
              <a:rPr lang="ru-RU" sz="2000">
                <a:solidFill>
                  <a:srgbClr val="002060"/>
                </a:solidFill>
                <a:latin typeface="+mn-lt"/>
              </a:rPr>
              <a:t>популярной колоночной базы данных </a:t>
            </a:r>
            <a:r>
              <a:rPr lang="en-US" sz="2000">
                <a:solidFill>
                  <a:srgbClr val="002060"/>
                </a:solidFill>
                <a:latin typeface="+mn-lt"/>
              </a:rPr>
              <a:t>Cassandra, </a:t>
            </a:r>
            <a:r>
              <a:rPr lang="ru-RU" sz="2000">
                <a:solidFill>
                  <a:srgbClr val="002060"/>
                </a:solidFill>
                <a:latin typeface="+mn-lt"/>
              </a:rPr>
              <a:t>написанной на </a:t>
            </a:r>
            <a:r>
              <a:rPr lang="en-US" sz="2000">
                <a:solidFill>
                  <a:srgbClr val="002060"/>
                </a:solidFill>
                <a:latin typeface="+mn-lt"/>
              </a:rPr>
              <a:t>Java.</a:t>
            </a:r>
            <a:r>
              <a:rPr lang="ru-RU" sz="2000">
                <a:solidFill>
                  <a:srgbClr val="002060"/>
                </a:solidFill>
                <a:latin typeface="+mn-lt"/>
              </a:rPr>
              <a:t> </a:t>
            </a:r>
            <a:r>
              <a:rPr lang="en-US" sz="2000">
                <a:solidFill>
                  <a:srgbClr val="002060"/>
                </a:solidFill>
                <a:latin typeface="+mn-lt"/>
              </a:rPr>
              <a:t>Cassandra, </a:t>
            </a:r>
            <a:r>
              <a:rPr lang="ru-RU" sz="2000">
                <a:solidFill>
                  <a:srgbClr val="002060"/>
                </a:solidFill>
                <a:latin typeface="+mn-lt"/>
              </a:rPr>
              <a:t>в свою очередь, позаимствовала дизайн у</a:t>
            </a:r>
            <a:r>
              <a:rPr lang="en-US" sz="2000">
                <a:solidFill>
                  <a:srgbClr val="002060"/>
                </a:solidFill>
                <a:latin typeface="+mn-lt"/>
              </a:rPr>
              <a:t> Amazon Dynamo</a:t>
            </a:r>
            <a:r>
              <a:rPr lang="ru-RU" sz="2000">
                <a:solidFill>
                  <a:srgbClr val="002060"/>
                </a:solidFill>
                <a:latin typeface="+mn-lt"/>
              </a:rPr>
              <a:t>, а модели данных – у </a:t>
            </a:r>
            <a:r>
              <a:rPr lang="en-US" sz="2000">
                <a:solidFill>
                  <a:srgbClr val="002060"/>
                </a:solidFill>
                <a:latin typeface="+mn-lt"/>
              </a:rPr>
              <a:t>Google BigTable</a:t>
            </a:r>
            <a:r>
              <a:rPr lang="ru-RU" sz="2000">
                <a:solidFill>
                  <a:srgbClr val="002060"/>
                </a:solidFill>
                <a:latin typeface="+mn-lt"/>
              </a:rPr>
              <a:t>.</a:t>
            </a:r>
            <a:endParaRPr lang="en-US" sz="2000">
              <a:solidFill>
                <a:srgbClr val="002060"/>
              </a:solidFill>
              <a:latin typeface="+mn-lt"/>
            </a:endParaRPr>
          </a:p>
          <a:p>
            <a:pPr algn="just">
              <a:spcBef>
                <a:spcPts val="600"/>
              </a:spcBef>
              <a:spcAft>
                <a:spcPts val="600"/>
              </a:spcAft>
              <a:buNone/>
              <a:defRPr/>
            </a:pPr>
            <a:r>
              <a:rPr lang="ru-RU" sz="2000">
                <a:solidFill>
                  <a:srgbClr val="002060"/>
                </a:solidFill>
                <a:latin typeface="+mn-lt"/>
              </a:rPr>
              <a:t>Для установки сервера </a:t>
            </a:r>
            <a:r>
              <a:rPr lang="en-US" sz="2000">
                <a:solidFill>
                  <a:srgbClr val="002060"/>
                </a:solidFill>
                <a:latin typeface="+mn-lt"/>
              </a:rPr>
              <a:t>Scylla</a:t>
            </a:r>
            <a:r>
              <a:rPr lang="ru-RU" sz="2000">
                <a:solidFill>
                  <a:srgbClr val="002060"/>
                </a:solidFill>
                <a:latin typeface="+mn-lt"/>
              </a:rPr>
              <a:t> необходимо зайти на </a:t>
            </a:r>
            <a:r>
              <a:rPr lang="en-US" sz="2000" u="sng">
                <a:solidFill>
                  <a:srgbClr val="002060"/>
                </a:solidFill>
                <a:latin typeface="+mn-lt"/>
                <a:hlinkClick r:id="rId2" tooltip="https://www.scylladb.com/download/#server"/>
              </a:rPr>
              <a:t>https://www.scylladb.com/download/#server</a:t>
            </a:r>
            <a:r>
              <a:rPr lang="ru-RU" sz="2000">
                <a:solidFill>
                  <a:srgbClr val="002060"/>
                </a:solidFill>
                <a:latin typeface="+mn-lt"/>
              </a:rPr>
              <a:t>, выбрать ОС и версию </a:t>
            </a:r>
            <a:r>
              <a:rPr lang="en-US" sz="2000">
                <a:solidFill>
                  <a:srgbClr val="002060"/>
                </a:solidFill>
                <a:latin typeface="+mn-lt"/>
              </a:rPr>
              <a:t>Scylla</a:t>
            </a:r>
            <a:r>
              <a:rPr lang="ru-RU" sz="2000">
                <a:solidFill>
                  <a:srgbClr val="002060"/>
                </a:solidFill>
                <a:latin typeface="+mn-lt"/>
              </a:rPr>
              <a:t> и следовать инструкциям по установке.</a:t>
            </a:r>
            <a:endParaRPr lang="ru-RU" sz="2000">
              <a:solidFill>
                <a:srgbClr val="002060"/>
              </a:solidFill>
              <a:latin typeface="Calibri"/>
            </a:endParaRPr>
          </a:p>
          <a:p>
            <a:pPr marL="0" marR="0" indent="0" algn="just">
              <a:lnSpc>
                <a:spcPct val="100000"/>
              </a:lnSpc>
              <a:spcBef>
                <a:spcPts val="599"/>
              </a:spcBef>
              <a:spcAft>
                <a:spcPts val="599"/>
              </a:spcAft>
              <a:buNone/>
              <a:defRPr/>
            </a:pPr>
            <a:r>
              <a:rPr lang="ru-RU" sz="2000">
                <a:solidFill>
                  <a:srgbClr val="002060"/>
                </a:solidFill>
                <a:latin typeface="Calibri"/>
              </a:rPr>
              <a:t>Для</a:t>
            </a:r>
            <a:r>
              <a:rPr lang="en-US" sz="2000">
                <a:solidFill>
                  <a:srgbClr val="002060"/>
                </a:solidFill>
                <a:latin typeface="Calibri"/>
              </a:rPr>
              <a:t> </a:t>
            </a:r>
            <a:r>
              <a:rPr lang="ru-RU" sz="2000">
                <a:solidFill>
                  <a:srgbClr val="002060"/>
                </a:solidFill>
                <a:latin typeface="Calibri"/>
              </a:rPr>
              <a:t>запуска в </a:t>
            </a:r>
            <a:r>
              <a:rPr lang="en-US" sz="2000">
                <a:solidFill>
                  <a:srgbClr val="002060"/>
                </a:solidFill>
                <a:latin typeface="Calibri"/>
              </a:rPr>
              <a:t>Docker </a:t>
            </a:r>
            <a:r>
              <a:rPr lang="ru-RU" sz="2000">
                <a:solidFill>
                  <a:srgbClr val="002060"/>
                </a:solidFill>
                <a:latin typeface="Calibri"/>
              </a:rPr>
              <a:t>можно использовать команду: </a:t>
            </a:r>
            <a:r>
              <a:rPr lang="ru-RU" sz="2000" b="1" i="0" u="none" strike="noStrike" cap="none" spc="0">
                <a:solidFill>
                  <a:srgbClr val="002060"/>
                </a:solidFill>
                <a:latin typeface="Calibri"/>
                <a:ea typeface="Calibri"/>
                <a:cs typeface="Calibri"/>
              </a:rPr>
              <a:t>d</a:t>
            </a:r>
            <a:r>
              <a:rPr lang="ru-RU" sz="2000" b="1" i="0" u="none" strike="noStrike" cap="none" spc="0">
                <a:solidFill>
                  <a:srgbClr val="002060"/>
                </a:solidFill>
                <a:latin typeface="Calibri"/>
                <a:ea typeface="Calibri"/>
                <a:cs typeface="Calibri"/>
              </a:rPr>
              <a:t>ocker run -p 9042:9042 --name some-scylla -d scylladb/scylla</a:t>
            </a:r>
            <a:endParaRPr sz="2000" b="1">
              <a:solidFill>
                <a:srgbClr val="002060"/>
              </a:solidFill>
              <a:latin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ScyllaDB</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600"/>
              </a:spcBef>
              <a:spcAft>
                <a:spcPts val="600"/>
              </a:spcAft>
              <a:buNone/>
              <a:defRPr/>
            </a:pPr>
            <a:r>
              <a:rPr lang="ru-RU" sz="2000">
                <a:solidFill>
                  <a:srgbClr val="002060"/>
                </a:solidFill>
                <a:latin typeface="+mn-lt"/>
              </a:rPr>
              <a:t>Данные в </a:t>
            </a:r>
            <a:r>
              <a:rPr lang="en-US" sz="2000">
                <a:solidFill>
                  <a:srgbClr val="002060"/>
                </a:solidFill>
                <a:latin typeface="+mn-lt"/>
              </a:rPr>
              <a:t>Scylla </a:t>
            </a:r>
            <a:r>
              <a:rPr lang="ru-RU" sz="2000">
                <a:solidFill>
                  <a:srgbClr val="002060"/>
                </a:solidFill>
                <a:latin typeface="+mn-lt"/>
              </a:rPr>
              <a:t>размещаются на нескольких вычислительных узлах, объединенных в кластер, который можно представить в виде кольца. </a:t>
            </a:r>
            <a:endParaRPr lang="en-US" sz="2000">
              <a:solidFill>
                <a:srgbClr val="002060"/>
              </a:solidFill>
              <a:latin typeface="+mn-lt"/>
            </a:endParaRPr>
          </a:p>
          <a:p>
            <a:pPr algn="just">
              <a:spcBef>
                <a:spcPts val="600"/>
              </a:spcBef>
              <a:spcAft>
                <a:spcPts val="600"/>
              </a:spcAft>
              <a:buNone/>
              <a:defRPr/>
            </a:pPr>
            <a:r>
              <a:rPr lang="ru-RU" sz="2000">
                <a:solidFill>
                  <a:srgbClr val="002060"/>
                </a:solidFill>
                <a:latin typeface="+mn-lt"/>
              </a:rPr>
              <a:t>Логически данные объединены в кейспейсы (</a:t>
            </a:r>
            <a:r>
              <a:rPr lang="en-US" sz="2000">
                <a:solidFill>
                  <a:srgbClr val="002060"/>
                </a:solidFill>
                <a:latin typeface="+mn-lt"/>
              </a:rPr>
              <a:t>keyspace, </a:t>
            </a:r>
            <a:r>
              <a:rPr lang="ru-RU" sz="2000">
                <a:solidFill>
                  <a:srgbClr val="002060"/>
                </a:solidFill>
                <a:latin typeface="+mn-lt"/>
              </a:rPr>
              <a:t>аналог базы данных в SQL) – наборы таблиц с атрибутами, определяющими, как таблицы физически распределяются по узлам.</a:t>
            </a:r>
            <a:endParaRPr/>
          </a:p>
          <a:p>
            <a:pPr algn="just">
              <a:spcBef>
                <a:spcPts val="600"/>
              </a:spcBef>
              <a:spcAft>
                <a:spcPts val="600"/>
              </a:spcAft>
              <a:buNone/>
              <a:defRPr/>
            </a:pPr>
            <a:r>
              <a:rPr lang="ru-RU" sz="2000">
                <a:solidFill>
                  <a:srgbClr val="002060"/>
                </a:solidFill>
                <a:latin typeface="+mn-lt"/>
              </a:rPr>
              <a:t>Таблица</a:t>
            </a:r>
            <a:r>
              <a:rPr lang="en-US" sz="2000">
                <a:solidFill>
                  <a:srgbClr val="002060"/>
                </a:solidFill>
                <a:latin typeface="+mn-lt"/>
              </a:rPr>
              <a:t> – </a:t>
            </a:r>
            <a:r>
              <a:rPr lang="ru-RU" sz="2000">
                <a:solidFill>
                  <a:srgbClr val="002060"/>
                </a:solidFill>
                <a:latin typeface="+mn-lt"/>
              </a:rPr>
              <a:t>стандартный набор столбцов и строк, определяемый схемой.</a:t>
            </a:r>
            <a:r>
              <a:rPr lang="en-US" sz="2000">
                <a:solidFill>
                  <a:srgbClr val="002060"/>
                </a:solidFill>
                <a:latin typeface="+mn-lt"/>
              </a:rPr>
              <a:t> </a:t>
            </a:r>
            <a:r>
              <a:rPr lang="ru-RU" sz="2000">
                <a:solidFill>
                  <a:srgbClr val="002060"/>
                </a:solidFill>
                <a:latin typeface="+mn-lt"/>
              </a:rPr>
              <a:t>Каждая строка в таблице должна иметь уникальный идентификатор – первичный ключ (</a:t>
            </a:r>
            <a:r>
              <a:rPr lang="en-US" sz="2000">
                <a:solidFill>
                  <a:srgbClr val="002060"/>
                </a:solidFill>
                <a:latin typeface="+mn-lt"/>
              </a:rPr>
              <a:t>primary key). </a:t>
            </a:r>
            <a:endParaRPr lang="ru-RU" sz="2000">
              <a:solidFill>
                <a:srgbClr val="002060"/>
              </a:solidFill>
              <a:latin typeface="+mn-lt"/>
            </a:endParaRPr>
          </a:p>
          <a:p>
            <a:pPr algn="just">
              <a:spcBef>
                <a:spcPts val="600"/>
              </a:spcBef>
              <a:spcAft>
                <a:spcPts val="600"/>
              </a:spcAft>
              <a:buNone/>
              <a:defRPr/>
            </a:pPr>
            <a:r>
              <a:rPr lang="ru-RU" sz="2000">
                <a:solidFill>
                  <a:srgbClr val="002060"/>
                </a:solidFill>
                <a:latin typeface="+mn-lt"/>
              </a:rPr>
              <a:t>Строки таблицы (записи) физически распределяются по узлам путем применения хэш-функции (по умолчанию используется алгоритм </a:t>
            </a:r>
            <a:r>
              <a:rPr lang="en-US" sz="2000">
                <a:solidFill>
                  <a:srgbClr val="002060"/>
                </a:solidFill>
                <a:latin typeface="+mn-lt"/>
              </a:rPr>
              <a:t>Murmur3</a:t>
            </a:r>
            <a:r>
              <a:rPr lang="ru-RU" sz="2000">
                <a:solidFill>
                  <a:srgbClr val="002060"/>
                </a:solidFill>
                <a:latin typeface="+mn-lt"/>
              </a:rPr>
              <a:t>) к первичному ключу. Функция возвращает ключ партиции </a:t>
            </a:r>
            <a:r>
              <a:rPr lang="en-US" sz="2000">
                <a:solidFill>
                  <a:srgbClr val="002060"/>
                </a:solidFill>
                <a:latin typeface="+mn-lt"/>
              </a:rPr>
              <a:t>(partition key)</a:t>
            </a:r>
            <a:r>
              <a:rPr lang="ru-RU" sz="2000">
                <a:solidFill>
                  <a:srgbClr val="002060"/>
                </a:solidFill>
                <a:latin typeface="+mn-lt"/>
              </a:rPr>
              <a:t> – идентификатор набора записей на узле. По ключу партиции, исходя из количества активных узлов, рассчитывается токен – т.е. идентификатор узла, на котором должна храниться запись.</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ScyllaDB</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600"/>
              </a:spcBef>
              <a:spcAft>
                <a:spcPts val="600"/>
              </a:spcAft>
              <a:buNone/>
              <a:defRPr/>
            </a:pPr>
            <a:r>
              <a:rPr lang="ru-RU" sz="2000">
                <a:solidFill>
                  <a:srgbClr val="002060"/>
                </a:solidFill>
                <a:latin typeface="+mn-lt"/>
              </a:rPr>
              <a:t>В целях дублирования данных во избежание их потери при выходе из строя отдельных узлов, используется механизм реплицирования. При создании нового кейспейса пользователь задает фактор репликации (replication factor), определяющий количество реплик записей. Например, в случае, если фактор репликации равен двум (</a:t>
            </a:r>
            <a:r>
              <a:rPr lang="en-US" sz="2000">
                <a:solidFill>
                  <a:srgbClr val="002060"/>
                </a:solidFill>
                <a:latin typeface="+mn-lt"/>
              </a:rPr>
              <a:t>rf = 2),</a:t>
            </a:r>
            <a:r>
              <a:rPr lang="ru-RU" sz="2000">
                <a:solidFill>
                  <a:srgbClr val="002060"/>
                </a:solidFill>
                <a:latin typeface="+mn-lt"/>
              </a:rPr>
              <a:t> помимо узла, определяемого токеном, запись скопируется также на следующий по кольцу узел.</a:t>
            </a:r>
            <a:endParaRPr/>
          </a:p>
          <a:p>
            <a:pPr algn="just">
              <a:spcBef>
                <a:spcPts val="600"/>
              </a:spcBef>
              <a:spcAft>
                <a:spcPts val="600"/>
              </a:spcAft>
              <a:buNone/>
              <a:defRPr/>
            </a:pPr>
            <a:r>
              <a:rPr lang="ru-RU" sz="2000">
                <a:solidFill>
                  <a:srgbClr val="002060"/>
                </a:solidFill>
                <a:latin typeface="+mn-lt"/>
              </a:rPr>
              <a:t>Для конфигурирования таблиц и манипулирования данными в </a:t>
            </a:r>
            <a:r>
              <a:rPr lang="en-US" sz="2000">
                <a:solidFill>
                  <a:srgbClr val="002060"/>
                </a:solidFill>
                <a:latin typeface="+mn-lt"/>
              </a:rPr>
              <a:t>Scylla </a:t>
            </a:r>
            <a:r>
              <a:rPr lang="ru-RU" sz="2000">
                <a:solidFill>
                  <a:srgbClr val="002060"/>
                </a:solidFill>
                <a:latin typeface="+mn-lt"/>
              </a:rPr>
              <a:t>используется </a:t>
            </a:r>
            <a:r>
              <a:rPr lang="en-US" sz="2000">
                <a:solidFill>
                  <a:srgbClr val="002060"/>
                </a:solidFill>
                <a:latin typeface="+mn-lt"/>
              </a:rPr>
              <a:t>CQL</a:t>
            </a:r>
            <a:r>
              <a:rPr lang="ru-RU" sz="2000">
                <a:solidFill>
                  <a:srgbClr val="002060"/>
                </a:solidFill>
                <a:latin typeface="+mn-lt"/>
              </a:rPr>
              <a:t> (</a:t>
            </a:r>
            <a:r>
              <a:rPr lang="en-US" sz="2000">
                <a:solidFill>
                  <a:srgbClr val="002060"/>
                </a:solidFill>
                <a:latin typeface="+mn-lt"/>
              </a:rPr>
              <a:t>Cassandra Query Language), </a:t>
            </a:r>
            <a:r>
              <a:rPr lang="ru-RU" sz="2000">
                <a:solidFill>
                  <a:srgbClr val="002060"/>
                </a:solidFill>
                <a:latin typeface="+mn-lt"/>
              </a:rPr>
              <a:t>синтаксис которого создан по образцу </a:t>
            </a:r>
            <a:r>
              <a:rPr lang="en-US" sz="2000">
                <a:solidFill>
                  <a:srgbClr val="002060"/>
                </a:solidFill>
                <a:latin typeface="+mn-lt"/>
              </a:rPr>
              <a:t>SQL. </a:t>
            </a:r>
            <a:r>
              <a:rPr lang="ru-RU" sz="2000">
                <a:solidFill>
                  <a:srgbClr val="002060"/>
                </a:solidFill>
                <a:latin typeface="+mn-lt"/>
              </a:rPr>
              <a:t>Однако</a:t>
            </a:r>
            <a:r>
              <a:rPr lang="en-US" sz="2000">
                <a:solidFill>
                  <a:srgbClr val="002060"/>
                </a:solidFill>
                <a:latin typeface="+mn-lt"/>
              </a:rPr>
              <a:t> </a:t>
            </a:r>
            <a:r>
              <a:rPr lang="ru-RU" sz="2000">
                <a:solidFill>
                  <a:srgbClr val="002060"/>
                </a:solidFill>
                <a:latin typeface="+mn-lt"/>
              </a:rPr>
              <a:t>сходство языков этим и ограничивается: в силу </a:t>
            </a:r>
            <a:r>
              <a:rPr lang="en-US" sz="2000">
                <a:solidFill>
                  <a:srgbClr val="002060"/>
                </a:solidFill>
                <a:latin typeface="+mn-lt"/>
              </a:rPr>
              <a:t>NoSQL </a:t>
            </a:r>
            <a:r>
              <a:rPr lang="ru-RU" sz="2000">
                <a:solidFill>
                  <a:srgbClr val="002060"/>
                </a:solidFill>
                <a:latin typeface="+mn-lt"/>
              </a:rPr>
              <a:t>архитектуры функционал </a:t>
            </a:r>
            <a:r>
              <a:rPr lang="en-US" sz="2000">
                <a:solidFill>
                  <a:srgbClr val="002060"/>
                </a:solidFill>
                <a:latin typeface="+mn-lt"/>
              </a:rPr>
              <a:t>CQL </a:t>
            </a:r>
            <a:r>
              <a:rPr lang="ru-RU" sz="2000">
                <a:solidFill>
                  <a:srgbClr val="002060"/>
                </a:solidFill>
                <a:latin typeface="+mn-lt"/>
              </a:rPr>
              <a:t>существенно урезан</a:t>
            </a:r>
            <a:r>
              <a:rPr lang="en-US" sz="2000">
                <a:solidFill>
                  <a:srgbClr val="002060"/>
                </a:solidFill>
                <a:latin typeface="+mn-lt"/>
              </a:rPr>
              <a:t>.</a:t>
            </a:r>
            <a:endParaRPr lang="ru-RU" sz="2000">
              <a:solidFill>
                <a:srgbClr val="002060"/>
              </a:solidFill>
              <a:latin typeface="+mn-lt"/>
            </a:endParaRPr>
          </a:p>
          <a:p>
            <a:pPr algn="just">
              <a:spcBef>
                <a:spcPts val="600"/>
              </a:spcBef>
              <a:spcAft>
                <a:spcPts val="600"/>
              </a:spcAft>
              <a:buNone/>
              <a:defRPr/>
            </a:pPr>
            <a:r>
              <a:rPr lang="ru-RU" sz="2000">
                <a:solidFill>
                  <a:srgbClr val="002060"/>
                </a:solidFill>
                <a:latin typeface="+mn-lt"/>
              </a:rPr>
              <a:t>Рассмотрим, распределение данных по узлам кластера на следующем примере:</a:t>
            </a:r>
            <a:endParaRPr/>
          </a:p>
          <a:p>
            <a:pPr algn="just">
              <a:spcBef>
                <a:spcPts val="600"/>
              </a:spcBef>
              <a:spcAft>
                <a:spcPts val="600"/>
              </a:spcAft>
              <a:buNone/>
              <a:defRPr/>
            </a:pPr>
            <a:endParaRPr lang="ru-RU" sz="2000">
              <a:solidFill>
                <a:srgbClr val="002060"/>
              </a:solidFill>
              <a:latin typeface="+mn-lt"/>
            </a:endParaRPr>
          </a:p>
          <a:p>
            <a:pPr algn="just">
              <a:spcBef>
                <a:spcPts val="600"/>
              </a:spcBef>
              <a:spcAft>
                <a:spcPts val="600"/>
              </a:spcAft>
              <a:buNone/>
              <a:defRPr/>
            </a:pPr>
            <a:endParaRPr lang="ru-RU" sz="2000">
              <a:solidFill>
                <a:srgbClr val="002060"/>
              </a:solidFill>
              <a:latin typeface="+mn-lt"/>
            </a:endParaRPr>
          </a:p>
          <a:p>
            <a:pPr algn="just">
              <a:spcBef>
                <a:spcPts val="600"/>
              </a:spcBef>
              <a:spcAft>
                <a:spcPts val="600"/>
              </a:spcAft>
              <a:buNone/>
              <a:defRPr/>
            </a:pPr>
            <a:endParaRPr lang="ru-RU" sz="2000">
              <a:solidFill>
                <a:srgbClr val="002060"/>
              </a:solidFill>
              <a:latin typeface="+mn-lt"/>
            </a:endParaRPr>
          </a:p>
          <a:p>
            <a:pPr algn="just">
              <a:spcBef>
                <a:spcPts val="600"/>
              </a:spcBef>
              <a:spcAft>
                <a:spcPts val="600"/>
              </a:spcAft>
              <a:buNone/>
              <a:defRPr/>
            </a:pPr>
            <a:endParaRPr lang="ru-RU" sz="2000">
              <a:solidFill>
                <a:srgbClr val="002060"/>
              </a:solidFill>
              <a:latin typeface="+mn-lt"/>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005822" y="4328795"/>
          <a:ext cx="6169972" cy="1848485"/>
        </p:xfrm>
        <a:graphic>
          <a:graphicData uri="http://schemas.openxmlformats.org/presentationml/2006/ole">
            <p:oleObj name="oleObj" r:id="rId3" imgW="4297680" imgH="1287145" progId="Excel.Sheet.12">
              <p:embed/>
              <p:pic>
                <p:nvPicPr>
                  <p:cNvPr id="3" name="Объект 2"/>
                  <p:cNvPicPr/>
                  <p:nvPr/>
                </p:nvPicPr>
                <p:blipFill>
                  <a:blip r:embed="rId2"/>
                  <a:stretch/>
                </p:blipFill>
                <p:spPr bwMode="auto">
                  <a:xfrm>
                    <a:off x="3005822" y="4328795"/>
                    <a:ext cx="6169972" cy="1848485"/>
                  </a:xfrm>
                  <a:prstGeom prst="rect">
                    <a:avLst/>
                  </a:prstGeom>
                </p:spPr>
              </p:pic>
            </p:oleObj>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ScyllaDB</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None/>
              <a:defRPr/>
            </a:pPr>
            <a:r>
              <a:rPr lang="ru-RU" sz="2000">
                <a:solidFill>
                  <a:srgbClr val="002060"/>
                </a:solidFill>
                <a:latin typeface="+mn-lt"/>
              </a:rPr>
              <a:t>Для конфигурирования базы данных необходимо зайти в </a:t>
            </a:r>
            <a:r>
              <a:rPr lang="en-US" sz="2000">
                <a:solidFill>
                  <a:srgbClr val="002060"/>
                </a:solidFill>
                <a:latin typeface="+mn-lt"/>
              </a:rPr>
              <a:t>CQL-</a:t>
            </a:r>
            <a:r>
              <a:rPr lang="ru-RU" sz="2000">
                <a:solidFill>
                  <a:srgbClr val="002060"/>
                </a:solidFill>
                <a:latin typeface="+mn-lt"/>
              </a:rPr>
              <a:t>консоль (</a:t>
            </a:r>
            <a:r>
              <a:rPr lang="en-US" sz="2000">
                <a:solidFill>
                  <a:srgbClr val="002060"/>
                </a:solidFill>
                <a:latin typeface="+mn-lt"/>
              </a:rPr>
              <a:t>CQLSH</a:t>
            </a:r>
            <a:r>
              <a:rPr lang="ru-RU" sz="2000">
                <a:solidFill>
                  <a:srgbClr val="002060"/>
                </a:solidFill>
                <a:latin typeface="+mn-lt"/>
              </a:rPr>
              <a:t>)</a:t>
            </a:r>
            <a:r>
              <a:rPr lang="en-US" sz="2000">
                <a:solidFill>
                  <a:srgbClr val="002060"/>
                </a:solidFill>
                <a:latin typeface="+mn-lt"/>
              </a:rPr>
              <a:t> </a:t>
            </a:r>
            <a:r>
              <a:rPr lang="ru-RU" sz="2000">
                <a:solidFill>
                  <a:srgbClr val="002060"/>
                </a:solidFill>
                <a:latin typeface="+mn-lt"/>
              </a:rPr>
              <a:t>при помощи команды </a:t>
            </a:r>
            <a:r>
              <a:rPr lang="en-US" sz="2000" b="1">
                <a:solidFill>
                  <a:srgbClr val="002060"/>
                </a:solidFill>
                <a:latin typeface="+mn-lt"/>
              </a:rPr>
              <a:t>cqlsh [IP</a:t>
            </a:r>
            <a:r>
              <a:rPr lang="ru-RU" sz="2000" b="1">
                <a:solidFill>
                  <a:srgbClr val="002060"/>
                </a:solidFill>
                <a:latin typeface="+mn-lt"/>
              </a:rPr>
              <a:t>_адрес_сервера</a:t>
            </a:r>
            <a:r>
              <a:rPr lang="en-US" sz="2000" b="1">
                <a:solidFill>
                  <a:srgbClr val="002060"/>
                </a:solidFill>
                <a:latin typeface="+mn-lt"/>
              </a:rPr>
              <a:t>] [--request-timeout </a:t>
            </a:r>
            <a:r>
              <a:rPr lang="ru-RU" sz="2000" b="1">
                <a:solidFill>
                  <a:srgbClr val="002060"/>
                </a:solidFill>
                <a:latin typeface="+mn-lt"/>
              </a:rPr>
              <a:t>время_на_выполнение_запроса_в_секундах</a:t>
            </a:r>
            <a:r>
              <a:rPr lang="en-US" sz="2000" b="1">
                <a:solidFill>
                  <a:srgbClr val="002060"/>
                </a:solidFill>
                <a:latin typeface="+mn-lt"/>
              </a:rPr>
              <a:t>]</a:t>
            </a:r>
            <a:r>
              <a:rPr lang="ru-RU" sz="2000">
                <a:solidFill>
                  <a:srgbClr val="002060"/>
                </a:solidFill>
                <a:latin typeface="+mn-lt"/>
              </a:rPr>
              <a:t> (если </a:t>
            </a:r>
            <a:r>
              <a:rPr lang="en-US" sz="2000">
                <a:solidFill>
                  <a:srgbClr val="002060"/>
                </a:solidFill>
                <a:latin typeface="+mn-lt"/>
              </a:rPr>
              <a:t>Scylla </a:t>
            </a:r>
            <a:r>
              <a:rPr lang="ru-RU" sz="2000">
                <a:solidFill>
                  <a:srgbClr val="002060"/>
                </a:solidFill>
                <a:latin typeface="+mn-lt"/>
              </a:rPr>
              <a:t>установлена локально, </a:t>
            </a:r>
            <a:r>
              <a:rPr lang="en-US" sz="2000">
                <a:solidFill>
                  <a:srgbClr val="002060"/>
                </a:solidFill>
                <a:latin typeface="+mn-lt"/>
              </a:rPr>
              <a:t>IP-</a:t>
            </a:r>
            <a:r>
              <a:rPr lang="ru-RU" sz="2000">
                <a:solidFill>
                  <a:srgbClr val="002060"/>
                </a:solidFill>
                <a:latin typeface="+mn-lt"/>
              </a:rPr>
              <a:t>адрес указывать необязательно, </a:t>
            </a:r>
            <a:r>
              <a:rPr lang="en-US" sz="2000">
                <a:solidFill>
                  <a:srgbClr val="002060"/>
                </a:solidFill>
                <a:latin typeface="+mn-lt"/>
              </a:rPr>
              <a:t>request</a:t>
            </a:r>
            <a:r>
              <a:rPr lang="ru-RU" sz="2000">
                <a:solidFill>
                  <a:srgbClr val="002060"/>
                </a:solidFill>
                <a:latin typeface="+mn-lt"/>
              </a:rPr>
              <a:t> </a:t>
            </a:r>
            <a:r>
              <a:rPr lang="en-US" sz="2000">
                <a:solidFill>
                  <a:srgbClr val="002060"/>
                </a:solidFill>
                <a:latin typeface="+mn-lt"/>
              </a:rPr>
              <a:t>timeout</a:t>
            </a:r>
            <a:r>
              <a:rPr lang="ru-RU" sz="2000">
                <a:solidFill>
                  <a:srgbClr val="002060"/>
                </a:solidFill>
                <a:latin typeface="+mn-lt"/>
              </a:rPr>
              <a:t> – по умолчанию, 10 секунд)</a:t>
            </a:r>
            <a:r>
              <a:rPr lang="en-US" sz="2000">
                <a:solidFill>
                  <a:srgbClr val="002060"/>
                </a:solidFill>
                <a:latin typeface="+mn-lt"/>
              </a:rPr>
              <a:t>: </a:t>
            </a:r>
            <a:endParaRPr lang="ru-RU" sz="2000">
              <a:solidFill>
                <a:srgbClr val="002060"/>
              </a:solidFill>
              <a:latin typeface="+mn-lt"/>
            </a:endParaRPr>
          </a:p>
          <a:p>
            <a:pPr algn="just">
              <a:spcBef>
                <a:spcPts val="0"/>
              </a:spcBef>
              <a:buNone/>
              <a:defRPr/>
            </a:pPr>
            <a:r>
              <a:rPr lang="en-US" sz="2000" b="1">
                <a:solidFill>
                  <a:srgbClr val="002060"/>
                </a:solidFill>
                <a:latin typeface="+mn-lt"/>
              </a:rPr>
              <a:t>cqlsh 192.168.1.1 --request-timeout 60000</a:t>
            </a:r>
            <a:endParaRPr/>
          </a:p>
          <a:p>
            <a:pPr algn="just">
              <a:spcBef>
                <a:spcPts val="0"/>
              </a:spcBef>
              <a:buNone/>
              <a:defRPr/>
            </a:pPr>
            <a:endParaRPr lang="ru-RU" sz="2000">
              <a:solidFill>
                <a:srgbClr val="002060"/>
              </a:solidFill>
              <a:latin typeface="+mn-lt"/>
            </a:endParaRPr>
          </a:p>
          <a:p>
            <a:pPr algn="just">
              <a:spcBef>
                <a:spcPts val="0"/>
              </a:spcBef>
              <a:spcAft>
                <a:spcPts val="600"/>
              </a:spcAft>
              <a:buNone/>
              <a:defRPr/>
            </a:pPr>
            <a:r>
              <a:rPr lang="ru-RU" sz="2000">
                <a:solidFill>
                  <a:srgbClr val="002060"/>
                </a:solidFill>
                <a:latin typeface="+mn-lt"/>
              </a:rPr>
              <a:t>Создание кейспейса с фактором репликации 2 будет выглядеть следующим образом:</a:t>
            </a:r>
            <a:endParaRPr/>
          </a:p>
          <a:p>
            <a:pPr algn="just">
              <a:spcBef>
                <a:spcPts val="0"/>
              </a:spcBef>
              <a:buNone/>
              <a:defRPr/>
            </a:pPr>
            <a:r>
              <a:rPr lang="en-US" sz="2000" b="1">
                <a:solidFill>
                  <a:srgbClr val="002060"/>
                </a:solidFill>
                <a:latin typeface="+mn-lt"/>
              </a:rPr>
              <a:t>CREATE KEYSPACE example WITH replication = {'class': 'SimpleStrategy', 'replication_factor': '</a:t>
            </a:r>
            <a:r>
              <a:rPr lang="ru-RU" sz="2000" b="1">
                <a:solidFill>
                  <a:srgbClr val="002060"/>
                </a:solidFill>
                <a:latin typeface="+mn-lt"/>
              </a:rPr>
              <a:t>2</a:t>
            </a:r>
            <a:r>
              <a:rPr lang="en-US" sz="2000" b="1">
                <a:solidFill>
                  <a:srgbClr val="002060"/>
                </a:solidFill>
                <a:latin typeface="+mn-lt"/>
              </a:rPr>
              <a:t>'};</a:t>
            </a:r>
            <a:endParaRPr lang="ru-RU" sz="2000" b="1">
              <a:solidFill>
                <a:srgbClr val="002060"/>
              </a:solidFill>
              <a:latin typeface="+mn-lt"/>
            </a:endParaRPr>
          </a:p>
          <a:p>
            <a:pPr algn="just">
              <a:spcBef>
                <a:spcPts val="0"/>
              </a:spcBef>
              <a:buNone/>
              <a:defRPr/>
            </a:pPr>
            <a:endParaRPr lang="en-US" sz="2000">
              <a:solidFill>
                <a:srgbClr val="002060"/>
              </a:solidFill>
              <a:latin typeface="+mn-lt"/>
            </a:endParaRPr>
          </a:p>
          <a:p>
            <a:pPr algn="just">
              <a:spcBef>
                <a:spcPts val="0"/>
              </a:spcBef>
              <a:spcAft>
                <a:spcPts val="600"/>
              </a:spcAft>
              <a:buNone/>
              <a:defRPr/>
            </a:pPr>
            <a:r>
              <a:rPr lang="ru-RU" sz="2000">
                <a:solidFill>
                  <a:srgbClr val="002060"/>
                </a:solidFill>
                <a:latin typeface="+mn-lt"/>
              </a:rPr>
              <a:t>Для работы в определенном кейспейсе нужно его выбрать при помощи команды: </a:t>
            </a:r>
            <a:endParaRPr lang="en-US" sz="2000">
              <a:solidFill>
                <a:srgbClr val="002060"/>
              </a:solidFill>
              <a:latin typeface="+mn-lt"/>
            </a:endParaRPr>
          </a:p>
          <a:p>
            <a:pPr algn="just">
              <a:spcBef>
                <a:spcPts val="0"/>
              </a:spcBef>
              <a:buNone/>
              <a:defRPr/>
            </a:pPr>
            <a:r>
              <a:rPr lang="en-US" sz="2000" b="1">
                <a:solidFill>
                  <a:srgbClr val="002060"/>
                </a:solidFill>
                <a:latin typeface="+mn-lt"/>
              </a:rPr>
              <a:t>use example;</a:t>
            </a:r>
            <a:endParaRPr lang="ru-RU" sz="2000" b="1">
              <a:solidFill>
                <a:srgbClr val="002060"/>
              </a:solidFill>
              <a:latin typeface="+mn-lt"/>
            </a:endParaRPr>
          </a:p>
          <a:p>
            <a:pPr algn="just">
              <a:spcBef>
                <a:spcPts val="0"/>
              </a:spcBef>
              <a:buNone/>
              <a:defRPr/>
            </a:pPr>
            <a:endParaRPr lang="en-US" sz="2000">
              <a:solidFill>
                <a:srgbClr val="002060"/>
              </a:solidFill>
              <a:latin typeface="+mn-lt"/>
            </a:endParaRPr>
          </a:p>
          <a:p>
            <a:pPr algn="just">
              <a:spcBef>
                <a:spcPts val="0"/>
              </a:spcBef>
              <a:spcAft>
                <a:spcPts val="600"/>
              </a:spcAft>
              <a:buNone/>
              <a:defRPr/>
            </a:pPr>
            <a:r>
              <a:rPr lang="ru-RU" sz="2000">
                <a:solidFill>
                  <a:srgbClr val="002060"/>
                </a:solidFill>
                <a:latin typeface="+mn-lt"/>
              </a:rPr>
              <a:t>Таблица создается следующим запросом:</a:t>
            </a:r>
            <a:endParaRPr/>
          </a:p>
          <a:p>
            <a:pPr algn="just">
              <a:spcBef>
                <a:spcPts val="0"/>
              </a:spcBef>
              <a:buNone/>
              <a:defRPr/>
            </a:pPr>
            <a:r>
              <a:rPr lang="en-US" sz="2000" b="1">
                <a:solidFill>
                  <a:srgbClr val="002060"/>
                </a:solidFill>
                <a:latin typeface="+mn-lt"/>
              </a:rPr>
              <a:t>CREATE TABLE users (</a:t>
            </a:r>
            <a:endParaRPr/>
          </a:p>
          <a:p>
            <a:pPr algn="just">
              <a:spcBef>
                <a:spcPts val="0"/>
              </a:spcBef>
              <a:buNone/>
              <a:defRPr/>
            </a:pPr>
            <a:r>
              <a:rPr lang="en-US" sz="2000" b="1">
                <a:solidFill>
                  <a:srgbClr val="002060"/>
                </a:solidFill>
                <a:latin typeface="+mn-lt"/>
              </a:rPr>
              <a:t>    ID int, USERNAME text, FULLNAME text, REGDATE date, STATUS text, PRIMARY KEY (ID)</a:t>
            </a:r>
            <a:endParaRPr/>
          </a:p>
          <a:p>
            <a:pPr algn="just">
              <a:spcBef>
                <a:spcPts val="0"/>
              </a:spcBef>
              <a:buNone/>
              <a:defRPr/>
            </a:pPr>
            <a:r>
              <a:rPr lang="en-US" sz="2000" b="1">
                <a:solidFill>
                  <a:srgbClr val="002060"/>
                </a:solidFill>
                <a:latin typeface="+mn-lt"/>
              </a:rPr>
              <a:t>);</a:t>
            </a:r>
            <a:endParaRPr lang="ru-RU" sz="2000" b="1">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ScyllaDB</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600"/>
              </a:spcBef>
              <a:spcAft>
                <a:spcPts val="600"/>
              </a:spcAft>
              <a:buNone/>
              <a:defRPr/>
            </a:pPr>
            <a:r>
              <a:rPr lang="ru-RU" sz="2000">
                <a:solidFill>
                  <a:srgbClr val="002060"/>
                </a:solidFill>
                <a:latin typeface="+mn-lt"/>
              </a:rPr>
              <a:t>Если у нас имеется 3 узла, и для упрощения представления мы будем распределять данные по ним, исходя из остатка от деления </a:t>
            </a:r>
            <a:r>
              <a:rPr lang="en-US" sz="2000">
                <a:solidFill>
                  <a:srgbClr val="002060"/>
                </a:solidFill>
                <a:latin typeface="+mn-lt"/>
              </a:rPr>
              <a:t>ID </a:t>
            </a:r>
            <a:r>
              <a:rPr lang="ru-RU" sz="2000">
                <a:solidFill>
                  <a:srgbClr val="002060"/>
                </a:solidFill>
                <a:latin typeface="+mn-lt"/>
              </a:rPr>
              <a:t>на количество узлов, то получим такой результат</a:t>
            </a:r>
            <a:r>
              <a:rPr lang="en-US" sz="2000">
                <a:solidFill>
                  <a:srgbClr val="002060"/>
                </a:solidFill>
                <a:latin typeface="+mn-lt"/>
              </a:rPr>
              <a:t> (</a:t>
            </a:r>
            <a:r>
              <a:rPr lang="ru-RU" sz="2000">
                <a:solidFill>
                  <a:srgbClr val="002060"/>
                </a:solidFill>
                <a:latin typeface="+mn-lt"/>
              </a:rPr>
              <a:t>серым цветом выделены реплики</a:t>
            </a:r>
            <a:r>
              <a:rPr lang="en-US" sz="2000">
                <a:solidFill>
                  <a:srgbClr val="002060"/>
                </a:solidFill>
                <a:latin typeface="+mn-lt"/>
              </a:rPr>
              <a:t>)</a:t>
            </a:r>
            <a:r>
              <a:rPr lang="ru-RU" sz="2000">
                <a:solidFill>
                  <a:srgbClr val="002060"/>
                </a:solidFill>
                <a:latin typeface="+mn-lt"/>
              </a:rPr>
              <a:t>.</a:t>
            </a:r>
            <a:endParaRPr/>
          </a:p>
          <a:p>
            <a:pPr algn="just">
              <a:spcBef>
                <a:spcPts val="0"/>
              </a:spcBef>
              <a:buNone/>
              <a:defRPr/>
            </a:pPr>
            <a:endParaRPr lang="ru-RU" sz="2000">
              <a:solidFill>
                <a:srgbClr val="002060"/>
              </a:solidFill>
              <a:latin typeface="+mn-lt"/>
            </a:endParaRPr>
          </a:p>
        </p:txBody>
      </p:sp>
      <p:sp>
        <p:nvSpPr>
          <p:cNvPr id="14" name="TextBox 13"/>
          <p:cNvSpPr txBox="1"/>
          <p:nvPr/>
        </p:nvSpPr>
        <p:spPr bwMode="auto">
          <a:xfrm>
            <a:off x="381966" y="2781197"/>
            <a:ext cx="1725601" cy="1015663"/>
          </a:xfrm>
          <a:prstGeom prst="rect">
            <a:avLst/>
          </a:prstGeom>
          <a:noFill/>
        </p:spPr>
        <p:txBody>
          <a:bodyPr wrap="none" rtlCol="0">
            <a:spAutoFit/>
          </a:bodyPr>
          <a:lstStyle/>
          <a:p>
            <a:pPr>
              <a:defRPr/>
            </a:pPr>
            <a:r>
              <a:rPr lang="en-US" sz="2000">
                <a:solidFill>
                  <a:srgbClr val="002060"/>
                </a:solidFill>
              </a:rPr>
              <a:t>rf = 2</a:t>
            </a:r>
            <a:endParaRPr/>
          </a:p>
          <a:p>
            <a:pPr>
              <a:defRPr/>
            </a:pPr>
            <a:r>
              <a:rPr lang="en-US" sz="2000">
                <a:solidFill>
                  <a:srgbClr val="002060"/>
                </a:solidFill>
              </a:rPr>
              <a:t>token = ID % 3 </a:t>
            </a:r>
            <a:endParaRPr/>
          </a:p>
          <a:p>
            <a:pPr>
              <a:defRPr/>
            </a:pPr>
            <a:r>
              <a:rPr lang="en-US" sz="2000">
                <a:solidFill>
                  <a:srgbClr val="002060"/>
                </a:solidFill>
              </a:rPr>
              <a:t> </a:t>
            </a:r>
            <a:endParaRPr lang="ru-RU" sz="2000">
              <a:solidFill>
                <a:srgbClr val="002060"/>
              </a:solidFill>
            </a:endParaRPr>
          </a:p>
        </p:txBody>
      </p:sp>
      <p:grpSp>
        <p:nvGrpSpPr>
          <p:cNvPr id="171" name="Группа 170"/>
          <p:cNvGrpSpPr/>
          <p:nvPr/>
        </p:nvGrpSpPr>
        <p:grpSpPr bwMode="auto">
          <a:xfrm>
            <a:off x="2980958" y="1974749"/>
            <a:ext cx="4217449" cy="4217449"/>
            <a:chOff x="4178824" y="2548206"/>
            <a:chExt cx="4217449" cy="4217449"/>
          </a:xfrm>
        </p:grpSpPr>
        <p:pic>
          <p:nvPicPr>
            <p:cNvPr id="168" name="Рисунок 167" descr="Мишень со сплошной заливкой"/>
            <p:cNvPicPr>
              <a:picLocks noChangeAspect="1"/>
            </p:cNvPicPr>
            <p:nvPr/>
          </p:nvPicPr>
          <p:blipFill>
            <a:blip r:embed="rId2"/>
            <a:stretch/>
          </p:blipFill>
          <p:spPr bwMode="auto">
            <a:xfrm rot="17102607">
              <a:off x="4178824" y="2548206"/>
              <a:ext cx="4217449" cy="4217449"/>
            </a:xfrm>
            <a:prstGeom prst="rect">
              <a:avLst/>
            </a:prstGeom>
          </p:spPr>
        </p:pic>
        <p:grpSp>
          <p:nvGrpSpPr>
            <p:cNvPr id="170" name="Группа 169"/>
            <p:cNvGrpSpPr/>
            <p:nvPr/>
          </p:nvGrpSpPr>
          <p:grpSpPr bwMode="auto">
            <a:xfrm>
              <a:off x="4270551" y="2743492"/>
              <a:ext cx="3886841" cy="3404677"/>
              <a:chOff x="4270551" y="2743492"/>
              <a:chExt cx="3886841" cy="3404677"/>
            </a:xfrm>
          </p:grpSpPr>
          <p:sp>
            <p:nvSpPr>
              <p:cNvPr id="74" name="Oval 1"/>
              <p:cNvSpPr/>
              <p:nvPr/>
            </p:nvSpPr>
            <p:spPr bwMode="auto">
              <a:xfrm>
                <a:off x="5833746" y="2743492"/>
                <a:ext cx="1348785" cy="1348785"/>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a:solidFill>
                      <a:srgbClr val="002060"/>
                    </a:solidFill>
                  </a:rPr>
                  <a:t>node 0</a:t>
                </a:r>
                <a:endParaRPr lang="ru-RU" sz="2000">
                  <a:solidFill>
                    <a:srgbClr val="002060"/>
                  </a:solidFill>
                </a:endParaRPr>
              </a:p>
            </p:txBody>
          </p:sp>
          <p:sp>
            <p:nvSpPr>
              <p:cNvPr id="75" name="Oval 1"/>
              <p:cNvSpPr/>
              <p:nvPr/>
            </p:nvSpPr>
            <p:spPr bwMode="auto">
              <a:xfrm>
                <a:off x="4270551" y="4409384"/>
                <a:ext cx="1348785" cy="1348785"/>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en-US" sz="2000" b="0" i="0" u="none" strike="noStrike" cap="none" spc="0">
                    <a:ln>
                      <a:noFill/>
                    </a:ln>
                    <a:solidFill>
                      <a:srgbClr val="002060"/>
                    </a:solidFill>
                    <a:latin typeface="Calibri"/>
                    <a:ea typeface="+mn-ea"/>
                    <a:cs typeface="+mn-cs"/>
                  </a:rPr>
                  <a:t>node 2</a:t>
                </a:r>
                <a:endParaRPr lang="ru-RU" sz="2000" b="0" i="0" u="none" strike="noStrike" cap="none" spc="0">
                  <a:ln>
                    <a:noFill/>
                  </a:ln>
                  <a:solidFill>
                    <a:srgbClr val="002060"/>
                  </a:solidFill>
                  <a:latin typeface="Calibri"/>
                  <a:ea typeface="+mn-ea"/>
                  <a:cs typeface="+mn-cs"/>
                </a:endParaRPr>
              </a:p>
            </p:txBody>
          </p:sp>
          <p:sp>
            <p:nvSpPr>
              <p:cNvPr id="76" name="Oval 1"/>
              <p:cNvSpPr/>
              <p:nvPr/>
            </p:nvSpPr>
            <p:spPr bwMode="auto">
              <a:xfrm>
                <a:off x="6808607" y="4799384"/>
                <a:ext cx="1348785" cy="1348785"/>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r>
                  <a:rPr lang="en-US" sz="2000" b="0" i="0" u="none" strike="noStrike" cap="none" spc="0">
                    <a:ln>
                      <a:noFill/>
                    </a:ln>
                    <a:solidFill>
                      <a:srgbClr val="002060"/>
                    </a:solidFill>
                    <a:latin typeface="Calibri"/>
                    <a:ea typeface="+mn-ea"/>
                    <a:cs typeface="+mn-cs"/>
                  </a:rPr>
                  <a:t>node 1</a:t>
                </a:r>
                <a:endParaRPr lang="ru-RU" sz="2000" b="0" i="0" u="none" strike="noStrike" cap="none" spc="0">
                  <a:ln>
                    <a:noFill/>
                  </a:ln>
                  <a:solidFill>
                    <a:srgbClr val="002060"/>
                  </a:solidFill>
                  <a:latin typeface="Calibri"/>
                  <a:ea typeface="+mn-ea"/>
                  <a:cs typeface="+mn-cs"/>
                </a:endParaRPr>
              </a:p>
            </p:txBody>
          </p:sp>
        </p:grpSp>
      </p:gr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5524781" y="5673660"/>
          <a:ext cx="4297363" cy="922337"/>
        </p:xfrm>
        <a:graphic>
          <a:graphicData uri="http://schemas.openxmlformats.org/presentationml/2006/ole">
            <p:oleObj name="oleObj" r:id="rId4" imgW="4297680" imgH="922020" progId="Excel.Sheet.12">
              <p:embed/>
              <p:pic>
                <p:nvPicPr>
                  <p:cNvPr id="177" name="Объект 176"/>
                  <p:cNvPicPr/>
                  <p:nvPr/>
                </p:nvPicPr>
                <p:blipFill>
                  <a:blip r:embed="rId3"/>
                  <a:stretch/>
                </p:blipFill>
                <p:spPr bwMode="auto">
                  <a:xfrm>
                    <a:off x="5524781" y="5673660"/>
                    <a:ext cx="4297363" cy="922337"/>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6755155" y="2480903"/>
          <a:ext cx="4297363" cy="922337"/>
        </p:xfrm>
        <a:graphic>
          <a:graphicData uri="http://schemas.openxmlformats.org/presentationml/2006/ole">
            <p:oleObj name="oleObj" r:id="rId6" imgW="4297680" imgH="922020" progId="Excel.Sheet.12">
              <p:embed/>
              <p:pic>
                <p:nvPicPr>
                  <p:cNvPr id="179" name="Объект 178"/>
                  <p:cNvPicPr/>
                  <p:nvPr/>
                </p:nvPicPr>
                <p:blipFill>
                  <a:blip r:embed="rId5"/>
                  <a:stretch/>
                </p:blipFill>
                <p:spPr bwMode="auto">
                  <a:xfrm>
                    <a:off x="6755155" y="2480903"/>
                    <a:ext cx="4297363" cy="922337"/>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86551" y="5673660"/>
          <a:ext cx="4297363" cy="922337"/>
        </p:xfrm>
        <a:graphic>
          <a:graphicData uri="http://schemas.openxmlformats.org/presentationml/2006/ole">
            <p:oleObj name="oleObj" r:id="rId8" imgW="4297680" imgH="922020" progId="Excel.Sheet.12">
              <p:embed/>
              <p:pic>
                <p:nvPicPr>
                  <p:cNvPr id="181" name="Объект 180"/>
                  <p:cNvPicPr/>
                  <p:nvPr/>
                </p:nvPicPr>
                <p:blipFill>
                  <a:blip r:embed="rId7"/>
                  <a:stretch/>
                </p:blipFill>
                <p:spPr bwMode="auto">
                  <a:xfrm>
                    <a:off x="386551" y="5673660"/>
                    <a:ext cx="4297363" cy="922337"/>
                  </a:xfrm>
                  <a:prstGeom prst="rect">
                    <a:avLst/>
                  </a:prstGeom>
                </p:spPr>
              </p:pic>
            </p:oleObj>
          </a:graphicData>
        </a:graphic>
      </p:graphicFrame>
      <p:cxnSp>
        <p:nvCxnSpPr>
          <p:cNvPr id="183" name="Прямая соединительная линия 182"/>
          <p:cNvCxnSpPr>
            <a:cxnSpLocks/>
            <a:stCxn id="74" idx="6"/>
            <a:endCxn id="179" idx="1"/>
          </p:cNvCxnSpPr>
          <p:nvPr/>
        </p:nvCxnSpPr>
        <p:spPr bwMode="auto">
          <a:xfrm>
            <a:off x="5984666" y="2844428"/>
            <a:ext cx="770489" cy="97643"/>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Прямая соединительная линия 92"/>
          <p:cNvCxnSpPr>
            <a:cxnSpLocks/>
            <a:stCxn id="181" idx="0"/>
            <a:endCxn id="75" idx="3"/>
          </p:cNvCxnSpPr>
          <p:nvPr/>
        </p:nvCxnSpPr>
        <p:spPr bwMode="auto">
          <a:xfrm flipV="1">
            <a:off x="2535232" y="4987187"/>
            <a:ext cx="734978" cy="686473"/>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6" name="Прямая соединительная линия 95"/>
          <p:cNvCxnSpPr>
            <a:cxnSpLocks/>
            <a:stCxn id="177" idx="0"/>
            <a:endCxn id="76" idx="6"/>
          </p:cNvCxnSpPr>
          <p:nvPr/>
        </p:nvCxnSpPr>
        <p:spPr bwMode="auto">
          <a:xfrm flipH="1" flipV="1">
            <a:off x="6959526" y="4900320"/>
            <a:ext cx="713936" cy="77334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Операторы манипулирования данными</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600"/>
              </a:spcBef>
              <a:spcAft>
                <a:spcPts val="600"/>
              </a:spcAft>
              <a:buNone/>
              <a:defRPr/>
            </a:pPr>
            <a:r>
              <a:rPr lang="ru-RU" sz="2000">
                <a:solidFill>
                  <a:srgbClr val="002060"/>
                </a:solidFill>
                <a:latin typeface="+mn-lt"/>
              </a:rPr>
              <a:t>После создания кейспейса и необходимых таблиц, мы можем вносить в них данные. Для этого можно использовать операторы языка </a:t>
            </a:r>
            <a:r>
              <a:rPr lang="en-US" sz="2000">
                <a:solidFill>
                  <a:srgbClr val="002060"/>
                </a:solidFill>
                <a:latin typeface="+mn-lt"/>
              </a:rPr>
              <a:t>CQL:</a:t>
            </a:r>
            <a:endParaRPr lang="ru-RU" sz="2000">
              <a:solidFill>
                <a:srgbClr val="002060"/>
              </a:solidFill>
              <a:latin typeface="+mn-lt"/>
            </a:endParaRPr>
          </a:p>
          <a:p>
            <a:pPr marL="342900" indent="-342900" algn="just">
              <a:spcBef>
                <a:spcPts val="0"/>
              </a:spcBef>
              <a:spcAft>
                <a:spcPts val="600"/>
              </a:spcAft>
              <a:defRPr/>
            </a:pPr>
            <a:r>
              <a:rPr lang="ru-RU" sz="2000">
                <a:solidFill>
                  <a:srgbClr val="002060"/>
                </a:solidFill>
                <a:latin typeface="+mn-lt"/>
              </a:rPr>
              <a:t>INSERT - оператор языка СQL, который позволяет добавить строку со значениями в таблицу</a:t>
            </a:r>
            <a:endParaRPr/>
          </a:p>
          <a:p>
            <a:pPr>
              <a:spcBef>
                <a:spcPts val="0"/>
              </a:spcBef>
              <a:spcAft>
                <a:spcPts val="0"/>
              </a:spcAft>
              <a:buNone/>
              <a:defRPr/>
            </a:pPr>
            <a:r>
              <a:rPr lang="ru-RU" sz="1400" b="0" i="0" u="none" strike="noStrike" cap="none" spc="0">
                <a:ln>
                  <a:noFill/>
                </a:ln>
                <a:solidFill>
                  <a:srgbClr val="000000"/>
                </a:solidFill>
                <a:latin typeface="Courier New"/>
                <a:ea typeface="+mn-ea"/>
                <a:cs typeface="Courier New"/>
              </a:rPr>
              <a:t>   </a:t>
            </a:r>
            <a:r>
              <a:rPr lang="en-US" sz="1400" b="0" i="0" u="none" strike="noStrike" cap="none" spc="0">
                <a:ln>
                  <a:noFill/>
                </a:ln>
                <a:solidFill>
                  <a:srgbClr val="000000"/>
                </a:solidFill>
                <a:latin typeface="Courier New"/>
                <a:ea typeface="+mn-ea"/>
                <a:cs typeface="Courier New"/>
              </a:rPr>
              <a:t>cqlsh:example&gt; INSERT INTO users (username, fullname, regdate, status) </a:t>
            </a:r>
            <a:endParaRPr lang="ru-RU" sz="1400" b="0" i="0" u="none" strike="noStrike" cap="none" spc="0">
              <a:ln>
                <a:noFill/>
              </a:ln>
              <a:solidFill>
                <a:srgbClr val="000000"/>
              </a:solidFill>
              <a:latin typeface="Courier New"/>
              <a:ea typeface="+mn-ea"/>
              <a:cs typeface="Courier New"/>
            </a:endParaRPr>
          </a:p>
          <a:p>
            <a:pPr>
              <a:spcBef>
                <a:spcPts val="0"/>
              </a:spcBef>
              <a:spcAft>
                <a:spcPts val="0"/>
              </a:spcAft>
              <a:buNone/>
              <a:defRPr/>
            </a:pPr>
            <a:r>
              <a:rPr lang="ru-RU" sz="1400">
                <a:solidFill>
                  <a:srgbClr val="000000"/>
                </a:solidFill>
                <a:latin typeface="Courier New"/>
                <a:cs typeface="Courier New"/>
              </a:rPr>
              <a:t>                         </a:t>
            </a:r>
            <a:r>
              <a:rPr lang="en-US" sz="1400" b="0" i="0" u="none" strike="noStrike" cap="none" spc="0">
                <a:ln>
                  <a:noFill/>
                </a:ln>
                <a:solidFill>
                  <a:srgbClr val="000000"/>
                </a:solidFill>
                <a:latin typeface="Courier New"/>
                <a:ea typeface="+mn-ea"/>
                <a:cs typeface="Courier New"/>
              </a:rPr>
              <a:t>VALUES ("ivanovi", "</a:t>
            </a:r>
            <a:r>
              <a:rPr lang="ru-RU" sz="1400" b="0" i="0" u="none" strike="noStrike" cap="none" spc="0">
                <a:ln>
                  <a:noFill/>
                </a:ln>
                <a:solidFill>
                  <a:srgbClr val="000000"/>
                </a:solidFill>
                <a:latin typeface="Courier New"/>
                <a:ea typeface="+mn-ea"/>
                <a:cs typeface="Courier New"/>
              </a:rPr>
              <a:t>Иван Иванов", 01.01.2020, "</a:t>
            </a:r>
            <a:r>
              <a:rPr lang="en-US" sz="1400" b="0" i="0" u="none" strike="noStrike" cap="none" spc="0">
                <a:ln>
                  <a:noFill/>
                </a:ln>
                <a:solidFill>
                  <a:srgbClr val="000000"/>
                </a:solidFill>
                <a:latin typeface="Courier New"/>
                <a:ea typeface="+mn-ea"/>
                <a:cs typeface="Courier New"/>
              </a:rPr>
              <a:t>Available");</a:t>
            </a:r>
            <a:endParaRPr lang="ru-RU" sz="1400" b="0" i="0" u="none" strike="noStrike" cap="none" spc="0">
              <a:ln>
                <a:noFill/>
              </a:ln>
              <a:solidFill>
                <a:srgbClr val="000000"/>
              </a:solidFill>
              <a:latin typeface="Courier New"/>
              <a:ea typeface="+mn-ea"/>
              <a:cs typeface="Courier New"/>
            </a:endParaRPr>
          </a:p>
          <a:p>
            <a:pPr marL="342900" indent="-342900" algn="just">
              <a:spcBef>
                <a:spcPts val="600"/>
              </a:spcBef>
              <a:spcAft>
                <a:spcPts val="600"/>
              </a:spcAft>
              <a:defRPr/>
            </a:pPr>
            <a:r>
              <a:rPr lang="ru-RU" sz="2000">
                <a:solidFill>
                  <a:srgbClr val="002060"/>
                </a:solidFill>
                <a:latin typeface="+mn-lt"/>
              </a:rPr>
              <a:t>SELECT - оператор запроса в языке СQL, возвращающий набор данных (выборку) из базы данных.</a:t>
            </a:r>
            <a:endParaRPr/>
          </a:p>
          <a:p>
            <a:pPr algn="just">
              <a:spcBef>
                <a:spcPts val="0"/>
              </a:spcBef>
              <a:buNone/>
              <a:defRPr/>
            </a:pPr>
            <a:r>
              <a:rPr lang="ru-RU" sz="1400" b="0" i="0" u="none" strike="noStrike" cap="none" spc="0">
                <a:ln>
                  <a:noFill/>
                </a:ln>
                <a:solidFill>
                  <a:srgbClr val="000000"/>
                </a:solidFill>
                <a:latin typeface="Courier New"/>
                <a:ea typeface="+mn-ea"/>
                <a:cs typeface="Courier New"/>
              </a:rPr>
              <a:t>   </a:t>
            </a:r>
            <a:r>
              <a:rPr lang="en-US" sz="1400" b="0" i="0" u="none" strike="noStrike" cap="none" spc="0">
                <a:ln>
                  <a:noFill/>
                </a:ln>
                <a:solidFill>
                  <a:srgbClr val="000000"/>
                </a:solidFill>
                <a:latin typeface="Courier New"/>
                <a:ea typeface="+mn-ea"/>
                <a:cs typeface="Courier New"/>
              </a:rPr>
              <a:t>cqlsh:example&gt; SELECT username FROM users WHERE id = 1; </a:t>
            </a:r>
            <a:endParaRPr lang="ru-RU" sz="1400" b="0" i="0" u="none" strike="noStrike" cap="none" spc="0">
              <a:ln>
                <a:noFill/>
              </a:ln>
              <a:solidFill>
                <a:srgbClr val="000000"/>
              </a:solidFill>
              <a:latin typeface="Courier New"/>
              <a:ea typeface="+mn-ea"/>
              <a:cs typeface="Courier New"/>
            </a:endParaRPr>
          </a:p>
          <a:p>
            <a:pPr algn="just">
              <a:spcBef>
                <a:spcPts val="0"/>
              </a:spcBef>
              <a:buNone/>
              <a:defRPr/>
            </a:pPr>
            <a:r>
              <a:rPr lang="ru-RU" sz="1400">
                <a:solidFill>
                  <a:srgbClr val="000000"/>
                </a:solidFill>
                <a:latin typeface="Courier New"/>
                <a:cs typeface="Courier New"/>
              </a:rPr>
              <a:t>   </a:t>
            </a:r>
            <a:r>
              <a:rPr lang="en-US" sz="1400">
                <a:solidFill>
                  <a:srgbClr val="000000"/>
                </a:solidFill>
                <a:latin typeface="Courier New"/>
                <a:cs typeface="Courier New"/>
              </a:rPr>
              <a:t># </a:t>
            </a:r>
            <a:r>
              <a:rPr lang="ru-RU" sz="1400">
                <a:solidFill>
                  <a:srgbClr val="000000"/>
                </a:solidFill>
                <a:latin typeface="Courier New"/>
                <a:cs typeface="Courier New"/>
              </a:rPr>
              <a:t>или</a:t>
            </a:r>
            <a:endParaRPr/>
          </a:p>
          <a:p>
            <a:pPr algn="just">
              <a:spcBef>
                <a:spcPts val="0"/>
              </a:spcBef>
              <a:buNone/>
              <a:defRPr/>
            </a:pPr>
            <a:r>
              <a:rPr lang="ru-RU" sz="1400" b="0" i="0" u="none" strike="noStrike" cap="none" spc="0">
                <a:ln>
                  <a:noFill/>
                </a:ln>
                <a:solidFill>
                  <a:srgbClr val="000000"/>
                </a:solidFill>
                <a:latin typeface="Courier New"/>
                <a:ea typeface="+mn-ea"/>
                <a:cs typeface="Courier New"/>
              </a:rPr>
              <a:t>   </a:t>
            </a:r>
            <a:r>
              <a:rPr lang="en-US" sz="1400" b="0" i="0" u="none" strike="noStrike" cap="none" spc="0">
                <a:ln>
                  <a:noFill/>
                </a:ln>
                <a:solidFill>
                  <a:srgbClr val="000000"/>
                </a:solidFill>
                <a:latin typeface="Courier New"/>
                <a:ea typeface="+mn-ea"/>
                <a:cs typeface="Courier New"/>
              </a:rPr>
              <a:t>cqlsh:example&gt; SELECT * FROM users WHERE id = 1;</a:t>
            </a:r>
            <a:r>
              <a:rPr lang="ru-RU" sz="1400" b="0" i="0" u="none" strike="noStrike" cap="none" spc="0">
                <a:ln>
                  <a:noFill/>
                </a:ln>
                <a:solidFill>
                  <a:srgbClr val="000000"/>
                </a:solidFill>
                <a:latin typeface="Courier New"/>
                <a:ea typeface="+mn-ea"/>
                <a:cs typeface="Courier New"/>
              </a:rPr>
              <a:t> </a:t>
            </a:r>
            <a:endParaRPr/>
          </a:p>
          <a:p>
            <a:pPr marL="360000" indent="-360000" algn="just">
              <a:spcBef>
                <a:spcPts val="600"/>
              </a:spcBef>
              <a:spcAft>
                <a:spcPts val="600"/>
              </a:spcAft>
              <a:defRPr/>
            </a:pPr>
            <a:r>
              <a:rPr lang="ru-RU" sz="2000">
                <a:solidFill>
                  <a:srgbClr val="002060"/>
                </a:solidFill>
                <a:latin typeface="+mn-lt"/>
              </a:rPr>
              <a:t>UPDATE — оператор языка СQL, позволяющий обновить значения в заданных столбцах таблицы.</a:t>
            </a:r>
            <a:endParaRPr/>
          </a:p>
          <a:p>
            <a:pPr>
              <a:spcBef>
                <a:spcPts val="0"/>
              </a:spcBef>
              <a:spcAft>
                <a:spcPts val="0"/>
              </a:spcAft>
              <a:buNone/>
              <a:defRPr/>
            </a:pPr>
            <a:r>
              <a:rPr lang="ru-RU" sz="1400" b="0" i="0" u="none" strike="noStrike" cap="none" spc="0">
                <a:ln>
                  <a:noFill/>
                </a:ln>
                <a:solidFill>
                  <a:srgbClr val="000000"/>
                </a:solidFill>
                <a:latin typeface="Courier New"/>
                <a:ea typeface="+mn-ea"/>
                <a:cs typeface="Courier New"/>
              </a:rPr>
              <a:t>   </a:t>
            </a:r>
            <a:r>
              <a:rPr lang="en-US" sz="1400" b="0" i="0" u="none" strike="noStrike" cap="none" spc="0">
                <a:ln>
                  <a:noFill/>
                </a:ln>
                <a:solidFill>
                  <a:srgbClr val="000000"/>
                </a:solidFill>
                <a:latin typeface="Courier New"/>
                <a:ea typeface="+mn-ea"/>
                <a:cs typeface="Courier New"/>
              </a:rPr>
              <a:t>cqlsh:example&gt; UPDATE users SET status = 'Busy' WHERE id = 1;</a:t>
            </a:r>
            <a:endParaRPr/>
          </a:p>
          <a:p>
            <a:pPr marL="342900" indent="-342900" algn="just">
              <a:spcBef>
                <a:spcPts val="600"/>
              </a:spcBef>
              <a:spcAft>
                <a:spcPts val="600"/>
              </a:spcAft>
              <a:defRPr/>
            </a:pPr>
            <a:r>
              <a:rPr lang="ru-RU" sz="2000">
                <a:solidFill>
                  <a:srgbClr val="002060"/>
                </a:solidFill>
                <a:latin typeface="+mn-lt"/>
              </a:rPr>
              <a:t>DELETE — оператор удаления записей из таблицы. Критерий отбора записей для удаления определяется выражением </a:t>
            </a:r>
            <a:r>
              <a:rPr lang="ru-RU" sz="2000" b="1">
                <a:solidFill>
                  <a:srgbClr val="002060"/>
                </a:solidFill>
                <a:latin typeface="+mn-lt"/>
              </a:rPr>
              <a:t>where</a:t>
            </a:r>
            <a:r>
              <a:rPr lang="ru-RU" sz="2000">
                <a:solidFill>
                  <a:srgbClr val="002060"/>
                </a:solidFill>
                <a:latin typeface="+mn-lt"/>
              </a:rPr>
              <a:t>. В случае, если критерий отбора не определён, выполняется удаление всех записей:</a:t>
            </a:r>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   </a:t>
            </a:r>
            <a:r>
              <a:rPr lang="en-US" sz="1400" b="0" i="0" u="none" strike="noStrike" cap="none" spc="0">
                <a:ln>
                  <a:noFill/>
                </a:ln>
                <a:solidFill>
                  <a:srgbClr val="000000"/>
                </a:solidFill>
                <a:latin typeface="Courier New"/>
                <a:ea typeface="+mn-ea"/>
                <a:cs typeface="Courier New"/>
              </a:rPr>
              <a:t>cqlsh:example&gt; DELETE FROM users WHERE id = 3;</a:t>
            </a:r>
            <a:endParaRPr lang="ru-RU"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   </a:t>
            </a:r>
            <a:r>
              <a:rPr lang="en-US" sz="1400" b="0" i="0" u="none" strike="noStrike" cap="none" spc="0">
                <a:ln>
                  <a:noFill/>
                </a:ln>
                <a:solidFill>
                  <a:srgbClr val="000000"/>
                </a:solidFill>
                <a:latin typeface="Courier New"/>
                <a:ea typeface="+mn-ea"/>
                <a:cs typeface="Courier New"/>
              </a:rPr>
              <a:t># или</a:t>
            </a:r>
            <a:r>
              <a:rPr lang="ru-RU" sz="1400" b="0" i="0" u="none" strike="noStrike" cap="none" spc="0">
                <a:ln>
                  <a:noFill/>
                </a:ln>
                <a:solidFill>
                  <a:srgbClr val="000000"/>
                </a:solidFill>
                <a:latin typeface="Courier New"/>
                <a:ea typeface="+mn-ea"/>
                <a:cs typeface="Courier New"/>
              </a:rPr>
              <a:t>:</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   </a:t>
            </a:r>
            <a:r>
              <a:rPr lang="en-US" sz="1400" b="0" i="0" u="none" strike="noStrike" cap="none" spc="0">
                <a:ln>
                  <a:noFill/>
                </a:ln>
                <a:solidFill>
                  <a:srgbClr val="000000"/>
                </a:solidFill>
                <a:latin typeface="Courier New"/>
                <a:ea typeface="+mn-ea"/>
                <a:cs typeface="Courier New"/>
              </a:rPr>
              <a:t>cqlsh:example&gt; DELETE FROM users;</a:t>
            </a:r>
            <a:endParaRPr lang="ru-RU" sz="1400" b="0" i="0" u="none" strike="noStrike" cap="none" spc="0">
              <a:ln>
                <a:noFill/>
              </a:ln>
              <a:solidFill>
                <a:srgbClr val="000000"/>
              </a:solidFill>
              <a:latin typeface="Courier New"/>
              <a:ea typeface="+mn-ea"/>
              <a:cs typeface="Courier New"/>
            </a:endParaRPr>
          </a:p>
          <a:p>
            <a:pPr algn="just">
              <a:spcBef>
                <a:spcPts val="600"/>
              </a:spcBef>
              <a:buFontTx/>
              <a:buNone/>
              <a:defRPr/>
            </a:pPr>
            <a:r>
              <a:rPr lang="ru-RU" sz="2000">
                <a:solidFill>
                  <a:srgbClr val="002060"/>
                </a:solidFill>
                <a:latin typeface="+mn-lt"/>
              </a:rPr>
              <a:t>Больше информации по операторам </a:t>
            </a:r>
            <a:r>
              <a:rPr lang="en-US" sz="2000">
                <a:solidFill>
                  <a:srgbClr val="002060"/>
                </a:solidFill>
                <a:latin typeface="+mn-lt"/>
              </a:rPr>
              <a:t>CQL</a:t>
            </a:r>
            <a:r>
              <a:rPr lang="ru-RU" sz="2000">
                <a:solidFill>
                  <a:srgbClr val="002060"/>
                </a:solidFill>
                <a:latin typeface="+mn-lt"/>
              </a:rPr>
              <a:t> (</a:t>
            </a:r>
            <a:r>
              <a:rPr lang="en-US" sz="2000">
                <a:solidFill>
                  <a:srgbClr val="002060"/>
                </a:solidFill>
                <a:latin typeface="+mn-lt"/>
              </a:rPr>
              <a:t>DML</a:t>
            </a:r>
            <a:r>
              <a:rPr lang="ru-RU" sz="2000">
                <a:solidFill>
                  <a:srgbClr val="002060"/>
                </a:solidFill>
                <a:latin typeface="+mn-lt"/>
              </a:rPr>
              <a:t>): </a:t>
            </a:r>
            <a:r>
              <a:rPr lang="en-US" sz="2000" u="sng">
                <a:solidFill>
                  <a:srgbClr val="002060"/>
                </a:solidFill>
                <a:latin typeface="+mn-lt"/>
                <a:hlinkClick r:id="rId2" tooltip="https://docs.scylladb.com/getting-started/dml/"/>
              </a:rPr>
              <a:t>https://docs.scylladb.com/getting-started/dml/#</a:t>
            </a:r>
            <a:r>
              <a:rPr lang="ru-RU" sz="2000">
                <a:solidFill>
                  <a:srgbClr val="002060"/>
                </a:solidFill>
                <a:latin typeface="+mn-lt"/>
              </a:rPr>
              <a:t> </a:t>
            </a:r>
            <a:endParaRPr/>
          </a:p>
          <a:p>
            <a:pPr algn="just">
              <a:spcBef>
                <a:spcPts val="0"/>
              </a:spcBef>
              <a:spcAft>
                <a:spcPts val="600"/>
              </a:spcAft>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Работа со </a:t>
            </a:r>
            <a:r>
              <a:rPr lang="en-US">
                <a:solidFill>
                  <a:srgbClr val="002060"/>
                </a:solidFill>
                <a:latin typeface="+mn-lt"/>
                <a:cs typeface="Times New Roman"/>
              </a:rPr>
              <a:t>ScyllaDB </a:t>
            </a:r>
            <a:r>
              <a:rPr lang="ru-RU">
                <a:solidFill>
                  <a:srgbClr val="002060"/>
                </a:solidFill>
                <a:latin typeface="+mn-lt"/>
                <a:cs typeface="Times New Roman"/>
              </a:rPr>
              <a:t>из </a:t>
            </a:r>
            <a:r>
              <a:rPr lang="en-US">
                <a:solidFill>
                  <a:srgbClr val="002060"/>
                </a:solidFill>
                <a:latin typeface="+mn-lt"/>
                <a:cs typeface="Times New Roman"/>
              </a:rPr>
              <a:t>Python</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600"/>
              </a:spcBef>
              <a:spcAft>
                <a:spcPts val="600"/>
              </a:spcAft>
              <a:buNone/>
              <a:defRPr/>
            </a:pPr>
            <a:r>
              <a:rPr lang="ru-RU" sz="2000">
                <a:solidFill>
                  <a:srgbClr val="002060"/>
                </a:solidFill>
                <a:latin typeface="+mn-lt"/>
              </a:rPr>
              <a:t>Для работы со </a:t>
            </a:r>
            <a:r>
              <a:rPr lang="en-US" sz="2000">
                <a:solidFill>
                  <a:srgbClr val="002060"/>
                </a:solidFill>
                <a:latin typeface="+mn-lt"/>
              </a:rPr>
              <a:t>Scylla </a:t>
            </a:r>
            <a:r>
              <a:rPr lang="ru-RU" sz="2000">
                <a:solidFill>
                  <a:srgbClr val="002060"/>
                </a:solidFill>
                <a:latin typeface="+mn-lt"/>
              </a:rPr>
              <a:t>из </a:t>
            </a:r>
            <a:r>
              <a:rPr lang="en-US" sz="2000">
                <a:solidFill>
                  <a:srgbClr val="002060"/>
                </a:solidFill>
                <a:latin typeface="+mn-lt"/>
              </a:rPr>
              <a:t>Python </a:t>
            </a:r>
            <a:r>
              <a:rPr lang="ru-RU" sz="2000">
                <a:solidFill>
                  <a:srgbClr val="002060"/>
                </a:solidFill>
                <a:latin typeface="+mn-lt"/>
              </a:rPr>
              <a:t>необходимо установить библиотеку </a:t>
            </a:r>
            <a:r>
              <a:rPr lang="en-US" sz="2000">
                <a:solidFill>
                  <a:srgbClr val="002060"/>
                </a:solidFill>
                <a:latin typeface="+mn-lt"/>
              </a:rPr>
              <a:t>cassandra-driver</a:t>
            </a:r>
            <a:r>
              <a:rPr lang="ru-RU" sz="2000">
                <a:solidFill>
                  <a:srgbClr val="002060"/>
                </a:solidFill>
                <a:latin typeface="Calibri"/>
              </a:rPr>
              <a:t> </a:t>
            </a:r>
            <a:r>
              <a:rPr lang="ru-RU" sz="2000">
                <a:solidFill>
                  <a:srgbClr val="002060"/>
                </a:solidFill>
                <a:latin typeface="Calibri"/>
              </a:rPr>
              <a:t>или </a:t>
            </a:r>
            <a:r>
              <a:rPr lang="en-US" sz="2000">
                <a:solidFill>
                  <a:srgbClr val="002060"/>
                </a:solidFill>
                <a:latin typeface="Calibri"/>
              </a:rPr>
              <a:t>scylla-driver</a:t>
            </a:r>
            <a:r>
              <a:rPr lang="en-US" sz="2000">
                <a:solidFill>
                  <a:srgbClr val="002060"/>
                </a:solidFill>
                <a:latin typeface="Calibri"/>
              </a:rPr>
              <a:t>.</a:t>
            </a:r>
            <a:endParaRPr/>
          </a:p>
          <a:p>
            <a:pPr>
              <a:spcBef>
                <a:spcPts val="0"/>
              </a:spcBef>
              <a:buNone/>
              <a:defRPr/>
            </a:pPr>
            <a:r>
              <a:rPr lang="en-US" sz="1400" b="1">
                <a:solidFill>
                  <a:srgbClr val="0000FF"/>
                </a:solidFill>
                <a:latin typeface="Courier New"/>
              </a:rPr>
              <a:t>from</a:t>
            </a:r>
            <a:r>
              <a:rPr lang="en-US" sz="1400">
                <a:solidFill>
                  <a:srgbClr val="000000"/>
                </a:solidFill>
                <a:latin typeface="Courier New"/>
              </a:rPr>
              <a:t> cassandra</a:t>
            </a:r>
            <a:r>
              <a:rPr lang="en-US" sz="1400" b="1">
                <a:solidFill>
                  <a:srgbClr val="000080"/>
                </a:solidFill>
                <a:latin typeface="Courier New"/>
              </a:rPr>
              <a:t>.</a:t>
            </a:r>
            <a:r>
              <a:rPr lang="en-US" sz="1400">
                <a:solidFill>
                  <a:srgbClr val="000000"/>
                </a:solidFill>
                <a:latin typeface="Courier New"/>
              </a:rPr>
              <a:t>cluster </a:t>
            </a:r>
            <a:r>
              <a:rPr lang="en-US" sz="1400" b="1">
                <a:solidFill>
                  <a:srgbClr val="0000FF"/>
                </a:solidFill>
                <a:latin typeface="Courier New"/>
              </a:rPr>
              <a:t>import</a:t>
            </a:r>
            <a:r>
              <a:rPr lang="en-US" sz="1400">
                <a:solidFill>
                  <a:srgbClr val="000000"/>
                </a:solidFill>
                <a:latin typeface="Courier New"/>
              </a:rPr>
              <a:t> Cluster </a:t>
            </a:r>
            <a:endParaRPr/>
          </a:p>
          <a:p>
            <a:pPr>
              <a:spcBef>
                <a:spcPts val="0"/>
              </a:spcBef>
              <a:buNone/>
              <a:defRPr/>
            </a:pPr>
            <a:endParaRPr lang="en-US" sz="1400" b="1">
              <a:solidFill>
                <a:srgbClr val="000000"/>
              </a:solidFill>
              <a:latin typeface="Courier New"/>
            </a:endParaRPr>
          </a:p>
          <a:p>
            <a:pPr>
              <a:spcBef>
                <a:spcPts val="0"/>
              </a:spcBef>
              <a:buNone/>
              <a:defRPr/>
            </a:pPr>
            <a:endParaRPr lang="en-US" sz="1400" b="1">
              <a:solidFill>
                <a:srgbClr val="000000"/>
              </a:solidFill>
              <a:latin typeface="Courier New"/>
            </a:endParaRPr>
          </a:p>
          <a:p>
            <a:pPr>
              <a:spcBef>
                <a:spcPts val="0"/>
              </a:spcBef>
              <a:buNone/>
              <a:defRPr/>
            </a:pPr>
            <a:r>
              <a:rPr lang="en-US" sz="1400" b="1">
                <a:solidFill>
                  <a:srgbClr val="0000FF"/>
                </a:solidFill>
                <a:latin typeface="Courier New"/>
              </a:rPr>
              <a:t>def</a:t>
            </a:r>
            <a:r>
              <a:rPr lang="en-US" sz="1400">
                <a:solidFill>
                  <a:srgbClr val="000000"/>
                </a:solidFill>
                <a:latin typeface="Courier New"/>
              </a:rPr>
              <a:t> </a:t>
            </a:r>
            <a:r>
              <a:rPr lang="en-US" sz="1400">
                <a:solidFill>
                  <a:srgbClr val="FF00FF"/>
                </a:solidFill>
                <a:latin typeface="Courier New"/>
              </a:rPr>
              <a:t>insert_users</a:t>
            </a:r>
            <a:r>
              <a:rPr lang="en-US" sz="1400" b="1">
                <a:solidFill>
                  <a:srgbClr val="000080"/>
                </a:solidFill>
                <a:latin typeface="Courier New"/>
              </a:rPr>
              <a:t>(</a:t>
            </a:r>
            <a:r>
              <a:rPr lang="en-US" sz="1400">
                <a:solidFill>
                  <a:srgbClr val="000000"/>
                </a:solidFill>
                <a:latin typeface="Courier New"/>
              </a:rPr>
              <a:t>id</a:t>
            </a:r>
            <a:r>
              <a:rPr lang="en-US" sz="1400" b="1">
                <a:solidFill>
                  <a:srgbClr val="000080"/>
                </a:solidFill>
                <a:latin typeface="Courier New"/>
              </a:rPr>
              <a:t>,</a:t>
            </a:r>
            <a:r>
              <a:rPr lang="en-US" sz="1400">
                <a:solidFill>
                  <a:srgbClr val="000000"/>
                </a:solidFill>
                <a:latin typeface="Courier New"/>
              </a:rPr>
              <a:t> username</a:t>
            </a:r>
            <a:r>
              <a:rPr lang="en-US" sz="1400" b="1">
                <a:solidFill>
                  <a:srgbClr val="000080"/>
                </a:solidFill>
                <a:latin typeface="Courier New"/>
              </a:rPr>
              <a:t>,</a:t>
            </a:r>
            <a:r>
              <a:rPr lang="en-US" sz="1400">
                <a:solidFill>
                  <a:srgbClr val="000000"/>
                </a:solidFill>
                <a:latin typeface="Courier New"/>
              </a:rPr>
              <a:t> fullname</a:t>
            </a:r>
            <a:r>
              <a:rPr lang="en-US" sz="1400" b="1">
                <a:solidFill>
                  <a:srgbClr val="000080"/>
                </a:solidFill>
                <a:latin typeface="Courier New"/>
              </a:rPr>
              <a:t>,</a:t>
            </a:r>
            <a:r>
              <a:rPr lang="en-US" sz="1400">
                <a:solidFill>
                  <a:srgbClr val="000000"/>
                </a:solidFill>
                <a:latin typeface="Courier New"/>
              </a:rPr>
              <a:t> regdate</a:t>
            </a:r>
            <a:r>
              <a:rPr lang="en-US" sz="1400" b="1">
                <a:solidFill>
                  <a:srgbClr val="000080"/>
                </a:solidFill>
                <a:latin typeface="Courier New"/>
              </a:rPr>
              <a:t>,</a:t>
            </a:r>
            <a:r>
              <a:rPr lang="en-US" sz="1400">
                <a:solidFill>
                  <a:srgbClr val="000000"/>
                </a:solidFill>
                <a:latin typeface="Courier New"/>
              </a:rPr>
              <a:t> status</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session</a:t>
            </a:r>
            <a:r>
              <a:rPr lang="en-US" sz="1400" b="1">
                <a:solidFill>
                  <a:srgbClr val="000080"/>
                </a:solidFill>
                <a:latin typeface="Courier New"/>
              </a:rPr>
              <a:t>.</a:t>
            </a:r>
            <a:r>
              <a:rPr lang="en-US" sz="1400">
                <a:solidFill>
                  <a:srgbClr val="000000"/>
                </a:solidFill>
                <a:latin typeface="Courier New"/>
              </a:rPr>
              <a:t>execute</a:t>
            </a:r>
            <a:r>
              <a:rPr lang="en-US" sz="1400" b="1">
                <a:solidFill>
                  <a:srgbClr val="000080"/>
                </a:solidFill>
                <a:latin typeface="Courier New"/>
              </a:rPr>
              <a:t>(</a:t>
            </a:r>
            <a:endParaRPr/>
          </a:p>
          <a:p>
            <a:pPr>
              <a:spcBef>
                <a:spcPts val="0"/>
              </a:spcBef>
              <a:buNone/>
              <a:defRPr/>
            </a:pPr>
            <a:r>
              <a:rPr lang="en-US" sz="1400" b="1">
                <a:solidFill>
                  <a:srgbClr val="000080"/>
                </a:solidFill>
                <a:latin typeface="Courier New"/>
              </a:rPr>
              <a:t>        </a:t>
            </a:r>
            <a:r>
              <a:rPr lang="en-US" sz="1400">
                <a:solidFill>
                  <a:srgbClr val="808080"/>
                </a:solidFill>
                <a:latin typeface="Courier New"/>
              </a:rPr>
              <a:t>"INSERT INTO users (id, username, fullname, regdate, status) VALUES (%s, %s, %s, %s, %s)"</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id</a:t>
            </a:r>
            <a:r>
              <a:rPr lang="en-US" sz="1400" b="1">
                <a:solidFill>
                  <a:srgbClr val="000080"/>
                </a:solidFill>
                <a:latin typeface="Courier New"/>
              </a:rPr>
              <a:t>,</a:t>
            </a:r>
            <a:r>
              <a:rPr lang="en-US" sz="1400">
                <a:solidFill>
                  <a:srgbClr val="000000"/>
                </a:solidFill>
                <a:latin typeface="Courier New"/>
              </a:rPr>
              <a:t> username</a:t>
            </a:r>
            <a:r>
              <a:rPr lang="en-US" sz="1400" b="1">
                <a:solidFill>
                  <a:srgbClr val="000080"/>
                </a:solidFill>
                <a:latin typeface="Courier New"/>
              </a:rPr>
              <a:t>,</a:t>
            </a:r>
            <a:r>
              <a:rPr lang="en-US" sz="1400">
                <a:solidFill>
                  <a:srgbClr val="000000"/>
                </a:solidFill>
                <a:latin typeface="Courier New"/>
              </a:rPr>
              <a:t> fullname</a:t>
            </a:r>
            <a:r>
              <a:rPr lang="en-US" sz="1400" b="1">
                <a:solidFill>
                  <a:srgbClr val="000080"/>
                </a:solidFill>
                <a:latin typeface="Courier New"/>
              </a:rPr>
              <a:t>,</a:t>
            </a:r>
            <a:r>
              <a:rPr lang="en-US" sz="1400">
                <a:solidFill>
                  <a:srgbClr val="000000"/>
                </a:solidFill>
                <a:latin typeface="Courier New"/>
              </a:rPr>
              <a:t> regdate</a:t>
            </a:r>
            <a:r>
              <a:rPr lang="en-US" sz="1400" b="1">
                <a:solidFill>
                  <a:srgbClr val="000080"/>
                </a:solidFill>
                <a:latin typeface="Courier New"/>
              </a:rPr>
              <a:t>,</a:t>
            </a:r>
            <a:r>
              <a:rPr lang="en-US" sz="1400">
                <a:solidFill>
                  <a:srgbClr val="000000"/>
                </a:solidFill>
                <a:latin typeface="Courier New"/>
              </a:rPr>
              <a:t> status</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endParaRPr lang="en-US" sz="1400" b="1">
              <a:solidFill>
                <a:srgbClr val="000000"/>
              </a:solidFill>
              <a:latin typeface="Courier New"/>
            </a:endParaRPr>
          </a:p>
          <a:p>
            <a:pPr>
              <a:spcBef>
                <a:spcPts val="0"/>
              </a:spcBef>
              <a:buNone/>
              <a:defRPr/>
            </a:pPr>
            <a:endParaRPr lang="en-US" sz="1400" b="1">
              <a:solidFill>
                <a:srgbClr val="000000"/>
              </a:solidFill>
              <a:latin typeface="Courier New"/>
            </a:endParaRPr>
          </a:p>
          <a:p>
            <a:pPr>
              <a:spcBef>
                <a:spcPts val="0"/>
              </a:spcBef>
              <a:buNone/>
              <a:defRPr/>
            </a:pPr>
            <a:r>
              <a:rPr lang="en-US" sz="1400" b="1">
                <a:solidFill>
                  <a:srgbClr val="0000FF"/>
                </a:solidFill>
                <a:latin typeface="Courier New"/>
              </a:rPr>
              <a:t>def</a:t>
            </a:r>
            <a:r>
              <a:rPr lang="en-US" sz="1400">
                <a:solidFill>
                  <a:srgbClr val="000000"/>
                </a:solidFill>
                <a:latin typeface="Courier New"/>
              </a:rPr>
              <a:t> </a:t>
            </a:r>
            <a:r>
              <a:rPr lang="en-US" sz="1400">
                <a:solidFill>
                  <a:srgbClr val="FF00FF"/>
                </a:solidFill>
                <a:latin typeface="Courier New"/>
              </a:rPr>
              <a:t>select_users</a:t>
            </a:r>
            <a:r>
              <a:rPr lang="en-US" sz="1400" b="1">
                <a:solidFill>
                  <a:srgbClr val="000080"/>
                </a:solidFill>
                <a:latin typeface="Courier New"/>
              </a:rPr>
              <a:t>(</a:t>
            </a:r>
            <a:r>
              <a:rPr lang="en-US" sz="1400">
                <a:solidFill>
                  <a:srgbClr val="000000"/>
                </a:solidFill>
                <a:latin typeface="Courier New"/>
              </a:rPr>
              <a:t>id</a:t>
            </a:r>
            <a:r>
              <a:rPr lang="en-US" sz="1400" b="1">
                <a:solidFill>
                  <a:srgbClr val="000080"/>
                </a:solidFill>
                <a:latin typeface="Courier New"/>
              </a:rPr>
              <a:t>=</a:t>
            </a:r>
            <a:r>
              <a:rPr lang="en-US" sz="1400" b="1">
                <a:solidFill>
                  <a:srgbClr val="0000FF"/>
                </a:solidFill>
                <a:latin typeface="Courier New"/>
              </a:rPr>
              <a:t>None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if</a:t>
            </a:r>
            <a:r>
              <a:rPr lang="en-US" sz="1400">
                <a:solidFill>
                  <a:srgbClr val="000000"/>
                </a:solidFill>
                <a:latin typeface="Courier New"/>
              </a:rPr>
              <a:t> id </a:t>
            </a:r>
            <a:r>
              <a:rPr lang="en-US" sz="1400" b="1">
                <a:solidFill>
                  <a:srgbClr val="0000FF"/>
                </a:solidFill>
                <a:latin typeface="Courier New"/>
              </a:rPr>
              <a:t>is</a:t>
            </a:r>
            <a:r>
              <a:rPr lang="en-US" sz="1400">
                <a:solidFill>
                  <a:srgbClr val="000000"/>
                </a:solidFill>
                <a:latin typeface="Courier New"/>
              </a:rPr>
              <a:t> </a:t>
            </a:r>
            <a:r>
              <a:rPr lang="en-US" sz="1400" b="1">
                <a:solidFill>
                  <a:srgbClr val="0000FF"/>
                </a:solidFill>
                <a:latin typeface="Courier New"/>
              </a:rPr>
              <a:t>None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res </a:t>
            </a:r>
            <a:r>
              <a:rPr lang="en-US" sz="1400" b="1">
                <a:solidFill>
                  <a:srgbClr val="000080"/>
                </a:solidFill>
                <a:latin typeface="Courier New"/>
              </a:rPr>
              <a:t>=</a:t>
            </a:r>
            <a:r>
              <a:rPr lang="en-US" sz="1400">
                <a:solidFill>
                  <a:srgbClr val="000000"/>
                </a:solidFill>
                <a:latin typeface="Courier New"/>
              </a:rPr>
              <a:t> session</a:t>
            </a:r>
            <a:r>
              <a:rPr lang="en-US" sz="1400" b="1">
                <a:solidFill>
                  <a:srgbClr val="000080"/>
                </a:solidFill>
                <a:latin typeface="Courier New"/>
              </a:rPr>
              <a:t>.</a:t>
            </a:r>
            <a:r>
              <a:rPr lang="en-US" sz="1400">
                <a:solidFill>
                  <a:srgbClr val="000000"/>
                </a:solidFill>
                <a:latin typeface="Courier New"/>
              </a:rPr>
              <a:t>execute</a:t>
            </a:r>
            <a:r>
              <a:rPr lang="en-US" sz="1400" b="1">
                <a:solidFill>
                  <a:srgbClr val="000080"/>
                </a:solidFill>
                <a:latin typeface="Courier New"/>
              </a:rPr>
              <a:t>(</a:t>
            </a:r>
            <a:r>
              <a:rPr lang="en-US" sz="1400">
                <a:solidFill>
                  <a:srgbClr val="808080"/>
                </a:solidFill>
                <a:latin typeface="Courier New"/>
              </a:rPr>
              <a:t>"SELECT * FROM users"</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else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res </a:t>
            </a:r>
            <a:r>
              <a:rPr lang="en-US" sz="1400" b="1">
                <a:solidFill>
                  <a:srgbClr val="000080"/>
                </a:solidFill>
                <a:latin typeface="Courier New"/>
              </a:rPr>
              <a:t>=</a:t>
            </a:r>
            <a:r>
              <a:rPr lang="en-US" sz="1400">
                <a:solidFill>
                  <a:srgbClr val="000000"/>
                </a:solidFill>
                <a:latin typeface="Courier New"/>
              </a:rPr>
              <a:t> session</a:t>
            </a:r>
            <a:r>
              <a:rPr lang="en-US" sz="1400" b="1">
                <a:solidFill>
                  <a:srgbClr val="000080"/>
                </a:solidFill>
                <a:latin typeface="Courier New"/>
              </a:rPr>
              <a:t>.</a:t>
            </a:r>
            <a:r>
              <a:rPr lang="en-US" sz="1400">
                <a:solidFill>
                  <a:srgbClr val="000000"/>
                </a:solidFill>
                <a:latin typeface="Courier New"/>
              </a:rPr>
              <a:t>execute</a:t>
            </a:r>
            <a:r>
              <a:rPr lang="en-US" sz="1400" b="1">
                <a:solidFill>
                  <a:srgbClr val="000080"/>
                </a:solidFill>
                <a:latin typeface="Courier New"/>
              </a:rPr>
              <a:t>(</a:t>
            </a:r>
            <a:r>
              <a:rPr lang="en-US" sz="1400">
                <a:solidFill>
                  <a:srgbClr val="808080"/>
                </a:solidFill>
                <a:latin typeface="Courier New"/>
              </a:rPr>
              <a:t>"SELECT * FROM users WHERE id = %s"</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id</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if</a:t>
            </a:r>
            <a:r>
              <a:rPr lang="en-US" sz="1400">
                <a:solidFill>
                  <a:srgbClr val="000000"/>
                </a:solidFill>
                <a:latin typeface="Courier New"/>
              </a:rPr>
              <a:t> res</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res </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item </a:t>
            </a:r>
            <a:r>
              <a:rPr lang="en-US" sz="1400" b="1">
                <a:solidFill>
                  <a:srgbClr val="0000FF"/>
                </a:solidFill>
                <a:latin typeface="Courier New"/>
              </a:rPr>
              <a:t>for</a:t>
            </a:r>
            <a:r>
              <a:rPr lang="en-US" sz="1400">
                <a:solidFill>
                  <a:srgbClr val="000000"/>
                </a:solidFill>
                <a:latin typeface="Courier New"/>
              </a:rPr>
              <a:t> item </a:t>
            </a:r>
            <a:r>
              <a:rPr lang="en-US" sz="1400" b="1">
                <a:solidFill>
                  <a:srgbClr val="0000FF"/>
                </a:solidFill>
                <a:latin typeface="Courier New"/>
              </a:rPr>
              <a:t>in</a:t>
            </a:r>
            <a:r>
              <a:rPr lang="en-US" sz="1400">
                <a:solidFill>
                  <a:srgbClr val="000000"/>
                </a:solidFill>
                <a:latin typeface="Courier New"/>
              </a:rPr>
              <a:t> res</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return</a:t>
            </a:r>
            <a:r>
              <a:rPr lang="en-US" sz="1400">
                <a:solidFill>
                  <a:srgbClr val="000000"/>
                </a:solidFill>
                <a:latin typeface="Courier New"/>
              </a:rPr>
              <a:t> res </a:t>
            </a:r>
            <a:endParaRPr/>
          </a:p>
          <a:p>
            <a:pPr>
              <a:spcBef>
                <a:spcPts val="0"/>
              </a:spcBef>
              <a:buNone/>
              <a:defRPr/>
            </a:pPr>
            <a:endParaRPr lang="en-US" sz="1400" b="1">
              <a:solidFill>
                <a:srgbClr val="000000"/>
              </a:solidFill>
              <a:latin typeface="Courier New"/>
            </a:endParaRPr>
          </a:p>
          <a:p>
            <a:pPr>
              <a:spcBef>
                <a:spcPts val="0"/>
              </a:spcBef>
              <a:buNone/>
              <a:defRPr/>
            </a:pPr>
            <a:endParaRPr lang="en-US" sz="1400" b="1">
              <a:solidFill>
                <a:srgbClr val="000000"/>
              </a:solidFill>
              <a:latin typeface="Courier New"/>
            </a:endParaRPr>
          </a:p>
          <a:p>
            <a:pPr>
              <a:spcBef>
                <a:spcPts val="0"/>
              </a:spcBef>
              <a:buNone/>
              <a:defRPr/>
            </a:pPr>
            <a:r>
              <a:rPr lang="en-US" sz="1400" b="1">
                <a:solidFill>
                  <a:srgbClr val="0000FF"/>
                </a:solidFill>
                <a:latin typeface="Courier New"/>
              </a:rPr>
              <a:t>def</a:t>
            </a:r>
            <a:r>
              <a:rPr lang="en-US" sz="1400">
                <a:solidFill>
                  <a:srgbClr val="000000"/>
                </a:solidFill>
                <a:latin typeface="Courier New"/>
              </a:rPr>
              <a:t> </a:t>
            </a:r>
            <a:r>
              <a:rPr lang="en-US" sz="1400">
                <a:solidFill>
                  <a:srgbClr val="FF00FF"/>
                </a:solidFill>
                <a:latin typeface="Courier New"/>
              </a:rPr>
              <a:t>update_user_status</a:t>
            </a:r>
            <a:r>
              <a:rPr lang="en-US" sz="1400" b="1">
                <a:solidFill>
                  <a:srgbClr val="000080"/>
                </a:solidFill>
                <a:latin typeface="Courier New"/>
              </a:rPr>
              <a:t>(</a:t>
            </a:r>
            <a:r>
              <a:rPr lang="en-US" sz="1400">
                <a:solidFill>
                  <a:srgbClr val="000000"/>
                </a:solidFill>
                <a:latin typeface="Courier New"/>
              </a:rPr>
              <a:t>new_status</a:t>
            </a:r>
            <a:r>
              <a:rPr lang="en-US" sz="1400" b="1">
                <a:solidFill>
                  <a:srgbClr val="000080"/>
                </a:solidFill>
                <a:latin typeface="Courier New"/>
              </a:rPr>
              <a:t>,</a:t>
            </a:r>
            <a:r>
              <a:rPr lang="en-US" sz="1400">
                <a:solidFill>
                  <a:srgbClr val="000000"/>
                </a:solidFill>
                <a:latin typeface="Courier New"/>
              </a:rPr>
              <a:t> id</a:t>
            </a:r>
            <a:r>
              <a:rPr lang="en-US" sz="1400" b="1">
                <a:solidFill>
                  <a:srgbClr val="000080"/>
                </a:solidFill>
                <a:latin typeface="Courier New"/>
              </a:rPr>
              <a:t>=</a:t>
            </a:r>
            <a:r>
              <a:rPr lang="en-US" sz="1400" b="1">
                <a:solidFill>
                  <a:srgbClr val="0000FF"/>
                </a:solidFill>
                <a:latin typeface="Courier New"/>
              </a:rPr>
              <a:t>None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if</a:t>
            </a:r>
            <a:r>
              <a:rPr lang="en-US" sz="1400">
                <a:solidFill>
                  <a:srgbClr val="000000"/>
                </a:solidFill>
                <a:latin typeface="Courier New"/>
              </a:rPr>
              <a:t> id </a:t>
            </a:r>
            <a:r>
              <a:rPr lang="en-US" sz="1400" b="1">
                <a:solidFill>
                  <a:srgbClr val="0000FF"/>
                </a:solidFill>
                <a:latin typeface="Courier New"/>
              </a:rPr>
              <a:t>is</a:t>
            </a:r>
            <a:r>
              <a:rPr lang="en-US" sz="1400">
                <a:solidFill>
                  <a:srgbClr val="000000"/>
                </a:solidFill>
                <a:latin typeface="Courier New"/>
              </a:rPr>
              <a:t> </a:t>
            </a:r>
            <a:r>
              <a:rPr lang="en-US" sz="1400" b="1">
                <a:solidFill>
                  <a:srgbClr val="0000FF"/>
                </a:solidFill>
                <a:latin typeface="Courier New"/>
              </a:rPr>
              <a:t>None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session</a:t>
            </a:r>
            <a:r>
              <a:rPr lang="en-US" sz="1400" b="1">
                <a:solidFill>
                  <a:srgbClr val="000080"/>
                </a:solidFill>
                <a:latin typeface="Courier New"/>
              </a:rPr>
              <a:t>.</a:t>
            </a:r>
            <a:r>
              <a:rPr lang="en-US" sz="1400">
                <a:solidFill>
                  <a:srgbClr val="000000"/>
                </a:solidFill>
                <a:latin typeface="Courier New"/>
              </a:rPr>
              <a:t>execute</a:t>
            </a:r>
            <a:r>
              <a:rPr lang="en-US" sz="1400" b="1">
                <a:solidFill>
                  <a:srgbClr val="000080"/>
                </a:solidFill>
                <a:latin typeface="Courier New"/>
              </a:rPr>
              <a:t>(</a:t>
            </a:r>
            <a:r>
              <a:rPr lang="en-US" sz="1400">
                <a:solidFill>
                  <a:srgbClr val="808080"/>
                </a:solidFill>
                <a:latin typeface="Courier New"/>
              </a:rPr>
              <a:t>"UPDATE users SET status = %s"</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new_status</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else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session</a:t>
            </a:r>
            <a:r>
              <a:rPr lang="en-US" sz="1400" b="1">
                <a:solidFill>
                  <a:srgbClr val="000080"/>
                </a:solidFill>
                <a:latin typeface="Courier New"/>
              </a:rPr>
              <a:t>.</a:t>
            </a:r>
            <a:r>
              <a:rPr lang="en-US" sz="1400">
                <a:solidFill>
                  <a:srgbClr val="000000"/>
                </a:solidFill>
                <a:latin typeface="Courier New"/>
              </a:rPr>
              <a:t>execute</a:t>
            </a:r>
            <a:r>
              <a:rPr lang="en-US" sz="1400" b="1">
                <a:solidFill>
                  <a:srgbClr val="000080"/>
                </a:solidFill>
                <a:latin typeface="Courier New"/>
              </a:rPr>
              <a:t>(</a:t>
            </a:r>
            <a:r>
              <a:rPr lang="en-US" sz="1400">
                <a:solidFill>
                  <a:srgbClr val="808080"/>
                </a:solidFill>
                <a:latin typeface="Courier New"/>
              </a:rPr>
              <a:t>"UPDATE users SET status = %s WHERE id = %s"</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new_status</a:t>
            </a:r>
            <a:r>
              <a:rPr lang="en-US" sz="1400" b="1">
                <a:solidFill>
                  <a:srgbClr val="000080"/>
                </a:solidFill>
                <a:latin typeface="Courier New"/>
              </a:rPr>
              <a:t>,</a:t>
            </a:r>
            <a:r>
              <a:rPr lang="en-US" sz="1400">
                <a:solidFill>
                  <a:srgbClr val="000000"/>
                </a:solidFill>
                <a:latin typeface="Courier New"/>
              </a:rPr>
              <a:t> id</a:t>
            </a:r>
            <a:r>
              <a:rPr lang="en-US" sz="1400" b="1">
                <a:solidFill>
                  <a:srgbClr val="000080"/>
                </a:solidFill>
                <a:latin typeface="Courier New"/>
              </a:rPr>
              <a:t>))</a:t>
            </a:r>
            <a:endParaRPr lang="en-US" sz="1400">
              <a:solidFill>
                <a:srgbClr val="000000"/>
              </a:solidFill>
              <a:latin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SQL? No!</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None/>
              <a:defRPr/>
            </a:pPr>
            <a:r>
              <a:rPr lang="ru-RU" sz="2000">
                <a:solidFill>
                  <a:srgbClr val="002060"/>
                </a:solidFill>
                <a:latin typeface="+mn-lt"/>
              </a:rPr>
              <a:t>Если скорость обработки запроса </a:t>
            </a:r>
            <a:r>
              <a:rPr lang="en-US" sz="2000">
                <a:solidFill>
                  <a:srgbClr val="002060"/>
                </a:solidFill>
                <a:latin typeface="+mn-lt"/>
              </a:rPr>
              <a:t>&gt; 1 </a:t>
            </a:r>
            <a:r>
              <a:rPr lang="ru-RU" sz="2000">
                <a:solidFill>
                  <a:srgbClr val="002060"/>
                </a:solidFill>
                <a:latin typeface="+mn-lt"/>
              </a:rPr>
              <a:t>сек.</a:t>
            </a:r>
            <a:r>
              <a:rPr lang="en-US" sz="2000">
                <a:solidFill>
                  <a:srgbClr val="002060"/>
                </a:solidFill>
                <a:latin typeface="+mn-lt"/>
              </a:rPr>
              <a:t>, </a:t>
            </a:r>
            <a:r>
              <a:rPr lang="ru-RU" sz="2000">
                <a:solidFill>
                  <a:srgbClr val="002060"/>
                </a:solidFill>
                <a:latin typeface="+mn-lt"/>
              </a:rPr>
              <a:t>то время ожидания тысяча первого запроса </a:t>
            </a:r>
            <a:r>
              <a:rPr lang="en-US" sz="2000">
                <a:solidFill>
                  <a:srgbClr val="002060"/>
                </a:solidFill>
                <a:latin typeface="+mn-lt"/>
              </a:rPr>
              <a:t>&gt; 100</a:t>
            </a:r>
            <a:r>
              <a:rPr lang="ru-RU" sz="2000">
                <a:solidFill>
                  <a:srgbClr val="002060"/>
                </a:solidFill>
                <a:latin typeface="+mn-lt"/>
              </a:rPr>
              <a:t>0</a:t>
            </a:r>
            <a:r>
              <a:rPr lang="en-US" sz="2000">
                <a:solidFill>
                  <a:srgbClr val="002060"/>
                </a:solidFill>
                <a:latin typeface="+mn-lt"/>
              </a:rPr>
              <a:t> </a:t>
            </a:r>
            <a:r>
              <a:rPr lang="ru-RU" sz="2000">
                <a:solidFill>
                  <a:srgbClr val="002060"/>
                </a:solidFill>
                <a:latin typeface="+mn-lt"/>
              </a:rPr>
              <a:t>сек. (</a:t>
            </a:r>
            <a:r>
              <a:rPr lang="en-US" sz="2000">
                <a:solidFill>
                  <a:srgbClr val="002060"/>
                </a:solidFill>
                <a:latin typeface="+mn-lt"/>
              </a:rPr>
              <a:t>~17 </a:t>
            </a:r>
            <a:r>
              <a:rPr lang="ru-RU" sz="2000">
                <a:solidFill>
                  <a:srgbClr val="002060"/>
                </a:solidFill>
                <a:latin typeface="+mn-lt"/>
              </a:rPr>
              <a:t>минут).</a:t>
            </a:r>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7505672" y="1715641"/>
          <a:ext cx="2438400" cy="1789112"/>
        </p:xfrm>
        <a:graphic>
          <a:graphicData uri="http://schemas.openxmlformats.org/presentationml/2006/ole">
            <p:oleObj name="oleObj" r:id="rId3" imgW="1828800" imgH="1342390" progId="Excel.Sheet.12">
              <p:embed/>
              <p:pic>
                <p:nvPicPr>
                  <p:cNvPr id="8" name="Object 7"/>
                  <p:cNvPicPr/>
                  <p:nvPr/>
                </p:nvPicPr>
                <p:blipFill>
                  <a:blip r:embed="rId2"/>
                  <a:stretch/>
                </p:blipFill>
                <p:spPr bwMode="auto">
                  <a:xfrm>
                    <a:off x="7505672" y="1715641"/>
                    <a:ext cx="2438400" cy="1789112"/>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1784024" y="1741139"/>
          <a:ext cx="4113213" cy="1784350"/>
        </p:xfrm>
        <a:graphic>
          <a:graphicData uri="http://schemas.openxmlformats.org/presentationml/2006/ole">
            <p:oleObj name="oleObj" r:id="rId5" imgW="3094990" imgH="1342390" progId="Excel.Sheet.12">
              <p:embed/>
              <p:pic>
                <p:nvPicPr>
                  <p:cNvPr id="5" name="Object 4"/>
                  <p:cNvPicPr/>
                  <p:nvPr/>
                </p:nvPicPr>
                <p:blipFill>
                  <a:blip r:embed="rId4"/>
                  <a:stretch/>
                </p:blipFill>
                <p:spPr bwMode="auto">
                  <a:xfrm>
                    <a:off x="1784024" y="1741139"/>
                    <a:ext cx="4113213" cy="1784350"/>
                  </a:xfrm>
                  <a:prstGeom prst="rect">
                    <a:avLst/>
                  </a:prstGeom>
                </p:spPr>
              </p:pic>
            </p:oleObj>
          </a:graphicData>
        </a:graphic>
      </p:graphicFrame>
      <p:grpSp>
        <p:nvGrpSpPr>
          <p:cNvPr id="97" name="Group 86"/>
          <p:cNvGrpSpPr/>
          <p:nvPr/>
        </p:nvGrpSpPr>
        <p:grpSpPr bwMode="auto">
          <a:xfrm>
            <a:off x="6047909" y="3937953"/>
            <a:ext cx="3259167" cy="2160240"/>
            <a:chOff x="3907953" y="4459424"/>
            <a:chExt cx="3259167" cy="2160240"/>
          </a:xfrm>
        </p:grpSpPr>
        <p:pic>
          <p:nvPicPr>
            <p:cNvPr id="98" name="Picture 8"/>
            <p:cNvPicPr>
              <a:picLocks noChangeAspect="1"/>
            </p:cNvPicPr>
            <p:nvPr/>
          </p:nvPicPr>
          <p:blipFill>
            <a:blip r:embed="rId6"/>
            <a:stretch/>
          </p:blipFill>
          <p:spPr bwMode="auto">
            <a:xfrm rot="21111108">
              <a:off x="4994603" y="4926679"/>
              <a:ext cx="700034" cy="466005"/>
            </a:xfrm>
            <a:prstGeom prst="rect">
              <a:avLst/>
            </a:prstGeom>
          </p:spPr>
        </p:pic>
        <p:pic>
          <p:nvPicPr>
            <p:cNvPr id="99" name="Picture 15"/>
            <p:cNvPicPr>
              <a:picLocks noChangeAspect="1"/>
            </p:cNvPicPr>
            <p:nvPr/>
          </p:nvPicPr>
          <p:blipFill>
            <a:blip r:embed="rId7"/>
            <a:stretch/>
          </p:blipFill>
          <p:spPr bwMode="auto">
            <a:xfrm>
              <a:off x="5046759" y="5971592"/>
              <a:ext cx="934023" cy="389853"/>
            </a:xfrm>
            <a:prstGeom prst="rect">
              <a:avLst/>
            </a:prstGeom>
          </p:spPr>
        </p:pic>
        <p:pic>
          <p:nvPicPr>
            <p:cNvPr id="100" name="Picture 22"/>
            <p:cNvPicPr>
              <a:picLocks noChangeAspect="1"/>
            </p:cNvPicPr>
            <p:nvPr/>
          </p:nvPicPr>
          <p:blipFill>
            <a:blip r:embed="rId8"/>
            <a:srcRect l="0" t="0" r="6516" b="0"/>
            <a:stretch/>
          </p:blipFill>
          <p:spPr bwMode="auto">
            <a:xfrm>
              <a:off x="3907953" y="4907648"/>
              <a:ext cx="1008112" cy="970072"/>
            </a:xfrm>
            <a:prstGeom prst="rect">
              <a:avLst/>
            </a:prstGeom>
          </p:spPr>
        </p:pic>
        <p:pic>
          <p:nvPicPr>
            <p:cNvPr id="101" name="Picture 23"/>
            <p:cNvPicPr>
              <a:picLocks noChangeAspect="1"/>
            </p:cNvPicPr>
            <p:nvPr/>
          </p:nvPicPr>
          <p:blipFill>
            <a:blip r:embed="rId8"/>
            <a:srcRect l="0" t="0" r="6516" b="0"/>
            <a:stretch/>
          </p:blipFill>
          <p:spPr bwMode="auto">
            <a:xfrm flipH="1">
              <a:off x="6231016" y="4858540"/>
              <a:ext cx="936104" cy="970072"/>
            </a:xfrm>
            <a:prstGeom prst="rect">
              <a:avLst/>
            </a:prstGeom>
          </p:spPr>
        </p:pic>
        <p:grpSp>
          <p:nvGrpSpPr>
            <p:cNvPr id="102" name="Group 26"/>
            <p:cNvGrpSpPr/>
            <p:nvPr/>
          </p:nvGrpSpPr>
          <p:grpSpPr bwMode="auto">
            <a:xfrm>
              <a:off x="4916065" y="4459424"/>
              <a:ext cx="1512168" cy="2160240"/>
              <a:chOff x="2411760" y="4581128"/>
              <a:chExt cx="1512168" cy="2160240"/>
            </a:xfrm>
          </p:grpSpPr>
          <p:sp>
            <p:nvSpPr>
              <p:cNvPr id="104" name="Cube 1"/>
              <p:cNvSpPr/>
              <p:nvPr/>
            </p:nvSpPr>
            <p:spPr bwMode="auto">
              <a:xfrm>
                <a:off x="2411760" y="4581128"/>
                <a:ext cx="1512168" cy="2160240"/>
              </a:xfrm>
              <a:prstGeom prst="cube">
                <a:avLst>
                  <a:gd name="adj" fmla="val 25000"/>
                </a:avLst>
              </a:prstGeom>
              <a:noFill/>
              <a:ln w="28575" cap="flat" cmpd="sng" algn="ctr">
                <a:solidFill>
                  <a:sysClr val="windowText" lastClr="000000"/>
                </a:solidFill>
                <a:prstDash val="solid"/>
                <a:miter lim="800000"/>
              </a:ln>
              <a:effectLst>
                <a:softEdge rad="0"/>
              </a:effectLst>
            </p:spPr>
            <p:txBody>
              <a:bodyPr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black"/>
                  </a:solidFill>
                  <a:latin typeface="Calibri"/>
                  <a:ea typeface="+mn-ea"/>
                  <a:cs typeface="+mn-cs"/>
                </a:endParaRPr>
              </a:p>
            </p:txBody>
          </p:sp>
          <p:cxnSp>
            <p:nvCxnSpPr>
              <p:cNvPr id="105" name="Straight Connector 25"/>
              <p:cNvCxnSpPr>
                <a:cxnSpLocks/>
              </p:cNvCxnSpPr>
              <p:nvPr/>
            </p:nvCxnSpPr>
            <p:spPr bwMode="auto">
              <a:xfrm>
                <a:off x="3923928" y="4581128"/>
                <a:ext cx="0" cy="1152128"/>
              </a:xfrm>
              <a:prstGeom prst="line">
                <a:avLst/>
              </a:prstGeom>
              <a:noFill/>
              <a:ln w="28575" cap="flat" cmpd="sng" algn="ctr">
                <a:solidFill>
                  <a:sysClr val="windowText" lastClr="000000"/>
                </a:solidFill>
                <a:prstDash val="solid"/>
                <a:miter lim="800000"/>
              </a:ln>
              <a:effectLst/>
            </p:spPr>
          </p:cxnSp>
        </p:grpSp>
        <p:sp>
          <p:nvSpPr>
            <p:cNvPr id="103" name="TextBox 102"/>
            <p:cNvSpPr txBox="1"/>
            <p:nvPr/>
          </p:nvSpPr>
          <p:spPr bwMode="auto">
            <a:xfrm>
              <a:off x="5045824" y="5515878"/>
              <a:ext cx="855867" cy="369332"/>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ru-RU" sz="1800" b="0" i="0" u="none" strike="noStrike" cap="none" spc="0">
                  <a:ln>
                    <a:noFill/>
                  </a:ln>
                  <a:solidFill>
                    <a:prstClr val="black"/>
                  </a:solidFill>
                  <a:latin typeface="Verdana"/>
                </a:rPr>
                <a:t>СУБД</a:t>
              </a:r>
              <a:endParaRPr/>
            </a:p>
          </p:txBody>
        </p:sp>
      </p:grpSp>
      <p:cxnSp>
        <p:nvCxnSpPr>
          <p:cNvPr id="106" name="Straight Arrow Connector 30"/>
          <p:cNvCxnSpPr>
            <a:cxnSpLocks/>
          </p:cNvCxnSpPr>
          <p:nvPr/>
        </p:nvCxnSpPr>
        <p:spPr bwMode="auto">
          <a:xfrm>
            <a:off x="5956238" y="2333847"/>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07" name="Straight Arrow Connector 31"/>
          <p:cNvCxnSpPr>
            <a:cxnSpLocks/>
          </p:cNvCxnSpPr>
          <p:nvPr/>
        </p:nvCxnSpPr>
        <p:spPr bwMode="auto">
          <a:xfrm flipV="1">
            <a:off x="5956238" y="2384550"/>
            <a:ext cx="1492393" cy="30933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08" name="Straight Arrow Connector 33"/>
          <p:cNvCxnSpPr>
            <a:cxnSpLocks/>
          </p:cNvCxnSpPr>
          <p:nvPr/>
        </p:nvCxnSpPr>
        <p:spPr bwMode="auto">
          <a:xfrm flipV="1">
            <a:off x="5945011" y="2378064"/>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09" name="Straight Arrow Connector 37"/>
          <p:cNvCxnSpPr>
            <a:cxnSpLocks/>
          </p:cNvCxnSpPr>
          <p:nvPr/>
        </p:nvCxnSpPr>
        <p:spPr bwMode="auto">
          <a:xfrm flipV="1">
            <a:off x="5957826" y="2432089"/>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0" name="Straight Arrow Connector 38"/>
          <p:cNvCxnSpPr>
            <a:cxnSpLocks/>
          </p:cNvCxnSpPr>
          <p:nvPr/>
        </p:nvCxnSpPr>
        <p:spPr bwMode="auto">
          <a:xfrm flipV="1">
            <a:off x="5957826" y="2476838"/>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1" name="Straight Arrow Connector 39"/>
          <p:cNvCxnSpPr>
            <a:cxnSpLocks/>
          </p:cNvCxnSpPr>
          <p:nvPr/>
        </p:nvCxnSpPr>
        <p:spPr bwMode="auto">
          <a:xfrm flipV="1">
            <a:off x="5957826" y="2504855"/>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2" name="Straight Arrow Connector 40"/>
          <p:cNvCxnSpPr>
            <a:cxnSpLocks/>
          </p:cNvCxnSpPr>
          <p:nvPr/>
        </p:nvCxnSpPr>
        <p:spPr bwMode="auto">
          <a:xfrm flipV="1">
            <a:off x="5983632" y="2532538"/>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3" name="Straight Arrow Connector 41"/>
          <p:cNvCxnSpPr>
            <a:cxnSpLocks/>
          </p:cNvCxnSpPr>
          <p:nvPr/>
        </p:nvCxnSpPr>
        <p:spPr bwMode="auto">
          <a:xfrm flipV="1">
            <a:off x="5956238" y="2405855"/>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grpSp>
        <p:nvGrpSpPr>
          <p:cNvPr id="114" name="Group 96"/>
          <p:cNvGrpSpPr/>
          <p:nvPr/>
        </p:nvGrpSpPr>
        <p:grpSpPr bwMode="auto">
          <a:xfrm>
            <a:off x="2707504" y="3942849"/>
            <a:ext cx="3196389" cy="1752956"/>
            <a:chOff x="179512" y="4700380"/>
            <a:chExt cx="3196389" cy="1752956"/>
          </a:xfrm>
        </p:grpSpPr>
        <p:grpSp>
          <p:nvGrpSpPr>
            <p:cNvPr id="115" name="Group 62"/>
            <p:cNvGrpSpPr/>
            <p:nvPr/>
          </p:nvGrpSpPr>
          <p:grpSpPr bwMode="auto">
            <a:xfrm>
              <a:off x="179512" y="4700380"/>
              <a:ext cx="2935558" cy="1502542"/>
              <a:chOff x="466699" y="4676265"/>
              <a:chExt cx="2935558" cy="1502542"/>
            </a:xfrm>
          </p:grpSpPr>
          <p:sp>
            <p:nvSpPr>
              <p:cNvPr id="125" name="Down Arrow 43"/>
              <p:cNvSpPr/>
              <p:nvPr/>
            </p:nvSpPr>
            <p:spPr bwMode="auto">
              <a:xfrm rot="16199998">
                <a:off x="1204428" y="3952743"/>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26" name="TextBox 125"/>
              <p:cNvSpPr txBox="1"/>
              <p:nvPr/>
            </p:nvSpPr>
            <p:spPr bwMode="auto">
              <a:xfrm>
                <a:off x="466699" y="5063763"/>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27" name="Down Arrow 64"/>
              <p:cNvSpPr/>
              <p:nvPr/>
            </p:nvSpPr>
            <p:spPr bwMode="auto">
              <a:xfrm rot="16199998">
                <a:off x="1250187" y="4021498"/>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28" name="TextBox 127"/>
              <p:cNvSpPr txBox="1"/>
              <p:nvPr/>
            </p:nvSpPr>
            <p:spPr bwMode="auto">
              <a:xfrm>
                <a:off x="512458" y="5132518"/>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29" name="Down Arrow 66"/>
              <p:cNvSpPr/>
              <p:nvPr/>
            </p:nvSpPr>
            <p:spPr bwMode="auto">
              <a:xfrm rot="16199998">
                <a:off x="1314479" y="4088948"/>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30" name="TextBox 129"/>
              <p:cNvSpPr txBox="1"/>
              <p:nvPr/>
            </p:nvSpPr>
            <p:spPr bwMode="auto">
              <a:xfrm>
                <a:off x="576750" y="5199968"/>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31" name="Down Arrow 68"/>
              <p:cNvSpPr/>
              <p:nvPr/>
            </p:nvSpPr>
            <p:spPr bwMode="auto">
              <a:xfrm rot="16199998">
                <a:off x="1383409" y="4159960"/>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32" name="TextBox 131"/>
              <p:cNvSpPr txBox="1"/>
              <p:nvPr/>
            </p:nvSpPr>
            <p:spPr bwMode="auto">
              <a:xfrm>
                <a:off x="645680" y="5270980"/>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grpSp>
        <p:grpSp>
          <p:nvGrpSpPr>
            <p:cNvPr id="116" name="Group 76"/>
            <p:cNvGrpSpPr/>
            <p:nvPr/>
          </p:nvGrpSpPr>
          <p:grpSpPr bwMode="auto">
            <a:xfrm>
              <a:off x="440343" y="4950794"/>
              <a:ext cx="2935558" cy="1502542"/>
              <a:chOff x="466699" y="4676265"/>
              <a:chExt cx="2935558" cy="1502542"/>
            </a:xfrm>
          </p:grpSpPr>
          <p:sp>
            <p:nvSpPr>
              <p:cNvPr id="117" name="Down Arrow 77"/>
              <p:cNvSpPr/>
              <p:nvPr/>
            </p:nvSpPr>
            <p:spPr bwMode="auto">
              <a:xfrm rot="16199998">
                <a:off x="1204428" y="3952743"/>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18" name="TextBox 117"/>
              <p:cNvSpPr txBox="1"/>
              <p:nvPr/>
            </p:nvSpPr>
            <p:spPr bwMode="auto">
              <a:xfrm>
                <a:off x="466699" y="5063763"/>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19" name="Down Arrow 79"/>
              <p:cNvSpPr/>
              <p:nvPr/>
            </p:nvSpPr>
            <p:spPr bwMode="auto">
              <a:xfrm rot="16199998">
                <a:off x="1250187" y="4021498"/>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20" name="TextBox 119"/>
              <p:cNvSpPr txBox="1"/>
              <p:nvPr/>
            </p:nvSpPr>
            <p:spPr bwMode="auto">
              <a:xfrm>
                <a:off x="512458" y="5132518"/>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21" name="Down Arrow 81"/>
              <p:cNvSpPr/>
              <p:nvPr/>
            </p:nvSpPr>
            <p:spPr bwMode="auto">
              <a:xfrm rot="16199998">
                <a:off x="1314479" y="4088948"/>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22" name="TextBox 121"/>
              <p:cNvSpPr txBox="1"/>
              <p:nvPr/>
            </p:nvSpPr>
            <p:spPr bwMode="auto">
              <a:xfrm>
                <a:off x="576750" y="5199968"/>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23" name="Down Arrow 83"/>
              <p:cNvSpPr/>
              <p:nvPr/>
            </p:nvSpPr>
            <p:spPr bwMode="auto">
              <a:xfrm rot="16199998">
                <a:off x="1383409" y="4159960"/>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24" name="TextBox 123"/>
              <p:cNvSpPr txBox="1"/>
              <p:nvPr/>
            </p:nvSpPr>
            <p:spPr bwMode="auto">
              <a:xfrm>
                <a:off x="645680" y="5270980"/>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10000</a:t>
                </a:r>
                <a:endParaRPr lang="ru-RU" sz="1000" b="0" i="0" u="none" strike="noStrike" cap="none" spc="0">
                  <a:ln>
                    <a:noFill/>
                  </a:ln>
                  <a:solidFill>
                    <a:prstClr val="black"/>
                  </a:solidFill>
                </a:endParaRPr>
              </a:p>
            </p:txBody>
          </p:sp>
        </p:grpSp>
      </p:grpSp>
      <p:grpSp>
        <p:nvGrpSpPr>
          <p:cNvPr id="133" name="Group 97"/>
          <p:cNvGrpSpPr/>
          <p:nvPr/>
        </p:nvGrpSpPr>
        <p:grpSpPr bwMode="auto">
          <a:xfrm>
            <a:off x="2697858" y="4734937"/>
            <a:ext cx="3196390" cy="1752956"/>
            <a:chOff x="179512" y="4700380"/>
            <a:chExt cx="3196390" cy="1752956"/>
          </a:xfrm>
        </p:grpSpPr>
        <p:grpSp>
          <p:nvGrpSpPr>
            <p:cNvPr id="134" name="Group 98"/>
            <p:cNvGrpSpPr/>
            <p:nvPr/>
          </p:nvGrpSpPr>
          <p:grpSpPr bwMode="auto">
            <a:xfrm>
              <a:off x="179512" y="4700380"/>
              <a:ext cx="2935558" cy="1502542"/>
              <a:chOff x="466699" y="4676265"/>
              <a:chExt cx="2935558" cy="1502542"/>
            </a:xfrm>
          </p:grpSpPr>
          <p:sp>
            <p:nvSpPr>
              <p:cNvPr id="144" name="Down Arrow 108"/>
              <p:cNvSpPr/>
              <p:nvPr/>
            </p:nvSpPr>
            <p:spPr bwMode="auto">
              <a:xfrm rot="16199998">
                <a:off x="1204428" y="3952743"/>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45" name="TextBox 144"/>
              <p:cNvSpPr txBox="1"/>
              <p:nvPr/>
            </p:nvSpPr>
            <p:spPr bwMode="auto">
              <a:xfrm>
                <a:off x="466699" y="5063763"/>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46" name="Down Arrow 110"/>
              <p:cNvSpPr/>
              <p:nvPr/>
            </p:nvSpPr>
            <p:spPr bwMode="auto">
              <a:xfrm rot="16199998">
                <a:off x="1250187" y="4021498"/>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47" name="TextBox 146"/>
              <p:cNvSpPr txBox="1"/>
              <p:nvPr/>
            </p:nvSpPr>
            <p:spPr bwMode="auto">
              <a:xfrm>
                <a:off x="512458" y="5132518"/>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48" name="Down Arrow 112"/>
              <p:cNvSpPr/>
              <p:nvPr/>
            </p:nvSpPr>
            <p:spPr bwMode="auto">
              <a:xfrm rot="16199998">
                <a:off x="1314479" y="4088948"/>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49" name="TextBox 148"/>
              <p:cNvSpPr txBox="1"/>
              <p:nvPr/>
            </p:nvSpPr>
            <p:spPr bwMode="auto">
              <a:xfrm>
                <a:off x="576750" y="5199968"/>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50" name="Down Arrow 114"/>
              <p:cNvSpPr/>
              <p:nvPr/>
            </p:nvSpPr>
            <p:spPr bwMode="auto">
              <a:xfrm rot="16199998">
                <a:off x="1383409" y="4159960"/>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51" name="TextBox 150"/>
              <p:cNvSpPr txBox="1"/>
              <p:nvPr/>
            </p:nvSpPr>
            <p:spPr bwMode="auto">
              <a:xfrm>
                <a:off x="645680" y="5270980"/>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grpSp>
        <p:grpSp>
          <p:nvGrpSpPr>
            <p:cNvPr id="135" name="Group 99"/>
            <p:cNvGrpSpPr/>
            <p:nvPr/>
          </p:nvGrpSpPr>
          <p:grpSpPr bwMode="auto">
            <a:xfrm>
              <a:off x="440343" y="4950794"/>
              <a:ext cx="2935559" cy="1502542"/>
              <a:chOff x="466699" y="4676265"/>
              <a:chExt cx="2935559" cy="1502542"/>
            </a:xfrm>
          </p:grpSpPr>
          <p:sp>
            <p:nvSpPr>
              <p:cNvPr id="136" name="Down Arrow 100"/>
              <p:cNvSpPr/>
              <p:nvPr/>
            </p:nvSpPr>
            <p:spPr bwMode="auto">
              <a:xfrm rot="16199998">
                <a:off x="1204428" y="3952743"/>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37" name="TextBox 136"/>
              <p:cNvSpPr txBox="1"/>
              <p:nvPr/>
            </p:nvSpPr>
            <p:spPr bwMode="auto">
              <a:xfrm>
                <a:off x="466699" y="5063763"/>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38" name="Down Arrow 102"/>
              <p:cNvSpPr/>
              <p:nvPr/>
            </p:nvSpPr>
            <p:spPr bwMode="auto">
              <a:xfrm rot="16199998">
                <a:off x="1250187" y="4021498"/>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39" name="TextBox 138"/>
              <p:cNvSpPr txBox="1"/>
              <p:nvPr/>
            </p:nvSpPr>
            <p:spPr bwMode="auto">
              <a:xfrm>
                <a:off x="512458" y="5132518"/>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40" name="Down Arrow 104"/>
              <p:cNvSpPr/>
              <p:nvPr/>
            </p:nvSpPr>
            <p:spPr bwMode="auto">
              <a:xfrm rot="16199998">
                <a:off x="1314479" y="4088948"/>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41" name="TextBox 140"/>
              <p:cNvSpPr txBox="1"/>
              <p:nvPr/>
            </p:nvSpPr>
            <p:spPr bwMode="auto">
              <a:xfrm>
                <a:off x="576750" y="5199968"/>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SELECT * FROM Users, UserGroup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Users.ID = </a:t>
                </a:r>
                <a:r>
                  <a:rPr lang="en-US" sz="1000" b="0" i="0" u="none" strike="noStrike" cap="none" spc="0">
                    <a:ln>
                      <a:noFill/>
                    </a:ln>
                    <a:solidFill>
                      <a:prstClr val="black"/>
                    </a:solidFill>
                  </a:rPr>
                  <a:t>UserGroup.UserID</a:t>
                </a:r>
                <a:r>
                  <a:rPr lang="en-US" sz="1000" b="0" i="0" u="none" strike="noStrike" cap="none" spc="0">
                    <a:ln>
                      <a:noFill/>
                    </a:ln>
                    <a:solidFill>
                      <a:prstClr val="black"/>
                    </a:solidFill>
                  </a:rPr>
                  <a:t>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    AND </a:t>
                </a:r>
                <a:r>
                  <a:rPr lang="en-US" sz="1000" b="0" i="0" u="none" strike="noStrike" cap="none" spc="0">
                    <a:ln>
                      <a:noFill/>
                    </a:ln>
                    <a:solidFill>
                      <a:prstClr val="black"/>
                    </a:solidFill>
                  </a:rPr>
                  <a:t>UserGroup.GroupID</a:t>
                </a:r>
                <a:r>
                  <a:rPr lang="en-US" sz="1000" b="0" i="0" u="none" strike="noStrike" cap="none" spc="0">
                    <a:ln>
                      <a:noFill/>
                    </a:ln>
                    <a:solidFill>
                      <a:prstClr val="black"/>
                    </a:solidFill>
                  </a:rPr>
                  <a:t> = 1</a:t>
                </a:r>
                <a:endParaRPr lang="ru-RU" sz="1000" b="0" i="0" u="none" strike="noStrike" cap="none" spc="0">
                  <a:ln>
                    <a:noFill/>
                  </a:ln>
                  <a:solidFill>
                    <a:prstClr val="black"/>
                  </a:solidFill>
                </a:endParaRPr>
              </a:p>
            </p:txBody>
          </p:sp>
          <p:sp>
            <p:nvSpPr>
              <p:cNvPr id="142" name="Down Arrow 106"/>
              <p:cNvSpPr/>
              <p:nvPr/>
            </p:nvSpPr>
            <p:spPr bwMode="auto">
              <a:xfrm rot="16199998">
                <a:off x="1383409" y="4159960"/>
                <a:ext cx="1295325" cy="2742370"/>
              </a:xfrm>
              <a:prstGeom prst="downArrow">
                <a:avLst>
                  <a:gd name="adj1" fmla="val 50000"/>
                  <a:gd name="adj2" fmla="val 50000"/>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a:lnSpc>
                    <a:spcPct val="100000"/>
                  </a:lnSpc>
                  <a:spcBef>
                    <a:spcPts val="0"/>
                  </a:spcBef>
                  <a:spcAft>
                    <a:spcPts val="0"/>
                  </a:spcAft>
                  <a:buClrTx/>
                  <a:buSzTx/>
                  <a:buFontTx/>
                  <a:buNone/>
                  <a:defRPr/>
                </a:pPr>
                <a:endParaRPr lang="ru-RU" sz="1800" b="0" i="0" u="none" strike="noStrike" cap="none" spc="0">
                  <a:ln>
                    <a:noFill/>
                  </a:ln>
                  <a:solidFill>
                    <a:prstClr val="white"/>
                  </a:solidFill>
                  <a:ea typeface="+mn-ea"/>
                  <a:cs typeface="+mn-cs"/>
                </a:endParaRPr>
              </a:p>
            </p:txBody>
          </p:sp>
          <p:sp>
            <p:nvSpPr>
              <p:cNvPr id="143" name="TextBox 142"/>
              <p:cNvSpPr txBox="1"/>
              <p:nvPr/>
            </p:nvSpPr>
            <p:spPr bwMode="auto">
              <a:xfrm>
                <a:off x="645680" y="5270980"/>
                <a:ext cx="2736868" cy="553998"/>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UPDATE Users </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SET Rating = 574</a:t>
                </a:r>
                <a:endParaRPr/>
              </a:p>
              <a:p>
                <a:pPr marL="0" marR="0" lvl="0" indent="0" defTabSz="914400">
                  <a:lnSpc>
                    <a:spcPct val="100000"/>
                  </a:lnSpc>
                  <a:spcBef>
                    <a:spcPts val="0"/>
                  </a:spcBef>
                  <a:spcAft>
                    <a:spcPts val="0"/>
                  </a:spcAft>
                  <a:buClrTx/>
                  <a:buSzTx/>
                  <a:buFontTx/>
                  <a:buNone/>
                  <a:defRPr/>
                </a:pPr>
                <a:r>
                  <a:rPr lang="en-US" sz="1000" b="0" i="0" u="none" strike="noStrike" cap="none" spc="0">
                    <a:ln>
                      <a:noFill/>
                    </a:ln>
                    <a:solidFill>
                      <a:prstClr val="black"/>
                    </a:solidFill>
                  </a:rPr>
                  <a:t>WHERE ID = 11245</a:t>
                </a:r>
                <a:endParaRPr lang="ru-RU" sz="1000" b="0" i="0" u="none" strike="noStrike" cap="none" spc="0">
                  <a:ln>
                    <a:noFill/>
                  </a:ln>
                  <a:solidFill>
                    <a:prstClr val="black"/>
                  </a:solidFill>
                </a:endParaRPr>
              </a:p>
            </p:txBody>
          </p:sp>
        </p:grpSp>
      </p:grpSp>
      <p:sp>
        <p:nvSpPr>
          <p:cNvPr id="152" name="Text Box 10"/>
          <p:cNvSpPr txBox="1">
            <a:spLocks noChangeArrowheads="1"/>
          </p:cNvSpPr>
          <p:nvPr/>
        </p:nvSpPr>
        <p:spPr bwMode="auto">
          <a:xfrm>
            <a:off x="2220080" y="6103089"/>
            <a:ext cx="3260405" cy="584775"/>
          </a:xfrm>
          <a:prstGeom prst="rect">
            <a:avLst/>
          </a:prstGeom>
          <a:noFill/>
          <a:ln>
            <a:noFill/>
          </a:ln>
        </p:spPr>
        <p:txBody>
          <a:bodyPr wrap="square">
            <a:sp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spcBef>
                <a:spcPts val="0"/>
              </a:spcBef>
              <a:spcAft>
                <a:spcPts val="0"/>
              </a:spcAft>
              <a:buFontTx/>
              <a:buNone/>
              <a:defRPr/>
            </a:pPr>
            <a:r>
              <a:rPr lang="ru-RU" sz="1600">
                <a:solidFill>
                  <a:srgbClr val="002060"/>
                </a:solidFill>
                <a:latin typeface="+mn-lt"/>
              </a:rPr>
              <a:t>Рейтинг пользователей по </a:t>
            </a:r>
            <a:r>
              <a:rPr lang="en-US" sz="1600">
                <a:solidFill>
                  <a:srgbClr val="002060"/>
                </a:solidFill>
                <a:latin typeface="+mn-lt"/>
              </a:rPr>
              <a:t>"</a:t>
            </a:r>
            <a:r>
              <a:rPr lang="ru-RU" sz="1600">
                <a:solidFill>
                  <a:srgbClr val="002060"/>
                </a:solidFill>
                <a:latin typeface="+mn-lt"/>
              </a:rPr>
              <a:t>лайкам</a:t>
            </a:r>
            <a:r>
              <a:rPr lang="en-US" sz="1600">
                <a:solidFill>
                  <a:srgbClr val="002060"/>
                </a:solidFill>
                <a:latin typeface="+mn-lt"/>
              </a:rPr>
              <a:t>"</a:t>
            </a:r>
            <a:r>
              <a:rPr lang="ru-RU" sz="1600">
                <a:solidFill>
                  <a:srgbClr val="002060"/>
                </a:solidFill>
                <a:latin typeface="+mn-lt"/>
              </a:rPr>
              <a:t> (</a:t>
            </a:r>
            <a:r>
              <a:rPr lang="en-US" sz="1600">
                <a:solidFill>
                  <a:srgbClr val="002060"/>
                </a:solidFill>
                <a:latin typeface="+mn-lt"/>
              </a:rPr>
              <a:t>&gt;1</a:t>
            </a:r>
            <a:r>
              <a:rPr lang="ru-RU" sz="1600">
                <a:solidFill>
                  <a:srgbClr val="002060"/>
                </a:solidFill>
                <a:latin typeface="+mn-lt"/>
              </a:rPr>
              <a:t>0 тыс. </a:t>
            </a:r>
            <a:r>
              <a:rPr lang="en-US" sz="1600">
                <a:solidFill>
                  <a:srgbClr val="002060"/>
                </a:solidFill>
                <a:latin typeface="+mn-lt"/>
              </a:rPr>
              <a:t>"</a:t>
            </a:r>
            <a:r>
              <a:rPr lang="ru-RU" sz="1600">
                <a:solidFill>
                  <a:srgbClr val="002060"/>
                </a:solidFill>
                <a:latin typeface="+mn-lt"/>
              </a:rPr>
              <a:t>лайков</a:t>
            </a:r>
            <a:r>
              <a:rPr lang="en-US" sz="1600">
                <a:solidFill>
                  <a:srgbClr val="002060"/>
                </a:solidFill>
                <a:latin typeface="+mn-lt"/>
              </a:rPr>
              <a:t>"</a:t>
            </a:r>
            <a:r>
              <a:rPr lang="ru-RU" sz="1600">
                <a:solidFill>
                  <a:srgbClr val="002060"/>
                </a:solidFill>
                <a:latin typeface="+mn-lt"/>
              </a:rPr>
              <a:t>/сек.)</a:t>
            </a:r>
            <a:endParaRPr/>
          </a:p>
        </p:txBody>
      </p:sp>
      <p:sp>
        <p:nvSpPr>
          <p:cNvPr id="153" name="Text Box 10"/>
          <p:cNvSpPr txBox="1">
            <a:spLocks noChangeArrowheads="1"/>
          </p:cNvSpPr>
          <p:nvPr/>
        </p:nvSpPr>
        <p:spPr bwMode="auto">
          <a:xfrm>
            <a:off x="2224848" y="3684880"/>
            <a:ext cx="2526917" cy="584775"/>
          </a:xfrm>
          <a:prstGeom prst="rect">
            <a:avLst/>
          </a:prstGeom>
          <a:noFill/>
          <a:ln>
            <a:noFill/>
          </a:ln>
        </p:spPr>
        <p:txBody>
          <a:bodyPr wrap="square">
            <a:sp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spcBef>
                <a:spcPts val="0"/>
              </a:spcBef>
              <a:spcAft>
                <a:spcPts val="0"/>
              </a:spcAft>
              <a:buFontTx/>
              <a:buNone/>
              <a:defRPr/>
            </a:pPr>
            <a:r>
              <a:rPr lang="ru-RU" sz="1600">
                <a:solidFill>
                  <a:srgbClr val="002060"/>
                </a:solidFill>
                <a:latin typeface="+mn-lt"/>
              </a:rPr>
              <a:t>Поиск участников групп (</a:t>
            </a:r>
            <a:r>
              <a:rPr lang="en-US" sz="1600">
                <a:solidFill>
                  <a:srgbClr val="002060"/>
                </a:solidFill>
                <a:latin typeface="+mn-lt"/>
              </a:rPr>
              <a:t>&gt;1000</a:t>
            </a:r>
            <a:r>
              <a:rPr lang="ru-RU" sz="1600">
                <a:solidFill>
                  <a:srgbClr val="002060"/>
                </a:solidFill>
                <a:latin typeface="+mn-lt"/>
              </a:rPr>
              <a:t> запросов/сек.)</a:t>
            </a:r>
            <a:endParaRPr/>
          </a:p>
        </p:txBody>
      </p:sp>
      <p:cxnSp>
        <p:nvCxnSpPr>
          <p:cNvPr id="154" name="Straight Arrow Connector 126"/>
          <p:cNvCxnSpPr>
            <a:cxnSpLocks/>
          </p:cNvCxnSpPr>
          <p:nvPr/>
        </p:nvCxnSpPr>
        <p:spPr bwMode="auto">
          <a:xfrm>
            <a:off x="5945011" y="3191480"/>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5" name="Straight Arrow Connector 137"/>
          <p:cNvCxnSpPr>
            <a:cxnSpLocks/>
          </p:cNvCxnSpPr>
          <p:nvPr/>
        </p:nvCxnSpPr>
        <p:spPr bwMode="auto">
          <a:xfrm>
            <a:off x="5936463" y="3142125"/>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6" name="Straight Arrow Connector 138"/>
          <p:cNvCxnSpPr>
            <a:cxnSpLocks/>
          </p:cNvCxnSpPr>
          <p:nvPr/>
        </p:nvCxnSpPr>
        <p:spPr bwMode="auto">
          <a:xfrm>
            <a:off x="5936463" y="3092706"/>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7" name="Straight Arrow Connector 144"/>
          <p:cNvCxnSpPr>
            <a:cxnSpLocks/>
          </p:cNvCxnSpPr>
          <p:nvPr/>
        </p:nvCxnSpPr>
        <p:spPr bwMode="auto">
          <a:xfrm>
            <a:off x="5936463" y="3247180"/>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8" name="Straight Arrow Connector 145"/>
          <p:cNvCxnSpPr>
            <a:cxnSpLocks/>
          </p:cNvCxnSpPr>
          <p:nvPr/>
        </p:nvCxnSpPr>
        <p:spPr bwMode="auto">
          <a:xfrm>
            <a:off x="5911624" y="3227809"/>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9" name="Straight Arrow Connector 146"/>
          <p:cNvCxnSpPr>
            <a:cxnSpLocks/>
          </p:cNvCxnSpPr>
          <p:nvPr/>
        </p:nvCxnSpPr>
        <p:spPr bwMode="auto">
          <a:xfrm>
            <a:off x="5897237" y="3155801"/>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0" name="Straight Arrow Connector 147"/>
          <p:cNvCxnSpPr>
            <a:cxnSpLocks/>
          </p:cNvCxnSpPr>
          <p:nvPr/>
        </p:nvCxnSpPr>
        <p:spPr bwMode="auto">
          <a:xfrm>
            <a:off x="5936463" y="3083793"/>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1" name="Straight Arrow Connector 148"/>
          <p:cNvCxnSpPr>
            <a:cxnSpLocks/>
          </p:cNvCxnSpPr>
          <p:nvPr/>
        </p:nvCxnSpPr>
        <p:spPr bwMode="auto">
          <a:xfrm>
            <a:off x="5945011" y="3155801"/>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2" name="Straight Arrow Connector 150"/>
          <p:cNvCxnSpPr>
            <a:cxnSpLocks/>
          </p:cNvCxnSpPr>
          <p:nvPr/>
        </p:nvCxnSpPr>
        <p:spPr bwMode="auto">
          <a:xfrm>
            <a:off x="5953130" y="2700373"/>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3" name="Straight Arrow Connector 154"/>
          <p:cNvCxnSpPr>
            <a:cxnSpLocks/>
          </p:cNvCxnSpPr>
          <p:nvPr/>
        </p:nvCxnSpPr>
        <p:spPr bwMode="auto">
          <a:xfrm>
            <a:off x="5966982" y="2769823"/>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4" name="Straight Arrow Connector 155"/>
          <p:cNvCxnSpPr>
            <a:cxnSpLocks/>
          </p:cNvCxnSpPr>
          <p:nvPr/>
        </p:nvCxnSpPr>
        <p:spPr bwMode="auto">
          <a:xfrm>
            <a:off x="5953129" y="2700372"/>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5" name="Straight Arrow Connector 156"/>
          <p:cNvCxnSpPr>
            <a:cxnSpLocks/>
          </p:cNvCxnSpPr>
          <p:nvPr/>
        </p:nvCxnSpPr>
        <p:spPr bwMode="auto">
          <a:xfrm>
            <a:off x="5939570" y="2825574"/>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Работа со </a:t>
            </a:r>
            <a:r>
              <a:rPr lang="en-US">
                <a:solidFill>
                  <a:srgbClr val="002060"/>
                </a:solidFill>
                <a:latin typeface="+mn-lt"/>
                <a:cs typeface="Times New Roman"/>
              </a:rPr>
              <a:t>ScyllaDB </a:t>
            </a:r>
            <a:r>
              <a:rPr lang="ru-RU">
                <a:solidFill>
                  <a:srgbClr val="002060"/>
                </a:solidFill>
                <a:latin typeface="+mn-lt"/>
                <a:cs typeface="Times New Roman"/>
              </a:rPr>
              <a:t>из </a:t>
            </a:r>
            <a:r>
              <a:rPr lang="en-US">
                <a:solidFill>
                  <a:srgbClr val="002060"/>
                </a:solidFill>
                <a:latin typeface="+mn-lt"/>
                <a:cs typeface="Times New Roman"/>
              </a:rPr>
              <a:t>Python</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spcBef>
                <a:spcPts val="0"/>
              </a:spcBef>
              <a:buNone/>
              <a:defRPr/>
            </a:pPr>
            <a:r>
              <a:rPr lang="en-US" sz="1400" b="1">
                <a:solidFill>
                  <a:srgbClr val="0000FF"/>
                </a:solidFill>
                <a:latin typeface="Courier New"/>
              </a:rPr>
              <a:t>def</a:t>
            </a:r>
            <a:r>
              <a:rPr lang="en-US" sz="1400">
                <a:solidFill>
                  <a:srgbClr val="000000"/>
                </a:solidFill>
                <a:latin typeface="Courier New"/>
              </a:rPr>
              <a:t> </a:t>
            </a:r>
            <a:r>
              <a:rPr lang="en-US" sz="1400">
                <a:solidFill>
                  <a:srgbClr val="FF00FF"/>
                </a:solidFill>
                <a:latin typeface="Courier New"/>
              </a:rPr>
              <a:t>delete_users</a:t>
            </a:r>
            <a:r>
              <a:rPr lang="en-US" sz="1400" b="1">
                <a:solidFill>
                  <a:srgbClr val="000080"/>
                </a:solidFill>
                <a:latin typeface="Courier New"/>
              </a:rPr>
              <a:t>(</a:t>
            </a:r>
            <a:r>
              <a:rPr lang="en-US" sz="1400">
                <a:solidFill>
                  <a:srgbClr val="000000"/>
                </a:solidFill>
                <a:latin typeface="Courier New"/>
              </a:rPr>
              <a:t>id</a:t>
            </a:r>
            <a:r>
              <a:rPr lang="en-US" sz="1400" b="1">
                <a:solidFill>
                  <a:srgbClr val="000080"/>
                </a:solidFill>
                <a:latin typeface="Courier New"/>
              </a:rPr>
              <a:t>=</a:t>
            </a:r>
            <a:r>
              <a:rPr lang="en-US" sz="1400" b="1">
                <a:solidFill>
                  <a:srgbClr val="0000FF"/>
                </a:solidFill>
                <a:latin typeface="Courier New"/>
              </a:rPr>
              <a:t>None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if</a:t>
            </a:r>
            <a:r>
              <a:rPr lang="en-US" sz="1400">
                <a:solidFill>
                  <a:srgbClr val="000000"/>
                </a:solidFill>
                <a:latin typeface="Courier New"/>
              </a:rPr>
              <a:t> id </a:t>
            </a:r>
            <a:r>
              <a:rPr lang="en-US" sz="1400" b="1">
                <a:solidFill>
                  <a:srgbClr val="0000FF"/>
                </a:solidFill>
                <a:latin typeface="Courier New"/>
              </a:rPr>
              <a:t>is</a:t>
            </a:r>
            <a:r>
              <a:rPr lang="en-US" sz="1400">
                <a:solidFill>
                  <a:srgbClr val="000000"/>
                </a:solidFill>
                <a:latin typeface="Courier New"/>
              </a:rPr>
              <a:t> </a:t>
            </a:r>
            <a:r>
              <a:rPr lang="en-US" sz="1400" b="1">
                <a:solidFill>
                  <a:srgbClr val="0000FF"/>
                </a:solidFill>
                <a:latin typeface="Courier New"/>
              </a:rPr>
              <a:t>None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res </a:t>
            </a:r>
            <a:r>
              <a:rPr lang="en-US" sz="1400" b="1">
                <a:solidFill>
                  <a:srgbClr val="000080"/>
                </a:solidFill>
                <a:latin typeface="Courier New"/>
              </a:rPr>
              <a:t>=</a:t>
            </a:r>
            <a:r>
              <a:rPr lang="en-US" sz="1400">
                <a:solidFill>
                  <a:srgbClr val="000000"/>
                </a:solidFill>
                <a:latin typeface="Courier New"/>
              </a:rPr>
              <a:t> session</a:t>
            </a:r>
            <a:r>
              <a:rPr lang="en-US" sz="1400" b="1">
                <a:solidFill>
                  <a:srgbClr val="000080"/>
                </a:solidFill>
                <a:latin typeface="Courier New"/>
              </a:rPr>
              <a:t>.</a:t>
            </a:r>
            <a:r>
              <a:rPr lang="en-US" sz="1400">
                <a:solidFill>
                  <a:srgbClr val="000000"/>
                </a:solidFill>
                <a:latin typeface="Courier New"/>
              </a:rPr>
              <a:t>execute</a:t>
            </a:r>
            <a:r>
              <a:rPr lang="en-US" sz="1400" b="1">
                <a:solidFill>
                  <a:srgbClr val="000080"/>
                </a:solidFill>
                <a:latin typeface="Courier New"/>
              </a:rPr>
              <a:t>(</a:t>
            </a:r>
            <a:r>
              <a:rPr lang="en-US" sz="1400">
                <a:solidFill>
                  <a:srgbClr val="808080"/>
                </a:solidFill>
                <a:latin typeface="Courier New"/>
              </a:rPr>
              <a:t>"DELETE FROM users"</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else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res </a:t>
            </a:r>
            <a:r>
              <a:rPr lang="en-US" sz="1400" b="1">
                <a:solidFill>
                  <a:srgbClr val="000080"/>
                </a:solidFill>
                <a:latin typeface="Courier New"/>
              </a:rPr>
              <a:t>=</a:t>
            </a:r>
            <a:r>
              <a:rPr lang="en-US" sz="1400">
                <a:solidFill>
                  <a:srgbClr val="000000"/>
                </a:solidFill>
                <a:latin typeface="Courier New"/>
              </a:rPr>
              <a:t> session</a:t>
            </a:r>
            <a:r>
              <a:rPr lang="en-US" sz="1400" b="1">
                <a:solidFill>
                  <a:srgbClr val="000080"/>
                </a:solidFill>
                <a:latin typeface="Courier New"/>
              </a:rPr>
              <a:t>.</a:t>
            </a:r>
            <a:r>
              <a:rPr lang="en-US" sz="1400">
                <a:solidFill>
                  <a:srgbClr val="000000"/>
                </a:solidFill>
                <a:latin typeface="Courier New"/>
              </a:rPr>
              <a:t>execute</a:t>
            </a:r>
            <a:r>
              <a:rPr lang="en-US" sz="1400" b="1">
                <a:solidFill>
                  <a:srgbClr val="000080"/>
                </a:solidFill>
                <a:latin typeface="Courier New"/>
              </a:rPr>
              <a:t>(</a:t>
            </a:r>
            <a:r>
              <a:rPr lang="en-US" sz="1400">
                <a:solidFill>
                  <a:srgbClr val="808080"/>
                </a:solidFill>
                <a:latin typeface="Courier New"/>
              </a:rPr>
              <a:t>"DELETE FROM users WHERE id = %s"</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id</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endParaRPr lang="en-US" sz="1400" b="1">
              <a:solidFill>
                <a:srgbClr val="000000"/>
              </a:solidFill>
              <a:latin typeface="Courier New"/>
            </a:endParaRPr>
          </a:p>
          <a:p>
            <a:pPr>
              <a:spcBef>
                <a:spcPts val="0"/>
              </a:spcBef>
              <a:buNone/>
              <a:defRPr/>
            </a:pPr>
            <a:endParaRPr lang="en-US" sz="1400" b="1">
              <a:solidFill>
                <a:srgbClr val="000000"/>
              </a:solidFill>
              <a:latin typeface="Courier New"/>
            </a:endParaRPr>
          </a:p>
          <a:p>
            <a:pPr>
              <a:spcBef>
                <a:spcPts val="0"/>
              </a:spcBef>
              <a:buNone/>
              <a:defRPr/>
            </a:pPr>
            <a:r>
              <a:rPr lang="en-US" sz="1400" b="1">
                <a:solidFill>
                  <a:srgbClr val="0000FF"/>
                </a:solidFill>
                <a:latin typeface="Courier New"/>
              </a:rPr>
              <a:t>if</a:t>
            </a:r>
            <a:r>
              <a:rPr lang="en-US" sz="1400">
                <a:solidFill>
                  <a:srgbClr val="000000"/>
                </a:solidFill>
                <a:latin typeface="Courier New"/>
              </a:rPr>
              <a:t> __name__ </a:t>
            </a:r>
            <a:r>
              <a:rPr lang="en-US" sz="1400" b="1">
                <a:solidFill>
                  <a:srgbClr val="000080"/>
                </a:solidFill>
                <a:latin typeface="Courier New"/>
              </a:rPr>
              <a:t>==</a:t>
            </a:r>
            <a:r>
              <a:rPr lang="en-US" sz="1400">
                <a:solidFill>
                  <a:srgbClr val="000000"/>
                </a:solidFill>
                <a:latin typeface="Courier New"/>
              </a:rPr>
              <a:t> </a:t>
            </a:r>
            <a:r>
              <a:rPr lang="en-US" sz="1400">
                <a:solidFill>
                  <a:srgbClr val="808080"/>
                </a:solidFill>
                <a:latin typeface="Courier New"/>
              </a:rPr>
              <a:t>"__main__"</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Подключение к кластеру</a:t>
            </a:r>
            <a:r>
              <a:rPr lang="ru-RU" sz="1400">
                <a:solidFill>
                  <a:srgbClr val="000000"/>
                </a:solidFill>
                <a:latin typeface="Courier New"/>
              </a:rPr>
              <a:t> </a:t>
            </a:r>
            <a:endParaRPr lang="en-US" sz="1400">
              <a:solidFill>
                <a:srgbClr val="000000"/>
              </a:solidFill>
              <a:latin typeface="Courier New"/>
            </a:endParaRPr>
          </a:p>
          <a:p>
            <a:pPr>
              <a:spcBef>
                <a:spcPts val="0"/>
              </a:spcBef>
              <a:buNone/>
              <a:defRPr/>
            </a:pPr>
            <a:r>
              <a:rPr lang="en-US" sz="1400">
                <a:solidFill>
                  <a:srgbClr val="000000"/>
                </a:solidFill>
                <a:latin typeface="Courier New"/>
              </a:rPr>
              <a:t>    </a:t>
            </a:r>
            <a:r>
              <a:rPr lang="en-US" sz="1400">
                <a:solidFill>
                  <a:srgbClr val="000000"/>
                </a:solidFill>
                <a:latin typeface="Courier New"/>
              </a:rPr>
              <a:t>cluster </a:t>
            </a:r>
            <a:r>
              <a:rPr lang="en-US" sz="1400" b="1">
                <a:solidFill>
                  <a:srgbClr val="000080"/>
                </a:solidFill>
                <a:latin typeface="Courier New"/>
              </a:rPr>
              <a:t>=</a:t>
            </a:r>
            <a:r>
              <a:rPr lang="en-US" sz="1400">
                <a:solidFill>
                  <a:srgbClr val="000000"/>
                </a:solidFill>
                <a:latin typeface="Courier New"/>
              </a:rPr>
              <a:t> Cluster</a:t>
            </a:r>
            <a:r>
              <a:rPr lang="en-US" sz="1400" b="1">
                <a:solidFill>
                  <a:srgbClr val="000080"/>
                </a:solidFill>
                <a:latin typeface="Courier New"/>
              </a:rPr>
              <a:t>([</a:t>
            </a:r>
            <a:r>
              <a:rPr lang="en-US" sz="1400">
                <a:solidFill>
                  <a:srgbClr val="808080"/>
                </a:solidFill>
                <a:latin typeface="Courier New"/>
              </a:rPr>
              <a:t>'127.0.0.1'</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Выбор кейспейса</a:t>
            </a:r>
            <a:r>
              <a:rPr lang="ru-RU" sz="1400">
                <a:solidFill>
                  <a:srgbClr val="000000"/>
                </a:solidFill>
                <a:latin typeface="Courier New"/>
              </a:rPr>
              <a:t> </a:t>
            </a:r>
            <a:endParaRPr lang="en-US" sz="1400">
              <a:solidFill>
                <a:srgbClr val="000000"/>
              </a:solidFill>
              <a:latin typeface="Courier New"/>
            </a:endParaRPr>
          </a:p>
          <a:p>
            <a:pPr>
              <a:spcBef>
                <a:spcPts val="0"/>
              </a:spcBef>
              <a:buNone/>
              <a:defRPr/>
            </a:pPr>
            <a:r>
              <a:rPr lang="en-US" sz="1400">
                <a:solidFill>
                  <a:srgbClr val="000000"/>
                </a:solidFill>
                <a:latin typeface="Courier New"/>
              </a:rPr>
              <a:t>    </a:t>
            </a:r>
            <a:r>
              <a:rPr lang="en-US" sz="1400">
                <a:solidFill>
                  <a:srgbClr val="000000"/>
                </a:solidFill>
                <a:latin typeface="Courier New"/>
              </a:rPr>
              <a:t>session </a:t>
            </a:r>
            <a:r>
              <a:rPr lang="en-US" sz="1400" b="1">
                <a:solidFill>
                  <a:srgbClr val="000080"/>
                </a:solidFill>
                <a:latin typeface="Courier New"/>
              </a:rPr>
              <a:t>=</a:t>
            </a:r>
            <a:r>
              <a:rPr lang="en-US" sz="1400">
                <a:solidFill>
                  <a:srgbClr val="000000"/>
                </a:solidFill>
                <a:latin typeface="Courier New"/>
              </a:rPr>
              <a:t> cluster</a:t>
            </a:r>
            <a:r>
              <a:rPr lang="en-US" sz="1400" b="1">
                <a:solidFill>
                  <a:srgbClr val="000080"/>
                </a:solidFill>
                <a:latin typeface="Courier New"/>
              </a:rPr>
              <a:t>.</a:t>
            </a:r>
            <a:r>
              <a:rPr lang="en-US" sz="1400">
                <a:solidFill>
                  <a:srgbClr val="000000"/>
                </a:solidFill>
                <a:latin typeface="Courier New"/>
              </a:rPr>
              <a:t>connect</a:t>
            </a:r>
            <a:r>
              <a:rPr lang="en-US" sz="1400" b="1">
                <a:solidFill>
                  <a:srgbClr val="000080"/>
                </a:solidFill>
                <a:latin typeface="Courier New"/>
              </a:rPr>
              <a:t>(</a:t>
            </a:r>
            <a:r>
              <a:rPr lang="en-US" sz="1400">
                <a:solidFill>
                  <a:srgbClr val="808080"/>
                </a:solidFill>
                <a:latin typeface="Courier New"/>
              </a:rPr>
              <a:t>'example'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Добавление записей</a:t>
            </a:r>
            <a:r>
              <a:rPr lang="ru-RU" sz="1400">
                <a:solidFill>
                  <a:srgbClr val="000000"/>
                </a:solidFill>
                <a:latin typeface="Courier New"/>
              </a:rPr>
              <a:t> </a:t>
            </a:r>
            <a:endParaRPr lang="en-US" sz="1400">
              <a:solidFill>
                <a:srgbClr val="000000"/>
              </a:solidFill>
              <a:latin typeface="Courier New"/>
            </a:endParaRPr>
          </a:p>
          <a:p>
            <a:pPr>
              <a:spcBef>
                <a:spcPts val="0"/>
              </a:spcBef>
              <a:buNone/>
              <a:defRPr/>
            </a:pPr>
            <a:r>
              <a:rPr lang="en-US" sz="1400">
                <a:solidFill>
                  <a:srgbClr val="000000"/>
                </a:solidFill>
                <a:latin typeface="Courier New"/>
              </a:rPr>
              <a:t>    </a:t>
            </a:r>
            <a:r>
              <a:rPr lang="en-US" sz="1400">
                <a:solidFill>
                  <a:srgbClr val="000000"/>
                </a:solidFill>
                <a:latin typeface="Courier New"/>
              </a:rPr>
              <a:t>insert_users</a:t>
            </a:r>
            <a:r>
              <a:rPr lang="en-US" sz="1400" b="1">
                <a:solidFill>
                  <a:srgbClr val="000080"/>
                </a:solidFill>
                <a:latin typeface="Courier New"/>
              </a:rPr>
              <a:t>(</a:t>
            </a:r>
            <a:r>
              <a:rPr lang="en-US" sz="1400">
                <a:solidFill>
                  <a:srgbClr val="FF0000"/>
                </a:solidFill>
                <a:latin typeface="Courier New"/>
              </a:rPr>
              <a:t>1</a:t>
            </a:r>
            <a:r>
              <a:rPr lang="en-US" sz="1400" b="1">
                <a:solidFill>
                  <a:srgbClr val="000080"/>
                </a:solidFill>
                <a:latin typeface="Courier New"/>
              </a:rPr>
              <a:t>,</a:t>
            </a:r>
            <a:r>
              <a:rPr lang="en-US" sz="1400">
                <a:solidFill>
                  <a:srgbClr val="000000"/>
                </a:solidFill>
                <a:latin typeface="Courier New"/>
              </a:rPr>
              <a:t> </a:t>
            </a:r>
            <a:r>
              <a:rPr lang="en-US" sz="1400">
                <a:solidFill>
                  <a:srgbClr val="808080"/>
                </a:solidFill>
                <a:latin typeface="Courier New"/>
              </a:rPr>
              <a:t>'ivanovi'</a:t>
            </a:r>
            <a:r>
              <a:rPr lang="en-US" sz="1400" b="1">
                <a:solidFill>
                  <a:srgbClr val="000080"/>
                </a:solidFill>
                <a:latin typeface="Courier New"/>
              </a:rPr>
              <a:t>,</a:t>
            </a:r>
            <a:r>
              <a:rPr lang="en-US" sz="1400">
                <a:solidFill>
                  <a:srgbClr val="000000"/>
                </a:solidFill>
                <a:latin typeface="Courier New"/>
              </a:rPr>
              <a:t> </a:t>
            </a:r>
            <a:r>
              <a:rPr lang="en-US" sz="1400">
                <a:solidFill>
                  <a:srgbClr val="808080"/>
                </a:solidFill>
                <a:latin typeface="Courier New"/>
              </a:rPr>
              <a:t>'</a:t>
            </a:r>
            <a:r>
              <a:rPr lang="ru-RU" sz="1400">
                <a:solidFill>
                  <a:srgbClr val="808080"/>
                </a:solidFill>
                <a:latin typeface="Courier New"/>
              </a:rPr>
              <a:t>Иван Иванов'</a:t>
            </a:r>
            <a:r>
              <a:rPr lang="ru-RU" sz="1400" b="1">
                <a:solidFill>
                  <a:srgbClr val="000080"/>
                </a:solidFill>
                <a:latin typeface="Courier New"/>
              </a:rPr>
              <a:t>,</a:t>
            </a:r>
            <a:r>
              <a:rPr lang="ru-RU" sz="1400">
                <a:solidFill>
                  <a:srgbClr val="000000"/>
                </a:solidFill>
                <a:latin typeface="Courier New"/>
              </a:rPr>
              <a:t> </a:t>
            </a:r>
            <a:r>
              <a:rPr lang="ru-RU" sz="1400">
                <a:solidFill>
                  <a:srgbClr val="808080"/>
                </a:solidFill>
                <a:latin typeface="Courier New"/>
              </a:rPr>
              <a:t>'2020-01-01'</a:t>
            </a:r>
            <a:r>
              <a:rPr lang="ru-RU" sz="1400" b="1">
                <a:solidFill>
                  <a:srgbClr val="000080"/>
                </a:solidFill>
                <a:latin typeface="Courier New"/>
              </a:rPr>
              <a:t>,</a:t>
            </a:r>
            <a:r>
              <a:rPr lang="ru-RU" sz="1400">
                <a:solidFill>
                  <a:srgbClr val="000000"/>
                </a:solidFill>
                <a:latin typeface="Courier New"/>
              </a:rPr>
              <a:t> </a:t>
            </a:r>
            <a:r>
              <a:rPr lang="ru-RU" sz="1400">
                <a:solidFill>
                  <a:srgbClr val="808080"/>
                </a:solidFill>
                <a:latin typeface="Courier New"/>
              </a:rPr>
              <a:t>'</a:t>
            </a:r>
            <a:r>
              <a:rPr lang="en-US" sz="1400">
                <a:solidFill>
                  <a:srgbClr val="808080"/>
                </a:solidFill>
                <a:latin typeface="Courier New"/>
              </a:rPr>
              <a:t>Available'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insert_users</a:t>
            </a:r>
            <a:r>
              <a:rPr lang="en-US" sz="1400" b="1">
                <a:solidFill>
                  <a:srgbClr val="000080"/>
                </a:solidFill>
                <a:latin typeface="Courier New"/>
              </a:rPr>
              <a:t>(</a:t>
            </a:r>
            <a:r>
              <a:rPr lang="en-US" sz="1400">
                <a:solidFill>
                  <a:srgbClr val="FF0000"/>
                </a:solidFill>
                <a:latin typeface="Courier New"/>
              </a:rPr>
              <a:t>2</a:t>
            </a:r>
            <a:r>
              <a:rPr lang="en-US" sz="1400" b="1">
                <a:solidFill>
                  <a:srgbClr val="000080"/>
                </a:solidFill>
                <a:latin typeface="Courier New"/>
              </a:rPr>
              <a:t>,</a:t>
            </a:r>
            <a:r>
              <a:rPr lang="en-US" sz="1400">
                <a:solidFill>
                  <a:srgbClr val="000000"/>
                </a:solidFill>
                <a:latin typeface="Courier New"/>
              </a:rPr>
              <a:t> </a:t>
            </a:r>
            <a:r>
              <a:rPr lang="en-US" sz="1400">
                <a:solidFill>
                  <a:srgbClr val="808080"/>
                </a:solidFill>
                <a:latin typeface="Courier New"/>
              </a:rPr>
              <a:t>'petrovp'</a:t>
            </a:r>
            <a:r>
              <a:rPr lang="en-US" sz="1400" b="1">
                <a:solidFill>
                  <a:srgbClr val="000080"/>
                </a:solidFill>
                <a:latin typeface="Courier New"/>
              </a:rPr>
              <a:t>,</a:t>
            </a:r>
            <a:r>
              <a:rPr lang="en-US" sz="1400">
                <a:solidFill>
                  <a:srgbClr val="000000"/>
                </a:solidFill>
                <a:latin typeface="Courier New"/>
              </a:rPr>
              <a:t> </a:t>
            </a:r>
            <a:r>
              <a:rPr lang="en-US" sz="1400">
                <a:solidFill>
                  <a:srgbClr val="808080"/>
                </a:solidFill>
                <a:latin typeface="Courier New"/>
              </a:rPr>
              <a:t>'</a:t>
            </a:r>
            <a:r>
              <a:rPr lang="ru-RU" sz="1400">
                <a:solidFill>
                  <a:srgbClr val="808080"/>
                </a:solidFill>
                <a:latin typeface="Courier New"/>
              </a:rPr>
              <a:t>Петр Петров'</a:t>
            </a:r>
            <a:r>
              <a:rPr lang="ru-RU" sz="1400" b="1">
                <a:solidFill>
                  <a:srgbClr val="000080"/>
                </a:solidFill>
                <a:latin typeface="Courier New"/>
              </a:rPr>
              <a:t>,</a:t>
            </a:r>
            <a:r>
              <a:rPr lang="ru-RU" sz="1400">
                <a:solidFill>
                  <a:srgbClr val="000000"/>
                </a:solidFill>
                <a:latin typeface="Courier New"/>
              </a:rPr>
              <a:t> </a:t>
            </a:r>
            <a:r>
              <a:rPr lang="ru-RU" sz="1400">
                <a:solidFill>
                  <a:srgbClr val="808080"/>
                </a:solidFill>
                <a:latin typeface="Courier New"/>
              </a:rPr>
              <a:t>'2020-02-02'</a:t>
            </a:r>
            <a:r>
              <a:rPr lang="ru-RU" sz="1400" b="1">
                <a:solidFill>
                  <a:srgbClr val="000080"/>
                </a:solidFill>
                <a:latin typeface="Courier New"/>
              </a:rPr>
              <a:t>,</a:t>
            </a:r>
            <a:r>
              <a:rPr lang="ru-RU" sz="1400">
                <a:solidFill>
                  <a:srgbClr val="000000"/>
                </a:solidFill>
                <a:latin typeface="Courier New"/>
              </a:rPr>
              <a:t> </a:t>
            </a:r>
            <a:r>
              <a:rPr lang="ru-RU" sz="1400">
                <a:solidFill>
                  <a:srgbClr val="808080"/>
                </a:solidFill>
                <a:latin typeface="Courier New"/>
              </a:rPr>
              <a:t>'</a:t>
            </a:r>
            <a:r>
              <a:rPr lang="en-US" sz="1400">
                <a:solidFill>
                  <a:srgbClr val="808080"/>
                </a:solidFill>
                <a:latin typeface="Courier New"/>
              </a:rPr>
              <a:t>Busy'</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insert_users</a:t>
            </a:r>
            <a:r>
              <a:rPr lang="en-US" sz="1400" b="1">
                <a:solidFill>
                  <a:srgbClr val="000080"/>
                </a:solidFill>
                <a:latin typeface="Courier New"/>
              </a:rPr>
              <a:t>(</a:t>
            </a:r>
            <a:r>
              <a:rPr lang="en-US" sz="1400">
                <a:solidFill>
                  <a:srgbClr val="FF0000"/>
                </a:solidFill>
                <a:latin typeface="Courier New"/>
              </a:rPr>
              <a:t>3</a:t>
            </a:r>
            <a:r>
              <a:rPr lang="en-US" sz="1400" b="1">
                <a:solidFill>
                  <a:srgbClr val="000080"/>
                </a:solidFill>
                <a:latin typeface="Courier New"/>
              </a:rPr>
              <a:t>,</a:t>
            </a:r>
            <a:r>
              <a:rPr lang="en-US" sz="1400">
                <a:solidFill>
                  <a:srgbClr val="000000"/>
                </a:solidFill>
                <a:latin typeface="Courier New"/>
              </a:rPr>
              <a:t> </a:t>
            </a:r>
            <a:r>
              <a:rPr lang="en-US" sz="1400">
                <a:solidFill>
                  <a:srgbClr val="808080"/>
                </a:solidFill>
                <a:latin typeface="Courier New"/>
              </a:rPr>
              <a:t>'orlovi'</a:t>
            </a:r>
            <a:r>
              <a:rPr lang="en-US" sz="1400" b="1">
                <a:solidFill>
                  <a:srgbClr val="000080"/>
                </a:solidFill>
                <a:latin typeface="Courier New"/>
              </a:rPr>
              <a:t>,</a:t>
            </a:r>
            <a:r>
              <a:rPr lang="en-US" sz="1400">
                <a:solidFill>
                  <a:srgbClr val="000000"/>
                </a:solidFill>
                <a:latin typeface="Courier New"/>
              </a:rPr>
              <a:t> </a:t>
            </a:r>
            <a:r>
              <a:rPr lang="en-US" sz="1400">
                <a:solidFill>
                  <a:srgbClr val="808080"/>
                </a:solidFill>
                <a:latin typeface="Courier New"/>
              </a:rPr>
              <a:t>'</a:t>
            </a:r>
            <a:r>
              <a:rPr lang="ru-RU" sz="1400">
                <a:solidFill>
                  <a:srgbClr val="808080"/>
                </a:solidFill>
                <a:latin typeface="Courier New"/>
              </a:rPr>
              <a:t>Илья Орлов'</a:t>
            </a:r>
            <a:r>
              <a:rPr lang="ru-RU" sz="1400" b="1">
                <a:solidFill>
                  <a:srgbClr val="000080"/>
                </a:solidFill>
                <a:latin typeface="Courier New"/>
              </a:rPr>
              <a:t>,</a:t>
            </a:r>
            <a:r>
              <a:rPr lang="ru-RU" sz="1400">
                <a:solidFill>
                  <a:srgbClr val="000000"/>
                </a:solidFill>
                <a:latin typeface="Courier New"/>
              </a:rPr>
              <a:t> </a:t>
            </a:r>
            <a:r>
              <a:rPr lang="ru-RU" sz="1400">
                <a:solidFill>
                  <a:srgbClr val="808080"/>
                </a:solidFill>
                <a:latin typeface="Courier New"/>
              </a:rPr>
              <a:t>'2020-03-03'</a:t>
            </a:r>
            <a:r>
              <a:rPr lang="ru-RU" sz="1400" b="1">
                <a:solidFill>
                  <a:srgbClr val="000080"/>
                </a:solidFill>
                <a:latin typeface="Courier New"/>
              </a:rPr>
              <a:t>,</a:t>
            </a:r>
            <a:r>
              <a:rPr lang="ru-RU" sz="1400">
                <a:solidFill>
                  <a:srgbClr val="000000"/>
                </a:solidFill>
                <a:latin typeface="Courier New"/>
              </a:rPr>
              <a:t> </a:t>
            </a:r>
            <a:r>
              <a:rPr lang="ru-RU" sz="1400">
                <a:solidFill>
                  <a:srgbClr val="808080"/>
                </a:solidFill>
                <a:latin typeface="Courier New"/>
              </a:rPr>
              <a:t>'</a:t>
            </a:r>
            <a:r>
              <a:rPr lang="en-US" sz="1400">
                <a:solidFill>
                  <a:srgbClr val="808080"/>
                </a:solidFill>
                <a:latin typeface="Courier New"/>
              </a:rPr>
              <a:t>Available'</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Чтение всех записей</a:t>
            </a:r>
            <a:r>
              <a:rPr lang="ru-RU" sz="1400">
                <a:solidFill>
                  <a:srgbClr val="000000"/>
                </a:solidFill>
                <a:latin typeface="Courier New"/>
              </a:rPr>
              <a:t> </a:t>
            </a:r>
            <a:endParaRPr lang="en-US" sz="1400">
              <a:solidFill>
                <a:srgbClr val="000000"/>
              </a:solidFill>
              <a:latin typeface="Courier New"/>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print</a:t>
            </a:r>
            <a:r>
              <a:rPr lang="en-US" sz="1400" b="1">
                <a:solidFill>
                  <a:srgbClr val="000080"/>
                </a:solidFill>
                <a:latin typeface="Courier New"/>
              </a:rPr>
              <a:t>(</a:t>
            </a:r>
            <a:r>
              <a:rPr lang="en-US" sz="1400">
                <a:solidFill>
                  <a:srgbClr val="000000"/>
                </a:solidFill>
                <a:latin typeface="Courier New"/>
              </a:rPr>
              <a:t>select_users</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Чтение записи по </a:t>
            </a:r>
            <a:r>
              <a:rPr lang="en-US" sz="1400">
                <a:solidFill>
                  <a:srgbClr val="008000"/>
                </a:solidFill>
                <a:latin typeface="Courier New"/>
              </a:rPr>
              <a:t>id</a:t>
            </a:r>
            <a:r>
              <a:rPr lang="en-US" sz="1400">
                <a:solidFill>
                  <a:srgbClr val="000000"/>
                </a:solidFill>
                <a:latin typeface="Courier New"/>
              </a:rPr>
              <a:t> </a:t>
            </a:r>
            <a:endParaRPr/>
          </a:p>
          <a:p>
            <a:pPr>
              <a:spcBef>
                <a:spcPts val="0"/>
              </a:spcBef>
              <a:buNone/>
              <a:defRPr/>
            </a:pPr>
            <a:r>
              <a:rPr lang="en-US" sz="1400" b="1">
                <a:solidFill>
                  <a:srgbClr val="000000"/>
                </a:solidFill>
                <a:latin typeface="Courier New"/>
              </a:rPr>
              <a:t>    </a:t>
            </a:r>
            <a:r>
              <a:rPr lang="en-US" sz="1400" b="1">
                <a:solidFill>
                  <a:srgbClr val="0000FF"/>
                </a:solidFill>
                <a:latin typeface="Courier New"/>
              </a:rPr>
              <a:t>print</a:t>
            </a:r>
            <a:r>
              <a:rPr lang="en-US" sz="1400" b="1">
                <a:solidFill>
                  <a:srgbClr val="000080"/>
                </a:solidFill>
                <a:latin typeface="Courier New"/>
              </a:rPr>
              <a:t>(</a:t>
            </a:r>
            <a:r>
              <a:rPr lang="en-US" sz="1400">
                <a:solidFill>
                  <a:srgbClr val="000000"/>
                </a:solidFill>
                <a:latin typeface="Courier New"/>
              </a:rPr>
              <a:t>select_users</a:t>
            </a:r>
            <a:r>
              <a:rPr lang="en-US" sz="1400" b="1">
                <a:solidFill>
                  <a:srgbClr val="000080"/>
                </a:solidFill>
                <a:latin typeface="Courier New"/>
              </a:rPr>
              <a:t>(</a:t>
            </a:r>
            <a:r>
              <a:rPr lang="en-US" sz="1400">
                <a:solidFill>
                  <a:srgbClr val="FF0000"/>
                </a:solidFill>
                <a:latin typeface="Courier New"/>
              </a:rPr>
              <a:t>1</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Изменение записи (колонки </a:t>
            </a:r>
            <a:r>
              <a:rPr lang="en-US" sz="1400">
                <a:solidFill>
                  <a:srgbClr val="008000"/>
                </a:solidFill>
                <a:latin typeface="Courier New"/>
              </a:rPr>
              <a:t>Status)</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update_user_status</a:t>
            </a:r>
            <a:r>
              <a:rPr lang="en-US" sz="1400" b="1">
                <a:solidFill>
                  <a:srgbClr val="000080"/>
                </a:solidFill>
                <a:latin typeface="Courier New"/>
              </a:rPr>
              <a:t>(</a:t>
            </a:r>
            <a:r>
              <a:rPr lang="en-US" sz="1400">
                <a:solidFill>
                  <a:srgbClr val="808080"/>
                </a:solidFill>
                <a:latin typeface="Courier New"/>
              </a:rPr>
              <a:t>'Busy'</a:t>
            </a:r>
            <a:r>
              <a:rPr lang="en-US" sz="1400" b="1">
                <a:solidFill>
                  <a:srgbClr val="000080"/>
                </a:solidFill>
                <a:latin typeface="Courier New"/>
              </a:rPr>
              <a:t>,</a:t>
            </a:r>
            <a:r>
              <a:rPr lang="en-US" sz="1400">
                <a:solidFill>
                  <a:srgbClr val="000000"/>
                </a:solidFill>
                <a:latin typeface="Courier New"/>
              </a:rPr>
              <a:t> </a:t>
            </a:r>
            <a:r>
              <a:rPr lang="en-US" sz="1400">
                <a:solidFill>
                  <a:srgbClr val="FF0000"/>
                </a:solidFill>
                <a:latin typeface="Courier New"/>
              </a:rPr>
              <a:t>1</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FF"/>
                </a:solidFill>
                <a:latin typeface="Courier New"/>
              </a:rPr>
              <a:t>    print</a:t>
            </a:r>
            <a:r>
              <a:rPr lang="en-US" sz="1400" b="1">
                <a:solidFill>
                  <a:srgbClr val="000080"/>
                </a:solidFill>
                <a:latin typeface="Courier New"/>
              </a:rPr>
              <a:t>(</a:t>
            </a:r>
            <a:r>
              <a:rPr lang="en-US" sz="1400">
                <a:solidFill>
                  <a:srgbClr val="000000"/>
                </a:solidFill>
                <a:latin typeface="Courier New"/>
              </a:rPr>
              <a:t>select_users</a:t>
            </a:r>
            <a:r>
              <a:rPr lang="en-US" sz="1400" b="1">
                <a:solidFill>
                  <a:srgbClr val="000080"/>
                </a:solidFill>
                <a:latin typeface="Courier New"/>
              </a:rPr>
              <a:t>(</a:t>
            </a:r>
            <a:r>
              <a:rPr lang="en-US" sz="1400">
                <a:solidFill>
                  <a:srgbClr val="FF0000"/>
                </a:solidFill>
                <a:latin typeface="Courier New"/>
              </a:rPr>
              <a:t>1</a:t>
            </a:r>
            <a:r>
              <a:rPr lang="en-US" sz="1400" b="1">
                <a:solidFill>
                  <a:srgbClr val="000080"/>
                </a:solidFill>
                <a:latin typeface="Courier New"/>
              </a:rPr>
              <a:t>))</a:t>
            </a: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Проверяем, что изменения применились</a:t>
            </a:r>
            <a:r>
              <a:rPr lang="ru-RU" sz="1400">
                <a:solidFill>
                  <a:srgbClr val="000000"/>
                </a:solidFill>
                <a:latin typeface="Courier New"/>
              </a:rPr>
              <a:t> </a:t>
            </a:r>
            <a:endParaRPr lang="en-US" sz="1400">
              <a:solidFill>
                <a:srgbClr val="000000"/>
              </a:solidFill>
              <a:latin typeface="Courier New"/>
            </a:endParaRPr>
          </a:p>
          <a:p>
            <a:pPr>
              <a:spcBef>
                <a:spcPts val="0"/>
              </a:spcBef>
              <a:buNone/>
              <a:defRPr/>
            </a:pP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Удаление записи по </a:t>
            </a:r>
            <a:r>
              <a:rPr lang="en-US" sz="1400">
                <a:solidFill>
                  <a:srgbClr val="008000"/>
                </a:solidFill>
                <a:latin typeface="Courier New"/>
              </a:rPr>
              <a:t>id</a:t>
            </a:r>
            <a:r>
              <a:rPr lang="en-US" sz="1400">
                <a:solidFill>
                  <a:srgbClr val="000000"/>
                </a:solidFill>
                <a:latin typeface="Courier New"/>
              </a:rPr>
              <a:t> </a:t>
            </a:r>
            <a:endParaRPr/>
          </a:p>
          <a:p>
            <a:pPr>
              <a:spcBef>
                <a:spcPts val="0"/>
              </a:spcBef>
              <a:buNone/>
              <a:defRPr/>
            </a:pPr>
            <a:r>
              <a:rPr lang="en-US" sz="1400">
                <a:solidFill>
                  <a:srgbClr val="000000"/>
                </a:solidFill>
                <a:latin typeface="Courier New"/>
              </a:rPr>
              <a:t>    </a:t>
            </a:r>
            <a:r>
              <a:rPr lang="en-US" sz="1400">
                <a:solidFill>
                  <a:srgbClr val="000000"/>
                </a:solidFill>
                <a:latin typeface="Courier New"/>
              </a:rPr>
              <a:t>delete_users</a:t>
            </a:r>
            <a:r>
              <a:rPr lang="en-US" sz="1400" b="1">
                <a:solidFill>
                  <a:srgbClr val="000080"/>
                </a:solidFill>
                <a:latin typeface="Courier New"/>
              </a:rPr>
              <a:t>(</a:t>
            </a:r>
            <a:r>
              <a:rPr lang="en-US" sz="1400">
                <a:solidFill>
                  <a:srgbClr val="FF0000"/>
                </a:solidFill>
                <a:latin typeface="Courier New"/>
              </a:rPr>
              <a:t>3</a:t>
            </a:r>
            <a:r>
              <a:rPr lang="en-US" sz="1400" b="1">
                <a:solidFill>
                  <a:srgbClr val="000080"/>
                </a:solidFill>
                <a:latin typeface="Courier New"/>
              </a:rPr>
              <a:t>)</a:t>
            </a:r>
            <a:r>
              <a:rPr lang="en-US" sz="1400">
                <a:solidFill>
                  <a:srgbClr val="000000"/>
                </a:solidFill>
                <a:latin typeface="Courier New"/>
              </a:rPr>
              <a:t> </a:t>
            </a:r>
            <a:endParaRPr/>
          </a:p>
          <a:p>
            <a:pPr>
              <a:spcBef>
                <a:spcPts val="0"/>
              </a:spcBef>
              <a:buNone/>
              <a:defRPr/>
            </a:pPr>
            <a:r>
              <a:rPr lang="en-US" sz="1400" b="1">
                <a:solidFill>
                  <a:srgbClr val="0000FF"/>
                </a:solidFill>
                <a:latin typeface="Courier New"/>
              </a:rPr>
              <a:t>    print</a:t>
            </a:r>
            <a:r>
              <a:rPr lang="en-US" sz="1400" b="1">
                <a:solidFill>
                  <a:srgbClr val="000080"/>
                </a:solidFill>
                <a:latin typeface="Courier New"/>
              </a:rPr>
              <a:t>(</a:t>
            </a:r>
            <a:r>
              <a:rPr lang="en-US" sz="1400">
                <a:solidFill>
                  <a:srgbClr val="000000"/>
                </a:solidFill>
                <a:latin typeface="Courier New"/>
              </a:rPr>
              <a:t>select_users</a:t>
            </a:r>
            <a:r>
              <a:rPr lang="en-US" sz="1400" b="1">
                <a:solidFill>
                  <a:srgbClr val="000080"/>
                </a:solidFill>
                <a:latin typeface="Courier New"/>
              </a:rPr>
              <a:t>())</a:t>
            </a:r>
            <a:r>
              <a:rPr lang="en-US" sz="1400">
                <a:solidFill>
                  <a:srgbClr val="000000"/>
                </a:solidFill>
                <a:latin typeface="Courier New"/>
              </a:rPr>
              <a:t> </a:t>
            </a:r>
            <a:r>
              <a:rPr lang="en-US" sz="1400">
                <a:solidFill>
                  <a:srgbClr val="008000"/>
                </a:solidFill>
                <a:latin typeface="Courier New"/>
              </a:rPr>
              <a:t># </a:t>
            </a:r>
            <a:r>
              <a:rPr lang="ru-RU" sz="1400">
                <a:solidFill>
                  <a:srgbClr val="008000"/>
                </a:solidFill>
                <a:latin typeface="Courier New"/>
              </a:rPr>
              <a:t>Проверяем, что запись удалилась</a:t>
            </a:r>
            <a:r>
              <a:rPr lang="ru-RU" sz="1400">
                <a:solidFill>
                  <a:srgbClr val="000000"/>
                </a:solidFill>
                <a:latin typeface="Courier New"/>
              </a:rPr>
              <a:t> </a:t>
            </a:r>
            <a:endParaRPr lang="en-US" sz="1400">
              <a:solidFill>
                <a:srgbClr val="000000"/>
              </a:solidFill>
              <a:latin typeface="Courier New"/>
            </a:endParaRPr>
          </a:p>
          <a:p>
            <a:pPr>
              <a:spcBef>
                <a:spcPts val="0"/>
              </a:spcBef>
              <a:buNone/>
              <a:defRPr/>
            </a:pPr>
            <a:endParaRPr lang="en-US" sz="1400"/>
          </a:p>
          <a:p>
            <a:pPr algn="just">
              <a:spcBef>
                <a:spcPts val="600"/>
              </a:spcBef>
              <a:spcAft>
                <a:spcPts val="600"/>
              </a:spcAft>
              <a:buNone/>
              <a:defRPr/>
            </a:pPr>
            <a:endParaRPr lang="ru-RU" sz="1400" b="1">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Практика</a:t>
            </a:r>
            <a:endParaRPr/>
          </a:p>
        </p:txBody>
      </p:sp>
      <p:sp>
        <p:nvSpPr>
          <p:cNvPr id="6" name="Text Box 10"/>
          <p:cNvSpPr txBox="1">
            <a:spLocks noChangeArrowheads="1"/>
          </p:cNvSpPr>
          <p:nvPr/>
        </p:nvSpPr>
        <p:spPr bwMode="auto">
          <a:xfrm>
            <a:off x="322228" y="1035948"/>
            <a:ext cx="11496878" cy="1708160"/>
          </a:xfrm>
          <a:prstGeom prst="rect">
            <a:avLst/>
          </a:prstGeom>
          <a:noFill/>
          <a:ln>
            <a:noFill/>
          </a:ln>
        </p:spPr>
        <p:txBody>
          <a:bodyPr wrap="square">
            <a:sp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457200" indent="-457200" algn="just">
              <a:spcBef>
                <a:spcPts val="600"/>
              </a:spcBef>
              <a:buAutoNum type="arabicPeriod"/>
              <a:defRPr/>
            </a:pPr>
            <a:r>
              <a:rPr lang="ru-RU" sz="2000">
                <a:solidFill>
                  <a:srgbClr val="002060"/>
                </a:solidFill>
                <a:latin typeface="+mn-lt"/>
              </a:rPr>
              <a:t>Привести два примера предметной области, для представления которых лучше использовать </a:t>
            </a:r>
            <a:r>
              <a:rPr lang="en-US" sz="2000">
                <a:solidFill>
                  <a:srgbClr val="002060"/>
                </a:solidFill>
                <a:latin typeface="+mn-lt"/>
              </a:rPr>
              <a:t>NoSQL-</a:t>
            </a:r>
            <a:r>
              <a:rPr lang="ru-RU" sz="2000">
                <a:solidFill>
                  <a:srgbClr val="002060"/>
                </a:solidFill>
                <a:latin typeface="+mn-lt"/>
              </a:rPr>
              <a:t>подход. Аргументировать ответ, используя критерии выбора между </a:t>
            </a:r>
            <a:r>
              <a:rPr lang="en-US" sz="2000">
                <a:solidFill>
                  <a:srgbClr val="002060"/>
                </a:solidFill>
                <a:latin typeface="+mn-lt"/>
              </a:rPr>
              <a:t>SQL </a:t>
            </a:r>
            <a:r>
              <a:rPr lang="ru-RU" sz="2000">
                <a:solidFill>
                  <a:srgbClr val="002060"/>
                </a:solidFill>
                <a:latin typeface="+mn-lt"/>
              </a:rPr>
              <a:t>и </a:t>
            </a:r>
            <a:r>
              <a:rPr lang="en-US" sz="2000">
                <a:solidFill>
                  <a:srgbClr val="002060"/>
                </a:solidFill>
                <a:latin typeface="+mn-lt"/>
              </a:rPr>
              <a:t>NoSQL</a:t>
            </a:r>
            <a:r>
              <a:rPr lang="ru-RU" sz="2000">
                <a:solidFill>
                  <a:srgbClr val="002060"/>
                </a:solidFill>
                <a:latin typeface="+mn-lt"/>
              </a:rPr>
              <a:t>.</a:t>
            </a:r>
            <a:endParaRPr lang="en-US" sz="2000">
              <a:solidFill>
                <a:srgbClr val="002060"/>
              </a:solidFill>
              <a:latin typeface="+mn-lt"/>
            </a:endParaRPr>
          </a:p>
          <a:p>
            <a:pPr marL="457200" indent="-457200" algn="just">
              <a:spcBef>
                <a:spcPts val="600"/>
              </a:spcBef>
              <a:buAutoNum type="arabicPeriod"/>
              <a:defRPr/>
            </a:pPr>
            <a:r>
              <a:rPr lang="ru-RU" sz="2000">
                <a:solidFill>
                  <a:srgbClr val="002060"/>
                </a:solidFill>
                <a:latin typeface="+mn-lt"/>
              </a:rPr>
              <a:t>* Реализовать </a:t>
            </a:r>
            <a:r>
              <a:rPr lang="en-US" sz="2000">
                <a:solidFill>
                  <a:srgbClr val="002060"/>
                </a:solidFill>
                <a:latin typeface="+mn-lt"/>
              </a:rPr>
              <a:t>NoSQL </a:t>
            </a:r>
            <a:r>
              <a:rPr lang="ru-RU" sz="2000">
                <a:solidFill>
                  <a:srgbClr val="002060"/>
                </a:solidFill>
                <a:latin typeface="+mn-lt"/>
              </a:rPr>
              <a:t>базу данных для хранения реестра юридических лиц, содержащей ИНН, название организации, форму собственности, ФИО владельца, адрес. Написать приложение, позволяющее искать данные в базе по ИНН.</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SQL + </a:t>
            </a:r>
            <a:r>
              <a:rPr lang="ru-RU">
                <a:solidFill>
                  <a:srgbClr val="002060"/>
                </a:solidFill>
                <a:latin typeface="+mn-lt"/>
                <a:cs typeface="Times New Roman"/>
              </a:rPr>
              <a:t>Шардирование</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spcBef>
                <a:spcPts val="0"/>
              </a:spcBef>
              <a:buNone/>
              <a:defRPr/>
            </a:pPr>
            <a:r>
              <a:rPr lang="ru-RU" sz="2000">
                <a:solidFill>
                  <a:srgbClr val="002060"/>
                </a:solidFill>
                <a:latin typeface="+mn-lt"/>
              </a:rPr>
              <a:t>Разбиваем таблицы по серверам по простейшей хэш-функции f(x) = x%3:</a:t>
            </a:r>
            <a:r>
              <a:rPr lang="en-US" sz="2000">
                <a:solidFill>
                  <a:srgbClr val="002060"/>
                </a:solidFill>
                <a:latin typeface="+mn-lt"/>
              </a:rPr>
              <a:t> </a:t>
            </a:r>
            <a:r>
              <a:rPr lang="ru-RU" sz="2000">
                <a:solidFill>
                  <a:srgbClr val="002060"/>
                </a:solidFill>
                <a:latin typeface="+mn-lt"/>
              </a:rPr>
              <a:t>на каждом из N серверов в N раз меньше записей пользователей. </a:t>
            </a:r>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8032304" y="1827359"/>
          <a:ext cx="2438400" cy="1281112"/>
        </p:xfrm>
        <a:graphic>
          <a:graphicData uri="http://schemas.openxmlformats.org/presentationml/2006/ole">
            <p:oleObj name="oleObj" r:id="rId3" imgW="1828800" imgH="962025" progId="Excel.Sheet.12">
              <p:embed/>
              <p:pic>
                <p:nvPicPr>
                  <p:cNvPr id="8" name="Object 7"/>
                  <p:cNvPicPr/>
                  <p:nvPr/>
                </p:nvPicPr>
                <p:blipFill>
                  <a:blip r:embed="rId2"/>
                  <a:stretch/>
                </p:blipFill>
                <p:spPr bwMode="auto">
                  <a:xfrm>
                    <a:off x="8032304" y="1827359"/>
                    <a:ext cx="2438400" cy="1281112"/>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497308" y="3332554"/>
          <a:ext cx="4113212" cy="1279525"/>
        </p:xfrm>
        <a:graphic>
          <a:graphicData uri="http://schemas.openxmlformats.org/presentationml/2006/ole">
            <p:oleObj name="oleObj" r:id="rId5" imgW="3094990" imgH="962025" progId="Excel.Sheet.12">
              <p:embed/>
              <p:pic>
                <p:nvPicPr>
                  <p:cNvPr id="5" name="Object 4"/>
                  <p:cNvPicPr/>
                  <p:nvPr/>
                </p:nvPicPr>
                <p:blipFill>
                  <a:blip r:embed="rId4"/>
                  <a:stretch/>
                </p:blipFill>
                <p:spPr bwMode="auto">
                  <a:xfrm>
                    <a:off x="3497308" y="3332554"/>
                    <a:ext cx="4113212" cy="1279525"/>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473514" y="1823576"/>
          <a:ext cx="4113213" cy="1277937"/>
        </p:xfrm>
        <a:graphic>
          <a:graphicData uri="http://schemas.openxmlformats.org/presentationml/2006/ole">
            <p:oleObj name="oleObj" r:id="rId7" imgW="3094990" imgH="962025" progId="Excel.Sheet.12">
              <p:embed/>
              <p:pic>
                <p:nvPicPr>
                  <p:cNvPr id="76" name="Object 75"/>
                  <p:cNvPicPr/>
                  <p:nvPr/>
                </p:nvPicPr>
                <p:blipFill>
                  <a:blip r:embed="rId6"/>
                  <a:stretch/>
                </p:blipFill>
                <p:spPr bwMode="auto">
                  <a:xfrm>
                    <a:off x="3473514" y="1823576"/>
                    <a:ext cx="4113213" cy="1277937"/>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531022" y="4859629"/>
          <a:ext cx="4113212" cy="1277938"/>
        </p:xfrm>
        <a:graphic>
          <a:graphicData uri="http://schemas.openxmlformats.org/presentationml/2006/ole">
            <p:oleObj name="oleObj" r:id="rId9" imgW="3094990" imgH="962025" progId="Excel.Sheet.12">
              <p:embed/>
              <p:pic>
                <p:nvPicPr>
                  <p:cNvPr id="86" name="Object 85"/>
                  <p:cNvPicPr/>
                  <p:nvPr/>
                </p:nvPicPr>
                <p:blipFill>
                  <a:blip r:embed="rId8"/>
                  <a:stretch/>
                </p:blipFill>
                <p:spPr bwMode="auto">
                  <a:xfrm>
                    <a:off x="3531022" y="4859629"/>
                    <a:ext cx="4113212" cy="1277938"/>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8031894" y="3330966"/>
          <a:ext cx="2438400" cy="1281113"/>
        </p:xfrm>
        <a:graphic>
          <a:graphicData uri="http://schemas.openxmlformats.org/presentationml/2006/ole">
            <p:oleObj name="oleObj" r:id="rId11" imgW="1828800" imgH="962025" progId="Excel.Sheet.12">
              <p:embed/>
              <p:pic>
                <p:nvPicPr>
                  <p:cNvPr id="88" name="Object 87"/>
                  <p:cNvPicPr/>
                  <p:nvPr/>
                </p:nvPicPr>
                <p:blipFill>
                  <a:blip r:embed="rId10"/>
                  <a:stretch/>
                </p:blipFill>
                <p:spPr bwMode="auto">
                  <a:xfrm>
                    <a:off x="8031894" y="3330966"/>
                    <a:ext cx="2438400" cy="1281113"/>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8031894" y="4893297"/>
          <a:ext cx="2438400" cy="1281113"/>
        </p:xfrm>
        <a:graphic>
          <a:graphicData uri="http://schemas.openxmlformats.org/presentationml/2006/ole">
            <p:oleObj name="oleObj" r:id="rId13" imgW="1828800" imgH="962025" progId="Excel.Sheet.12">
              <p:embed/>
              <p:pic>
                <p:nvPicPr>
                  <p:cNvPr id="89" name="Object 88"/>
                  <p:cNvPicPr/>
                  <p:nvPr/>
                </p:nvPicPr>
                <p:blipFill>
                  <a:blip r:embed="rId12"/>
                  <a:stretch/>
                </p:blipFill>
                <p:spPr bwMode="auto">
                  <a:xfrm>
                    <a:off x="8031894" y="4893297"/>
                    <a:ext cx="2438400" cy="1281113"/>
                  </a:xfrm>
                  <a:prstGeom prst="rect">
                    <a:avLst/>
                  </a:prstGeom>
                </p:spPr>
              </p:pic>
            </p:oleObj>
          </a:graphicData>
        </a:graphic>
      </p:graphicFrame>
      <p:cxnSp>
        <p:nvCxnSpPr>
          <p:cNvPr id="17" name="Straight Arrow Connector 90"/>
          <p:cNvCxnSpPr>
            <a:cxnSpLocks/>
          </p:cNvCxnSpPr>
          <p:nvPr/>
        </p:nvCxnSpPr>
        <p:spPr bwMode="auto">
          <a:xfrm>
            <a:off x="7644234" y="5498598"/>
            <a:ext cx="36004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91"/>
          <p:cNvCxnSpPr>
            <a:cxnSpLocks/>
          </p:cNvCxnSpPr>
          <p:nvPr/>
        </p:nvCxnSpPr>
        <p:spPr bwMode="auto">
          <a:xfrm>
            <a:off x="7644234" y="3982290"/>
            <a:ext cx="36004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92"/>
          <p:cNvCxnSpPr>
            <a:cxnSpLocks/>
          </p:cNvCxnSpPr>
          <p:nvPr/>
        </p:nvCxnSpPr>
        <p:spPr bwMode="auto">
          <a:xfrm>
            <a:off x="7644234" y="2462544"/>
            <a:ext cx="36004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bwMode="auto">
          <a:xfrm>
            <a:off x="1779378" y="1823576"/>
            <a:ext cx="1622127" cy="1323439"/>
          </a:xfrm>
          <a:prstGeom prst="rect">
            <a:avLst/>
          </a:prstGeom>
          <a:noFill/>
        </p:spPr>
        <p:txBody>
          <a:bodyPr wrap="square" rtlCol="0">
            <a:spAutoFit/>
          </a:bodyPr>
          <a:lstStyle/>
          <a:p>
            <a:pPr algn="ctr">
              <a:defRPr/>
            </a:pPr>
            <a:r>
              <a:rPr lang="ru-RU" sz="1600" u="sng">
                <a:solidFill>
                  <a:srgbClr val="002060"/>
                </a:solidFill>
              </a:rPr>
              <a:t>Сервер 1</a:t>
            </a:r>
            <a:endParaRPr/>
          </a:p>
          <a:p>
            <a:pPr>
              <a:defRPr/>
            </a:pPr>
            <a:r>
              <a:rPr lang="en-US" sz="1600">
                <a:solidFill>
                  <a:srgbClr val="002060"/>
                </a:solidFill>
              </a:rPr>
              <a:t>Users:</a:t>
            </a:r>
            <a:endParaRPr/>
          </a:p>
          <a:p>
            <a:pPr>
              <a:defRPr/>
            </a:pPr>
            <a:r>
              <a:rPr lang="en-US" sz="1600">
                <a:solidFill>
                  <a:srgbClr val="002060"/>
                </a:solidFill>
              </a:rPr>
              <a:t>ID % 3 == 1</a:t>
            </a:r>
            <a:endParaRPr/>
          </a:p>
          <a:p>
            <a:pPr>
              <a:defRPr/>
            </a:pPr>
            <a:r>
              <a:rPr lang="en-US" sz="1600">
                <a:solidFill>
                  <a:srgbClr val="002060"/>
                </a:solidFill>
              </a:rPr>
              <a:t>UserGroup:</a:t>
            </a:r>
            <a:endParaRPr/>
          </a:p>
          <a:p>
            <a:pPr>
              <a:defRPr/>
            </a:pPr>
            <a:r>
              <a:rPr lang="en-US" sz="1600">
                <a:solidFill>
                  <a:srgbClr val="002060"/>
                </a:solidFill>
              </a:rPr>
              <a:t>UserID % 3 == 1</a:t>
            </a:r>
            <a:endParaRPr lang="ru-RU" sz="1600">
              <a:solidFill>
                <a:srgbClr val="002060"/>
              </a:solidFill>
            </a:endParaRPr>
          </a:p>
        </p:txBody>
      </p:sp>
      <p:sp>
        <p:nvSpPr>
          <p:cNvPr id="21" name="TextBox 20"/>
          <p:cNvSpPr txBox="1"/>
          <p:nvPr/>
        </p:nvSpPr>
        <p:spPr bwMode="auto">
          <a:xfrm>
            <a:off x="1778603" y="3345918"/>
            <a:ext cx="1622127" cy="1323439"/>
          </a:xfrm>
          <a:prstGeom prst="rect">
            <a:avLst/>
          </a:prstGeom>
          <a:noFill/>
        </p:spPr>
        <p:txBody>
          <a:bodyPr wrap="square" rtlCol="0">
            <a:spAutoFit/>
          </a:bodyPr>
          <a:lstStyle/>
          <a:p>
            <a:pPr algn="ctr">
              <a:defRPr/>
            </a:pPr>
            <a:r>
              <a:rPr lang="ru-RU" sz="1600" u="sng">
                <a:solidFill>
                  <a:srgbClr val="002060"/>
                </a:solidFill>
              </a:rPr>
              <a:t>Сервер </a:t>
            </a:r>
            <a:r>
              <a:rPr lang="en-US" sz="1600" u="sng">
                <a:solidFill>
                  <a:srgbClr val="002060"/>
                </a:solidFill>
              </a:rPr>
              <a:t>2</a:t>
            </a:r>
            <a:endParaRPr lang="ru-RU" sz="1600" u="sng">
              <a:solidFill>
                <a:srgbClr val="002060"/>
              </a:solidFill>
            </a:endParaRPr>
          </a:p>
          <a:p>
            <a:pPr>
              <a:defRPr/>
            </a:pPr>
            <a:r>
              <a:rPr lang="en-US" sz="1600">
                <a:solidFill>
                  <a:srgbClr val="002060"/>
                </a:solidFill>
              </a:rPr>
              <a:t>Users:</a:t>
            </a:r>
            <a:endParaRPr/>
          </a:p>
          <a:p>
            <a:pPr>
              <a:defRPr/>
            </a:pPr>
            <a:r>
              <a:rPr lang="en-US" sz="1600">
                <a:solidFill>
                  <a:srgbClr val="002060"/>
                </a:solidFill>
              </a:rPr>
              <a:t>ID % 3 == 2</a:t>
            </a:r>
            <a:endParaRPr/>
          </a:p>
          <a:p>
            <a:pPr>
              <a:defRPr/>
            </a:pPr>
            <a:r>
              <a:rPr lang="en-US" sz="1600">
                <a:solidFill>
                  <a:srgbClr val="002060"/>
                </a:solidFill>
              </a:rPr>
              <a:t>UserGroup:</a:t>
            </a:r>
            <a:endParaRPr/>
          </a:p>
          <a:p>
            <a:pPr>
              <a:defRPr/>
            </a:pPr>
            <a:r>
              <a:rPr lang="en-US" sz="1600">
                <a:solidFill>
                  <a:srgbClr val="002060"/>
                </a:solidFill>
              </a:rPr>
              <a:t>UserID % 3 == 2</a:t>
            </a:r>
            <a:endParaRPr lang="ru-RU" sz="1600">
              <a:solidFill>
                <a:srgbClr val="002060"/>
              </a:solidFill>
            </a:endParaRPr>
          </a:p>
        </p:txBody>
      </p:sp>
      <p:sp>
        <p:nvSpPr>
          <p:cNvPr id="22" name="TextBox 21"/>
          <p:cNvSpPr txBox="1"/>
          <p:nvPr/>
        </p:nvSpPr>
        <p:spPr bwMode="auto">
          <a:xfrm>
            <a:off x="1779378" y="4836878"/>
            <a:ext cx="1622127" cy="1323439"/>
          </a:xfrm>
          <a:prstGeom prst="rect">
            <a:avLst/>
          </a:prstGeom>
          <a:noFill/>
        </p:spPr>
        <p:txBody>
          <a:bodyPr wrap="square" rtlCol="0">
            <a:spAutoFit/>
          </a:bodyPr>
          <a:lstStyle/>
          <a:p>
            <a:pPr algn="ctr">
              <a:defRPr/>
            </a:pPr>
            <a:r>
              <a:rPr lang="ru-RU" sz="1600" u="sng">
                <a:solidFill>
                  <a:srgbClr val="002060"/>
                </a:solidFill>
              </a:rPr>
              <a:t>Сервер </a:t>
            </a:r>
            <a:r>
              <a:rPr lang="en-US" sz="1600" u="sng">
                <a:solidFill>
                  <a:srgbClr val="002060"/>
                </a:solidFill>
              </a:rPr>
              <a:t>3</a:t>
            </a:r>
            <a:endParaRPr lang="ru-RU" sz="1600" u="sng">
              <a:solidFill>
                <a:srgbClr val="002060"/>
              </a:solidFill>
            </a:endParaRPr>
          </a:p>
          <a:p>
            <a:pPr>
              <a:defRPr/>
            </a:pPr>
            <a:r>
              <a:rPr lang="en-US" sz="1600">
                <a:solidFill>
                  <a:srgbClr val="002060"/>
                </a:solidFill>
              </a:rPr>
              <a:t>Users:</a:t>
            </a:r>
            <a:endParaRPr/>
          </a:p>
          <a:p>
            <a:pPr>
              <a:defRPr/>
            </a:pPr>
            <a:r>
              <a:rPr lang="en-US" sz="1600">
                <a:solidFill>
                  <a:srgbClr val="002060"/>
                </a:solidFill>
              </a:rPr>
              <a:t>ID % 3 == 0</a:t>
            </a:r>
            <a:endParaRPr/>
          </a:p>
          <a:p>
            <a:pPr>
              <a:defRPr/>
            </a:pPr>
            <a:r>
              <a:rPr lang="en-US" sz="1600">
                <a:solidFill>
                  <a:srgbClr val="002060"/>
                </a:solidFill>
              </a:rPr>
              <a:t>UserGroup:</a:t>
            </a:r>
            <a:endParaRPr/>
          </a:p>
          <a:p>
            <a:pPr>
              <a:defRPr/>
            </a:pPr>
            <a:r>
              <a:rPr lang="en-US" sz="1600">
                <a:solidFill>
                  <a:srgbClr val="002060"/>
                </a:solidFill>
              </a:rPr>
              <a:t>UserID % 3 == 0</a:t>
            </a:r>
            <a:endParaRPr lang="ru-RU" sz="1600">
              <a:solidFill>
                <a:srgbClr val="002060"/>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SQL + </a:t>
            </a:r>
            <a:r>
              <a:rPr lang="ru-RU">
                <a:solidFill>
                  <a:srgbClr val="002060"/>
                </a:solidFill>
                <a:latin typeface="+mn-lt"/>
                <a:cs typeface="Times New Roman"/>
              </a:rPr>
              <a:t>Шардирование</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spcBef>
                <a:spcPts val="0"/>
              </a:spcBef>
              <a:buNone/>
              <a:defRPr/>
            </a:pPr>
            <a:r>
              <a:rPr lang="ru-RU" sz="2000">
                <a:solidFill>
                  <a:srgbClr val="002060"/>
                </a:solidFill>
                <a:latin typeface="+mn-lt"/>
              </a:rPr>
              <a:t>Добавляем новый атрибут Статус в таблицу Пользователи: т.к. должны обновиться все записи во всех таблицах – блокировка затронет все сервера. </a:t>
            </a:r>
            <a:endParaRPr/>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8309534" y="2258872"/>
          <a:ext cx="1435100" cy="1027113"/>
        </p:xfrm>
        <a:graphic>
          <a:graphicData uri="http://schemas.openxmlformats.org/presentationml/2006/ole">
            <p:oleObj name="oleObj" r:id="rId3" imgW="1076325" imgH="771525" progId="Excel.Sheet.12">
              <p:embed/>
              <p:pic>
                <p:nvPicPr>
                  <p:cNvPr id="8" name="Object 7"/>
                  <p:cNvPicPr/>
                  <p:nvPr/>
                </p:nvPicPr>
                <p:blipFill>
                  <a:blip r:embed="rId2"/>
                  <a:stretch/>
                </p:blipFill>
                <p:spPr bwMode="auto">
                  <a:xfrm>
                    <a:off x="8309534" y="2258872"/>
                    <a:ext cx="1435100" cy="1027113"/>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431724" y="3527188"/>
          <a:ext cx="4113212" cy="1279525"/>
        </p:xfrm>
        <a:graphic>
          <a:graphicData uri="http://schemas.openxmlformats.org/presentationml/2006/ole">
            <p:oleObj name="oleObj" r:id="rId5" imgW="3094990" imgH="962025" progId="Excel.Sheet.12">
              <p:embed/>
              <p:pic>
                <p:nvPicPr>
                  <p:cNvPr id="5" name="Object 4"/>
                  <p:cNvPicPr/>
                  <p:nvPr/>
                </p:nvPicPr>
                <p:blipFill>
                  <a:blip r:embed="rId4"/>
                  <a:stretch/>
                </p:blipFill>
                <p:spPr bwMode="auto">
                  <a:xfrm>
                    <a:off x="3431724" y="3527188"/>
                    <a:ext cx="4113212" cy="1279525"/>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407930" y="2018210"/>
          <a:ext cx="4113213" cy="1277937"/>
        </p:xfrm>
        <a:graphic>
          <a:graphicData uri="http://schemas.openxmlformats.org/presentationml/2006/ole">
            <p:oleObj name="oleObj" r:id="rId7" imgW="3094990" imgH="962025" progId="Excel.Sheet.12">
              <p:embed/>
              <p:pic>
                <p:nvPicPr>
                  <p:cNvPr id="76" name="Object 75"/>
                  <p:cNvPicPr/>
                  <p:nvPr/>
                </p:nvPicPr>
                <p:blipFill>
                  <a:blip r:embed="rId6"/>
                  <a:stretch/>
                </p:blipFill>
                <p:spPr bwMode="auto">
                  <a:xfrm>
                    <a:off x="3407930" y="2018210"/>
                    <a:ext cx="4113213" cy="1277937"/>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465438" y="4995539"/>
          <a:ext cx="4113212" cy="1277938"/>
        </p:xfrm>
        <a:graphic>
          <a:graphicData uri="http://schemas.openxmlformats.org/presentationml/2006/ole">
            <p:oleObj name="oleObj" r:id="rId9" imgW="3094990" imgH="962025" progId="Excel.Sheet.12">
              <p:embed/>
              <p:pic>
                <p:nvPicPr>
                  <p:cNvPr id="86" name="Object 85"/>
                  <p:cNvPicPr/>
                  <p:nvPr/>
                </p:nvPicPr>
                <p:blipFill>
                  <a:blip r:embed="rId8"/>
                  <a:stretch/>
                </p:blipFill>
                <p:spPr bwMode="auto">
                  <a:xfrm>
                    <a:off x="3465438" y="4995539"/>
                    <a:ext cx="4113212" cy="1277938"/>
                  </a:xfrm>
                  <a:prstGeom prst="rect">
                    <a:avLst/>
                  </a:prstGeom>
                </p:spPr>
              </p:pic>
            </p:oleObj>
          </a:graphicData>
        </a:graphic>
      </p:graphicFrame>
      <p:sp>
        <p:nvSpPr>
          <p:cNvPr id="43" name="TextBox 42"/>
          <p:cNvSpPr txBox="1"/>
          <p:nvPr/>
        </p:nvSpPr>
        <p:spPr bwMode="auto">
          <a:xfrm>
            <a:off x="1713794" y="2018210"/>
            <a:ext cx="1622127" cy="338554"/>
          </a:xfrm>
          <a:prstGeom prst="rect">
            <a:avLst/>
          </a:prstGeom>
          <a:noFill/>
        </p:spPr>
        <p:txBody>
          <a:bodyPr wrap="square" rtlCol="0">
            <a:spAutoFit/>
          </a:bodyPr>
          <a:lstStyle/>
          <a:p>
            <a:pPr algn="ctr">
              <a:defRPr/>
            </a:pPr>
            <a:r>
              <a:rPr lang="ru-RU" sz="1600" u="sng">
                <a:solidFill>
                  <a:srgbClr val="002060"/>
                </a:solidFill>
              </a:rPr>
              <a:t>Сервер 1</a:t>
            </a:r>
            <a:endParaRPr/>
          </a:p>
        </p:txBody>
      </p:sp>
      <p:sp>
        <p:nvSpPr>
          <p:cNvPr id="44" name="TextBox 43"/>
          <p:cNvSpPr txBox="1"/>
          <p:nvPr/>
        </p:nvSpPr>
        <p:spPr bwMode="auto">
          <a:xfrm>
            <a:off x="1713019" y="3540552"/>
            <a:ext cx="1622127" cy="338554"/>
          </a:xfrm>
          <a:prstGeom prst="rect">
            <a:avLst/>
          </a:prstGeom>
          <a:noFill/>
        </p:spPr>
        <p:txBody>
          <a:bodyPr wrap="square" rtlCol="0">
            <a:spAutoFit/>
          </a:bodyPr>
          <a:lstStyle/>
          <a:p>
            <a:pPr algn="ctr">
              <a:defRPr/>
            </a:pPr>
            <a:r>
              <a:rPr lang="ru-RU" sz="1600" u="sng">
                <a:solidFill>
                  <a:srgbClr val="002060"/>
                </a:solidFill>
              </a:rPr>
              <a:t>Сервер </a:t>
            </a:r>
            <a:r>
              <a:rPr lang="en-US" sz="1600" u="sng">
                <a:solidFill>
                  <a:srgbClr val="002060"/>
                </a:solidFill>
              </a:rPr>
              <a:t>2</a:t>
            </a:r>
            <a:endParaRPr lang="ru-RU" sz="1600" u="sng">
              <a:solidFill>
                <a:srgbClr val="002060"/>
              </a:solidFill>
            </a:endParaRPr>
          </a:p>
        </p:txBody>
      </p:sp>
      <p:sp>
        <p:nvSpPr>
          <p:cNvPr id="45" name="TextBox 44"/>
          <p:cNvSpPr txBox="1"/>
          <p:nvPr/>
        </p:nvSpPr>
        <p:spPr bwMode="auto">
          <a:xfrm>
            <a:off x="1713794" y="4972789"/>
            <a:ext cx="1622127" cy="338554"/>
          </a:xfrm>
          <a:prstGeom prst="rect">
            <a:avLst/>
          </a:prstGeom>
          <a:noFill/>
        </p:spPr>
        <p:txBody>
          <a:bodyPr wrap="square" rtlCol="0">
            <a:spAutoFit/>
          </a:bodyPr>
          <a:lstStyle/>
          <a:p>
            <a:pPr algn="ctr">
              <a:defRPr/>
            </a:pPr>
            <a:r>
              <a:rPr lang="ru-RU" sz="1600" u="sng">
                <a:solidFill>
                  <a:srgbClr val="002060"/>
                </a:solidFill>
              </a:rPr>
              <a:t>Сервер </a:t>
            </a:r>
            <a:r>
              <a:rPr lang="en-US" sz="1600" u="sng">
                <a:solidFill>
                  <a:srgbClr val="002060"/>
                </a:solidFill>
              </a:rPr>
              <a:t>3</a:t>
            </a:r>
            <a:endParaRPr lang="ru-RU" sz="1600" u="sng">
              <a:solidFill>
                <a:srgbClr val="002060"/>
              </a:solidFill>
            </a:endParaRPr>
          </a:p>
        </p:txBody>
      </p:sp>
      <p:sp>
        <p:nvSpPr>
          <p:cNvPr id="46" name="Left Arrow 3"/>
          <p:cNvSpPr/>
          <p:nvPr/>
        </p:nvSpPr>
        <p:spPr bwMode="auto">
          <a:xfrm>
            <a:off x="7668479" y="2544608"/>
            <a:ext cx="516060" cy="455639"/>
          </a:xfrm>
          <a:prstGeom prst="leftArrow">
            <a:avLst>
              <a:gd name="adj1" fmla="val 50000"/>
              <a:gd name="adj2"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8309534" y="3663367"/>
          <a:ext cx="1435100" cy="1027113"/>
        </p:xfrm>
        <a:graphic>
          <a:graphicData uri="http://schemas.openxmlformats.org/presentationml/2006/ole">
            <p:oleObj name="oleObj" r:id="rId11" imgW="1076325" imgH="771525" progId="Excel.Sheet.12">
              <p:embed/>
              <p:pic>
                <p:nvPicPr>
                  <p:cNvPr id="21" name="Object 20"/>
                  <p:cNvPicPr/>
                  <p:nvPr/>
                </p:nvPicPr>
                <p:blipFill>
                  <a:blip r:embed="rId10"/>
                  <a:stretch/>
                </p:blipFill>
                <p:spPr bwMode="auto">
                  <a:xfrm>
                    <a:off x="8309534" y="3663367"/>
                    <a:ext cx="1435100" cy="1027113"/>
                  </a:xfrm>
                  <a:prstGeom prst="rect">
                    <a:avLst/>
                  </a:prstGeom>
                </p:spPr>
              </p:pic>
            </p:oleObj>
          </a:graphicData>
        </a:graphic>
      </p:graphicFrame>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8309534" y="5246365"/>
          <a:ext cx="1435100" cy="1027113"/>
        </p:xfrm>
        <a:graphic>
          <a:graphicData uri="http://schemas.openxmlformats.org/presentationml/2006/ole">
            <p:oleObj name="oleObj" r:id="rId13" imgW="1076325" imgH="771525" progId="Excel.Sheet.12">
              <p:embed/>
              <p:pic>
                <p:nvPicPr>
                  <p:cNvPr id="22" name="Object 21"/>
                  <p:cNvPicPr/>
                  <p:nvPr/>
                </p:nvPicPr>
                <p:blipFill>
                  <a:blip r:embed="rId12"/>
                  <a:stretch/>
                </p:blipFill>
                <p:spPr bwMode="auto">
                  <a:xfrm>
                    <a:off x="8309534" y="5246365"/>
                    <a:ext cx="1435100" cy="1027113"/>
                  </a:xfrm>
                  <a:prstGeom prst="rect">
                    <a:avLst/>
                  </a:prstGeom>
                </p:spPr>
              </p:pic>
            </p:oleObj>
          </a:graphicData>
        </a:graphic>
      </p:graphicFrame>
      <p:sp>
        <p:nvSpPr>
          <p:cNvPr id="49" name="Left Arrow 22"/>
          <p:cNvSpPr/>
          <p:nvPr/>
        </p:nvSpPr>
        <p:spPr bwMode="auto">
          <a:xfrm>
            <a:off x="7668479" y="3974451"/>
            <a:ext cx="516060" cy="455639"/>
          </a:xfrm>
          <a:prstGeom prst="leftArrow">
            <a:avLst>
              <a:gd name="adj1" fmla="val 50000"/>
              <a:gd name="adj2"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50" name="Left Arrow 23"/>
          <p:cNvSpPr/>
          <p:nvPr/>
        </p:nvSpPr>
        <p:spPr bwMode="auto">
          <a:xfrm>
            <a:off x="7668479" y="5532101"/>
            <a:ext cx="516060" cy="455639"/>
          </a:xfrm>
          <a:prstGeom prst="leftArrow">
            <a:avLst>
              <a:gd name="adj1" fmla="val 50000"/>
              <a:gd name="adj2"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pic>
        <p:nvPicPr>
          <p:cNvPr id="51" name="Picture 25"/>
          <p:cNvPicPr>
            <a:picLocks noChangeAspect="1"/>
          </p:cNvPicPr>
          <p:nvPr/>
        </p:nvPicPr>
        <p:blipFill>
          <a:blip r:embed="rId14"/>
          <a:stretch/>
        </p:blipFill>
        <p:spPr bwMode="auto">
          <a:xfrm>
            <a:off x="2331932" y="2450324"/>
            <a:ext cx="406860" cy="651297"/>
          </a:xfrm>
          <a:prstGeom prst="rect">
            <a:avLst/>
          </a:prstGeom>
        </p:spPr>
      </p:pic>
      <p:pic>
        <p:nvPicPr>
          <p:cNvPr id="52" name="Picture 16"/>
          <p:cNvPicPr>
            <a:picLocks noChangeAspect="1"/>
          </p:cNvPicPr>
          <p:nvPr/>
        </p:nvPicPr>
        <p:blipFill>
          <a:blip r:embed="rId15"/>
          <a:stretch/>
        </p:blipFill>
        <p:spPr bwMode="auto">
          <a:xfrm>
            <a:off x="3153850" y="2018210"/>
            <a:ext cx="614134" cy="1086545"/>
          </a:xfrm>
          <a:prstGeom prst="rect">
            <a:avLst/>
          </a:prstGeom>
        </p:spPr>
      </p:pic>
      <p:pic>
        <p:nvPicPr>
          <p:cNvPr id="53" name="Picture 37"/>
          <p:cNvPicPr>
            <a:picLocks noChangeAspect="1"/>
          </p:cNvPicPr>
          <p:nvPr/>
        </p:nvPicPr>
        <p:blipFill>
          <a:blip r:embed="rId15"/>
          <a:stretch/>
        </p:blipFill>
        <p:spPr bwMode="auto">
          <a:xfrm>
            <a:off x="3149737" y="3502009"/>
            <a:ext cx="614134" cy="1086545"/>
          </a:xfrm>
          <a:prstGeom prst="rect">
            <a:avLst/>
          </a:prstGeom>
        </p:spPr>
      </p:pic>
      <p:pic>
        <p:nvPicPr>
          <p:cNvPr id="54" name="Picture 38"/>
          <p:cNvPicPr>
            <a:picLocks noChangeAspect="1"/>
          </p:cNvPicPr>
          <p:nvPr/>
        </p:nvPicPr>
        <p:blipFill>
          <a:blip r:embed="rId15"/>
          <a:stretch/>
        </p:blipFill>
        <p:spPr bwMode="auto">
          <a:xfrm>
            <a:off x="3149737" y="4988828"/>
            <a:ext cx="614134" cy="1086545"/>
          </a:xfrm>
          <a:prstGeom prst="rect">
            <a:avLst/>
          </a:prstGeom>
        </p:spPr>
      </p:pic>
      <p:pic>
        <p:nvPicPr>
          <p:cNvPr id="55" name="Picture 39"/>
          <p:cNvPicPr>
            <a:picLocks noChangeAspect="1"/>
          </p:cNvPicPr>
          <p:nvPr/>
        </p:nvPicPr>
        <p:blipFill>
          <a:blip r:embed="rId14"/>
          <a:stretch/>
        </p:blipFill>
        <p:spPr bwMode="auto">
          <a:xfrm>
            <a:off x="2331932" y="3959760"/>
            <a:ext cx="406860" cy="651297"/>
          </a:xfrm>
          <a:prstGeom prst="rect">
            <a:avLst/>
          </a:prstGeom>
        </p:spPr>
      </p:pic>
      <p:pic>
        <p:nvPicPr>
          <p:cNvPr id="56" name="Picture 40"/>
          <p:cNvPicPr>
            <a:picLocks noChangeAspect="1"/>
          </p:cNvPicPr>
          <p:nvPr/>
        </p:nvPicPr>
        <p:blipFill>
          <a:blip r:embed="rId14"/>
          <a:stretch/>
        </p:blipFill>
        <p:spPr bwMode="auto">
          <a:xfrm>
            <a:off x="2308130" y="5424076"/>
            <a:ext cx="406860" cy="65129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Теорема </a:t>
            </a:r>
            <a:r>
              <a:rPr lang="en-US">
                <a:solidFill>
                  <a:srgbClr val="002060"/>
                </a:solidFill>
                <a:latin typeface="+mn-lt"/>
                <a:cs typeface="Times New Roman"/>
              </a:rPr>
              <a:t>CAP</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r>
              <a:rPr lang="ru-RU" sz="2000">
                <a:solidFill>
                  <a:srgbClr val="002060"/>
                </a:solidFill>
                <a:latin typeface="+mn-lt"/>
              </a:rPr>
              <a:t>В любой реализации распределенной базы данных возможно одновременно обеспечить не более двух из трех следующих свойств (Wiki):</a:t>
            </a:r>
            <a:endParaRPr/>
          </a:p>
          <a:p>
            <a:pPr marL="360000" indent="-360000" algn="just">
              <a:spcBef>
                <a:spcPts val="0"/>
              </a:spcBef>
              <a:spcAft>
                <a:spcPts val="600"/>
              </a:spcAft>
              <a:defRPr/>
            </a:pPr>
            <a:r>
              <a:rPr lang="ru-RU" sz="2000" b="1">
                <a:solidFill>
                  <a:srgbClr val="002060"/>
                </a:solidFill>
                <a:latin typeface="+mn-lt"/>
              </a:rPr>
              <a:t>согласованность данных (Сonsistency)</a:t>
            </a:r>
            <a:r>
              <a:rPr lang="ru-RU" sz="2000">
                <a:solidFill>
                  <a:srgbClr val="002060"/>
                </a:solidFill>
                <a:latin typeface="+mn-lt"/>
              </a:rPr>
              <a:t> — во всех вычислительных узлах в один момент времени данные не противоречат друг другу</a:t>
            </a:r>
            <a:endParaRPr/>
          </a:p>
          <a:p>
            <a:pPr marL="360000" indent="-360000" algn="just">
              <a:spcBef>
                <a:spcPts val="0"/>
              </a:spcBef>
              <a:spcAft>
                <a:spcPts val="600"/>
              </a:spcAft>
              <a:defRPr/>
            </a:pPr>
            <a:r>
              <a:rPr lang="ru-RU" sz="2000" b="1">
                <a:solidFill>
                  <a:srgbClr val="002060"/>
                </a:solidFill>
                <a:latin typeface="+mn-lt"/>
              </a:rPr>
              <a:t>доступность (Availability)</a:t>
            </a:r>
            <a:r>
              <a:rPr lang="ru-RU" sz="2000">
                <a:solidFill>
                  <a:srgbClr val="002060"/>
                </a:solidFill>
                <a:latin typeface="+mn-lt"/>
              </a:rPr>
              <a:t> — любой запрос к распределенной системе завершается корректным откликом, однако без гарантии, что ответы всех узлов системы совпадают;</a:t>
            </a:r>
            <a:endParaRPr/>
          </a:p>
          <a:p>
            <a:pPr marL="360000" indent="-360000" algn="just">
              <a:spcBef>
                <a:spcPts val="0"/>
              </a:spcBef>
              <a:spcAft>
                <a:spcPts val="600"/>
              </a:spcAft>
              <a:defRPr/>
            </a:pPr>
            <a:r>
              <a:rPr lang="ru-RU" sz="2000" b="1">
                <a:solidFill>
                  <a:srgbClr val="002060"/>
                </a:solidFill>
                <a:latin typeface="+mn-lt"/>
              </a:rPr>
              <a:t>устойчивость к разделению (Partition tolerance)</a:t>
            </a:r>
            <a:r>
              <a:rPr lang="ru-RU" sz="2000">
                <a:solidFill>
                  <a:srgbClr val="002060"/>
                </a:solidFill>
                <a:latin typeface="+mn-lt"/>
              </a:rPr>
              <a:t> — расщепление распределенной системы на несколько изолированных секций не приводит к некорректности отклика от каждой из секций.</a:t>
            </a:r>
            <a:endParaRPr/>
          </a:p>
          <a:p>
            <a:pPr algn="just">
              <a:spcBef>
                <a:spcPts val="0"/>
              </a:spcBef>
              <a:spcAft>
                <a:spcPts val="600"/>
              </a:spcAft>
              <a:buFontTx/>
              <a:buNone/>
              <a:defRPr/>
            </a:pPr>
            <a:r>
              <a:rPr lang="ru-RU" sz="2000">
                <a:solidFill>
                  <a:srgbClr val="002060"/>
                </a:solidFill>
                <a:latin typeface="+mn-lt"/>
              </a:rPr>
              <a:t>Очевидно, если мы правильно проектируем распределенную систему, то 3-е свойство будет выполнено всегда. А вот между первыми двумя часто приходится делать выбор.</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Классы </a:t>
            </a:r>
            <a:r>
              <a:rPr lang="en-US">
                <a:solidFill>
                  <a:srgbClr val="002060"/>
                </a:solidFill>
                <a:latin typeface="+mn-lt"/>
                <a:cs typeface="Times New Roman"/>
              </a:rPr>
              <a:t>CAP</a:t>
            </a:r>
            <a:endParaRPr lang="ru-RU">
              <a:solidFill>
                <a:srgbClr val="002060"/>
              </a:solidFill>
              <a:latin typeface="+mn-lt"/>
              <a:cs typeface="Times New Roman"/>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360000" indent="-360000" algn="just">
              <a:spcBef>
                <a:spcPts val="0"/>
              </a:spcBef>
              <a:spcAft>
                <a:spcPts val="600"/>
              </a:spcAft>
              <a:defRPr/>
            </a:pPr>
            <a:r>
              <a:rPr lang="ru-RU" sz="2000">
                <a:solidFill>
                  <a:srgbClr val="002060"/>
                </a:solidFill>
                <a:latin typeface="+mn-lt"/>
              </a:rPr>
              <a:t>Реляционные системы (RDBMS) условно ближе к CP-классу (в приоритете — согласованность). </a:t>
            </a:r>
            <a:endParaRPr/>
          </a:p>
          <a:p>
            <a:pPr marL="360000" indent="-360000" algn="just">
              <a:spcBef>
                <a:spcPts val="0"/>
              </a:spcBef>
              <a:spcAft>
                <a:spcPts val="600"/>
              </a:spcAft>
              <a:defRPr/>
            </a:pPr>
            <a:r>
              <a:rPr lang="ru-RU" sz="2000">
                <a:solidFill>
                  <a:srgbClr val="002060"/>
                </a:solidFill>
                <a:latin typeface="+mn-lt"/>
              </a:rPr>
              <a:t>NoSQL-решения условно ближе к AP-классу (в приоритете — доступность и масштабируемость). </a:t>
            </a:r>
            <a:endParaRPr/>
          </a:p>
        </p:txBody>
      </p:sp>
      <p:sp>
        <p:nvSpPr>
          <p:cNvPr id="5" name="Oval 1"/>
          <p:cNvSpPr/>
          <p:nvPr/>
        </p:nvSpPr>
        <p:spPr bwMode="auto">
          <a:xfrm>
            <a:off x="4030148" y="2357299"/>
            <a:ext cx="1872208" cy="1872208"/>
          </a:xfrm>
          <a:prstGeom prst="ellipse">
            <a:avLst/>
          </a:prstGeom>
          <a:solidFill>
            <a:srgbClr val="FF3300">
              <a:alpha val="5899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5400">
                <a:solidFill>
                  <a:srgbClr val="002060"/>
                </a:solidFill>
              </a:rPr>
              <a:t>C</a:t>
            </a:r>
            <a:endParaRPr lang="ru-RU" sz="5400">
              <a:solidFill>
                <a:srgbClr val="002060"/>
              </a:solidFill>
            </a:endParaRPr>
          </a:p>
        </p:txBody>
      </p:sp>
      <p:sp>
        <p:nvSpPr>
          <p:cNvPr id="6" name="Oval 5"/>
          <p:cNvSpPr/>
          <p:nvPr/>
        </p:nvSpPr>
        <p:spPr bwMode="auto">
          <a:xfrm>
            <a:off x="5686332" y="2357299"/>
            <a:ext cx="1872208" cy="1872208"/>
          </a:xfrm>
          <a:prstGeom prst="ellipse">
            <a:avLst/>
          </a:prstGeom>
          <a:solidFill>
            <a:srgbClr val="00B050">
              <a:alpha val="5899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5400">
                <a:solidFill>
                  <a:srgbClr val="002060"/>
                </a:solidFill>
              </a:rPr>
              <a:t>A</a:t>
            </a:r>
            <a:endParaRPr lang="ru-RU" sz="5400">
              <a:solidFill>
                <a:srgbClr val="002060"/>
              </a:solidFill>
            </a:endParaRPr>
          </a:p>
        </p:txBody>
      </p:sp>
      <p:sp>
        <p:nvSpPr>
          <p:cNvPr id="7" name="Oval 6"/>
          <p:cNvSpPr/>
          <p:nvPr/>
        </p:nvSpPr>
        <p:spPr bwMode="auto">
          <a:xfrm>
            <a:off x="4858240" y="3797459"/>
            <a:ext cx="1872208" cy="1872208"/>
          </a:xfrm>
          <a:prstGeom prst="ellipse">
            <a:avLst/>
          </a:prstGeom>
          <a:solidFill>
            <a:schemeClr val="accent5">
              <a:alpha val="5899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5400">
                <a:solidFill>
                  <a:srgbClr val="002060"/>
                </a:solidFill>
              </a:rPr>
              <a:t>P</a:t>
            </a:r>
            <a:endParaRPr lang="ru-RU" sz="5400">
              <a:solidFill>
                <a:srgbClr val="002060"/>
              </a:solidFill>
            </a:endParaRPr>
          </a:p>
        </p:txBody>
      </p:sp>
      <p:sp>
        <p:nvSpPr>
          <p:cNvPr id="8" name="TextBox 7"/>
          <p:cNvSpPr txBox="1"/>
          <p:nvPr/>
        </p:nvSpPr>
        <p:spPr bwMode="auto">
          <a:xfrm>
            <a:off x="1869908" y="4517539"/>
            <a:ext cx="1122680" cy="707886"/>
          </a:xfrm>
          <a:prstGeom prst="rect">
            <a:avLst/>
          </a:prstGeom>
          <a:noFill/>
        </p:spPr>
        <p:txBody>
          <a:bodyPr wrap="none" rtlCol="0">
            <a:spAutoFit/>
          </a:bodyPr>
          <a:lstStyle/>
          <a:p>
            <a:pPr>
              <a:defRPr/>
            </a:pPr>
            <a:r>
              <a:rPr lang="en-US" sz="2000">
                <a:solidFill>
                  <a:srgbClr val="002060"/>
                </a:solidFill>
              </a:rPr>
              <a:t>CP-</a:t>
            </a:r>
            <a:r>
              <a:rPr lang="ru-RU" sz="2000">
                <a:solidFill>
                  <a:srgbClr val="002060"/>
                </a:solidFill>
              </a:rPr>
              <a:t>класс</a:t>
            </a:r>
            <a:endParaRPr lang="en-US" sz="2000">
              <a:solidFill>
                <a:srgbClr val="002060"/>
              </a:solidFill>
            </a:endParaRPr>
          </a:p>
          <a:p>
            <a:pPr>
              <a:defRPr/>
            </a:pPr>
            <a:r>
              <a:rPr lang="en-US" sz="2000">
                <a:solidFill>
                  <a:srgbClr val="002060"/>
                </a:solidFill>
              </a:rPr>
              <a:t>(RDBMS)</a:t>
            </a:r>
            <a:endParaRPr lang="ru-RU" sz="2000">
              <a:solidFill>
                <a:srgbClr val="002060"/>
              </a:solidFill>
            </a:endParaRPr>
          </a:p>
        </p:txBody>
      </p:sp>
      <p:cxnSp>
        <p:nvCxnSpPr>
          <p:cNvPr id="9" name="Straight Arrow Connector 8"/>
          <p:cNvCxnSpPr>
            <a:cxnSpLocks/>
            <a:stCxn id="8" idx="3"/>
          </p:cNvCxnSpPr>
          <p:nvPr/>
        </p:nvCxnSpPr>
        <p:spPr bwMode="auto">
          <a:xfrm flipV="1">
            <a:off x="2992588" y="4085492"/>
            <a:ext cx="2333703" cy="785990"/>
          </a:xfrm>
          <a:prstGeom prst="straightConnector1">
            <a:avLst/>
          </a:prstGeom>
          <a:ln w="3810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bwMode="auto">
          <a:xfrm>
            <a:off x="8830965" y="4517539"/>
            <a:ext cx="1135504" cy="707886"/>
          </a:xfrm>
          <a:prstGeom prst="rect">
            <a:avLst/>
          </a:prstGeom>
          <a:noFill/>
        </p:spPr>
        <p:txBody>
          <a:bodyPr wrap="none" rtlCol="0">
            <a:spAutoFit/>
          </a:bodyPr>
          <a:lstStyle/>
          <a:p>
            <a:pPr>
              <a:defRPr/>
            </a:pPr>
            <a:r>
              <a:rPr lang="en-US" sz="2000">
                <a:solidFill>
                  <a:srgbClr val="002060"/>
                </a:solidFill>
              </a:rPr>
              <a:t>AP</a:t>
            </a:r>
            <a:r>
              <a:rPr lang="ru-RU" sz="2000">
                <a:solidFill>
                  <a:srgbClr val="002060"/>
                </a:solidFill>
              </a:rPr>
              <a:t>-класс</a:t>
            </a:r>
            <a:endParaRPr lang="en-US" sz="2000">
              <a:solidFill>
                <a:srgbClr val="002060"/>
              </a:solidFill>
            </a:endParaRPr>
          </a:p>
          <a:p>
            <a:pPr>
              <a:defRPr/>
            </a:pPr>
            <a:r>
              <a:rPr lang="en-US" sz="2000">
                <a:solidFill>
                  <a:srgbClr val="002060"/>
                </a:solidFill>
              </a:rPr>
              <a:t>(NoSQL)</a:t>
            </a:r>
            <a:endParaRPr lang="ru-RU" sz="2000">
              <a:solidFill>
                <a:srgbClr val="002060"/>
              </a:solidFill>
            </a:endParaRPr>
          </a:p>
        </p:txBody>
      </p:sp>
      <p:cxnSp>
        <p:nvCxnSpPr>
          <p:cNvPr id="11" name="Straight Arrow Connector 15"/>
          <p:cNvCxnSpPr>
            <a:cxnSpLocks/>
            <a:stCxn id="10" idx="1"/>
          </p:cNvCxnSpPr>
          <p:nvPr/>
        </p:nvCxnSpPr>
        <p:spPr bwMode="auto">
          <a:xfrm flipH="1" flipV="1">
            <a:off x="6245923" y="4085492"/>
            <a:ext cx="2585042" cy="785990"/>
          </a:xfrm>
          <a:prstGeom prst="straightConnector1">
            <a:avLst/>
          </a:prstGeom>
          <a:ln w="3810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6" name="Rectangle 9"/>
          <p:cNvSpPr>
            <a:spLocks noChangeArrowheads="1" noGrp="1"/>
          </p:cNvSpPr>
          <p:nvPr>
            <p:ph type="title" idx="4294967295"/>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NoSQL </a:t>
            </a:r>
            <a:r>
              <a:rPr lang="ru-RU">
                <a:solidFill>
                  <a:srgbClr val="002060"/>
                </a:solidFill>
                <a:latin typeface="+mn-lt"/>
                <a:cs typeface="Times New Roman"/>
              </a:rPr>
              <a:t>базы данных</a:t>
            </a:r>
            <a:endParaRPr/>
          </a:p>
        </p:txBody>
      </p:sp>
      <p:sp>
        <p:nvSpPr>
          <p:cNvPr id="28" name="Text Box 10"/>
          <p:cNvSpPr txBox="1">
            <a:spLocks noChangeArrowheads="1"/>
          </p:cNvSpPr>
          <p:nvPr/>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FontTx/>
              <a:buNone/>
              <a:defRPr/>
            </a:pPr>
            <a:endParaRPr lang="ru-RU" sz="2000">
              <a:solidFill>
                <a:srgbClr val="002060"/>
              </a:solidFill>
              <a:latin typeface="+mn-lt"/>
            </a:endParaRPr>
          </a:p>
        </p:txBody>
      </p:sp>
      <p:sp>
        <p:nvSpPr>
          <p:cNvPr id="51" name="TextBox 50"/>
          <p:cNvSpPr txBox="1"/>
          <p:nvPr/>
        </p:nvSpPr>
        <p:spPr bwMode="auto">
          <a:xfrm>
            <a:off x="790432" y="1498056"/>
            <a:ext cx="1190967" cy="400110"/>
          </a:xfrm>
          <a:prstGeom prst="rect">
            <a:avLst/>
          </a:prstGeom>
          <a:noFill/>
        </p:spPr>
        <p:txBody>
          <a:bodyPr wrap="none" rtlCol="0">
            <a:spAutoFit/>
          </a:bodyPr>
          <a:lstStyle/>
          <a:p>
            <a:pPr>
              <a:defRPr/>
            </a:pPr>
            <a:r>
              <a:rPr lang="en-US" sz="2000" u="sng">
                <a:solidFill>
                  <a:srgbClr val="002060"/>
                </a:solidFill>
              </a:rPr>
              <a:t>Key-value</a:t>
            </a:r>
            <a:endParaRPr lang="ru-RU" sz="2000" u="sng">
              <a:solidFill>
                <a:srgbClr val="002060"/>
              </a:solidFill>
            </a:endParaRPr>
          </a:p>
        </p:txBody>
      </p:sp>
      <p:pic>
        <p:nvPicPr>
          <p:cNvPr id="52" name="Picture 3"/>
          <p:cNvPicPr>
            <a:picLocks noChangeAspect="1"/>
          </p:cNvPicPr>
          <p:nvPr/>
        </p:nvPicPr>
        <p:blipFill>
          <a:blip r:embed="rId2"/>
          <a:stretch/>
        </p:blipFill>
        <p:spPr bwMode="auto">
          <a:xfrm>
            <a:off x="7559972" y="1520521"/>
            <a:ext cx="1440160" cy="620869"/>
          </a:xfrm>
          <a:prstGeom prst="rect">
            <a:avLst/>
          </a:prstGeom>
        </p:spPr>
      </p:pic>
      <p:grpSp>
        <p:nvGrpSpPr>
          <p:cNvPr id="53" name="Group 30"/>
          <p:cNvGrpSpPr/>
          <p:nvPr/>
        </p:nvGrpSpPr>
        <p:grpSpPr bwMode="auto">
          <a:xfrm>
            <a:off x="2519412" y="1426046"/>
            <a:ext cx="2892676" cy="715343"/>
            <a:chOff x="2287862" y="1846511"/>
            <a:chExt cx="2892676" cy="715343"/>
          </a:xfrm>
        </p:grpSpPr>
        <p:sp>
          <p:nvSpPr>
            <p:cNvPr id="54" name="Rectangle 5"/>
            <p:cNvSpPr/>
            <p:nvPr/>
          </p:nvSpPr>
          <p:spPr bwMode="auto">
            <a:xfrm>
              <a:off x="2741379" y="1859103"/>
              <a:ext cx="634008" cy="25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key</a:t>
              </a:r>
              <a:endParaRPr lang="ru-RU" sz="1600">
                <a:solidFill>
                  <a:srgbClr val="002060"/>
                </a:solidFill>
                <a:cs typeface="Times New Roman"/>
              </a:endParaRPr>
            </a:p>
          </p:txBody>
        </p:sp>
        <p:sp>
          <p:nvSpPr>
            <p:cNvPr id="55" name="Rectangle 8"/>
            <p:cNvSpPr/>
            <p:nvPr/>
          </p:nvSpPr>
          <p:spPr bwMode="auto">
            <a:xfrm>
              <a:off x="2741379" y="2325949"/>
              <a:ext cx="634008" cy="2359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value</a:t>
              </a:r>
              <a:endParaRPr lang="ru-RU" sz="1600">
                <a:solidFill>
                  <a:srgbClr val="002060"/>
                </a:solidFill>
                <a:cs typeface="Times New Roman"/>
              </a:endParaRPr>
            </a:p>
          </p:txBody>
        </p:sp>
        <p:cxnSp>
          <p:nvCxnSpPr>
            <p:cNvPr id="56" name="Straight Arrow Connector 7"/>
            <p:cNvCxnSpPr>
              <a:cxnSpLocks/>
              <a:stCxn id="54" idx="2"/>
              <a:endCxn id="55" idx="0"/>
            </p:cNvCxnSpPr>
            <p:nvPr/>
          </p:nvCxnSpPr>
          <p:spPr bwMode="auto">
            <a:xfrm>
              <a:off x="3058383" y="2118576"/>
              <a:ext cx="0" cy="207373"/>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57" name="Rectangle 14"/>
            <p:cNvSpPr/>
            <p:nvPr/>
          </p:nvSpPr>
          <p:spPr bwMode="auto">
            <a:xfrm>
              <a:off x="3535098" y="1859103"/>
              <a:ext cx="634008" cy="25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rPr>
                <a:t>key</a:t>
              </a:r>
              <a:endParaRPr lang="ru-RU" sz="1600">
                <a:solidFill>
                  <a:srgbClr val="002060"/>
                </a:solidFill>
              </a:endParaRPr>
            </a:p>
          </p:txBody>
        </p:sp>
        <p:sp>
          <p:nvSpPr>
            <p:cNvPr id="58" name="Rectangle 15"/>
            <p:cNvSpPr/>
            <p:nvPr/>
          </p:nvSpPr>
          <p:spPr bwMode="auto">
            <a:xfrm>
              <a:off x="3535098" y="2325949"/>
              <a:ext cx="634008" cy="2359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value</a:t>
              </a:r>
              <a:endParaRPr lang="ru-RU" sz="1600">
                <a:solidFill>
                  <a:srgbClr val="002060"/>
                </a:solidFill>
                <a:cs typeface="Times New Roman"/>
              </a:endParaRPr>
            </a:p>
          </p:txBody>
        </p:sp>
        <p:cxnSp>
          <p:nvCxnSpPr>
            <p:cNvPr id="59" name="Straight Arrow Connector 16"/>
            <p:cNvCxnSpPr>
              <a:cxnSpLocks/>
              <a:stCxn id="57" idx="2"/>
              <a:endCxn id="58" idx="0"/>
            </p:cNvCxnSpPr>
            <p:nvPr/>
          </p:nvCxnSpPr>
          <p:spPr bwMode="auto">
            <a:xfrm>
              <a:off x="3852102" y="2118576"/>
              <a:ext cx="0" cy="207373"/>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60" name="Rectangle 17"/>
            <p:cNvSpPr/>
            <p:nvPr/>
          </p:nvSpPr>
          <p:spPr bwMode="auto">
            <a:xfrm>
              <a:off x="4546530" y="1846511"/>
              <a:ext cx="634008" cy="25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rPr>
                <a:t>key</a:t>
              </a:r>
              <a:endParaRPr lang="ru-RU" sz="1600">
                <a:solidFill>
                  <a:srgbClr val="002060"/>
                </a:solidFill>
              </a:endParaRPr>
            </a:p>
          </p:txBody>
        </p:sp>
        <p:sp>
          <p:nvSpPr>
            <p:cNvPr id="61" name="Rectangle 18"/>
            <p:cNvSpPr/>
            <p:nvPr/>
          </p:nvSpPr>
          <p:spPr bwMode="auto">
            <a:xfrm>
              <a:off x="4546530" y="2313357"/>
              <a:ext cx="634008" cy="2359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value</a:t>
              </a:r>
              <a:endParaRPr lang="ru-RU" sz="1600">
                <a:solidFill>
                  <a:srgbClr val="002060"/>
                </a:solidFill>
                <a:cs typeface="Times New Roman"/>
              </a:endParaRPr>
            </a:p>
          </p:txBody>
        </p:sp>
        <p:cxnSp>
          <p:nvCxnSpPr>
            <p:cNvPr id="62" name="Straight Arrow Connector 19"/>
            <p:cNvCxnSpPr>
              <a:cxnSpLocks/>
              <a:stCxn id="60" idx="2"/>
              <a:endCxn id="61" idx="0"/>
            </p:cNvCxnSpPr>
            <p:nvPr/>
          </p:nvCxnSpPr>
          <p:spPr bwMode="auto">
            <a:xfrm>
              <a:off x="4863534" y="2105984"/>
              <a:ext cx="0" cy="207373"/>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bwMode="auto">
            <a:xfrm>
              <a:off x="4169105" y="1846511"/>
              <a:ext cx="325730" cy="338554"/>
            </a:xfrm>
            <a:prstGeom prst="rect">
              <a:avLst/>
            </a:prstGeom>
            <a:noFill/>
          </p:spPr>
          <p:txBody>
            <a:bodyPr wrap="none" rtlCol="0">
              <a:spAutoFit/>
            </a:bodyPr>
            <a:lstStyle/>
            <a:p>
              <a:pPr>
                <a:defRPr/>
              </a:pPr>
              <a:r>
                <a:rPr lang="en-US" sz="1600">
                  <a:cs typeface="Times New Roman"/>
                </a:rPr>
                <a:t>…</a:t>
              </a:r>
              <a:endParaRPr lang="ru-RU" sz="1600">
                <a:cs typeface="Times New Roman"/>
              </a:endParaRPr>
            </a:p>
          </p:txBody>
        </p:sp>
        <p:cxnSp>
          <p:nvCxnSpPr>
            <p:cNvPr id="64" name="Straight Arrow Connector 25"/>
            <p:cNvCxnSpPr>
              <a:cxnSpLocks/>
              <a:endCxn id="54" idx="1"/>
            </p:cNvCxnSpPr>
            <p:nvPr/>
          </p:nvCxnSpPr>
          <p:spPr bwMode="auto">
            <a:xfrm>
              <a:off x="2287862" y="1988839"/>
              <a:ext cx="453517" cy="1"/>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grpSp>
      <p:grpSp>
        <p:nvGrpSpPr>
          <p:cNvPr id="65" name="Group 68"/>
          <p:cNvGrpSpPr/>
          <p:nvPr/>
        </p:nvGrpSpPr>
        <p:grpSpPr bwMode="auto">
          <a:xfrm>
            <a:off x="790432" y="3205383"/>
            <a:ext cx="6480720" cy="2664295"/>
            <a:chOff x="1115616" y="3068960"/>
            <a:chExt cx="6480720" cy="2664295"/>
          </a:xfrm>
        </p:grpSpPr>
        <p:grpSp>
          <p:nvGrpSpPr>
            <p:cNvPr id="66" name="Group 66"/>
            <p:cNvGrpSpPr/>
            <p:nvPr/>
          </p:nvGrpSpPr>
          <p:grpSpPr bwMode="auto">
            <a:xfrm>
              <a:off x="2721261" y="3068960"/>
              <a:ext cx="2287605" cy="2664295"/>
              <a:chOff x="2721261" y="3068960"/>
              <a:chExt cx="2287605" cy="2664295"/>
            </a:xfrm>
          </p:grpSpPr>
          <p:sp>
            <p:nvSpPr>
              <p:cNvPr id="84" name="Rectangle 32"/>
              <p:cNvSpPr/>
              <p:nvPr/>
            </p:nvSpPr>
            <p:spPr bwMode="auto">
              <a:xfrm>
                <a:off x="2721261" y="3068960"/>
                <a:ext cx="2287605" cy="2664295"/>
              </a:xfrm>
              <a:prstGeom prst="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85" name="Rectangle 34"/>
              <p:cNvSpPr/>
              <p:nvPr/>
            </p:nvSpPr>
            <p:spPr bwMode="auto">
              <a:xfrm>
                <a:off x="2843807" y="3614635"/>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Col A:a</a:t>
                </a:r>
                <a:endParaRPr lang="ru-RU" sz="1600">
                  <a:solidFill>
                    <a:srgbClr val="002060"/>
                  </a:solidFill>
                  <a:cs typeface="Times New Roman"/>
                </a:endParaRPr>
              </a:p>
            </p:txBody>
          </p:sp>
          <p:sp>
            <p:nvSpPr>
              <p:cNvPr id="86" name="TextBox 85"/>
              <p:cNvSpPr txBox="1"/>
              <p:nvPr/>
            </p:nvSpPr>
            <p:spPr bwMode="auto">
              <a:xfrm>
                <a:off x="2721261" y="3090446"/>
                <a:ext cx="2287605" cy="338554"/>
              </a:xfrm>
              <a:prstGeom prst="rect">
                <a:avLst/>
              </a:prstGeom>
              <a:noFill/>
            </p:spPr>
            <p:txBody>
              <a:bodyPr wrap="square" rtlCol="0">
                <a:spAutoFit/>
              </a:bodyPr>
              <a:lstStyle/>
              <a:p>
                <a:pPr algn="ctr">
                  <a:defRPr/>
                </a:pPr>
                <a:r>
                  <a:rPr lang="en-US" sz="1600">
                    <a:solidFill>
                      <a:srgbClr val="002060"/>
                    </a:solidFill>
                    <a:cs typeface="Times New Roman"/>
                  </a:rPr>
                  <a:t>Column Family A</a:t>
                </a:r>
                <a:endParaRPr lang="ru-RU" sz="1600">
                  <a:solidFill>
                    <a:srgbClr val="002060"/>
                  </a:solidFill>
                  <a:cs typeface="Times New Roman"/>
                </a:endParaRPr>
              </a:p>
            </p:txBody>
          </p:sp>
          <p:sp>
            <p:nvSpPr>
              <p:cNvPr id="87" name="Rectangle 39"/>
              <p:cNvSpPr/>
              <p:nvPr/>
            </p:nvSpPr>
            <p:spPr bwMode="auto">
              <a:xfrm>
                <a:off x="3869971" y="3614635"/>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Col A:b</a:t>
                </a:r>
                <a:endParaRPr lang="ru-RU" sz="1600">
                  <a:solidFill>
                    <a:srgbClr val="002060"/>
                  </a:solidFill>
                  <a:cs typeface="Times New Roman"/>
                </a:endParaRPr>
              </a:p>
            </p:txBody>
          </p:sp>
          <p:sp>
            <p:nvSpPr>
              <p:cNvPr id="88" name="TextBox 87"/>
              <p:cNvSpPr txBox="1"/>
              <p:nvPr/>
            </p:nvSpPr>
            <p:spPr bwMode="auto">
              <a:xfrm>
                <a:off x="2843807" y="4046683"/>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defRPr/>
                </a:pPr>
                <a:r>
                  <a:rPr lang="en-US" sz="1600">
                    <a:solidFill>
                      <a:srgbClr val="002060"/>
                    </a:solidFill>
                    <a:cs typeface="Times New Roman"/>
                  </a:rPr>
                  <a:t>Value</a:t>
                </a:r>
                <a:endParaRPr lang="ru-RU" sz="1600">
                  <a:solidFill>
                    <a:srgbClr val="002060"/>
                  </a:solidFill>
                  <a:cs typeface="Times New Roman"/>
                </a:endParaRPr>
              </a:p>
            </p:txBody>
          </p:sp>
          <p:sp>
            <p:nvSpPr>
              <p:cNvPr id="89" name="TextBox 88"/>
              <p:cNvSpPr txBox="1"/>
              <p:nvPr/>
            </p:nvSpPr>
            <p:spPr bwMode="auto">
              <a:xfrm>
                <a:off x="3869971" y="4046683"/>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defRPr/>
                </a:pPr>
                <a:r>
                  <a:rPr lang="en-US" sz="1600">
                    <a:solidFill>
                      <a:srgbClr val="002060"/>
                    </a:solidFill>
                    <a:cs typeface="Times New Roman"/>
                  </a:rPr>
                  <a:t>Value</a:t>
                </a:r>
                <a:endParaRPr lang="ru-RU" sz="1600">
                  <a:solidFill>
                    <a:srgbClr val="002060"/>
                  </a:solidFill>
                  <a:cs typeface="Times New Roman"/>
                </a:endParaRPr>
              </a:p>
            </p:txBody>
          </p:sp>
          <p:sp>
            <p:nvSpPr>
              <p:cNvPr id="90" name="Rectangle 44"/>
              <p:cNvSpPr/>
              <p:nvPr/>
            </p:nvSpPr>
            <p:spPr bwMode="auto">
              <a:xfrm>
                <a:off x="2852238" y="4643844"/>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Col A:a</a:t>
                </a:r>
                <a:endParaRPr lang="ru-RU" sz="1600">
                  <a:solidFill>
                    <a:srgbClr val="002060"/>
                  </a:solidFill>
                  <a:cs typeface="Times New Roman"/>
                </a:endParaRPr>
              </a:p>
            </p:txBody>
          </p:sp>
          <p:sp>
            <p:nvSpPr>
              <p:cNvPr id="91" name="Rectangle 45"/>
              <p:cNvSpPr/>
              <p:nvPr/>
            </p:nvSpPr>
            <p:spPr bwMode="auto">
              <a:xfrm>
                <a:off x="3878401" y="4643844"/>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Col A:b</a:t>
                </a:r>
                <a:endParaRPr lang="ru-RU" sz="1600">
                  <a:solidFill>
                    <a:srgbClr val="002060"/>
                  </a:solidFill>
                  <a:cs typeface="Times New Roman"/>
                </a:endParaRPr>
              </a:p>
            </p:txBody>
          </p:sp>
          <p:sp>
            <p:nvSpPr>
              <p:cNvPr id="92" name="TextBox 91"/>
              <p:cNvSpPr txBox="1"/>
              <p:nvPr/>
            </p:nvSpPr>
            <p:spPr bwMode="auto">
              <a:xfrm>
                <a:off x="2852238" y="5075892"/>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defRPr/>
                </a:pPr>
                <a:r>
                  <a:rPr lang="en-US" sz="1600">
                    <a:solidFill>
                      <a:srgbClr val="002060"/>
                    </a:solidFill>
                    <a:cs typeface="Times New Roman"/>
                  </a:rPr>
                  <a:t>Value</a:t>
                </a:r>
                <a:endParaRPr lang="ru-RU" sz="1600">
                  <a:solidFill>
                    <a:srgbClr val="002060"/>
                  </a:solidFill>
                  <a:cs typeface="Times New Roman"/>
                </a:endParaRPr>
              </a:p>
            </p:txBody>
          </p:sp>
          <p:sp>
            <p:nvSpPr>
              <p:cNvPr id="93" name="TextBox 92"/>
              <p:cNvSpPr txBox="1"/>
              <p:nvPr/>
            </p:nvSpPr>
            <p:spPr bwMode="auto">
              <a:xfrm>
                <a:off x="3878401" y="5075892"/>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defRPr/>
                </a:pPr>
                <a:r>
                  <a:rPr lang="en-US" sz="1600">
                    <a:solidFill>
                      <a:srgbClr val="002060"/>
                    </a:solidFill>
                    <a:cs typeface="Times New Roman"/>
                  </a:rPr>
                  <a:t>Value</a:t>
                </a:r>
                <a:endParaRPr lang="ru-RU" sz="1600">
                  <a:solidFill>
                    <a:srgbClr val="002060"/>
                  </a:solidFill>
                  <a:cs typeface="Times New Roman"/>
                </a:endParaRPr>
              </a:p>
            </p:txBody>
          </p:sp>
        </p:grpSp>
        <p:grpSp>
          <p:nvGrpSpPr>
            <p:cNvPr id="67" name="Group 67"/>
            <p:cNvGrpSpPr/>
            <p:nvPr/>
          </p:nvGrpSpPr>
          <p:grpSpPr bwMode="auto">
            <a:xfrm>
              <a:off x="5101857" y="3068960"/>
              <a:ext cx="2249750" cy="2664295"/>
              <a:chOff x="5101857" y="3068960"/>
              <a:chExt cx="2249750" cy="2664295"/>
            </a:xfrm>
          </p:grpSpPr>
          <p:sp>
            <p:nvSpPr>
              <p:cNvPr id="74" name="Rectangle 48"/>
              <p:cNvSpPr/>
              <p:nvPr/>
            </p:nvSpPr>
            <p:spPr bwMode="auto">
              <a:xfrm>
                <a:off x="5101857" y="3068960"/>
                <a:ext cx="2249750" cy="2664295"/>
              </a:xfrm>
              <a:prstGeom prst="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75" name="Rectangle 49"/>
              <p:cNvSpPr/>
              <p:nvPr/>
            </p:nvSpPr>
            <p:spPr bwMode="auto">
              <a:xfrm>
                <a:off x="5224404" y="3614635"/>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Col B:a</a:t>
                </a:r>
                <a:endParaRPr lang="ru-RU" sz="1600">
                  <a:solidFill>
                    <a:srgbClr val="002060"/>
                  </a:solidFill>
                  <a:cs typeface="Times New Roman"/>
                </a:endParaRPr>
              </a:p>
            </p:txBody>
          </p:sp>
          <p:sp>
            <p:nvSpPr>
              <p:cNvPr id="76" name="TextBox 75"/>
              <p:cNvSpPr txBox="1"/>
              <p:nvPr/>
            </p:nvSpPr>
            <p:spPr bwMode="auto">
              <a:xfrm>
                <a:off x="5101857" y="3090446"/>
                <a:ext cx="2035465" cy="338554"/>
              </a:xfrm>
              <a:prstGeom prst="rect">
                <a:avLst/>
              </a:prstGeom>
              <a:noFill/>
            </p:spPr>
            <p:txBody>
              <a:bodyPr wrap="square" rtlCol="0">
                <a:spAutoFit/>
              </a:bodyPr>
              <a:lstStyle/>
              <a:p>
                <a:pPr algn="ctr">
                  <a:defRPr/>
                </a:pPr>
                <a:r>
                  <a:rPr lang="en-US" sz="1600">
                    <a:solidFill>
                      <a:srgbClr val="002060"/>
                    </a:solidFill>
                    <a:cs typeface="Times New Roman"/>
                  </a:rPr>
                  <a:t>Column Family B</a:t>
                </a:r>
                <a:endParaRPr lang="ru-RU" sz="1600">
                  <a:solidFill>
                    <a:srgbClr val="002060"/>
                  </a:solidFill>
                  <a:cs typeface="Times New Roman"/>
                </a:endParaRPr>
              </a:p>
            </p:txBody>
          </p:sp>
          <p:sp>
            <p:nvSpPr>
              <p:cNvPr id="77" name="Rectangle 51"/>
              <p:cNvSpPr/>
              <p:nvPr/>
            </p:nvSpPr>
            <p:spPr bwMode="auto">
              <a:xfrm>
                <a:off x="6250568" y="3614635"/>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Col B:b</a:t>
                </a:r>
                <a:endParaRPr lang="ru-RU" sz="1600">
                  <a:solidFill>
                    <a:srgbClr val="002060"/>
                  </a:solidFill>
                  <a:cs typeface="Times New Roman"/>
                </a:endParaRPr>
              </a:p>
            </p:txBody>
          </p:sp>
          <p:sp>
            <p:nvSpPr>
              <p:cNvPr id="78" name="TextBox 77"/>
              <p:cNvSpPr txBox="1"/>
              <p:nvPr/>
            </p:nvSpPr>
            <p:spPr bwMode="auto">
              <a:xfrm>
                <a:off x="5224404" y="4046683"/>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defRPr/>
                </a:pPr>
                <a:r>
                  <a:rPr lang="en-US" sz="1600">
                    <a:solidFill>
                      <a:srgbClr val="002060"/>
                    </a:solidFill>
                    <a:cs typeface="Times New Roman"/>
                  </a:rPr>
                  <a:t>Value</a:t>
                </a:r>
                <a:endParaRPr lang="ru-RU" sz="1600">
                  <a:solidFill>
                    <a:srgbClr val="002060"/>
                  </a:solidFill>
                  <a:cs typeface="Times New Roman"/>
                </a:endParaRPr>
              </a:p>
            </p:txBody>
          </p:sp>
          <p:sp>
            <p:nvSpPr>
              <p:cNvPr id="79" name="TextBox 78"/>
              <p:cNvSpPr txBox="1"/>
              <p:nvPr/>
            </p:nvSpPr>
            <p:spPr bwMode="auto">
              <a:xfrm>
                <a:off x="6250568" y="4046683"/>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defRPr/>
                </a:pPr>
                <a:r>
                  <a:rPr lang="en-US" sz="1600">
                    <a:solidFill>
                      <a:srgbClr val="002060"/>
                    </a:solidFill>
                    <a:cs typeface="Times New Roman"/>
                  </a:rPr>
                  <a:t>Value</a:t>
                </a:r>
                <a:endParaRPr lang="ru-RU" sz="1600">
                  <a:solidFill>
                    <a:srgbClr val="002060"/>
                  </a:solidFill>
                  <a:cs typeface="Times New Roman"/>
                </a:endParaRPr>
              </a:p>
            </p:txBody>
          </p:sp>
          <p:sp>
            <p:nvSpPr>
              <p:cNvPr id="80" name="Rectangle 54"/>
              <p:cNvSpPr/>
              <p:nvPr/>
            </p:nvSpPr>
            <p:spPr bwMode="auto">
              <a:xfrm>
                <a:off x="5232834" y="4643844"/>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Col B:a</a:t>
                </a:r>
                <a:endParaRPr lang="ru-RU" sz="1600">
                  <a:solidFill>
                    <a:srgbClr val="002060"/>
                  </a:solidFill>
                  <a:cs typeface="Times New Roman"/>
                </a:endParaRPr>
              </a:p>
            </p:txBody>
          </p:sp>
          <p:sp>
            <p:nvSpPr>
              <p:cNvPr id="81" name="Rectangle 55"/>
              <p:cNvSpPr/>
              <p:nvPr/>
            </p:nvSpPr>
            <p:spPr bwMode="auto">
              <a:xfrm>
                <a:off x="6258998" y="4643844"/>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a:solidFill>
                      <a:srgbClr val="002060"/>
                    </a:solidFill>
                    <a:cs typeface="Times New Roman"/>
                  </a:rPr>
                  <a:t>Col B:b</a:t>
                </a:r>
                <a:endParaRPr lang="ru-RU" sz="1600">
                  <a:solidFill>
                    <a:srgbClr val="002060"/>
                  </a:solidFill>
                  <a:cs typeface="Times New Roman"/>
                </a:endParaRPr>
              </a:p>
            </p:txBody>
          </p:sp>
          <p:sp>
            <p:nvSpPr>
              <p:cNvPr id="82" name="TextBox 81"/>
              <p:cNvSpPr txBox="1"/>
              <p:nvPr/>
            </p:nvSpPr>
            <p:spPr bwMode="auto">
              <a:xfrm>
                <a:off x="5232834" y="5075892"/>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defRPr/>
                </a:pPr>
                <a:r>
                  <a:rPr lang="en-US" sz="1600">
                    <a:solidFill>
                      <a:srgbClr val="002060"/>
                    </a:solidFill>
                    <a:cs typeface="Times New Roman"/>
                  </a:rPr>
                  <a:t>Value</a:t>
                </a:r>
                <a:endParaRPr lang="ru-RU" sz="1600">
                  <a:solidFill>
                    <a:srgbClr val="002060"/>
                  </a:solidFill>
                  <a:cs typeface="Times New Roman"/>
                </a:endParaRPr>
              </a:p>
            </p:txBody>
          </p:sp>
          <p:sp>
            <p:nvSpPr>
              <p:cNvPr id="83" name="TextBox 82"/>
              <p:cNvSpPr txBox="1"/>
              <p:nvPr/>
            </p:nvSpPr>
            <p:spPr bwMode="auto">
              <a:xfrm>
                <a:off x="6258998" y="5075892"/>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pPr>
                  <a:defRPr/>
                </a:pPr>
                <a:r>
                  <a:rPr lang="en-US" sz="1600">
                    <a:solidFill>
                      <a:srgbClr val="002060"/>
                    </a:solidFill>
                    <a:cs typeface="Times New Roman"/>
                  </a:rPr>
                  <a:t>Value</a:t>
                </a:r>
                <a:endParaRPr lang="ru-RU" sz="1600">
                  <a:solidFill>
                    <a:srgbClr val="002060"/>
                  </a:solidFill>
                  <a:cs typeface="Times New Roman"/>
                </a:endParaRPr>
              </a:p>
            </p:txBody>
          </p:sp>
        </p:grpSp>
        <p:sp>
          <p:nvSpPr>
            <p:cNvPr id="68" name="Rectangle 60"/>
            <p:cNvSpPr/>
            <p:nvPr/>
          </p:nvSpPr>
          <p:spPr bwMode="auto">
            <a:xfrm>
              <a:off x="1955818" y="3571076"/>
              <a:ext cx="5496502" cy="93804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69" name="TextBox 68"/>
            <p:cNvSpPr txBox="1"/>
            <p:nvPr/>
          </p:nvSpPr>
          <p:spPr bwMode="auto">
            <a:xfrm>
              <a:off x="1955818" y="3717032"/>
              <a:ext cx="765442" cy="584775"/>
            </a:xfrm>
            <a:prstGeom prst="rect">
              <a:avLst/>
            </a:prstGeom>
            <a:noFill/>
          </p:spPr>
          <p:txBody>
            <a:bodyPr wrap="square" rtlCol="0">
              <a:spAutoFit/>
            </a:bodyPr>
            <a:lstStyle/>
            <a:p>
              <a:pPr algn="ctr">
                <a:defRPr/>
              </a:pPr>
              <a:r>
                <a:rPr lang="en-US" sz="1600">
                  <a:solidFill>
                    <a:srgbClr val="002060"/>
                  </a:solidFill>
                  <a:cs typeface="Times New Roman"/>
                </a:rPr>
                <a:t>Row</a:t>
              </a:r>
              <a:endParaRPr/>
            </a:p>
            <a:p>
              <a:pPr>
                <a:defRPr/>
              </a:pPr>
              <a:r>
                <a:rPr lang="en-US" sz="1600">
                  <a:solidFill>
                    <a:srgbClr val="002060"/>
                  </a:solidFill>
                  <a:cs typeface="Times New Roman"/>
                </a:rPr>
                <a:t>Key 1</a:t>
              </a:r>
              <a:endParaRPr lang="ru-RU" sz="1600">
                <a:solidFill>
                  <a:srgbClr val="002060"/>
                </a:solidFill>
                <a:cs typeface="Times New Roman"/>
              </a:endParaRPr>
            </a:p>
          </p:txBody>
        </p:sp>
        <p:sp>
          <p:nvSpPr>
            <p:cNvPr id="70" name="Rectangle 62"/>
            <p:cNvSpPr/>
            <p:nvPr/>
          </p:nvSpPr>
          <p:spPr bwMode="auto">
            <a:xfrm>
              <a:off x="1955818" y="4579188"/>
              <a:ext cx="5496502" cy="93804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71" name="TextBox 70"/>
            <p:cNvSpPr txBox="1"/>
            <p:nvPr/>
          </p:nvSpPr>
          <p:spPr bwMode="auto">
            <a:xfrm>
              <a:off x="1955818" y="4725144"/>
              <a:ext cx="765443" cy="584775"/>
            </a:xfrm>
            <a:prstGeom prst="rect">
              <a:avLst/>
            </a:prstGeom>
            <a:noFill/>
          </p:spPr>
          <p:txBody>
            <a:bodyPr wrap="square" rtlCol="0">
              <a:spAutoFit/>
            </a:bodyPr>
            <a:lstStyle/>
            <a:p>
              <a:pPr>
                <a:defRPr/>
              </a:pPr>
              <a:r>
                <a:rPr lang="en-US" sz="1600">
                  <a:solidFill>
                    <a:srgbClr val="002060"/>
                  </a:solidFill>
                  <a:cs typeface="Times New Roman"/>
                </a:rPr>
                <a:t>Row</a:t>
              </a:r>
              <a:endParaRPr/>
            </a:p>
            <a:p>
              <a:pPr algn="ctr">
                <a:defRPr/>
              </a:pPr>
              <a:r>
                <a:rPr lang="en-US" sz="1600">
                  <a:solidFill>
                    <a:srgbClr val="002060"/>
                  </a:solidFill>
                  <a:cs typeface="Times New Roman"/>
                </a:rPr>
                <a:t>Key 2</a:t>
              </a:r>
              <a:endParaRPr lang="ru-RU" sz="1600">
                <a:solidFill>
                  <a:srgbClr val="002060"/>
                </a:solidFill>
                <a:cs typeface="Times New Roman"/>
              </a:endParaRPr>
            </a:p>
          </p:txBody>
        </p:sp>
        <p:sp>
          <p:nvSpPr>
            <p:cNvPr id="72" name="Rectangle 64"/>
            <p:cNvSpPr/>
            <p:nvPr/>
          </p:nvSpPr>
          <p:spPr bwMode="auto">
            <a:xfrm>
              <a:off x="1115616" y="3478339"/>
              <a:ext cx="6480720" cy="2110901"/>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73" name="TextBox 72"/>
            <p:cNvSpPr txBox="1"/>
            <p:nvPr/>
          </p:nvSpPr>
          <p:spPr bwMode="auto">
            <a:xfrm>
              <a:off x="1115616" y="4182039"/>
              <a:ext cx="796899" cy="584775"/>
            </a:xfrm>
            <a:prstGeom prst="rect">
              <a:avLst/>
            </a:prstGeom>
            <a:noFill/>
          </p:spPr>
          <p:txBody>
            <a:bodyPr wrap="square" rtlCol="0">
              <a:spAutoFit/>
            </a:bodyPr>
            <a:lstStyle/>
            <a:p>
              <a:pPr algn="ctr">
                <a:defRPr/>
              </a:pPr>
              <a:r>
                <a:rPr lang="en-US" sz="1600">
                  <a:solidFill>
                    <a:srgbClr val="002060"/>
                  </a:solidFill>
                  <a:cs typeface="Times New Roman"/>
                </a:rPr>
                <a:t>Region 1</a:t>
              </a:r>
              <a:endParaRPr lang="ru-RU" sz="1600">
                <a:solidFill>
                  <a:srgbClr val="002060"/>
                </a:solidFill>
                <a:cs typeface="Times New Roman"/>
              </a:endParaRPr>
            </a:p>
          </p:txBody>
        </p:sp>
      </p:grpSp>
      <p:pic>
        <p:nvPicPr>
          <p:cNvPr id="94" name="Picture 71"/>
          <p:cNvPicPr>
            <a:picLocks noChangeAspect="1"/>
          </p:cNvPicPr>
          <p:nvPr/>
        </p:nvPicPr>
        <p:blipFill>
          <a:blip r:embed="rId3"/>
          <a:stretch/>
        </p:blipFill>
        <p:spPr bwMode="auto">
          <a:xfrm>
            <a:off x="7506210" y="3150261"/>
            <a:ext cx="1624553" cy="1282214"/>
          </a:xfrm>
          <a:prstGeom prst="rect">
            <a:avLst/>
          </a:prstGeom>
        </p:spPr>
      </p:pic>
      <p:pic>
        <p:nvPicPr>
          <p:cNvPr id="95" name="Picture 72"/>
          <p:cNvPicPr>
            <a:picLocks noChangeAspect="1"/>
          </p:cNvPicPr>
          <p:nvPr/>
        </p:nvPicPr>
        <p:blipFill>
          <a:blip r:embed="rId4"/>
          <a:stretch/>
        </p:blipFill>
        <p:spPr bwMode="auto">
          <a:xfrm>
            <a:off x="9548578" y="3088979"/>
            <a:ext cx="1759732" cy="1237038"/>
          </a:xfrm>
          <a:prstGeom prst="rect">
            <a:avLst/>
          </a:prstGeom>
        </p:spPr>
      </p:pic>
      <p:sp>
        <p:nvSpPr>
          <p:cNvPr id="96" name="TextBox 95"/>
          <p:cNvSpPr txBox="1"/>
          <p:nvPr/>
        </p:nvSpPr>
        <p:spPr bwMode="auto">
          <a:xfrm>
            <a:off x="790432" y="2753241"/>
            <a:ext cx="1581843" cy="400110"/>
          </a:xfrm>
          <a:prstGeom prst="rect">
            <a:avLst/>
          </a:prstGeom>
          <a:noFill/>
        </p:spPr>
        <p:txBody>
          <a:bodyPr wrap="none" rtlCol="0">
            <a:spAutoFit/>
          </a:bodyPr>
          <a:lstStyle/>
          <a:p>
            <a:pPr>
              <a:defRPr/>
            </a:pPr>
            <a:r>
              <a:rPr lang="en-US" sz="2000" u="sng">
                <a:solidFill>
                  <a:srgbClr val="002060"/>
                </a:solidFill>
              </a:rPr>
              <a:t>Wide-column</a:t>
            </a:r>
            <a:endParaRPr lang="ru-RU" sz="2000" u="sng">
              <a:solidFill>
                <a:srgbClr val="002060"/>
              </a:solidFill>
            </a:endParaRPr>
          </a:p>
        </p:txBody>
      </p:sp>
      <p:pic>
        <p:nvPicPr>
          <p:cNvPr id="1026" name="Picture 2" descr="ScyllaDB | The Real-Time Big Data Database"/>
          <p:cNvPicPr>
            <a:picLocks noChangeAspect="1" noChangeArrowheads="1"/>
          </p:cNvPicPr>
          <p:nvPr/>
        </p:nvPicPr>
        <p:blipFill>
          <a:blip r:embed="rId5"/>
          <a:stretch/>
        </p:blipFill>
        <p:spPr bwMode="auto">
          <a:xfrm>
            <a:off x="8166180" y="4879037"/>
            <a:ext cx="2835422" cy="655729"/>
          </a:xfrm>
          <a:prstGeom prst="rect">
            <a:avLst/>
          </a:prstGeom>
          <a:noFill/>
        </p:spPr>
      </p:pic>
      <p:pic>
        <p:nvPicPr>
          <p:cNvPr id="97" name="Picture 1"/>
          <p:cNvPicPr>
            <a:picLocks noChangeAspect="1"/>
          </p:cNvPicPr>
          <p:nvPr/>
        </p:nvPicPr>
        <p:blipFill>
          <a:blip r:embed="rId6"/>
          <a:stretch/>
        </p:blipFill>
        <p:spPr bwMode="auto">
          <a:xfrm>
            <a:off x="6195668" y="1381081"/>
            <a:ext cx="1066667" cy="97142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2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STM Template (normal size - light edition)</Template>
  <TotalTime>0</TotalTime>
  <Words>0</Words>
  <Application>ONLYOFFICE/7.4.0.163</Application>
  <DocSecurity>0</DocSecurity>
  <PresentationFormat>Широкоэкранный</PresentationFormat>
  <Paragraphs>0</Paragraphs>
  <Slides>41</Slides>
  <Notes>41</Notes>
  <HiddenSlides>0</HiddenSlides>
  <MMClips>2</MMClips>
  <ScaleCrop>0</ScaleCrop>
  <HeadingPairs>
    <vt:vector size="4" baseType="variant">
      <vt:variant>
        <vt:lpstr>Theme</vt:lpstr>
      </vt:variant>
      <vt:variant>
        <vt:i4>1</vt:i4>
      </vt:variant>
      <vt:variant>
        <vt:lpstr>Slide Titles</vt:lpstr>
      </vt:variant>
      <vt:variant>
        <vt:i4>41</vt:i4>
      </vt:variant>
    </vt:vector>
  </HeadingPairs>
  <TitlesOfParts>
    <vt:vector size="4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Ilya Orlov</dc:creator>
  <cp:keywords/>
  <dc:description/>
  <dc:identifier/>
  <dc:language/>
  <cp:lastModifiedBy/>
  <cp:revision>804</cp:revision>
  <dcterms:created xsi:type="dcterms:W3CDTF">2021-04-07T09:08:54Z</dcterms:created>
  <dcterms:modified xsi:type="dcterms:W3CDTF">2023-11-13T09:13:06Z</dcterms:modified>
  <cp:category/>
  <cp:contentStatus/>
  <cp:version/>
</cp:coreProperties>
</file>