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5"/>
  </p:notesMasterIdLst>
  <p:sldIdLst>
    <p:sldId id="591" r:id="rId2"/>
    <p:sldId id="622" r:id="rId3"/>
    <p:sldId id="623" r:id="rId4"/>
    <p:sldId id="624" r:id="rId5"/>
    <p:sldId id="625" r:id="rId6"/>
    <p:sldId id="626" r:id="rId7"/>
    <p:sldId id="616" r:id="rId8"/>
    <p:sldId id="634" r:id="rId9"/>
    <p:sldId id="636" r:id="rId10"/>
    <p:sldId id="592" r:id="rId11"/>
    <p:sldId id="629" r:id="rId12"/>
    <p:sldId id="631" r:id="rId13"/>
    <p:sldId id="632" r:id="rId14"/>
    <p:sldId id="637" r:id="rId15"/>
    <p:sldId id="638" r:id="rId16"/>
    <p:sldId id="639" r:id="rId17"/>
    <p:sldId id="640" r:id="rId18"/>
    <p:sldId id="641" r:id="rId19"/>
    <p:sldId id="642" r:id="rId20"/>
    <p:sldId id="643" r:id="rId21"/>
    <p:sldId id="627" r:id="rId22"/>
    <p:sldId id="628" r:id="rId23"/>
    <p:sldId id="61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77" d="100"/>
          <a:sy n="77" d="100"/>
        </p:scale>
        <p:origin x="9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31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77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61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2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23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66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28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183471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64285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658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00665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429509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64033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71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3018011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881822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6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003088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206027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22250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916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33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60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92698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63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1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407350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16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Лекция №3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Переменные, объекты и простые типы данных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Переменные и объекты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Динамическая типизация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Простые типы данных: Числа и Строки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Операции с простыми типами данных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Автоматическое управление памятью</a:t>
            </a:r>
          </a:p>
          <a:p>
            <a:pPr algn="just">
              <a:spcBef>
                <a:spcPct val="0"/>
              </a:spcBef>
              <a:buNone/>
            </a:pPr>
            <a:endParaRPr lang="ru-RU" altLang="ru-RU" sz="28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Арифметические операторы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B77A60AE-1995-4FD9-AD92-EA03AF304D5E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88321"/>
          <a:ext cx="11417686" cy="4652207"/>
        </p:xfrm>
        <a:graphic>
          <a:graphicData uri="http://schemas.openxmlformats.org/drawingml/2006/table">
            <a:tbl>
              <a:tblPr firstRow="1" firstCol="1" bandRow="1"/>
              <a:tblGrid>
                <a:gridCol w="114405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2037686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4218855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4017092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17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583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Сложение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Суммирует два объекта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 + 5 даст 8; 'a' + 'b' даст 'ab'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579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 разность двух чисел; если первый операнд отсутствует, он считается равным нулю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-5.2 даст отрицательное число, а 50 - 24 даст 26.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6353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Умножение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 произведение двух чисел или возвращает строку, повторённую заданное число раз.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 * 3 даст 6. 'la' * 3 даст 'lalala'.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6358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Возведение в степень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число х, возведенное в степень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 ** 4 даст 81 (т.е. 3 * 3 * 3 * 3)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628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Деление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частное от деления x на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 / 3 даст 1.3333333333333333.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6358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Целочисленное деление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неполное частное от деления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 // 3 даст 1.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6358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Деление по модулю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остаток от деления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8 % 3 даст 2. -25.5 % 2.25 даст1.5.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60743"/>
                  </a:ext>
                </a:extLst>
              </a:tr>
            </a:tbl>
          </a:graphicData>
        </a:graphic>
      </p:graphicFrame>
      <p:sp>
        <p:nvSpPr>
          <p:cNvPr id="15" name="Text Box 10">
            <a:extLst>
              <a:ext uri="{FF2B5EF4-FFF2-40B4-BE49-F238E27FC236}">
                <a16:creationId xmlns:a16="http://schemas.microsoft.com/office/drawing/2014/main" id="{FE36C83C-F7C5-4081-8D53-37600A661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121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Побитовые операторы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59FFFE45-D66C-4CEC-A092-C0BCDEA24C11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88321"/>
          <a:ext cx="11417686" cy="4508877"/>
        </p:xfrm>
        <a:graphic>
          <a:graphicData uri="http://schemas.openxmlformats.org/drawingml/2006/table">
            <a:tbl>
              <a:tblPr firstRow="1" firstCol="1" bandRow="1"/>
              <a:tblGrid>
                <a:gridCol w="114405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2037688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2745653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5490292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560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678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&lt;&lt;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 влево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Сдвигает биты числа влево на заданное количество позиций.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 &lt;&lt; 2 даст 8. В двоичном виде 2 - 10. Сдвиг влево на 2 бита даст 1000, в десятичном виде 8.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6800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&gt;&gt;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 вправо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Сдвигает биты числа вправо на заданное число позиций.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11 &gt;&gt; 1 даст 5. В двоичном виде 11 - 1011, что будучи смещённым на 1 бит вправо, даст 101, а это десятичное 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691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 над числами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&amp; 3 даст 1.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7125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ИЛИ над числами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| 3 даст 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678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ИСКЛЮЧАЮЩЕЕ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ИСКЛЮЧАЮЩЕЕ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^ 3 даст 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7125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НЕ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НЕ для числа x соответствует -(x+1)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~5 даст -6.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</a:tbl>
          </a:graphicData>
        </a:graphic>
      </p:graphicFrame>
      <p:sp>
        <p:nvSpPr>
          <p:cNvPr id="9" name="Text Box 10">
            <a:extLst>
              <a:ext uri="{FF2B5EF4-FFF2-40B4-BE49-F238E27FC236}">
                <a16:creationId xmlns:a16="http://schemas.microsoft.com/office/drawing/2014/main" id="{8D3B6C32-FE01-4A0A-BA69-A9DB9817E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287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Операторы сравнения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A336848-1AD1-4F5E-AAC1-6E8329179924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88321"/>
          <a:ext cx="11417685" cy="4583945"/>
        </p:xfrm>
        <a:graphic>
          <a:graphicData uri="http://schemas.openxmlformats.org/drawingml/2006/table">
            <a:tbl>
              <a:tblPr firstRow="1" firstCol="1" bandRow="1"/>
              <a:tblGrid>
                <a:gridCol w="1144054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6794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3103908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5490291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4753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328254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Меньше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меньше y. Все операторы сравнения возвращают True или False.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&lt; 3 даст False,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5143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Можно составлять произвольные цепочки сравнений: 3 &lt; 5 &lt; 7 даст True.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8432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Больше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больше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&gt; 3 даст True. Если оба операнда - числа, то оба преобразуются к одинаковому типу. 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 5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 False.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873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Меньше 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меньше или равно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3; y = 6; x &lt;= y 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True.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812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Больше 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больше или равно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4; y = 3; x &gt;= 3 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True.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736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Равны ли объекты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2; y = 2; x == y даст True.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’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'; y = ’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'; x == y даст False.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</a:tbl>
          </a:graphicData>
        </a:graphic>
      </p:graphicFrame>
      <p:sp>
        <p:nvSpPr>
          <p:cNvPr id="5" name="Text Box 10">
            <a:extLst>
              <a:ext uri="{FF2B5EF4-FFF2-40B4-BE49-F238E27FC236}">
                <a16:creationId xmlns:a16="http://schemas.microsoft.com/office/drawing/2014/main" id="{4634FC4D-E010-4890-AD22-4732709C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478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Логические операторы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46A341B-FA04-4385-A2E1-664F86A9BD71}"/>
              </a:ext>
            </a:extLst>
          </p:cNvPr>
          <p:cNvGraphicFramePr>
            <a:graphicFrameLocks noGrp="1"/>
          </p:cNvGraphicFramePr>
          <p:nvPr/>
        </p:nvGraphicFramePr>
        <p:xfrm>
          <a:off x="381966" y="988321"/>
          <a:ext cx="11417685" cy="4305039"/>
        </p:xfrm>
        <a:graphic>
          <a:graphicData uri="http://schemas.openxmlformats.org/drawingml/2006/table">
            <a:tbl>
              <a:tblPr firstRow="1" firstCol="1" bandRow="1"/>
              <a:tblGrid>
                <a:gridCol w="1144054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625060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3444995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5203576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5871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11742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НЕ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Если x равно True, вернется False. Если  x равно False, получим True.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True; not x 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False.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12635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y даст False, если x равно False , в противном случае возвращает значение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0; y = 1; x and y возвращает 0, поскольку x равно 0.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1280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Если x равно True, в результате получим True, в противном случае получим значение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True; y = False; x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y даст True. Здесь также может производиться укороченная оценка выражений.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</a:tbl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6EA76497-F367-4B2A-BD6C-D018AA1F0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370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Строка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String) - Immutable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Фактически строка состоит из отдельных символов, но в Python нет понятия символа (это тоже строка только из одного элемента).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Доступ к элементам строки или подстрокам осуществляется по индексам или путем указания среза: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World!'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s2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"Python Programming!"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"s1[0]: 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"s2[1:5]: 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ytho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Строка является неизменяемой (immutable) последовательностью. Т.е. нельзя, к примеру, заменить какой-либо элемент в строке: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'str'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object does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support item assignment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243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Работа со строками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Зато можно создать новую строку с использованием старой: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s3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Hallo World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Обычные строки хранятся из расчета 8 бит на символ. Это достаточно для кодирования всех символов таблицы ASCII. Для использования спецсимволов и различных языков мира это недостаточно. Для этого были добавлены unicode строки, в которых под символ отводится 16 бит.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Unicode строка задается следующим образом: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u'Hello World’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Преобразование обычной строки в Unicode строку выполняется так: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us1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unicode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Преобразование из другого типа в строку выполняется так: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 World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276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Строковые операторы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'Python'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389B9058-928F-4DFF-8291-E5EF8CCF6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80221"/>
              </p:ext>
            </p:extLst>
          </p:nvPr>
        </p:nvGraphicFramePr>
        <p:xfrm>
          <a:off x="381964" y="1484784"/>
          <a:ext cx="11343395" cy="4171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1468">
                  <a:extLst>
                    <a:ext uri="{9D8B030D-6E8A-4147-A177-3AD203B41FA5}">
                      <a16:colId xmlns:a16="http://schemas.microsoft.com/office/drawing/2014/main" val="3355852416"/>
                    </a:ext>
                  </a:extLst>
                </a:gridCol>
                <a:gridCol w="6928901">
                  <a:extLst>
                    <a:ext uri="{9D8B030D-6E8A-4147-A177-3AD203B41FA5}">
                      <a16:colId xmlns:a16="http://schemas.microsoft.com/office/drawing/2014/main" val="1163367198"/>
                    </a:ext>
                  </a:extLst>
                </a:gridCol>
                <a:gridCol w="3593026">
                  <a:extLst>
                    <a:ext uri="{9D8B030D-6E8A-4147-A177-3AD203B41FA5}">
                      <a16:colId xmlns:a16="http://schemas.microsoft.com/office/drawing/2014/main" val="3837568818"/>
                    </a:ext>
                  </a:extLst>
                </a:gridCol>
              </a:tblGrid>
              <a:tr h="57777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Оператор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66230"/>
                  </a:ext>
                </a:extLst>
              </a:tr>
              <a:tr h="379960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Конкатенация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Соединяет две строки в третью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+ b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HelloPython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738096"/>
                  </a:ext>
                </a:extLst>
              </a:tr>
              <a:tr h="368927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*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Повторение. Новая строка получается повторением исходной заданное количество раз.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a*2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HelloHello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259098"/>
                  </a:ext>
                </a:extLst>
              </a:tr>
              <a:tr h="379469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[]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Индекс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символ строки по индексу (начиная с 0).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a[1]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096469"/>
                  </a:ext>
                </a:extLst>
              </a:tr>
              <a:tr h="577774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[:]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Срез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Позволяет получить подстроку с начального индекса по конечный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(можно указать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шаг)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a[1:4]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ell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486329"/>
                  </a:ext>
                </a:extLst>
              </a:tr>
              <a:tr h="398335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Включение. Возвращает Истину, если указанный символ присутствует в строке.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 in a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015982"/>
                  </a:ext>
                </a:extLst>
              </a:tr>
              <a:tr h="450534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not in 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 включение. Возвращает истину, если указанный символ отсутствует в строке.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 not in a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64304"/>
                  </a:ext>
                </a:extLst>
              </a:tr>
              <a:tr h="597447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r/R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Сырая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»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Подавляет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Escape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-символы. Обозначается добавлением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перед открывающейся кавычкой.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print r'\n'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выводит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\n and print R'\n'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выводит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\n 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301216"/>
                  </a:ext>
                </a:extLst>
              </a:tr>
              <a:tr h="441328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%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Форматирование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Выполняет форматирование строки.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"%s %s" % (a, b)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даст "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Hello Python"</a:t>
                      </a: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35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79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Встроенные методы строк и функции для работы со строками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A7FF836-59B2-44FC-91E3-3B0345CF4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87322"/>
              </p:ext>
            </p:extLst>
          </p:nvPr>
        </p:nvGraphicFramePr>
        <p:xfrm>
          <a:off x="379964" y="988321"/>
          <a:ext cx="11417686" cy="4662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34028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Методы</a:t>
                      </a:r>
                      <a:r>
                        <a:rPr lang="en-US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функции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358776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.capitalize()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Делает заглавной первую букву строки.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.center(width, fillchar)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Центрирует строку по указанной ширине, заполняя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.count(str, beg= 0,end=len(string))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Считает,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сколько раз подстрока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str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встречается в строке, начиная с индекса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по индекс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.decode(encoding='UTF-8',errors='strict')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 строку из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указанной кодировки в кодировку по умолчанию.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655784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.encode(encoding='UTF-8',errors='strict')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 строку из кодировки по умолчанию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в указанную кодировку.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7419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.endswith(suffix, beg=0, end=len(string))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 заканчивается ли строка (или подстрока, если заданы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 заданным суффиксом.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332691"/>
                  </a:ext>
                </a:extLst>
              </a:tr>
              <a:tr h="351618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.expandtabs(tabsize=8)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Заменяет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символы табуляции на указанное число пробелов.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696750"/>
                  </a:ext>
                </a:extLst>
              </a:tr>
              <a:tr h="527014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.find(str, beg=0 end=len(string))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0">
                        <a:buFont typeface="+mj-lt"/>
                        <a:buNone/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Определяет, встречается ли подстрока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строке (или подстроке, если заданы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);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начальный индекс найденной подстроки, либо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если ничего не найдено.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217832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.index(str, beg=0, end=len(string))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Так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же как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find(),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но выбрасывает исключение, если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str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 найдена.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062628"/>
                  </a:ext>
                </a:extLst>
              </a:tr>
              <a:tr h="482456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.isalnum()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- либо цифры, либо буквы.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758739"/>
                  </a:ext>
                </a:extLst>
              </a:tr>
            </a:tbl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C83B7922-D88A-4A0D-9059-83D2B264F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019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Встроенные методы строк и функции для работы со строками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66FDEE-D1B8-4F71-B89A-3C3B0CB21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12022"/>
              </p:ext>
            </p:extLst>
          </p:nvPr>
        </p:nvGraphicFramePr>
        <p:xfrm>
          <a:off x="381966" y="988322"/>
          <a:ext cx="11428068" cy="465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586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10012201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459727">
                <a:tc>
                  <a:txBody>
                    <a:bodyPr/>
                    <a:lstStyle/>
                    <a:p>
                      <a:pPr marL="180000"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Методы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функции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45972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.isalpha()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- буквы.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29906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.isdigit()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строке - цифры.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246806"/>
                  </a:ext>
                </a:extLst>
              </a:tr>
              <a:tr h="45972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.islower()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строчные (в нижнем регистре).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128523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.isnumeric()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unicode-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строке - численные.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58359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.isspace()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строка содержит только пробелы.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43919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.istitle()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слова в строке начинаются с заглавной буквы.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45756"/>
                  </a:ext>
                </a:extLst>
              </a:tr>
              <a:tr h="45972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.isupper()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символ, который можно привести к верхнему и нижнему регистру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прописные (в верхнем регистре).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713912"/>
                  </a:ext>
                </a:extLst>
              </a:tr>
              <a:tr h="25567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.join(seq)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Формирует строку из элементов последовательности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seq,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разделителем является строка, чей метод вызван.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75034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len(string)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длину строки.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248877"/>
                  </a:ext>
                </a:extLst>
              </a:tr>
              <a:tr h="45972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.ljust(width[, fillchar])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Выравнивает строку по левому краю, до ширины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width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заполняя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465436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.lower()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все прописные буквы в строке в строчные.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5257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.lstrip()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Удаляет все пробелы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из начала строки.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28079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.maketrans()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таблицу преобразования для использования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функции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translate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преобразования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66098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max(string)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максимальный по алфавитному порядку символ в строке. 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429945"/>
                  </a:ext>
                </a:extLst>
              </a:tr>
            </a:tbl>
          </a:graphicData>
        </a:graphic>
      </p:graphicFrame>
      <p:sp>
        <p:nvSpPr>
          <p:cNvPr id="6" name="Text Box 10">
            <a:extLst>
              <a:ext uri="{FF2B5EF4-FFF2-40B4-BE49-F238E27FC236}">
                <a16:creationId xmlns:a16="http://schemas.microsoft.com/office/drawing/2014/main" id="{EA91BF05-17DE-4CEB-9A2E-4BDEDCEE8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5522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Встроенные методы строк и функции для работы со строками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011A7358-1DD8-4357-8856-10513560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47219"/>
              </p:ext>
            </p:extLst>
          </p:nvPr>
        </p:nvGraphicFramePr>
        <p:xfrm>
          <a:off x="381966" y="1000901"/>
          <a:ext cx="11417686" cy="4617579"/>
        </p:xfrm>
        <a:graphic>
          <a:graphicData uri="http://schemas.openxmlformats.org/drawingml/2006/table">
            <a:tbl>
              <a:tblPr/>
              <a:tblGrid>
                <a:gridCol w="3262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5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959"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Методы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функции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00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min(string)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минимальный по алфавитному порядку символ в строке. 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23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.replace(old, new [, max])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Замещает все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либо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не больше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max,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max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задан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подстроки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old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 строке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на подстроку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new.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1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.rfind(str, beg=0,end=len(string))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Так же как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find(),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при поиске проходит строку в обратном направлении.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.rindex(str, beg=0, end=len(string))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Также как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index(),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при поиске проходит строку в обратном направлении.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.rjust(width,[, fillchar])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Выравнивает строку по правому краю, до ширины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width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заполняя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353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.rstrip()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Удаляет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все пробелы в конце строки.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.split(str="", num=string.count(str))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Разделяет строку по символу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str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 умолчанию, пробел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и возвращает список подстрок.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указан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num,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то разделяет не больше, чем на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подстрок.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9113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.splitlines(num=string.count('\n'))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Разделяет строку по символу перевода строки (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 и возвращает список подстрок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уже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без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указан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num,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то разделяет не больше, чем на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подстрок.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.startswith(str, beg=0,end=len(string))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 начинается ли строка (или подстрока, если заданы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 с подстроки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.strip([chars])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Выполняет сразу 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lstrip()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rstrip()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над строкой.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 Box 10">
            <a:extLst>
              <a:ext uri="{FF2B5EF4-FFF2-40B4-BE49-F238E27FC236}">
                <a16:creationId xmlns:a16="http://schemas.microsoft.com/office/drawing/2014/main" id="{202E197F-2C07-45FC-8544-B8FEC6FD1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52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Объекты в программах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Между программами и объектами выстроена целая иерархия (это справедливо как в Python, так и в других языках программирования):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Программы делятся на модули.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Модули содержат инструкции.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Инструкции состоят из выражений.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Выражения создают и обрабатывают объекты.</a:t>
            </a: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482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Встроенные методы строк и функции для работы со строками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18CC24A5-4396-4B43-B75F-D9ABC1C1D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54396"/>
              </p:ext>
            </p:extLst>
          </p:nvPr>
        </p:nvGraphicFramePr>
        <p:xfrm>
          <a:off x="381966" y="988321"/>
          <a:ext cx="11417686" cy="2701810"/>
        </p:xfrm>
        <a:graphic>
          <a:graphicData uri="http://schemas.openxmlformats.org/drawingml/2006/table">
            <a:tbl>
              <a:tblPr/>
              <a:tblGrid>
                <a:gridCol w="3262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5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606"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Методы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функции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0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.swapcase()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Инвертирует регистр для всех букв в строке.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60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.title()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строку, в которой все слова начинаются с заглавной буквы.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559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.translate(table, deletechars="")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Преобразует строку в соответствии с таблицей преобразования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удаляя символы в списке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deletechars.</a:t>
                      </a: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660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.upper()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Преобразует строчные буквы в строке в заглавные.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937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.zfill(width)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Заполняет строку нулями с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начала до ширины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width.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8451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.isdecimal()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unicode-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строке - цифры.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Text Box 10">
            <a:extLst>
              <a:ext uri="{FF2B5EF4-FFF2-40B4-BE49-F238E27FC236}">
                <a16:creationId xmlns:a16="http://schemas.microsoft.com/office/drawing/2014/main" id="{F76FBCDC-E429-4409-9636-F7EEF8E5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737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Управление памятью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Нужно понимать, что внутри у стандартного Python сишный код. Так, например, в базовом варианте выглядит любой объект: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_object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Py_ssize_t ob_refcnt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счетчик ссылок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_typeobject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ob_type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тип объекта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PyObject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Счётчик ссылок — это число, показывающее, сколько раз другие объекты ссылаются на данный объект, или сколько переменных хранят этот объект.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object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счетчик объекта увеличивается на три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счетчик становится равен 0, менеджер памяти САМ удаляет объект и высвобождает память. Для удаления объектов, связанных циклическими ссылками используется сборщик мусора.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Важно помнить - в Python все и всегда передается по ссылке. Но неизменяемые типы ведут себя так, как будто передаются по значению.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511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Сборка мусора (</a:t>
            </a:r>
            <a:r>
              <a:rPr lang="en-US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gc)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 использует два алгоритма автоматического освобождения памяти: подсчет ссылок и сборщик мусора (generational garbage collector - gc).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Сборщик мусора имеет три поколения, при создании объект попадает в нулевое поколение. У каждого поколения есть счетчик количества объектов и порог (по умолчанию пороги для поколений – 700, 10 и 10). Работает эта пара так: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добавлении объекта в поколение счётчик увеличивается.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выбывании из поколения счётчик уменьшается.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счетчик превысит пороговое значение — по всем объектам из поколения пройдется сборщик мусора. Кого найдет — удалит.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Все выжившие в поколении объекты перемещаются в следующее (из нулевого в первое, из первого во второе). Из второго поколения объекты никуда не попадают и остаются там до удаления.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Перемещенные в следующее поколение объекты меняют соответствующий счетчик, и операция может повториться уже для следующего поколения.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Счетчик текущего поколения сбрасывается.</a:t>
            </a:r>
          </a:p>
        </p:txBody>
      </p:sp>
    </p:spTree>
    <p:extLst>
      <p:ext uri="{BB962C8B-B14F-4D97-AF65-F5344CB8AC3E}">
        <p14:creationId xmlns:p14="http://schemas.microsoft.com/office/powerpoint/2010/main" val="252777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Написать программу для расчёта периметра прямоугольника по введённым длине и ширине.</a:t>
            </a: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Написать программу для расчёта средней скорости автомобиля по введённым значениям времени и расстояния, пройденного за это время.</a:t>
            </a:r>
            <a:endParaRPr kumimoji="0" lang="en-US" altLang="ru-RU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Написать две программы: одна должна шифровать введённый пользователем цифровой пароль при помощи секретного кода, другая – расшифровывать </a:t>
            </a:r>
            <a:r>
              <a:rPr kumimoji="0" lang="ru-RU" altLang="ru-RU" sz="2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получившийся результат 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помощи ЭТОГО ЖЕ секретного кода.</a:t>
            </a: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Написать программу, заменяющую все буквы 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 слове, введённом пользователем, на символ 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“*”.</a:t>
            </a:r>
            <a:endParaRPr kumimoji="0" lang="ru-RU" altLang="ru-RU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Написать программу, проверяющую, что слово, введённое пользователем, является палиндромом (примеры: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Топот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”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,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Довод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”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). Программа должна выводить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True 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или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False.</a:t>
            </a:r>
            <a:endParaRPr kumimoji="0" lang="ru-RU" altLang="ru-RU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Переменные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Любой объект имеет тип. Поскольку Python использует динамическую типизацию, заранее объявлять тип переменной, ссылающейся на объект, не нужно. Механизм создания и определения переменных выглядит следующим образом: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Переменная объявляется, как только ей присваивается некоторое значение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Переменная не имеет типа, тип имеют объекты. А переменная - это просто ссылка, указывающая на конкретный объект в данный момент.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переменная используется, ее имя замещается объектом, на который она указывает.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Неинициализированную переменную использовать нельзя. </a:t>
            </a:r>
          </a:p>
        </p:txBody>
      </p:sp>
    </p:spTree>
    <p:extLst>
      <p:ext uri="{BB962C8B-B14F-4D97-AF65-F5344CB8AC3E}">
        <p14:creationId xmlns:p14="http://schemas.microsoft.com/office/powerpoint/2010/main" val="27205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Переменные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Если ввести такую инструкцию: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интерпретатор Python выполнит эту инструкцию в три этапа (по крайней мере, концептуально): 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Создается объект, представляющий число 3.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Создается переменная a, если она еще отсутствует.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переменную a записывается ссылка (адрес в памяти) на вновь созданный объект, представляющий число 3.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83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Динамическая типизация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Переменные и объекты хранятся в разных частях памяти и связаны между собой ссылкой (ссылка на рисунке показана в виде стрелки). Переменные всегда ссылаются на объекты и никогда – на другие переменные, но крупные объекты могут ссылаться на другие объекты (например, объект списка содержит ссылки на объекты, которые включены в список). Когда бы ни использовалась переменная (то есть ссылка), интерпретатор Python автоматически переходит по ссылке от переменной к объекту.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2" descr="Screenshot_from_2017-06-17_23-51-45">
            <a:extLst>
              <a:ext uri="{FF2B5EF4-FFF2-40B4-BE49-F238E27FC236}">
                <a16:creationId xmlns:a16="http://schemas.microsoft.com/office/drawing/2014/main" id="{7BA47884-A273-4EB8-9121-70A4A452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99" y="3092784"/>
            <a:ext cx="8343019" cy="236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00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Динамическая типизация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точки зрения определений все это выглядит так: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Переменные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записи в системной таблице, где предусмотрено место для хранения ссылок на объекты.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Объекты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области памяти с объемом, достаточным для представления значений этих объектов.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Ссылки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автоматически разыменовываемые указатели на объекты.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Python, создавая новое значение, всегда выделяет новый объект, то есть выделяет участок памяти. Но иногда Python хранит в кэше некоторые значения, оптимизируя все. Так, любая 1 или 97, используемая в программе - это один и тот же объект. А 99998 в одном месте и то же число в другом - не одно и то же.</a:t>
            </a:r>
          </a:p>
        </p:txBody>
      </p:sp>
    </p:spTree>
    <p:extLst>
      <p:ext uri="{BB962C8B-B14F-4D97-AF65-F5344CB8AC3E}">
        <p14:creationId xmlns:p14="http://schemas.microsoft.com/office/powerpoint/2010/main" val="223466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Простые типы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Python всего 2 простых типа данных: 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число (256)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строка (“256”)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Остальные типы: кортеж, список, множество, словарь, - являются составными, т.е. представляют собой набор значений простых типов, упорядоченных определенным образом.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Python включает в себя специальные типы: None (для обозначения неинициализированных переменных), NotImplemented (для информирования об определенных ошибках) и Ellipsis (то же, что ‘…’ - в срезах массивов, в качестве заглушек в функциях).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есть тип File для работы с файлами и все пользовательские типы, обозначаемые ключевым словом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lass – классы.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Число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Number) - Immutable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Обычные целые числа: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int('5'), 1, 5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Восьмеричные числа(тоже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int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): 0o20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Шестнадцатеричные числа: 0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xA, 0xa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Числа с плавающей точкой: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float('1.4'), 1.4, 1e7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Комплексные числа: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complex(1, 2), 5j, 5J, 3+4j, z.real, z.imag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Логический (булев) тип: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True, False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Логический тип в Python не выделяется в отдельный тип, т.к. считается одним из представлений типа Число. Логические выражения, имеющие значение True, считаются равными 1. Логические выражения, имеющие значение False, считаются равными 0.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Ноль, пустая строка (‘’), специальное значение ‘None’ считаются Ложью (False). Все остальное – Истина (True).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759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 для работы с числами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 числами связаны следующие операции, кроме перечисленных ранее: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int(x [,base]) - преобразует x к целочисленному типу, base - основание системы счисления, если x - строка.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float(x) - преобразует x к числу с плавающей точкой (вещественному числу).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complex(real [,imag]) – создает комплексное число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ord(x) – преобразует отдельный символ к целому числу согласно таблице ASCII.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hex(x) – преобразует число к 16-ричному виду в строковом представлении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oct(x) – преобразует число к 8-ричному виду в строковом представлении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round(n[, ndigits]) – округляет вещественное число до указанного разряда после запятой (по умолчанию до нулевого, т.е. до целой части).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595731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11256</TotalTime>
  <Words>3234</Words>
  <Application>Microsoft Office PowerPoint</Application>
  <PresentationFormat>Широкоэкранный</PresentationFormat>
  <Paragraphs>370</Paragraphs>
  <Slides>23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Verdana</vt:lpstr>
      <vt:lpstr>STM_template</vt:lpstr>
      <vt:lpstr>Лекция №3</vt:lpstr>
      <vt:lpstr>Объекты в программах</vt:lpstr>
      <vt:lpstr>Переменные и объекты</vt:lpstr>
      <vt:lpstr>Переменные и объекты</vt:lpstr>
      <vt:lpstr>Динамическая типизация</vt:lpstr>
      <vt:lpstr>Динамическая типизация</vt:lpstr>
      <vt:lpstr>Простые типы данных</vt:lpstr>
      <vt:lpstr>Число (Number) - Immutable</vt:lpstr>
      <vt:lpstr>Функции для работы с числами</vt:lpstr>
      <vt:lpstr>Арифметические операторы</vt:lpstr>
      <vt:lpstr>Побитовые операторы</vt:lpstr>
      <vt:lpstr>Операторы сравнения</vt:lpstr>
      <vt:lpstr>Логические операторы</vt:lpstr>
      <vt:lpstr>Строка (String) - Immutable</vt:lpstr>
      <vt:lpstr>Работа со строками</vt:lpstr>
      <vt:lpstr>Строковые операторы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Управление памятью</vt:lpstr>
      <vt:lpstr>Сборка мусора (gc)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473</cp:revision>
  <dcterms:created xsi:type="dcterms:W3CDTF">2021-04-07T09:08:54Z</dcterms:created>
  <dcterms:modified xsi:type="dcterms:W3CDTF">2022-05-30T20:49:43Z</dcterms:modified>
</cp:coreProperties>
</file>