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7" d="100"/>
          <a:sy n="77" d="100"/>
        </p:scale>
        <p:origin x="92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</a:t>
            </a:r>
            <a:r>
              <a:rPr lang="en-US" sz="3600" u="sng">
                <a:solidFill>
                  <a:srgbClr val="002060"/>
                </a:solidFill>
                <a:latin typeface="+mn-lt"/>
                <a:cs typeface="Times New Roman"/>
              </a:rPr>
              <a:t>2</a:t>
            </a:r>
            <a:endParaRPr lang="ru-RU" sz="3600" u="sng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Процесс разработки на 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Python</a:t>
            </a:r>
            <a:endParaRPr lang="ru-RU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Этапы разработки ПО</a:t>
            </a:r>
            <a:endParaRPr lang="en-US" sz="28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Структура программы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Основы синтаксиса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Выполнение и отладка кода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sz="28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кодинг стайл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6463"/>
            <a:ext cx="11496878" cy="49705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Используйте 4 пробела для обозначения очередного уровня вложенности. 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Правильно: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Выровнено по открывающему разделителю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foo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long_function_name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var_one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var_two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       var_three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var_four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от остального кода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long_function_name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var_one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var_two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var_three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var_four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var_one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Неправильно: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вертикальное выравнивание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foo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long_function_name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var_one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var_two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var_three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var_four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выражения от остального кода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long_function_name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var_one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var_two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var_three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var_four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var_one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Закрывающие круглые/квадратные/фигурные скобки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первым непробельным символом последней строки списка,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my_list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result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some_function_that_takes_arguments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либо быть под первым символом строки, начинающей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многострочную конструкцию: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my_list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result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some_function_that_takes_arguments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обернутых в скобки.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для продолжения строки.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Например, длинная конструкция with не может использовать неявные </a:t>
            </a: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'/path/to/some/file/you/want/to/read'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file_1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\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open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'/path/to/some/file/being/written'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'w'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file_2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file_2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write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file_1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read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6463"/>
            <a:ext cx="11496878" cy="54322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Лучше пробелы, чем табуляция.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1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Каждый импорт, как правило, должен быть на отдельной строке.</a:t>
            </a:r>
            <a:endParaRPr/>
          </a:p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Рекомендуется абсолютное импортирование.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6463"/>
            <a:ext cx="11496878" cy="4601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marR="0" lvl="0" indent="-4572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1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Импорты должны быть сгруппированы в следующем порядке:</a:t>
            </a:r>
            <a:endParaRPr/>
          </a:p>
          <a:p>
            <a:pPr marL="720000" lvl="1" indent="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импорты из стандартной библиотеки</a:t>
            </a:r>
            <a:endParaRPr/>
          </a:p>
          <a:p>
            <a:pPr marL="720000" lvl="1" indent="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импорты сторонних библиотек</a:t>
            </a:r>
            <a:endParaRPr/>
          </a:p>
          <a:p>
            <a:pPr marL="720000" lvl="1" indent="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импорты модулей текущего проекта</a:t>
            </a:r>
            <a:endParaRPr lang="ru-RU" sz="2400">
              <a:solidFill>
                <a:srgbClr val="002060"/>
              </a:solidFill>
              <a:latin typeface="Calibri"/>
            </a:endParaRPr>
          </a:p>
          <a:p>
            <a:pPr marL="360000" lvl="1" indent="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ru-RU" sz="18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Правильно: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sys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mypkg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sibling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абсолютный импорт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Неправильно: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sibling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относительный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 то же время, можно писать так: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subprocess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PIPE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PEP8 –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кодинг стайл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2836" y="906463"/>
            <a:ext cx="11496878" cy="51552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marR="0" lvl="0" indent="-4572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Соглашения по именованию: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_inner_var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class_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: так пишется, когда слово уже является baseword'ом питона.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__double_leading_underscore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FooBar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поле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__boo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становится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_FooBar__boo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(атрибуты класса можно посмотреть, используя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MyClass.__dict_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).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__double_leading_and_trailing_underscore__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Имена классов должны обычно следовать соглашению CapWords.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  <a:endParaRPr/>
          </a:p>
          <a:p>
            <a:pPr marL="720000" marR="0" lvl="0" indent="-4572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lang="en-US" sz="20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716541"/>
            <a:ext cx="11463439" cy="5570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Расположить инструкции программы для вычисления площади круга в правильном порядке:</a:t>
            </a:r>
            <a:endParaRPr/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result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square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radius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print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f"</a:t>
            </a:r>
            <a:r>
              <a:rPr lang="ru-RU">
                <a:solidFill>
                  <a:srgbClr val="808080"/>
                </a:solidFill>
                <a:latin typeface="Courier New"/>
                <a:cs typeface="Courier New"/>
              </a:rPr>
              <a:t>Площадь круга: {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}"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ru-RU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FF00FF"/>
                </a:solidFill>
                <a:latin typeface="Courier New"/>
                <a:cs typeface="Courier New"/>
              </a:rPr>
              <a:t>square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pi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r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radius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input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ru-RU">
                <a:solidFill>
                  <a:srgbClr val="808080"/>
                </a:solidFill>
                <a:latin typeface="Courier New"/>
                <a:cs typeface="Courier New"/>
              </a:rPr>
              <a:t>Введите радиус: "</a:t>
            </a:r>
            <a:r>
              <a:rPr lang="ru-RU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ru-RU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endParaRPr lang="ru-RU" b="0" i="0" u="none" strike="noStrike" cap="none" spc="0">
              <a:ln>
                <a:noFill/>
              </a:ln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marR="0" lvl="0" indent="-45720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Следующая программа для вычисления среднего расхода бензина содержит различные ошибки. Необходимо их найти и исправить.</a:t>
            </a:r>
            <a:endParaRPr/>
          </a:p>
          <a:p>
            <a:pPr lvl="1">
              <a:spcBef>
                <a:spcPts val="0"/>
              </a:spcBef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start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input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ru-RU">
                <a:solidFill>
                  <a:srgbClr val="808080"/>
                </a:solidFill>
                <a:latin typeface="Courier New"/>
                <a:cs typeface="Courier New"/>
              </a:rPr>
              <a:t>Топлива было: "</a:t>
            </a:r>
            <a:r>
              <a:rPr lang="ru-RU" b="1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r>
              <a:rPr lang="ru-RU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end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input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ru-RU">
                <a:solidFill>
                  <a:srgbClr val="808080"/>
                </a:solidFill>
                <a:latin typeface="Courier New"/>
                <a:cs typeface="Courier New"/>
              </a:rPr>
              <a:t>Топлива осталось: "</a:t>
            </a:r>
            <a:r>
              <a:rPr lang="ru-RU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ru-RU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distance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input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ru-RU">
                <a:solidFill>
                  <a:srgbClr val="808080"/>
                </a:solidFill>
                <a:latin typeface="Courier New"/>
                <a:cs typeface="Courier New"/>
              </a:rPr>
              <a:t>Расстояние: "</a:t>
            </a:r>
            <a:r>
              <a:rPr lang="ru-RU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ru-RU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lvl="1">
              <a:spcBef>
                <a:spcPts val="0"/>
              </a:spcBef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diff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int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result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diff 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distance </a:t>
            </a:r>
            <a:endParaRPr lang="ru-RU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en-US" b="1">
                <a:solidFill>
                  <a:srgbClr val="880088"/>
                </a:solidFill>
                <a:latin typeface="Courier New"/>
                <a:cs typeface="Courier New"/>
              </a:rPr>
              <a:t>print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f"</a:t>
            </a:r>
            <a:r>
              <a:rPr lang="ru-RU">
                <a:solidFill>
                  <a:srgbClr val="808080"/>
                </a:solidFill>
                <a:latin typeface="Courier New"/>
                <a:cs typeface="Courier New"/>
              </a:rPr>
              <a:t>Расход бензина: {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n-US">
                <a:solidFill>
                  <a:srgbClr val="808080"/>
                </a:solidFill>
                <a:latin typeface="Courier New"/>
                <a:cs typeface="Courier New"/>
              </a:rPr>
              <a:t>}"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>
              <a:latin typeface="Courier New"/>
              <a:cs typeface="Courier New"/>
            </a:endParaRPr>
          </a:p>
          <a:p>
            <a:pPr marL="457200" marR="0" lvl="0" indent="-45720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Скопировать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Tasks/pep8task.py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в свою папку, провести статический анализ кода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,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найти ошибки (в первую очередь, нарушения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pep8).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Найденные ошибки описать при помощи комментариев.</a:t>
            </a:r>
            <a:endParaRPr/>
          </a:p>
          <a:p>
            <a:pPr marL="457200" marR="0" lvl="0" indent="-45720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Этапы разработки ПО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7157" y="907040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Существуют различные модели разработки ПО (каскадная, итерационная, спиральная). Все они с той или иной степенью полноты включают в себя следующие этапы: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Сбор и анализ требований к продукту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Проектирование, декомпозиция и постановка задач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 b="1">
                <a:solidFill>
                  <a:srgbClr val="002060"/>
                </a:solidFill>
                <a:latin typeface="+mn-lt"/>
              </a:rPr>
              <a:t>Реализация (кодинг)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Тестирование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Внедрение (развёртывание)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Документирование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Эксплуатация и техническая поддержка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Наиболее распространённые в настоящее время </a:t>
            </a:r>
            <a:r>
              <a:rPr lang="ru-RU" sz="2400" u="sng">
                <a:solidFill>
                  <a:srgbClr val="002060"/>
                </a:solidFill>
                <a:latin typeface="+mn-lt"/>
              </a:rPr>
              <a:t>гибкие методологии разработки</a:t>
            </a:r>
            <a:r>
              <a:rPr lang="ru-RU" sz="2400">
                <a:solidFill>
                  <a:srgbClr val="002060"/>
                </a:solidFill>
                <a:latin typeface="+mn-lt"/>
              </a:rPr>
              <a:t> (</a:t>
            </a:r>
            <a:r>
              <a:rPr lang="en-US" sz="2400">
                <a:solidFill>
                  <a:srgbClr val="002060"/>
                </a:solidFill>
                <a:latin typeface="+mn-lt"/>
              </a:rPr>
              <a:t>Agile-</a:t>
            </a:r>
            <a:r>
              <a:rPr lang="ru-RU" sz="2400">
                <a:solidFill>
                  <a:srgbClr val="002060"/>
                </a:solidFill>
                <a:latin typeface="+mn-lt"/>
              </a:rPr>
              <a:t>семейство: </a:t>
            </a:r>
            <a:r>
              <a:rPr lang="en-US" sz="2400">
                <a:solidFill>
                  <a:srgbClr val="002060"/>
                </a:solidFill>
                <a:latin typeface="+mn-lt"/>
              </a:rPr>
              <a:t>Scrum, XP </a:t>
            </a:r>
            <a:r>
              <a:rPr lang="ru-RU" sz="2400">
                <a:solidFill>
                  <a:srgbClr val="002060"/>
                </a:solidFill>
                <a:latin typeface="+mn-lt"/>
              </a:rPr>
              <a:t>и другие</a:t>
            </a:r>
            <a:r>
              <a:rPr lang="en-US" sz="24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400">
                <a:solidFill>
                  <a:srgbClr val="002060"/>
                </a:solidFill>
                <a:latin typeface="+mn-lt"/>
              </a:rPr>
              <a:t> предполагают разработку продукта по </a:t>
            </a:r>
            <a:r>
              <a:rPr lang="ru-RU" sz="2400" u="sng">
                <a:solidFill>
                  <a:srgbClr val="002060"/>
                </a:solidFill>
                <a:latin typeface="+mn-lt"/>
              </a:rPr>
              <a:t>итерациям</a:t>
            </a:r>
            <a:r>
              <a:rPr lang="ru-RU" sz="2400">
                <a:solidFill>
                  <a:srgbClr val="002060"/>
                </a:solidFill>
                <a:latin typeface="+mn-lt"/>
              </a:rPr>
              <a:t>. Каждая итерация включает в себя все вышеозначенные этапы. Результатом её является очередная версия программного продукта.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Структура программы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7" y="1035948"/>
            <a:ext cx="7489929" cy="50229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time </a:t>
            </a:r>
            <a:endParaRPr/>
          </a:p>
          <a:p>
            <a:pPr>
              <a:buNone/>
              <a:defRPr/>
            </a:pPr>
            <a:endParaRPr lang="en-US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>
                <a:solidFill>
                  <a:srgbClr val="FF00FF"/>
                </a:solidFill>
                <a:latin typeface="Courier New"/>
              </a:rPr>
              <a:t>fun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b </a:t>
            </a:r>
            <a:endParaRPr/>
          </a:p>
          <a:p>
            <a:pPr>
              <a:buNone/>
              <a:defRPr/>
            </a:pPr>
            <a:endParaRPr lang="en-US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__name__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"__main__"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:</a:t>
            </a:r>
            <a:endParaRPr lang="en-US"/>
          </a:p>
          <a:p>
            <a:pPr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    x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Введите первое слагаемое: 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800">
                <a:solidFill>
                  <a:srgbClr val="000000"/>
                </a:solidFill>
                <a:latin typeface="Courier New"/>
              </a:rPr>
              <a:t> </a:t>
            </a:r>
            <a:endParaRPr lang="en-US" sz="18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    y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Введите второе слагаемое: 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endParaRPr lang="en-US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    start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time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time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    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fun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y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    passed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time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time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start </a:t>
            </a:r>
            <a:endParaRPr/>
          </a:p>
          <a:p>
            <a:pPr>
              <a:buNone/>
              <a:defRPr/>
            </a:pPr>
            <a:r>
              <a:rPr lang="en-US" sz="1800" b="1">
                <a:solidFill>
                  <a:srgbClr val="880088"/>
                </a:solidFill>
                <a:latin typeface="Courier New"/>
              </a:rPr>
              <a:t>    print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f"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Сумма: {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result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}"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800" b="1">
                <a:solidFill>
                  <a:srgbClr val="880088"/>
                </a:solidFill>
                <a:latin typeface="Courier New"/>
              </a:rPr>
              <a:t>    print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f"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На вычисления затрачено {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passed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} 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секунд"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endParaRPr lang="ru-RU" sz="2000"/>
          </a:p>
        </p:txBody>
      </p:sp>
      <p:sp>
        <p:nvSpPr>
          <p:cNvPr id="2" name="Правая фигурная скобка 1"/>
          <p:cNvSpPr/>
          <p:nvPr/>
        </p:nvSpPr>
        <p:spPr bwMode="auto">
          <a:xfrm>
            <a:off x="7995700" y="1040145"/>
            <a:ext cx="308113" cy="796275"/>
          </a:xfrm>
          <a:prstGeom prst="rightBrace">
            <a:avLst>
              <a:gd name="adj1" fmla="val 2607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авая фигурная скобка 4"/>
          <p:cNvSpPr/>
          <p:nvPr/>
        </p:nvSpPr>
        <p:spPr bwMode="auto">
          <a:xfrm>
            <a:off x="7995698" y="1885413"/>
            <a:ext cx="308113" cy="1285169"/>
          </a:xfrm>
          <a:prstGeom prst="rightBrace">
            <a:avLst>
              <a:gd name="adj1" fmla="val 2607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 bwMode="auto">
          <a:xfrm>
            <a:off x="7995698" y="3219575"/>
            <a:ext cx="308113" cy="2724025"/>
          </a:xfrm>
          <a:prstGeom prst="rightBrace">
            <a:avLst>
              <a:gd name="adj1" fmla="val 2607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442499" y="1238227"/>
            <a:ext cx="32161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  <a:ea typeface="Times New Roman"/>
                <a:cs typeface="Courier New"/>
              </a:rPr>
              <a:t>Импорты</a:t>
            </a:r>
            <a:endParaRPr lang="en-US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442499" y="2327943"/>
            <a:ext cx="32161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  <a:ea typeface="Times New Roman"/>
                <a:cs typeface="Courier New"/>
              </a:rPr>
              <a:t>Определения</a:t>
            </a:r>
            <a:endParaRPr lang="en-US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42499" y="4381532"/>
            <a:ext cx="32161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  <a:ea typeface="Times New Roman"/>
                <a:cs typeface="Courier New"/>
              </a:rPr>
              <a:t>Основной код</a:t>
            </a:r>
            <a:endParaRPr lang="en-US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Основы синтаксиса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42900" indent="-3429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  <a:endParaRPr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  <a:endParaRPr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  <a:endParaRPr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endParaRPr lang="ru-RU" sz="1800" b="1">
              <a:solidFill>
                <a:srgbClr val="00008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for </a:t>
            </a:r>
            <a:r>
              <a:rPr lang="en-US" sz="18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item </a:t>
            </a:r>
            <a:r>
              <a:rPr lang="en-US" sz="1800" b="1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in </a:t>
            </a:r>
            <a:r>
              <a:rPr lang="en-US" sz="18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items:</a:t>
            </a:r>
            <a:br>
              <a:rPr lang="en-US" sz="18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item += </a:t>
            </a:r>
            <a:r>
              <a:rPr lang="en-US" sz="1800">
                <a:solidFill>
                  <a:srgbClr val="0000FF"/>
                </a:solidFill>
                <a:latin typeface="Courier New"/>
                <a:ea typeface="Times New Roman"/>
                <a:cs typeface="Courier New"/>
              </a:rPr>
              <a:t>1</a:t>
            </a:r>
            <a:r>
              <a:rPr lang="en-US" sz="18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; </a:t>
            </a:r>
            <a:r>
              <a:rPr lang="en-US" sz="180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print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item</a:t>
            </a:r>
            <a:r>
              <a:rPr lang="en-US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ru-RU" sz="1800">
                <a:solidFill>
                  <a:schemeClr val="tx1"/>
                </a:solidFill>
                <a:latin typeface="Courier New"/>
                <a:ea typeface="Times New Roman"/>
                <a:cs typeface="Courier New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Отладка кода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(debugging)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22227" y="1035948"/>
            <a:ext cx="11545095" cy="54107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Выполнение следующей программы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x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Введите первое слагаемое: 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y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Введите второе слагаемое: 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y </a:t>
            </a:r>
            <a:endParaRPr lang="ru-RU" sz="18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 lang="ru-RU" sz="18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8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f"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Среднее арифметическое: {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result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}"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ru-RU" sz="1800" b="1">
              <a:solidFill>
                <a:srgbClr val="000080"/>
              </a:solidFill>
              <a:latin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приводит к ошибке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Traceback (most recent call last):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  File "C:\Users\</a:t>
            </a: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ilia.orlov</a:t>
            </a: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\example.py", line 4, in &lt;module&gt;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    result = result / 2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TypeError: unsupported operand type(s) for /: 'str' and 'int’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Сообщение об ошибке гласит, что в строке 4 использован неподдерживаемый тип операнда в операторе деления (мы пытаемся делить строку на число).</a:t>
            </a:r>
            <a:endParaRPr/>
          </a:p>
          <a:p>
            <a:pPr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Отладка кода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(debugging)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22227" y="1015201"/>
            <a:ext cx="1154509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Чтоб разобраться, как так получилось, ставим 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breakpoint </a:t>
            </a: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 первой строке кода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,</a:t>
            </a:r>
            <a:endParaRPr lang="ru-RU" sz="24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70495" y="1540052"/>
            <a:ext cx="4448556" cy="1579929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7" y="3228719"/>
            <a:ext cx="1154509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и запускаем интерпретатор в режиме отладки </a:t>
            </a:r>
            <a:endParaRPr lang="ru-RU" sz="24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16539" y="3799122"/>
            <a:ext cx="3156469" cy="2942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Отладка кода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(debugging)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22228" y="1015201"/>
            <a:ext cx="37528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Используя окно отладчика 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067637" y="1015201"/>
            <a:ext cx="396902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, выясняем причину ошибки:</a:t>
            </a:r>
            <a:endParaRPr lang="ru-RU" sz="24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69028" y="928096"/>
            <a:ext cx="4098609" cy="6358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6068028" y="1239989"/>
            <a:ext cx="442102" cy="323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75858" y="1717181"/>
            <a:ext cx="6426442" cy="4125618"/>
          </a:xfrm>
          <a:prstGeom prst="rect">
            <a:avLst/>
          </a:prstGeom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2228" y="6083114"/>
            <a:ext cx="1171443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>
                <a:solidFill>
                  <a:srgbClr val="002060"/>
                </a:solidFill>
                <a:latin typeface="Calibri"/>
              </a:rPr>
              <a:t>x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и </a:t>
            </a:r>
            <a:r>
              <a:rPr lang="en-US" sz="2400" b="1">
                <a:solidFill>
                  <a:srgbClr val="002060"/>
                </a:solidFill>
                <a:latin typeface="Calibri"/>
              </a:rPr>
              <a:t>y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рассматриваются интерпретатором как строки, поэтому </a:t>
            </a:r>
            <a:r>
              <a:rPr lang="en-US" sz="2400" b="1">
                <a:solidFill>
                  <a:srgbClr val="002060"/>
                </a:solidFill>
                <a:latin typeface="Calibri"/>
              </a:rPr>
              <a:t>result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–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тоже строка. </a:t>
            </a:r>
            <a:endParaRPr lang="ru-RU" sz="24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Отладка кода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(debugging)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22227" y="1035948"/>
            <a:ext cx="11545095" cy="45704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Для решения проблемы явно указываем интерпретатору, что </a:t>
            </a:r>
            <a:r>
              <a:rPr lang="en-US" sz="2400" b="1">
                <a:solidFill>
                  <a:srgbClr val="002060"/>
                </a:solidFill>
                <a:latin typeface="Calibri"/>
              </a:rPr>
              <a:t>x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и </a:t>
            </a:r>
            <a:r>
              <a:rPr lang="en-US" sz="2400" b="1">
                <a:solidFill>
                  <a:srgbClr val="002060"/>
                </a:solidFill>
                <a:latin typeface="Calibri"/>
              </a:rPr>
              <a:t>y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надо складывать как числа:</a:t>
            </a:r>
            <a:endParaRPr lang="ru-RU" sz="24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x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Введите первое слагаемое: 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y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Введите второе слагаемое: "</a:t>
            </a:r>
            <a:r>
              <a:rPr lang="ru-RU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 +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>
                <a:solidFill>
                  <a:srgbClr val="880088"/>
                </a:solidFill>
                <a:latin typeface="Courier New"/>
              </a:rPr>
              <a:t>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y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800">
                <a:solidFill>
                  <a:srgbClr val="000000"/>
                </a:solidFill>
                <a:latin typeface="Courier New"/>
              </a:rPr>
              <a:t>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result 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 </a:t>
            </a:r>
            <a:endParaRPr lang="ru-RU" sz="18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8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f"</a:t>
            </a:r>
            <a:r>
              <a:rPr lang="ru-RU" sz="1800">
                <a:solidFill>
                  <a:srgbClr val="808080"/>
                </a:solidFill>
                <a:latin typeface="Courier New"/>
              </a:rPr>
              <a:t>Среднее арифметическое: {</a:t>
            </a:r>
            <a:r>
              <a:rPr lang="en-US" sz="1800">
                <a:solidFill>
                  <a:srgbClr val="000000"/>
                </a:solidFill>
                <a:latin typeface="Courier New"/>
              </a:rPr>
              <a:t>result</a:t>
            </a:r>
            <a:r>
              <a:rPr lang="en-US" sz="1800">
                <a:solidFill>
                  <a:srgbClr val="808080"/>
                </a:solidFill>
                <a:latin typeface="Courier New"/>
              </a:rPr>
              <a:t>}"</a:t>
            </a:r>
            <a:r>
              <a:rPr lang="en-US" sz="18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ru-RU" sz="1800" b="1">
              <a:solidFill>
                <a:srgbClr val="000080"/>
              </a:solidFill>
              <a:latin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Теперь код выполняется корректно: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C:\Users\ilia.orlov\venv\Scripts\python.exe C:/Users/ilia.orlov/example.py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chemeClr val="tx1"/>
                </a:solidFill>
                <a:latin typeface="Courier New"/>
                <a:cs typeface="Courier New"/>
              </a:rPr>
              <a:t>Введите первое слагаемое: 5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chemeClr val="tx1"/>
                </a:solidFill>
                <a:latin typeface="Courier New"/>
                <a:cs typeface="Courier New"/>
              </a:rPr>
              <a:t>Введите второе слагаемое: 2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chemeClr val="tx1"/>
                </a:solidFill>
                <a:latin typeface="Courier New"/>
                <a:cs typeface="Courier New"/>
              </a:rPr>
              <a:t>Среднее арифметическое: 3.5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ru-RU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chemeClr val="tx1"/>
                </a:solidFill>
                <a:latin typeface="Courier New"/>
                <a:cs typeface="Courier New"/>
              </a:rPr>
              <a:t>Process finished with exit code 0</a:t>
            </a:r>
            <a:endParaRPr lang="ru-RU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PEP20 -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Дзен Пайтона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The Zen of Python)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Явное лучше, чем неявное.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Читаемость имеет значение.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Особые случаи не настолько особые, чтобы нарушать правила.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Сейчас лучше, чем никогда.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Если реализацию сложно объяснить — идея плоха.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469</cp:revision>
  <dcterms:created xsi:type="dcterms:W3CDTF">2021-04-07T09:08:54Z</dcterms:created>
  <dcterms:modified xsi:type="dcterms:W3CDTF">2023-08-19T13:54:09Z</dcterms:modified>
  <cp:category/>
  <cp:contentStatus/>
  <cp:version/>
</cp:coreProperties>
</file>