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77" r:id="rId10"/>
    <p:sldId id="262" r:id="rId11"/>
    <p:sldId id="263" r:id="rId12"/>
    <p:sldId id="278" r:id="rId13"/>
    <p:sldId id="279" r:id="rId14"/>
    <p:sldId id="265" r:id="rId15"/>
    <p:sldId id="280" r:id="rId16"/>
    <p:sldId id="267" r:id="rId17"/>
    <p:sldId id="268" r:id="rId18"/>
    <p:sldId id="281" r:id="rId19"/>
    <p:sldId id="276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1857375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75" d="100"/>
          <a:sy n="75" d="100"/>
        </p:scale>
        <p:origin x="883" y="58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76267" y="574040"/>
            <a:ext cx="10964254" cy="2387600"/>
          </a:xfrm>
          <a:noFill/>
        </p:spPr>
        <p:txBody>
          <a:bodyPr/>
          <a:lstStyle/>
          <a:p>
            <a:r>
              <a:rPr lang="en-US" dirty="0"/>
              <a:t>IBM Capstone Project: </a:t>
            </a:r>
            <a:br>
              <a:rPr lang="en-US" dirty="0"/>
            </a:br>
            <a:r>
              <a:rPr lang="en-US" dirty="0"/>
              <a:t>Findings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1947" y="3737770"/>
            <a:ext cx="9071147" cy="1655762"/>
          </a:xfrm>
          <a:noFill/>
        </p:spPr>
        <p:txBody>
          <a:bodyPr/>
          <a:lstStyle/>
          <a:p>
            <a:r>
              <a:rPr lang="en-US" dirty="0"/>
              <a:t>Prepared by: </a:t>
            </a:r>
            <a:r>
              <a:rPr lang="en-US" b="1" dirty="0"/>
              <a:t>Ilya Pait</a:t>
            </a:r>
          </a:p>
          <a:p>
            <a:r>
              <a:rPr lang="en-US" i="1" dirty="0"/>
              <a:t>January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5272-077A-039A-BAED-382F175C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5F1-2E7C-9751-DD73-F2C08FD5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3230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4.2. Main Trends: Databases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3430-CCCA-C7F5-3BB3-D4E2A3A4E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184248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Findings</a:t>
            </a:r>
          </a:p>
          <a:p>
            <a:r>
              <a:rPr lang="en-US" sz="2200" dirty="0"/>
              <a:t>Finding 1</a:t>
            </a:r>
          </a:p>
          <a:p>
            <a:r>
              <a:rPr lang="en-US" sz="2200" dirty="0"/>
              <a:t>Finding 2</a:t>
            </a:r>
          </a:p>
          <a:p>
            <a:r>
              <a:rPr lang="en-US" sz="2200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E8255-FCF0-14A7-3EEB-923A0E6F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42485"/>
          </a:xfrm>
          <a:solidFill>
            <a:srgbClr val="92D050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Implications</a:t>
            </a:r>
          </a:p>
          <a:p>
            <a:r>
              <a:rPr lang="en-US" sz="2200" dirty="0"/>
              <a:t>Implication 1</a:t>
            </a:r>
          </a:p>
          <a:p>
            <a:r>
              <a:rPr lang="en-US" sz="2200" dirty="0"/>
              <a:t>Implication 2</a:t>
            </a:r>
          </a:p>
          <a:p>
            <a:r>
              <a:rPr lang="en-US" sz="2200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44" y="144408"/>
            <a:ext cx="1209402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4.3. Key Findings &amp; Implications</a:t>
            </a:r>
            <a:br>
              <a:rPr lang="en-US" sz="3600" dirty="0"/>
            </a:br>
            <a:r>
              <a:rPr lang="en-US" sz="3600" b="0" i="1" dirty="0">
                <a:latin typeface="+mn-lt"/>
              </a:rPr>
              <a:t>Programming languages</a:t>
            </a:r>
            <a:endParaRPr lang="en-US" sz="3600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543545"/>
            <a:ext cx="5181600" cy="1662110"/>
          </a:xfrm>
          <a:solidFill>
            <a:schemeClr val="tx2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/>
              <a:t>Findings</a:t>
            </a:r>
          </a:p>
          <a:p>
            <a:r>
              <a:rPr lang="en-US" sz="2200" dirty="0"/>
              <a:t>Finding 1</a:t>
            </a:r>
          </a:p>
          <a:p>
            <a:r>
              <a:rPr lang="en-US" sz="2200" dirty="0"/>
              <a:t>Finding 2</a:t>
            </a:r>
          </a:p>
          <a:p>
            <a:r>
              <a:rPr lang="en-US" sz="2200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2179" y="1543544"/>
            <a:ext cx="5181600" cy="1662111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/>
              <a:t>Implications</a:t>
            </a:r>
          </a:p>
          <a:p>
            <a:r>
              <a:rPr lang="en-US" sz="2200" dirty="0"/>
              <a:t>Implication 1</a:t>
            </a:r>
          </a:p>
          <a:p>
            <a:r>
              <a:rPr lang="en-US" sz="2200" dirty="0"/>
              <a:t>Implication 2</a:t>
            </a:r>
          </a:p>
          <a:p>
            <a:r>
              <a:rPr lang="en-US" sz="2200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5184-A3F2-4F35-DFA0-E3DAF2208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E725-FDC6-C6AB-8B91-BBBBBD7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44" y="123388"/>
            <a:ext cx="12094029" cy="1325563"/>
          </a:xfrm>
        </p:spPr>
        <p:txBody>
          <a:bodyPr>
            <a:normAutofit/>
          </a:bodyPr>
          <a:lstStyle/>
          <a:p>
            <a:r>
              <a:rPr lang="en-US" dirty="0"/>
              <a:t>4.3. Key Findings &amp; Implications</a:t>
            </a:r>
            <a:br>
              <a:rPr lang="en-US" dirty="0"/>
            </a:br>
            <a:r>
              <a:rPr lang="en-US" b="0" i="1" dirty="0">
                <a:latin typeface="+mn-lt"/>
              </a:rPr>
              <a:t>Databases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8F72-C10C-3369-6D87-ECE342C84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543545"/>
            <a:ext cx="5181600" cy="1756703"/>
          </a:xfrm>
          <a:solidFill>
            <a:schemeClr val="tx2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/>
              <a:t>Findings</a:t>
            </a:r>
          </a:p>
          <a:p>
            <a:r>
              <a:rPr lang="en-US" sz="2200" dirty="0"/>
              <a:t>Finding 1</a:t>
            </a:r>
          </a:p>
          <a:p>
            <a:r>
              <a:rPr lang="en-US" sz="2200" dirty="0"/>
              <a:t>Finding 2</a:t>
            </a:r>
          </a:p>
          <a:p>
            <a:r>
              <a:rPr lang="en-US" sz="2200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D5697-ED1A-E6CC-D5F5-D7426052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2179" y="1543545"/>
            <a:ext cx="5181600" cy="168313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/>
              <a:t>Implications</a:t>
            </a:r>
          </a:p>
          <a:p>
            <a:r>
              <a:rPr lang="en-US" sz="2200" dirty="0"/>
              <a:t>Implication 1</a:t>
            </a:r>
          </a:p>
          <a:p>
            <a:r>
              <a:rPr lang="en-US" sz="2200" dirty="0"/>
              <a:t>Implication 2</a:t>
            </a:r>
          </a:p>
          <a:p>
            <a:r>
              <a:rPr lang="en-US" sz="2200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50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4.4. Dashboard: Key Metrics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21588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32098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3F4F61-FF8F-F002-9DAF-01919C9D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4.4. Dashboard: Key Metrics (2/3)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A90DA-4A82-3BD5-5B86-72036B07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0889-4EB4-5465-D9EA-0023F8776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32098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30B133-17F3-6C3B-488E-71421B98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4.4. Dashboard: Key Metrics (3/3)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30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108C5-4ECF-7B84-FAAA-CACA9019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A7A0-5060-5DB7-FB16-D1B9E889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5. Discussion and Key Implications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DA4FA23-5E2E-C252-07D7-B4E506C760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157C-38B3-FF16-78D9-BC0E19E8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5840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Summary / Key Points</a:t>
            </a:r>
          </a:p>
          <a:p>
            <a:r>
              <a:rPr lang="en-US" sz="2200" dirty="0"/>
              <a:t>Point 1</a:t>
            </a:r>
          </a:p>
          <a:p>
            <a:r>
              <a:rPr lang="en-US" sz="2200" dirty="0"/>
              <a:t>Point 2</a:t>
            </a:r>
          </a:p>
          <a:p>
            <a:r>
              <a:rPr lang="en-US" sz="2200" dirty="0"/>
              <a:t>Point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1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5.1. Findings Overview: Main Takeaways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1695341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Key Takeaways</a:t>
            </a:r>
          </a:p>
          <a:p>
            <a:r>
              <a:rPr lang="en-US" sz="2200" dirty="0"/>
              <a:t>Takeaway 1</a:t>
            </a:r>
          </a:p>
          <a:p>
            <a:r>
              <a:rPr lang="en-US" sz="2200" dirty="0"/>
              <a:t>Takeaway 2</a:t>
            </a:r>
          </a:p>
          <a:p>
            <a:r>
              <a:rPr lang="en-US" sz="2200" dirty="0"/>
              <a:t>Takeaway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5.2. Key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169534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/>
              <a:t>Findings</a:t>
            </a:r>
          </a:p>
          <a:p>
            <a:r>
              <a:rPr lang="en-US" sz="2200" dirty="0"/>
              <a:t>Finding 1</a:t>
            </a:r>
          </a:p>
          <a:p>
            <a:r>
              <a:rPr lang="en-US" sz="2200" dirty="0"/>
              <a:t>Finding 2</a:t>
            </a:r>
          </a:p>
          <a:p>
            <a:r>
              <a:rPr lang="en-US" sz="2200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95341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/>
              <a:t>Implications</a:t>
            </a:r>
          </a:p>
          <a:p>
            <a:r>
              <a:rPr lang="en-US" sz="2200" dirty="0"/>
              <a:t>Implication 1</a:t>
            </a:r>
          </a:p>
          <a:p>
            <a:r>
              <a:rPr lang="en-US" sz="2200" dirty="0"/>
              <a:t>Implication 2</a:t>
            </a:r>
          </a:p>
          <a:p>
            <a:r>
              <a:rPr lang="en-US" sz="2200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6.Conclusions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254667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Main conclusions:</a:t>
            </a:r>
          </a:p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228346" y="1589373"/>
            <a:ext cx="5181600" cy="4351338"/>
          </a:xfrm>
          <a:prstGeom prst="rect">
            <a:avLst/>
          </a:prstGeom>
          <a:solidFill>
            <a:srgbClr val="FFC000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200" dirty="0"/>
              <a:t>Executive Summary</a:t>
            </a:r>
          </a:p>
          <a:p>
            <a:pPr marL="457200" indent="-457200">
              <a:buAutoNum type="arabicPeriod"/>
            </a:pPr>
            <a:r>
              <a:rPr lang="en-US" sz="2200" dirty="0"/>
              <a:t>Introduction</a:t>
            </a:r>
          </a:p>
          <a:p>
            <a:pPr marL="0" indent="0">
              <a:buNone/>
            </a:pPr>
            <a:r>
              <a:rPr lang="en-US" sz="2200" dirty="0"/>
              <a:t>3.   Methodology applied</a:t>
            </a:r>
          </a:p>
          <a:p>
            <a:pPr marL="0" indent="0">
              <a:buNone/>
            </a:pPr>
            <a:r>
              <a:rPr lang="en-US" sz="2200" dirty="0"/>
              <a:t>4.   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pPr marL="0" indent="0">
              <a:buNone/>
            </a:pPr>
            <a:r>
              <a:rPr lang="en-US" sz="2200" dirty="0"/>
              <a:t>5. Discussion</a:t>
            </a:r>
          </a:p>
          <a:p>
            <a:pPr lvl="1"/>
            <a:r>
              <a:rPr lang="en-US" sz="1800" dirty="0"/>
              <a:t>Findings overview </a:t>
            </a:r>
          </a:p>
          <a:p>
            <a:pPr lvl="1"/>
            <a:r>
              <a:rPr lang="en-US" sz="1800" dirty="0"/>
              <a:t>Key Implications</a:t>
            </a:r>
          </a:p>
          <a:p>
            <a:pPr marL="0" indent="0">
              <a:buNone/>
            </a:pPr>
            <a:r>
              <a:rPr lang="en-US" sz="2200" dirty="0"/>
              <a:t>6. Conclusion</a:t>
            </a:r>
          </a:p>
          <a:p>
            <a:pPr marL="0" indent="0">
              <a:buNone/>
            </a:pPr>
            <a:r>
              <a:rPr lang="en-US" sz="2200" dirty="0"/>
              <a:t>7. 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7. Annexes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36809" y="1573378"/>
            <a:ext cx="6809509" cy="169534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List of Annexes</a:t>
            </a:r>
          </a:p>
          <a:p>
            <a:r>
              <a:rPr lang="en-US" sz="2200" dirty="0"/>
              <a:t>Annex 1</a:t>
            </a:r>
          </a:p>
          <a:p>
            <a:r>
              <a:rPr lang="en-US" sz="2200" dirty="0"/>
              <a:t>Annex 2</a:t>
            </a:r>
          </a:p>
          <a:p>
            <a:r>
              <a:rPr lang="en-US" sz="2200" dirty="0"/>
              <a:t>Annex 3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17" y="267438"/>
            <a:ext cx="808023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Annex 1.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811517" y="1593001"/>
            <a:ext cx="10489276" cy="104580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07" y="288458"/>
            <a:ext cx="806972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Annex 2. 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749207" y="1519428"/>
            <a:ext cx="10693586" cy="115090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1.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6096000" y="1630528"/>
            <a:ext cx="5265683" cy="30360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90" y="216040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2.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5444359" y="1783584"/>
            <a:ext cx="6049116" cy="247310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Point1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Point2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Point3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Point4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Sub Point1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Sub Point2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719145" y="1705114"/>
            <a:ext cx="6907924" cy="244647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53F9-71A9-5E0E-54BC-D1C8F134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C840-28E5-98E5-87A8-F1AD62F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4. 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7F33-809E-071A-6511-3B1BF4B36CF9}"/>
              </a:ext>
            </a:extLst>
          </p:cNvPr>
          <p:cNvSpPr txBox="1">
            <a:spLocks/>
          </p:cNvSpPr>
          <p:nvPr/>
        </p:nvSpPr>
        <p:spPr>
          <a:xfrm>
            <a:off x="4719145" y="1705114"/>
            <a:ext cx="6907924" cy="27617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99ACA-364A-CE76-6451-85931ADB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375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85725"/>
            <a:ext cx="116664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4.1.  Main Trends: Programming Languages (1/2)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574655"/>
            <a:ext cx="4614949" cy="501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4655"/>
            <a:ext cx="5094890" cy="501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8" y="2087105"/>
            <a:ext cx="4614949" cy="108787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358759" y="2076594"/>
            <a:ext cx="5273566" cy="101430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3546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4.1. Main Trends: Programming Languages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6"/>
            <a:ext cx="5181600" cy="1863506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Findings</a:t>
            </a:r>
          </a:p>
          <a:p>
            <a:r>
              <a:rPr lang="en-US" sz="2200" dirty="0"/>
              <a:t>Finding 1</a:t>
            </a:r>
          </a:p>
          <a:p>
            <a:r>
              <a:rPr lang="en-US" sz="2200" dirty="0"/>
              <a:t>Finding 2</a:t>
            </a:r>
          </a:p>
          <a:p>
            <a:r>
              <a:rPr lang="en-US" sz="2200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1863506"/>
          </a:xfrm>
          <a:solidFill>
            <a:srgbClr val="92D050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Implications</a:t>
            </a:r>
          </a:p>
          <a:p>
            <a:r>
              <a:rPr lang="en-US" sz="2200" dirty="0"/>
              <a:t>Implication 1</a:t>
            </a:r>
          </a:p>
          <a:p>
            <a:r>
              <a:rPr lang="en-US" sz="2200" dirty="0"/>
              <a:t>Implication 2</a:t>
            </a:r>
          </a:p>
          <a:p>
            <a:r>
              <a:rPr lang="en-US" sz="2200" dirty="0"/>
              <a:t>Implication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2C7AD-7B70-0623-C959-BAEA55CC6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04B3D61-BDF7-8B7E-304C-A5290F96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04" y="288377"/>
            <a:ext cx="116664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4.2.  Main Trends: Databases (1/2)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98A7D0-6BDB-F397-41EC-E44E97DC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529857"/>
            <a:ext cx="4614949" cy="501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895FB88-6C01-250E-5328-7B4B5877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9857"/>
            <a:ext cx="5094890" cy="501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AA4A4F-62B2-4F11-5FB7-36F140DEBDF2}"/>
              </a:ext>
            </a:extLst>
          </p:cNvPr>
          <p:cNvSpPr txBox="1">
            <a:spLocks/>
          </p:cNvSpPr>
          <p:nvPr/>
        </p:nvSpPr>
        <p:spPr>
          <a:xfrm>
            <a:off x="838198" y="2039132"/>
            <a:ext cx="4614949" cy="121907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DAE5B9-E5E5-F612-C674-79C52165BFE4}"/>
              </a:ext>
            </a:extLst>
          </p:cNvPr>
          <p:cNvSpPr txBox="1">
            <a:spLocks/>
          </p:cNvSpPr>
          <p:nvPr/>
        </p:nvSpPr>
        <p:spPr>
          <a:xfrm>
            <a:off x="6096000" y="2039131"/>
            <a:ext cx="5273566" cy="1219077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541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f80a141d-92ca-4d3d-9308-f7e7b1d44ce8"/>
    <ds:schemaRef ds:uri="155be751-a274-42e8-93fb-f39d3b9bccc8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0</TotalTime>
  <Words>494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IBM Capstone Project:  Findings Report</vt:lpstr>
      <vt:lpstr>PowerPoint Presentation</vt:lpstr>
      <vt:lpstr>1. Executive Summary</vt:lpstr>
      <vt:lpstr>2. Introduction</vt:lpstr>
      <vt:lpstr>3. Methodology</vt:lpstr>
      <vt:lpstr>4. Results Overview</vt:lpstr>
      <vt:lpstr>4.1.  Main Trends: Programming Languages (1/2)</vt:lpstr>
      <vt:lpstr>4.1. Main Trends: Programming Languages (2/2)</vt:lpstr>
      <vt:lpstr>4.2.  Main Trends: Databases (1/2)</vt:lpstr>
      <vt:lpstr>4.2. Main Trends: Databases (2/2)</vt:lpstr>
      <vt:lpstr>4.3. Key Findings &amp; Implications Programming languages</vt:lpstr>
      <vt:lpstr>4.3. Key Findings &amp; Implications Databases</vt:lpstr>
      <vt:lpstr>4.4. Dashboard: Key Metrics (1/3)</vt:lpstr>
      <vt:lpstr>4.4. Dashboard: Key Metrics (2/3)</vt:lpstr>
      <vt:lpstr>4.4. Dashboard: Key Metrics (3/3)</vt:lpstr>
      <vt:lpstr>5. Discussion and Key Implications</vt:lpstr>
      <vt:lpstr>5.1. Findings Overview: Main Takeaways</vt:lpstr>
      <vt:lpstr>5.2. Key Implications</vt:lpstr>
      <vt:lpstr>6.Conclusions</vt:lpstr>
      <vt:lpstr>7. Annexes</vt:lpstr>
      <vt:lpstr>Annex 1. Job Postings</vt:lpstr>
      <vt:lpstr>Annex 2. 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Ilya Pait</cp:lastModifiedBy>
  <cp:revision>32</cp:revision>
  <dcterms:created xsi:type="dcterms:W3CDTF">2024-10-30T05:40:03Z</dcterms:created>
  <dcterms:modified xsi:type="dcterms:W3CDTF">2025-01-03T10:18:14Z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