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Wmflabs%20Lond%20Area%20List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– Recommending Relocation Neighborhood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Ilya Turian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17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Dealing with </a:t>
            </a:r>
            <a:r>
              <a:rPr lang="en-US" dirty="0" err="1" smtClean="0"/>
              <a:t>NaN’s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430702" cy="34163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After the merge, we encountered quite a few </a:t>
            </a:r>
            <a:r>
              <a:rPr lang="en-US" dirty="0" err="1" smtClean="0"/>
              <a:t>NaN</a:t>
            </a:r>
            <a:r>
              <a:rPr lang="en-US" dirty="0" smtClean="0"/>
              <a:t> features in our data frame.</a:t>
            </a:r>
          </a:p>
          <a:p>
            <a:pPr algn="l" rtl="0"/>
            <a:r>
              <a:rPr lang="en-US" dirty="0" smtClean="0"/>
              <a:t>The reason for this was some venue types that are common in some cities, but non existent in other.</a:t>
            </a:r>
          </a:p>
          <a:p>
            <a:pPr algn="l" rtl="0"/>
            <a:r>
              <a:rPr lang="en-US" dirty="0" smtClean="0"/>
              <a:t>American Restaurant, for example, exist in all 3 cities, but Antique Shop is not.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20" y="2603500"/>
            <a:ext cx="3887654" cy="31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Dealing with </a:t>
            </a:r>
            <a:r>
              <a:rPr lang="en-US" dirty="0" err="1"/>
              <a:t>NaN’s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Two approaches were considered:</a:t>
            </a:r>
          </a:p>
          <a:p>
            <a:pPr marL="800100" lvl="1" indent="-342900" algn="l" rtl="0">
              <a:buFont typeface="+mj-lt"/>
              <a:buAutoNum type="alphaUcPeriod"/>
            </a:pPr>
            <a:r>
              <a:rPr lang="en-US" dirty="0" smtClean="0"/>
              <a:t>Dropping the columns (Venue Types) that don’t exist in the 3 cities.</a:t>
            </a:r>
          </a:p>
          <a:p>
            <a:pPr marL="800100" lvl="1" indent="-342900" algn="l" rtl="0">
              <a:buFont typeface="+mj-lt"/>
              <a:buAutoNum type="alphaUcPeriod"/>
            </a:pPr>
            <a:r>
              <a:rPr lang="en-US" dirty="0" smtClean="0"/>
              <a:t>Replacing the Nan’s with 0.</a:t>
            </a:r>
          </a:p>
          <a:p>
            <a:pPr indent="-285750" algn="l" rtl="0"/>
            <a:r>
              <a:rPr lang="en-US" dirty="0" smtClean="0"/>
              <a:t>The second approach was chosen due to 2 factors:</a:t>
            </a:r>
          </a:p>
          <a:p>
            <a:pPr marL="800100" lvl="1" indent="-342900" algn="l" rtl="0">
              <a:buFont typeface="+mj-lt"/>
              <a:buAutoNum type="alphaUcPeriod"/>
            </a:pPr>
            <a:r>
              <a:rPr lang="en-US" dirty="0" smtClean="0"/>
              <a:t>Not having a certain venue type, is also a feature that should be considered.</a:t>
            </a:r>
          </a:p>
          <a:p>
            <a:pPr marL="800100" lvl="1" indent="-342900" algn="l" rtl="0">
              <a:buFont typeface="+mj-lt"/>
              <a:buAutoNum type="alphaUcPeriod"/>
            </a:pPr>
            <a:r>
              <a:rPr lang="en-US" dirty="0" smtClean="0"/>
              <a:t>The accuracy metrics were better using the second solution.</a:t>
            </a:r>
          </a:p>
          <a:p>
            <a:pPr marL="457200" lvl="1" indent="0" algn="l" rtl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achieve our business goal, we decided to use K-nearest neighbor classifier.</a:t>
            </a:r>
          </a:p>
          <a:p>
            <a:pPr algn="l" rtl="0"/>
            <a:r>
              <a:rPr lang="en-US" dirty="0" smtClean="0"/>
              <a:t>This is an unsupervised training method that groups members by their feature similarity, in our case, ratio of certain venues.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626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r>
              <a:rPr lang="en-US" dirty="0" smtClean="0"/>
              <a:t>– choosing k value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3362"/>
          </a:xfrm>
        </p:spPr>
        <p:txBody>
          <a:bodyPr/>
          <a:lstStyle/>
          <a:p>
            <a:pPr algn="l" rtl="0"/>
            <a:r>
              <a:rPr lang="en-US" dirty="0" smtClean="0"/>
              <a:t>Before our training we must decide on the k value – the amount of clusters we want to be created.</a:t>
            </a:r>
          </a:p>
          <a:p>
            <a:pPr algn="l" rtl="0"/>
            <a:r>
              <a:rPr lang="en-US" dirty="0" smtClean="0"/>
              <a:t>To do this we used the “Elbow Method”. We trained the model using different values of k and looked for the best accuracy.</a:t>
            </a:r>
          </a:p>
          <a:p>
            <a:pPr algn="l" rtl="0"/>
            <a:r>
              <a:rPr lang="en-US" dirty="0" smtClean="0"/>
              <a:t>We received the following graph:</a:t>
            </a:r>
          </a:p>
          <a:p>
            <a:pPr algn="l" rtl="0"/>
            <a:r>
              <a:rPr lang="en-US" dirty="0" smtClean="0"/>
              <a:t>The absolute best was at </a:t>
            </a:r>
            <a:r>
              <a:rPr lang="en-US" dirty="0" smtClean="0"/>
              <a:t>k=7, </a:t>
            </a:r>
            <a:r>
              <a:rPr lang="en-US" dirty="0" smtClean="0"/>
              <a:t>however</a:t>
            </a:r>
          </a:p>
          <a:p>
            <a:pPr marL="0" indent="0" algn="l" rtl="0">
              <a:buNone/>
            </a:pPr>
            <a:r>
              <a:rPr lang="en-US" dirty="0" smtClean="0"/>
              <a:t>      we decided it’s quite low and won’t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create good enough differentiation.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5" name="AutoShape 3" descr="data:image/png;base64,iVBORw0KGgoAAAANSUhEUgAAAX0AAAD8CAYAAACb4nSYAAAABHNCSVQICAgIfAhkiAAAAAlwSFlzAAALEgAACxIB0t1+/AAAADl0RVh0U29mdHdhcmUAbWF0cGxvdGxpYiB2ZXJzaW9uIDMuMC4yLCBodHRwOi8vbWF0cGxvdGxpYi5vcmcvOIA7rQAAIABJREFUeJztvXmYXGd15/89te9VXd2t3tSLZMmWvEqyJBMWhx2bBJs1mCU4CRnC/MJMSMIkMJmB/MjwPJPkIUAmDGHzwI8HsAFDcGY8EIMNtgFbki3ZlpBkLa2l1d3q6q2quvbl/f1x71tdXV3LvVW3lu46n+fx4+6qe6vevq3+1rnnPed7SAgBhmEYpjswtXsBDMMwTOtg0WcYhukiWPQZhmG6CBZ9hmGYLoJFn2EYpotg0WcYhukiWPQZhmG6CBZ9hmGYLoJFn2EYpouwtHsBpfT19YmJiYl2L4NhGGZD8cwzz8wLIfprHddxoj8xMYEjR460exkMwzAbCiK6qOU4Tu8wDMN0ESz6DMMwXQSLPsMwTBfBos8wDNNFsOgzDMN0ESz6DMMwXQSLPsMwTBfBoq+TF6bCeObiYruXwTAMUxcs+jr5xEPH8Vc/ON7uZTAMw9RFx3XkdjL5vMCp2SgAQAgBImrzihiGYfTBkb4OLi/FEU/nEE/nML+SbvdyGIZhdMOir4OTM9HC15cWY21cCcMwTH2w6Ovg9Gyx6MfbuBKGYZj6YNHXwanZCEYCThABFxdY9BmG2XhoEn0iuoOIThPRWSL6aJnn/4yIfk1EzxPRT4lovOi5e4nojPrfvUYuvtWcmo3iphE/hnwOjvQZhtmQ1BR9IjID+DyAOwFcD+BdRHR9yWFHAewXQtwM4HsA/k49NwjgEwBuA3AQwCeIqMe45beOeDqLCwsx7BryYqzXhUsc6TMMswHREukfBHBWCHFeCJEGcD+Au4sPEEI8JoSQKvgUgK3q128A8IgQYlEIsQTgEQB3GLN0/Txw+BL++efn6jr3zNUVCAHsGvRhLOjCxSZG+kcuLOLgp36CUDTVtPdgGKY70SL6IwAuF30/pT5WifcD+L91ntsUhBD4x5+ewV8++AL+4d9eRCqb0/0ap2YjAIDdQ16M97oRiqaQSOt/HS0cvbSMuWgKhya585dhGGPRIvrlOpBE2QOJ3gtgP4C/13MuEX2AiI4Q0ZFQKKRhSdoRQuBvf3Qa//DIi9g16EU6l8eJ6Yju1zk5E4XLZsZojwujQReA5lXwzISTAIBjl5ea8voMw3QvWkR/CsBo0fdbAUyXHkRErwXwVwDuEkKk9JwrhPiSEGK/EGJ/f3/Nub6ayecF/vqhE/jnn5/De18yhq/9/kEASiStl1OzEVw74IXJRBhvsujPRhIA6lsnwzBMNbSI/mEAO4loGxHZANwD4KHiA4hoL4AvQhH8uaKnfgzg9UTUo27gvl59rOnk8gJ/+eDz+PqvLuIDt2/H39x9Iwb9DowEnDh6SV8ELYTA6dkodg95AQDjvYroX1xoToOWjPRfuBJGJpdvynswDNOd1BR9IUQWwIegiPVJAN8RQpwgok8S0V3qYX8PwAPgu0R0jIgeUs9dBPA3UD44DgP4pPpYU8nk8viT+4/iu89M4cOv3YmP3bmr4JOzZyygO4Kei6awFM9g16APAOB3WuF1WHC5WZF+OAmvw4JUNo9TRV3ADMMwjaLJcE0I8TCAh0se+3jR16+tcu59AO6rd4F6SWZy+NC3nsVPTs7hr964G//u9u1rnt87GsD/eX4Gc5Ektvgcml7z5IyyB3DdoBLpExHGe5tTwZPN5TEXTeHuW4bx/aNXcPTyEm7a6jf8fRiG6U42VUduPJ3FH379CH5ycg7/7c03rhN8ANg7prQJPKsj2pfOmrtU0QeAsWBzavXnV9LI5QX2jveg32vHMc7rMwxjIJtG9CPJDN731UP45bl5fPodt+C9Lxkve9wNwz5YzYSjOipjTs9GMeR3IOCyFR4bC7oxtZRALl+2kKluZsLKJu6w34G9owEcvcyizzCMcWwa0U+kc1iKp/FP796Ht926teJxDqsZNwz7deX1T85E1kT5gBLpp3N5zEaSda+5HHITd9DvwJ6xACbnY1iKsY0zwzDGsGlEf8DnwI8+fDveeNNQzWP3jgXw/NQyshoqY9LZPM6FVrBryLfmcVnBY3SKR4r+kN+JvaNKKurYFEf7DMMYw6YRfQCwmrX9OHvHepDM5Au5+mqcn19BJifKRvqA8b76s+EE7BYTelxW3LzVDxNxvT7DMMaxqURfK3tHAwCgqV5flkzKck3JkN8Bi4kMb9CaCScx5HeAiOC2W3DtgBfHOK/PMIxBdKXob+1xos9j1xRBn5qNwmombO93r3ncYjZhpMdpuK/+bDiJQf9qKenesR4cu7SEvMEbxgzDdCddKfpEhL1j2ipjTs1GsGOLt2zqaCzoalKk7yx8v3c0gEgyi8kmdf8yDNNddKXoA8C+sR5NlTGnZqLr8vmS8V5jRT+fF7gaKY30ZSqKUzwMwzRO14q+FNNq+fLleBqzkWRF0R8LurAczyCcyBiypvlYCtm8wFCR6F/T74HXbtHtF8QwDFOOrhV9WRnzbBUxLXTilpRrSsaCSp7fKA+eWVmjX2QPYTIRbhkN8GYuwzCG0LWi77JZsGvQVzVtckr13NldJdIHjBuSXlyjX8ye0QBOzUabNrSFYZjuoWtFH1BSPMcuL1e0Ujg1G0XQbUO/1172+bFeY331Z4u6cUvXmcsLvHAlbMj7MM1BCIF0lq2wmc6my0W/ByupLM6FVso+f3I2iusGvAVb5lI8dgt63TbDGrSmwwlYzYRet23N43t09BUw7eO7z0zhwKd+gmSG78iYzqWrRX/fWGUxzecFXpyNYtdQ+dSOZMzACh5Zo28yrf2Q6fXYMRZ0cV6/w3no2DTCCeM29hmmGXS16G/rc8PvtOLZi+vF9NJiHIlMDrsHy2/iSsaCLkNz+kM+Z9nn9tYx/IVpHbFUFk9PLgAAoslsm1fDMJXpatFfbdJaH+mfmlU2cWtF+uNBF6aXE4bkcku7cYvZMxrAbCRZsF5mOosnz84jk1P2hlZSLPpM59LVog8Ae0d7cGZuBZHk2lvykzNREAE7t1QX/dGgC3kBTC83JsZCCMyqvjtl16kOf+GhKp3Jz06vjoaOsegzHQyL/lgAQgDPX15bGXN6NoptvW44beaq54/3KrX6jY5OXIylkc7lK0b6u4e8sJlNPFSlAxFC4LFTIUyo1Vyc3mE6ma4X/VsqVMacmo3UTO0ARb76DYr+ao1+edG3W8y4YcTHkX4HcnImitlIEm+6ZRgAp3eYzqbrRd/vtGLnFs+aztxYKouLi/F1dsrl6PfYYbeYcKlBQ7TVGv3yG7mAktd//soyMhqGvzCt4zE1tfPbN6uin+TqHaZz6XrRB1Bw3BRC2Yh78WoUQqCi504xJhMZ4rY5E6ke6SvrVIa/nNYw/IVpHY+emsNNI35M9Cl3fRzpM50Miz4UMV2OZ3BBLb2Uoqol0geMKducDSdgMRH6POW7f4Gi4S+c1+8YlmJpHL20hFft2gK7xQyb2YSVFDdnMZ0Liz6K7YuVFM+p2SjcNjO29lROtRQjG7TknUI9zISTGPA5YDaV7/4F5PAXG3fmdhCPnwkhL4BXXdcPAPA4LFhJcXqH6VxY9KGUZbpt5kLz08mZCK4b9K7rjK3EWNCFeDqHhRre/NWYWa5coy8hIuwZ7eHO3A7isVNz6HXbcMtWJXDw2C1Y4eodpoNh0QdgVu2Lj15eghACp2ajFe2UyyEreBpJ8cxGaos+oNyVnA/FEI5zNNlucnmBn78Ywm9e218IEDx2C+f0mY6GRV9l31gPTs5EMTkfQziR0bSJK5EWy/X66gshMBNOYMinQfTVvP6xKY72282xy8tYimfwql1bCo8p6R0WfaN48sw8LszzqFAjYdFXkfbF331mCoD2TVwA2NrTWKQfTmSQzFRuzCrmpq1+ELHjZifw2Kk5mE2E23f2Fx7jSN9Y/sO3n8UXfnau3cvYVLDoq0j74u8eUUT/Oh2RvsNqxqDPUXfZZqXhKeXwOqy4dou3I8zX5iJJfONXF2rOGd6sPHZ6DreO9cDvshYe45y+cSQzOSzFM1iMd+e/r2ZhafcCOoVejx3jvUrp5UjACb/TWvukIpQKnvpuQysNT6nEntEAfnRiFkKIsl7/QghcWoxjOZ4pdBwbyYnpML765CT+9blpZHICqWwef/iK7Ya/TydzNZLEiekI/uKO69Y8zukd45hfSQEAW1UbDIt+EXtHA7i4ENeVz5eMB134+Yuhut63lgVDKXvHAnjgyGVMzsewvd8DQPkD+eW5Bfzy7DyePDuPqSXFAO7uPcP4mzffCJ9D34dYKfm8wE9PzeGrT57HU+cX4bKZ8Z7bxvHA4cuF9XcTj51SunBfXZTPBwCv3cLeOwYRiqqiz0ULhsKiX8TesR78y7FpXakdyVjQhbloCol0rqZJWymz4QRMhIpjGUvZo/YVfPPpSzAR8OTZBZxU5/l6HRa89Jpe/NHt2zG/ksY/PXYWz1xcwufu2YNbx4P6figolhTfe2YK/+sXk7ig3gX95zfuwjsPjMHvtOLxF0OFO5Vu4rHTcxj2O3DdwNp/K267BalsHplcHlYzZ08boSD6HOkbCot+EQe3KaJYT0pEzsu9vBTHtQP6PjRmwkn0e+2aRWLnFi+8dgu++uQkbGYT9k/04D+94Tq8bEcfbhrxr2nwuv3afnz4gaP4nS8+hf/w6h340Kt2wKLhfS7Mx/DNpy/igcOXEUlmsXcsgI+84TrcccPgmvMHfA7MRrpL9FPZHJ48M4+7946sS6957MqfVCyVRcBlK3c6o5GQmt5ZTnBO30hY9IvYPeTDI396O3Zs8eg+V5ZtXlrQL/qzkaSmTVyJ2UT42h8cRCyVxYGJYNU7i1vHe/Dwf3wFPv7DE/jsT87gyTPz+Mw792BUXW8xubzAo6fm8I2nLuLxF0OwmAhvuHEQf/Cybbh1vKfs6w/6HTg0uah57ZuBIxeWEEvn8Orrtqx7zuNQ/qSiSRb9RpGRfjKTRzKTg8Oq7w6aKQ+Lfgk7dQq2pBFf/ZlwEjt1ftBUEuFyeB1WfOade/DK6/rxX35wHG/83BP4b2+5EXfvGQGg7Ac8cPgyvvX0JVxZTmDAZ8efvvZa3HNwFAM1egcGfA7MRZPI54XmDuaNzqOn5mCzmPDSHb3rnvOqkT5v5jbOnCr6ABBJZFj0DUKT6BPRHQA+B8AM4CtCiP9e8vztAD4L4GYA9wghvlf0XA7AC+q3l4QQdxmx8E6jx2WFx27R3aAlhMDMcgKv2NnXpJWtcveeEewb68GHHziGP7n/GB5VNyMffmEGmZzAy3b04r/+9m68ZveA5lTTkN+BTE5gMZ6uaha3mXjs9Bxesr0XLtv6Px8Z6bPoN06oSPSXExls0dC8yNSmpugTkRnA5wG8DsAUgMNE9JAQ4tdFh10C8HsAPlLmJRJCiD0GrLWjISLVbVNf2WY0lUUsndNcudMoo0EXHvjAS/BPj53FP/70DNw2C95z2zje+5LxutJa8k5gNpzsCtG/uBDD+VAMv/uS8bLPuznSN4xQNAWLiZDNCyxzBY9haIn0DwI4K4Q4DwBEdD+AuwEURF8IcUF9rqune4wFXXhxTp/XvZbhKUZjMZvw4ddei/fcNg6XzVwQqnqQvQWz4SRuHPEbtcSORd4dvapMPh8oSu9w2WbDhKIpbOtz48zcClfwGIiWe/gRAJeLvp9SH9OKg4iOENFTRPRmXavbYIz3ujC1mEA+r91iWW+NvpH0e+0NCT4ADMpIv0sqeB47HcL2Pjcm+txln+f0jjEIIRBaSWHngHL3ucxduYahRfTL7c7pMY4fE0LsB/BuAJ8lomvWvQHRB9QPhiOhUH0NTp3AWK8L6VxelwDOhpUmqsENmq/s89hgIqVDdbMTT2fx1PmFNQZrpXg40jeESDKLdDaPHVuUwgqO9I1Di+hPARgt+n4rgGmtbyCEmFb/fx7AzwDsLXPMl4QQ+4UQ+/v7+0uf3jAUyjZ1bObKSL9WlUynYjGb0O+1d0WD1i/PLiCdzVdM7QCA28aRvhGEosq/p219LpiIRd9ItIj+YQA7iWgbEdkA3APgIS0vTkQ9RGRXv+4D8DIU7QVsNsaDyi3/JR1um3ID1GbZuN2bg35nV6R3Hj09B7fNjAPbKpfLmkwEt83Mot8gslxzwOuA32nljVwDqak0QogsgA8B+DGAkwC+I4Q4QUSfJKK7AICIDhDRFIB3APgiEZ1QT98N4AgRPQfgMQD/vaTqZ1MxFFDGHeqN9NuRzzeSQV97I/1nLi7iY99/HtFkc4XhyTPzeOmOPtgt1evFPQ522mwUWa7Z77XD77RypG8gmnbxhBAPA3i45LGPF319GErap/S8XwK4qcE1bhisZhNGAk5dDVqz4WRh8tZGZdDnwC/PLbT8fZOZHD7zyIv48hPnkRfAa3cP4DW7B5ryXtlcHlNLcdy9Z7jmseyp3zhrRN9lwzKLvmFs3JxChzIWdOmM9BMbPtIf8DsQTWYRT7dO6J6fWsab/seT+OLj5/FbNytCPL2caNr7hVZSyAtt9tcehxVRFv2GCK2kYDOb4HdaEWhzpJ/J5fHBbzyD5zbJbGoWfYMZ63XhksYGrVgqi0gy29Ia/WYwWNSg1WzS2Tw+/W+n8Zb/+UtEk1l8/Q8O4nPv3AOb2YSpJor+9LLysw1r+F157GbEWPQbIhRNod9rBxEp6Z02lmxejSTxoxOz+PahS21bg5Gw947BjAVdWIpnEElmanrYt7NG30iKG7Skv38z+PV0BH/+3edwciaCt+3bio+/6frCsJuhgKMgzM1Az6Abj92C+Wh9U9QYhVA0hT7VajzgsrY1vRNJKB/gT5yZrzi4aCPBom8w42rZ5mQoVtOiWe/ErE6l2Q1a2VweX/jZOfzjo2fgd9rw5fftx+uuX5u7Hwk4cWWpeUI7o/ZTaIv0rZzTb5BQNFWYPR1wWhFJZNpm6hdRCwSuLCdwfj6Ga5oY2LQCTu8YzK3jPTAR8Mivr9Y8VgrJpon0DRb9XF7gh8eu4M7PPYFPP/Ii7rhxCI/86e3rBB8AhgPOpkb6M+EknFYzfM7acZLXYWl6JdFmR6Z3AMDntCIv0LZ9kkjRXcbjdU7H6yRY9A1mi8+BV+zsxw+OXqlpxzC7wRuzJC6bBV6HBVcNyulnc3l875kpvO4ffo4/uf8YAOCf33sr/se79qLHXd6jfiTgxNVoEulsc+yfZsIJDAUcmm7tZfWOEHoa1xlJJpfHYjyNLYX0jvI7j7QpxSPHX7psZjxxZr4tazASFv0m8NZ9I7iynMBT56uXMc5Ekgi6bZvCJ3zQgAla6Wwe3z50Ca/69M/wke8+B7vVjC+8Zx9+/OHbcceNg1XPHQk4IUTz7CD09FO47RbkhTL8g9HPYiwNIVbHh8p9m3Y1aMn0zmt2D+BX5xaQyubasg6jYNFvAm+4YRBeuwUPPnul6nGz4eSG9dwpZdDvqLt6J5nJ4Ru/uoBX/v1j+Nj3X0CPS8nbP/wfX447bxrSlMcdDii5djkQ3mhmlrVPNytMz0pxiqce5iKrNfqAspELtG9sotzI/a2bBpHI5PDMxaW2rMMoWPSbgMNqxm/dPIT/e3ymauneZujGldQb6YcTGbzuMz/Hf/3hCQz6Hfja7x/AD//4ZXjd9QO6qiRGehRBbkatfjaXx1xU+++K7ZUbI7Si/DsqiL4a6berVj+azMBlM+PlO/thMREef3Fjp3hY9JvEW/dtRTydw4+Oz1Y8ZlbNE28GBv0OhKIpZHP6UhrHLi/j8mICf/f2m/Hgv38pXnndlrpK4qQgX2mC6M9FlcYszZE+D1JpiEI3rqdz0js+hzIZb994D544s7E3c1n0m8SBiR6MBV34/tGpss8nMzksxTO6BqJ3MgM+B/ICmF/Rdwt+PrQCQBlK0kj9s8NqRp/H3pRIX28/BXvqN0axBQOgVO8A7Yv0I4ksvOrv9Dev7ceJ6ciaUY4bDRb9JkFEeOu+Efzy3EJZISrU6G+WnL76c8gyVK2cD8XgtVvQ5ylflaOHkYCjKZF+obRW410Ze+o3Riiags9hKRQ4OKxmOKym9qV3UpnCB4+cZf2Lsxs3xcOi30TeuncrhAB+cHT9hu70JqnRl8hafb3VM5PzMWzvdxvS5TjS42yK6MsP6CEfp3daQWhltUZfEnDa2jY9K5LIwqdG+jcO+9Hjsm7oen0W/SYy1uvCwYkgHnx2al3N9mbpxpUUWzHo4XxoxTDrhmG/E9PLCcPr46eXk3DZtDVmAZzeaZS5SBnRd7XPdC2SzMCrWqqYTISX7+zH46olw0aERb/JvO3WEZwPxXCsxKFvZpOJftBlg9VMmI1oz3XG01lMh5PYVmHerF5GepxIZvJYjBkbEc5GEhj0a2vMAlYj/Sind+pCifTX/l342jhIJZrMrvnAv31nH+ZXUjg5E23LehqFRb/J3HnTEOwWEx58du2G7mw4Cb/TCpdtc9gfmUyELV6HrvTOhXnFK2d7vzGiL2v1jbZjmF5OavLckdgtJlhMxE6bdRKKpgqVO5J22SsLIRBJrDVPfMVOZaTrRq3iYdFvMj6HFW+4YRD/+tzMmk6+zVSjLxn0O3Rt5J6fVyp3tvcZk94ZUUX/yrKxxmuz4aSuOzIiUqZnsejrJpbKIp7OYYtvrei3a3pWIpNDNi8K6R1A+Xd+3YAXj7PoM5V4261bEU5k8OjJucJjMmWwmRj0OXBVR3rnfEiZOzDRZ8zksFXRNy7Sl41Zwzp/Vx47j0ysh9IafUnA1Z70jkzRle7nvGJnHw5PLiGR3niWDCz6LeDlO/qwxWtfk+KZDWtv698oSCsGrRtck/MxDPsdhqW4Ai4rnFYzrhhoxSAbs/QOuvHYLTw9qw5CK2tr9CUBlw2JTK7lvjfS5K10Nsbt1/Yjncvj6cnWjwltFBb9FmA2Ed6ydwQ/Ox3C/EoKqWwO8yvpzZfe8TmQyOQQ0RjhGlm5AyhplZEep6ENWnpr9CVeh4Vz+nVQ6rsjaVeDljRbk81ZkoPbgrBbTBvSkoFFv0W8dd9WZPMCDx2bLvzD3mzpnQEdtfpCCJwPxQzbxJUMB4yt1a93upmbh6PXRSi61ndHUvDfaXGKJ1JI76yN9B1WMw5uC27IzVwW/RZx3aAXN4748OCzU5tmTGIpq125tUV/fiWNaCprWLmmZCRgcKS/LH9X+tM7nNPXT2glBbOJEHSt7dD2tyvSr5DeAYDbd/bjzNxKU6w/mgmLfgt5276tODEdwc9OKxu6m1X0tQxTkZ47Rs/UHQk4sBBLG7bBNhNOwm0zFzoyteJ1cE6/HkLRFPo8tnV22gV75bZF+ut//6+4VrFkeHKDDVZh0W8hd90yDIuJ8I1fXQSgf3Ow05Fldlosls/PK5U7242O9KXFsk4PoErMhPU1Zkk40q+P4jGJxQScSuTf6gHp1SL96wa82OK14+cbLMXDot9Cej12vPK6LYimsvDaLYXOzc2Cw2pG0G3TJvqhFdgspkJDlVHIJiqjbrlnwsm61uixW5HI5JCrMTKTWctcmcYsoH3pnWgyC5vZBLtlvVQSEV6xsx+/ODu/oX7PLPot5u23jgDYfJu4kgGfQ1N6Z3I+hm29bpg1TMXSg4z0jSrbnAkn6nJCddsVh0jezNVHpUjf67CACAi32HQtkszA57RUvNO7/do+LMczeOFKuKXragQW/Rbzql1bEHBZDY9wO4VBn13TRm4zKncA5UPHRMZE+plcHnPRFIbq+F152XRNN7m8wEIsjS3e9R+yJhO1pSs3ksis6cYt5eU7+kAEPLGBXDdZ9FuM3WLGl9+3Hx+9c1e7l9IUBv21/XcyuTwuLcabIvpWswmDPgemDBD9uWgKQtS34e6xK0LBeX3tLMXTyOVF2UgfUFI8rc7pR5PZqpv4vR47bhz2byhLBhb9NnBgIojdQ752L6MpDPqcWIilq3ZOXl6MI5sX2GaQ504pwwaVbc42MPNg1V6Zh6NrpXRiVimBNjhtKumdypE+oFgyPHtpGdHkxvhds+gzhjLoV/5g56p48EjPnWZE+oBxDVrTddboA8WDVDaeN0u7qCX6vrald6oXXNx+bT9yeYFfntsYlgws+oyhDPhqd+Wuums2R/RHepyYDScbrqio14IB4JGJ9TBXwWxNEnDZ2lK9U65cs5h9Yz1w28wbpjuXRZ8xFFmVVG0zd3I+hqDbhoCr8bm45RgOOJHJiYaHV8vGLG8dpbWc3tGPlvROO7x3aqV3bBYTXrK9F7/iSJ/pRgY1RPrnQrGmRfkAsLVgsdxYimdmOYmhgLOu+b08PUs/oWgKbpsZ7gofsn6nFcvxNPItqolPZ/NIZvKaPvQn+tyGD+9pFiz6jKH4nVbYLaaqs3KbVa4pGTZK9CP1D7qRoh/jnL5myg1ELybgsiIvgJV0az5I5cZsrUgfUO5OEpnchnBWZdFnDIWIMOR3VOzKjSQzmF9JNa1yBwCG1Rx8oxU8M8uJukXfbCI4rWZO7+ggFE1WFX1fi502q/nulCL3IRpNKbYCFn3GcAZ8lWv1J5tcuQMAXocVPoeloa7cTC6P0EqqIX8kHpmoj0rduJJAi60YpO+O11470u9T1z2/sklEn4juIKLTRHSWiD5a5vnbiehZIsoS0dtLnruXiM6o/91r1MKZzkWZlVte9GXlzjVNFH0AGOlxNRTpX40kIQR0j0ksxmu3cE5fB5V8dyRy479VtfrRCl765dhUkT4RmQF8HsCdAK4H8C4iur7ksEsAfg/At0rODQL4BIDbABwE8Aki6ml82UwnM+hzYC6SKjs2cTIUg4mAsWCTRT/gaCinL/ckGvFI4khfO8lMDtFkFluq+By12nQtUsjpa0jvqJF+aJNE+gcBnBVCnBdCpAHcD+Du4gOEEBeEEM8DyJec+wYAjwghFoUQSwAeAXCHAetmOpgBnwPpXB6LsfXmWOfmYxgNumAr41poJCMNNmhNq6LfiEeSx84jE7VSaSB6MQVP/URrTNcK6Z0adfoAEHTbYCJbbreiAAAgAElEQVRgfjNE+gBGAFwu+n5KfUwLms4log8Q0REiOhIKbYwGB6YycvOz3Gbu+SaXa0qGA05Ek9lCtKYXacHQSKTv5vSOZioNRC+m1ZF+Ib2jYYCO2UQIuu2bJtIvV6SstVBW07lCiC8JIfYLIfb39/drfGmmU6k0KzefF5icN3YYeiVkhF5vXn96OQmP3VKzG7MaXp6Tq5lajVmAMq/BbjG1sHonAxMBbpu25rw+j21z5PShROejRd9vBTCt8fUbOZfZoFSalTsbSSKZyRs+F7cchQladYr+bDjZ8MwDzulrR4voA0qKp1UbudJWuXR0YyX6vXaEVlrr918PWkT/MICdRLSNiGwA7gHwkMbX/zGA1xNRj7qB+3r1MWYT0++1g2j9rNxmG60VMxJobJjKTLj+Gn2JHJlYbkObWctcNAUioNdd3ZqjlZ76kWS2ptlaMf1e++bI6QshsgA+BEWsTwL4jhDiBBF9kojuAgAiOkBEUwDeAeCLRHRCPXcRwN9A+eA4DOCT6mPMJsZqNqHPY1+X018t12x+eqffY4fVTLhSZ2v8TLj+blyJx2FBNi+QypbWNzClhKIp9LptsJirS1LAaWvZRm40mdGV3uv3KDn9Tv+Q1/QxJoR4GMDDJY99vOjrw1BSN+XOvQ/AfQ2skdmAKF25a6Oe86EY3DYzttS4hTcCk4kw5K+vgiedVRqz6rFULmbVXjkLh9Xc0GttdkLRFPqqVO5IfE6rIbbZWogksprKNSX9XjvS2TwiyWxh07kT4Y5cpimUm5V7fj6Gbf3uugzM6mGkzmEqc9Fk3ROzimF7Ze3U8t2RBFxWXXNyhRD4o28cwaOnrupeUyRZfVRiKYVa/Q5P8bDoM01h0Oco+NFLzodWsL2JnjulDAecdeX05QZ0PbNxiymO9JnqzNewYJAEdI5MnF9J48cnruLxF+d1r0mLl34x8k6l060YWPSZpjDodyCSzCKRVlwmk5kcriwnWrKJKxnpceJqNIlMTl9OvSD6BuT0ARb9WgghavruSPxOK+LpHNIa90kuLijFA/VE35FERnd6p973aiUs+kxTkBO05GbuxYU4hEBLyjUlIwEHhEBVm+dyzCzXPxu3GE7vaCOcyCCdy2OLt/b1ll25Wit4LizEAei3R8jlBaKprL70zgbx32HRZ5pCoStXFdzzodZV7khGAi4A+n31Z8JJeO0WXX/w5eD0jja01ugDRfbKGkVfRvp6Uy7yd6alG1fid1phMRGnd5jupHRW7vl55Y+vlZG+9NXXm9efCScabswCVtM7URb9qmjx3ZFIp82wxrJNGenrrZ+XvjtaHDYlJhOhz2PnSJ/pTkpn5Z4PxTDgs1cchdcM6rVimA0nG97EBVZ92Dm9Ux0tvjsS6amvtStXRvqRZBbJjPYpZgWHTR2RPgD0eW0c6TPdicdugcduKYr0W1u5AyheLX0eG6bD+kR/OpzEUBWLX+3vb4LZROy0WQM96R09pmtCCEzOx+CwKjK3UMb1tRKrZmv6UnyyQauTYdFnmsaAz17I6U/ON3cubiWGA05M6UjvpLN5zK+kMBRoXPSJCG6bmXP6NZiLpmC3mDRF1QV7ZQ2R/nI8g2gyiz2jAQD6Ujz1pHcA1X+H0ztMtzKozspdjKWxHM+0xF2zFL0NWnJiVqOVOxKvw8r2yjWQ5Zpamva8DiuIoKlW/4Ka2tk/HgSgbzNXzsfV470DKLX6Cytp5POda8XAos80jUGfE1cjyULlTit89EsZVoepaPVDkSWmjVowSDx2Cw9Hr4HWGn1A8a332i2FSLwalxaVTdxbJ3oK76OVaCGnrz/Sz+aFrgayVsOizzSNQb8dc9EUzsypot+G9M5IwIlkJo8ljRt/0wbV6EvYXrk2oRqzcUsJuGxY1mDFcGE+DiJg35gi+roi/UR9kf5GaNBi0WeaxqDPgVxe4PDkIqxmwtYeV8vXMKzTYnnWIAsGiRLpa68a6Ua0+u5ItNorX1yIYcjngN9phddhwbwOr/tIMgO3zVzT9bOUjWDFwKLPNA1Zq/+r8wsY73XDrHEYhZFsVYepaG3Qko1ZHoNKSxVP/c691W83GXWWspZuXEnApc1/58JCDOO9yt2l3qqaqE6zNQlH+kxXU1yr3458PlAU6WsW/YQhlTsSD49MrMq8jhp9id9p1TQy8eJCHBN9yt2l3qYpvbbKEvlzcKTPdCXFXa3tqNwBgB6XFU6rWXMFz0w4iUGDNnEBNafP1TsV0VOjL9GS3okkM1iIpQuRvt6mqYjOASoSr90Cm8XEkT7TnfS57bCoKZ12bOICSq38cMChOac/E05i2KBNXECJ9GPpXEeX8LWTekRfpneqVWRdUu0XxoNKpN/v0TfKUPHS1x/pE5GSSmLRZ7oRk4kKU7Lald4BgJEel6auXNmYZYTvjkTuDcTSHO2Xo95IP5cXiKUrb5DLGv1CpO+xI5LMIpXVtqkeTWZ1N2ZJ+ryd3ZXLos80lQFVQNuV3gEUi2Utkb5szBo2OL0DbD6nzaVYGn/2wLGGh5RL0e/zVB+IXkzAqRxbrWzzooz0e9WcfiHXrq2CJ5KoL70DgCN9prsZ8jsQcFkRdGv/ozaaYb8TC7F0TcMtaQ7XjEh/s+X1f3FuHt8/egVPn19o6HXmoikEXFbYLdpnCPs1WDFcmI+h37tq8FcopdQgxkIIRJLZutI7gHLX0skbua2zPGS6kv/nlTvw5j0jbV3DSFHZZjU/fznecdjI6p1Naq8s/Yxk12u96G3MAlZN16p15V5ciGOid7UvRE9VTSKTQy4v6k7v9HtsWIylkcuLtpQp14Ijfaap3Djix+tvGGzrGrRaLK9G+sald7wyp7/pRF8R+4ZFX2djFlBkulZF9Itr9IHV9JEW0ZfduHWnd7x25AWwEOvMaJ9Fn9n0jGgU/dlwEl6HcY1ZAArphc2W3pGRvsyd14se3x2Jv4anfjydxVw0tSbS79MxylB66TeS3gGA+aj2DuBWwqLPbHoG/Q6YqLYVw/RywjDPHYn8ANls6Z3LaoR/uYFIvzAQXWd6R27kVtpElncfxZG+w2qG167NiqFgtlZv9Y78gOnQvD6LPrPpsZpNGPA5cPTyMhJVyvxmI0nD3DUlMlrcTJG+EKIQ6V9eiiNXZw9CLJ1DIpPDFp8+0XdYTbBZTFiuMDLxwrwi+hO9a8uE+zWWUq6mdxqL9Du1godFn+kK7rplGE+cmcdv/v1j+ObTF5HJ5dcdM72cNDzSd2/CnP78ShqpbB67Br3I5ETBjlovc+p5etM7RAS/01pxI1eOSBzrXWvw16exQWs1vdNYpN+pFTws+kxX8LE37sZ3/ug3MBZ04a9+cByv/8zj+N/PTxc6ZQsTswyO9K1mExxW06aq05ebuC+9pg/AqsjqZXUguv4P2oDTWjGnf2EhjqDbVsj9S/q8Nm2RvhyVWIf3DqB80LtsZo70GabdHNwWxHc/+Bv46r37YTOb8KFvHcVdn38Sj78YKszyNTrSB5S8/mbK6cvUzkuv6QVQf15/ro5uXIm/iuhfXIgVmrKK0RzpJ+oboFJMJ49N5Dp9pqsgIrxm9wBeed0W/PDYFXz6317E++47hB1blPp9Ix02JYq98uYR/ctqpH9gWxAWE9VdwXNhXrlDGA3qv7sKuKyYXi6fVrq4EMfBbcF1j/cXWTFUawaLJDOwWUxwWLU3jJXS5+ncBi2O9JmuxGwivHXfVjz6kd/EJ950PZZiyqbgWND4QS+bbXrW1FKikD4Z6XHWXat/LrSCkYATLpv+2NPvtJWt3klmcpgOJ8pH+uodxUKNCp5oMlv3Jq6kk60YONJnuhq7xYzff9k2vGP/KM7Nrawp8zOKzeapP7WUKAynGQu6GhD9WN3uq5XslaeW4hACFdM7gLLBOlxlMlojvjuSfq8dT082ZlHRLDjSZxgownzLaKBJr23dVOmdqaV4w6IvhMC50EpVW4xqBFxWrKSy66qwZLlmuQ9v2ZVbKwKPJLPw1lmjv/pedizFM0hn11eJtRsWfYZpMh67edNE+vm8UCN9JZIe73VhOZ7R7bY5G0kins7hmi31ib6szCl9X2mpXFqjD2j334kmM42nd2QqqQOtGFj0GabJbKac/vxKCulsfk2kD+iv4Dk3p4jzNXWmd6T/TqnoX1yIw+uwoMe1PlJfTe9Uz+kbld4BOtOKgUWfYZrMZkrvXFbLNUfVSH8sqIi23gqec6EVAMCOOtM7lfx3LizEMNHrBtF6d0tpxaAlvVNvjb6kkEpaqa9xrZloEn0iuoOIThPRWSL6aJnn7UT0gPr800Q0oT4+QUQJIjqm/vfPxi6fYTofr8OCdC6veWpTJyMbswqRvrphqjevfy60Aq/dUleNPlDZXvnSYrzsJq5Ey1SrSCJTdzeupJOtGGqKPhGZAXwewJ0ArgfwLiK6vuSw9wNYEkLsAPAZAH9b9Nw5IcQe9b8PGrRuhtkwuG1KvXcstRlEX4n05YwCj92CXrcNlxb1deWeC63gmi2eshG5FgIudXpWkf9OJpfH1FKibD5fUmtWbiqbQyqbbzinrzWV1A60RPoHAZwVQpwXQqQB3A/g7pJj7gbwdfXr7wF4DdX722SYTYZHjRo3Q4pnaimOXrdtTW39aB0VPOfmYnVX7gCKDQOwNr1zZSmBXF7UiPRtVTdyowULhsYifYfVDK+jdiqpHWj5OBsBcLno+ykAt1U6RgiRJaIwgF71uW1EdBRABMB/EUI80diSGWZjsWqv3Ng8Wa1841cX8OUnJuGymeG0meG2KV4w0hPGbbcg4LLifb8xoXt2QHGNvmS814VnLi5pfo2VVBazkSSu2VJ/T4SvTPVOoXKnr/Lr9nns+MVK5fp5mS6q10u/GK2unq1Gy09WLmIv9VKtdMwMgDEhxAIR3QrgX4joBiFEZM3JRB8A8AEAGBsb07Akhtk4SAFpVXrnh8emkczksHvIi3g6h1gqi/mVFGLpLOKpHFZSWaSyefS57fidA6O6XntqKYHrh31rHhsLuvCvz00jk8vDaq6dPDg3p2ziNhLpm00Er8OyJtIvHYZejj6PHeFEpqIVQyHSbzCnL99ro0b6UwCK/2VsBTBd4ZgpIrIA8ANYFEIIACkAEEI8Q0TnAFwL4EjxyUKILwH4EgDs37+/PnNuhulQCsPRWxDp5/ICv56J4Hf2j+Kv77qh4jE3fuLHODkbKft8JfJ5gStLCbz+hoE1j48FXcgLJb1SLcqWyMqdRkQfWN+Ve2EhBpfNXHUoS3+RFUO5rtxIgwNUSt/r5LS+a9wKtOT0DwPYSUTbiMgG4B4AD5Uc8xCAe9Wv3w7gUSGEIKJ+dSMYRLQdwE4A541ZOsNsDKSnfrQFOf3J+Rji6RxuHPFXPMZsIlw76MWpmaiu1w6tpJDO5QuNWRJZq681r38utAKLiapG5FoIuNaK/sWFOMYrlGtKanndywEqhqR3PJ2Z3qkp+kKILIAPAfgxgJMAviOEOEFEnySiu9TDvgqgl4jOAvgzALKs83YAzxPRc1A2eD8ohFg0+odgmE6mMD2rBQ1aJ6bDAIAbR3xVj9s96MWp2QiUm3FtyAas9Tl9tVZfq+jPxTDW69KUCqpGwGnDcny1Okap0a/+QVJrQHphVKIB6Z1+rx3RZBbJTGdVbWn6OBNCPAzg4ZLHPl70dRLAO8qc9yCABxtcI8NsaDwtHI5+/EoYdoupZtPT7iEf7j98GXPRFAZ82uykpwqNWWtFf4vXDpvFpLkrtxHPnWL8TitmwsqacnmBy4txvP76warn1BqQbmh6p+i9Rpvg3lov3JHLME3GZTODqDUjE49fiWDXkA+WGlH0rkEvAODkjPac82pj1loBM5kIY0GXpgla2VweFxYaK9eU+IvSO9PLCWRy1cs1gWL/nfL185FEFiZa7a1oBK1eP62GRZ9hmgwRtWR6lhACJ6bDuGG4emoHAHYNKsecmtWe159aSqDPYy87XERx20zUfI3LS4o41+u5U4ycniWE0FS5A9S2YogmlW5cI9qMat1VtAsWfYZpAVqnZz34zBTe/eWndOXaJVNLCUSSWdw4XHkTV+J3WTHsd+CUjkj/cpGlciljQRcuLcRqrrtQrlmnu2YxAacV2bxAPJ2r6q5ZSp+38lQrI3x3JLXuKtoFiz7DtACtg1R+cPQKfnluAZPz+oeNH7+ibRNXsmvIpzvSryb6sXQOi7HqAmdUuSaw6rS5nMjg0mIcNosJgxr2J/o8tso5fQMcNiW9Gv37Ww2LPsO0AC32yplcvtDZeviC/iK349NhWEyEawe8mo7fNejF2bkVTUZwubzA9HJiXT5fItMqtSp4zoVW0O+1FwzTGqHgqR/P4MJ8DONBF0ym2mmZ/iqRfjSZNaRcEwCsZhN6XNaOc9pk0WeYFqAl0j9+JYyEWt53aFK7rcHq+RHsHPBqHui9a8iHbF4UvO2rMRdNIpMTFYeYa/XVPzu3Ykg+H1Dm5AKK6Zqs0deCMrS8wkZu0rhIH1A/YDrMU59Fn2FagJac/qFJJbq/dbxHd6QvhMDxK2HcqGETV7JbreA5paEzV5ZrVor0ZUliNV99ZUSiMZU7wFpP/YuLtWv0JcVWDKVEEhlDyjWL36vTGrRY9BmmBWiJ9A9NLmJ7vxt33jiIS4txXI1oTwtcjaSwEEtX7cQtZVufGzaLSVNev1JjlsRhNWPAZ6/albsQSyOcyBgm+jKn/+LVKJKZPMY1WEAAq1U1C2WifSPTO4BqusY5fYbpPjyO6pF+Li9w6MIibtsWxMFtQQCrkb8W5CaulnJNicVswrUDHk21+gUf/TJ+NZLxoBuXqkT6RlbuAKui/9zlZQDQHOlXqp/P5QWiqayx6R1P5f2DdsGizzAtwGu3YCWdrVjSeGo2gmgyi4Pbgrh+yAe3zawrxXN8OgwipdNWD7sGtVXwTC3F0e8tX6MvqeWrfy7U2FzcUpxWM6xmwnNTygeelnJNoLIVw4pBXvpr3strLziddgos+gzTAjwOC4QA4unylTIyqj+4rRcWswn7xnt0RvoRbO9zF8zdtLJr0ItQNFUzGp1aSqyzXyhlvNeF2UiyotfMudAKHFYThv3VX0crRAS/04bFWBpWM2HIr81OomC6VrLBKi0YDE3v1DB4awcs+gzTAtz26qZrhyYXsbXHWUifHJgI4vTVKMJxbXbMv54O68rnS+Sdweka0b5So189fSIreKRdQynnQivY3ufRVFapFb/aSDXa46ppPSEpzK8tEeKIgWZr696rg/L6LPoM0wI8VeyVhRA4NLlYyOUDiugLARy5WDvaX1hJYTqc1NSJW4oWD57VGv3qEbockl6pgkfOxTUSOStXj01zJSsGaatsVEcu0JlWDCz6DNMCqtkrnwvFsBBL47Yi0d87FoDVTDikIa9/Qh3UcYPGTtxiej129HvtVfP6s5EksnmhOdIvl9dPZnKYWkoYls+XyFm5Wmv0JeWsGJoZ6XN6h2G6DI9dEZJyG3rF+XyJw2rGTSN+HNaQ1z8+LSt39Ef6gBLtV6vVn6pRrinpddvgtpnLRvqT8zEIYYz9QjGyVl9r5Y6kz7N+QLqRoxIlQbcNJuJIn2G6jmrpnUOTC+j32tcJ14FtQbxwJVxzCMeJKxGMBp11WxvsHvLhxasryObyZZ8v+OjX8IQnIowGXWW7cs8aMBe3HH5XnZF+mfm1cii6kekds4kQdHdWgxaLPsO0AE+FjVwhBJ5W8/mldr4HJ4LI5ASOXlqu+trHp8N15fMluwa9SGfzFU3eLqsbs8OB2tUx472usv4750IrIAK2G5ze8RfSO/oifcV/p3z1jkdnBZSW9wp1kBUDiz7DtACPzOkn11bjTC0lMBNOrsnnS/aPB0FU3XwtnMjg4kK8rsodifTWP1khrz+1lMCAzw67pbanz5ga6efza/sRzoVi2Nrj1OwLpJWX7ejDa3dvKewnaEVaMaSzq3c30WQWbptZcxWQ9veycaTPMN2G266IXWmk/3Qhn79e9P0uK64b8FYV/V/LTVwdnbil7NjigcVEFb31p5biNTdxJWO9bqSyecyVpE7OzRkzIrGUAxNBfOXeA7qFumDFEFtdp9G+OxLFdI1Fn2G6CrvFDJvFhJXU2vz8ockFBFxWXLulvB3ygYkgnr24VDHffqLBTVwAsFlM2LHFU7GCp5qPfinlKnjyeYHz880R/XrpK+N1b7TDpqTfq+T06xmM0wxY9BmmRSima2vTO4cmF3FgIlixYenAtiBi6Rx+XSEKPzEdwaDPUSgNrJddg96ykX42l8dMOIlRjZH+eMFtc3V/YDqcQDKT7yjRL1dKabTZWuG9PHaks3lENExOawUs+gzTIkrtla9GkriwEC+bz5ccnKhuvnb8SljzpKxq7BryYTqcXNcBPBNOIpcXmiP94YATJlrrq2+0544RlLNiiCSbl94BOqdWn0WfYVpEqb3yoSr5fMmg34HRoLNsXj+ezuJcaAXXN5Dakeyq4K1fy0e/FJvFhOGAc00Fj9HumkZQzoohksjC16RIH+icWn0WfYZpEaUjEw9NLsJtM+P6Gs6YByaCOHJhaV1O+ORMFHkBXYNTKiE9eErz+tJHR2ukD6hD0tdE+ivwO63oddsaXqdROKxmeEqsGKLJDLxNyOn3dZj/Dos+w7QIb5lI/9aJYM3Kk4MTQSzE0oU0iURu4jZSrinZ4rWjx2UtG+kTAUMaavQl472uNb7650LKiMTSPoR2UzwrVwiBSDJraGNW4X00Om0evxLGs5f0j8nUC4s+w7QId1FOfymWxumr0ar5fIlM/5SmeI5fCSPotmm2FK4GEWHXoA8nZ0oj/QQGfQ5NNfqS0aALC7F04QPOyBGJRlJsxRBP55DLi6ZU7/idVlhMVDXSf/FqFO+77xA++uDzyOWbW+XDos8wLaI4vSMFvFo+X7Ktz40+j22dD8/xKxHcMOwzLILeNeTF6dnoGtG5vBTXldoBlAlaAHBpIY5wIoNQNNVR+XxJ8YB0aY/RjPSOyUTqe5UX/cn5GN7zladhMRG+9Lv7YTbQerrsepr66gzDFPDaLQVxeXpyEXaLCTdvrZ2aISIcmAiucdxMZXM4Mxc1JLUj2T3kQyKTW5OPv6LBR7+U4lr9c6HmeO4YQbH/TsFhswnpHaDyrNzLi3G858tPIZcX+OYf3oYJjXN+G4FFn2FahMduQSqbRyaXx6HJRewdC2hOmxyYCKqWDUo1zZmrK8jkREOeO6XsVu0YZL1+JpfHTFh7Y5ZE+upfWoytVu50ULmmpN+7asVQMFtrQqQPlLdimA0n8Z6vPI2VVBbfeP9B7Bwo36BnNCz6DNMipP/ObDiJE9PhNVbKtSgdll7PIPRa7BzwwESrHjyz4STyQl/lDqDksP1Oqxrpx2A1k25vnFZQbMXQjFGJxShWDKs9AaFoCu/+ylNYjKXx/73/toY6qvXCos8wLUKOTPz5iyHkBTRt4kp2D/ngsVsKewHHp8Pw2i2GiqnDasa2Pnch0pcNVlq7cYsZ73Xh4oKS3pnodRtuYmYEhQHp0fSql34TmrOA1UqhfF5gOZ7G7371aUwvJ3Df7x3AntFAU96zEs35WGMYZh1eVfQfPTUHi4mwd0z7H7vZRNg33oPDk0pJ3/ErEVw/7DN03iygdOa+MKXcRehtzCpmNOjCiSthmExU0Veo3RTq51eSLUjv2JHNC0wtJfChbz+L8/Mx3HfvAU0b+UbTeR+/DLNJkemdX5ydx01b/XDZ9MVcByd6cPpqFPMrKZyciRi6iSvZPejFpcU4VlJZTC3FYSKlK1gv40EXppYSuLQQxzVbOi+fDxTVz0fTBV+cZqZ3AOB373sav56O4Avv2YeX7+xrynvVgiN9hmkRcjhHKpuvK8I7oPrwPHD4MlLZvCGeO6VIb/3Ts9FCjb7Noj82HO91IauWfnZi5Q6w1oohkszAZjEZ7vcvkfsHlxfj+Kd378Nrdg805X20wKLPMC2iOIrUk8+X3DIagM1swjd+dREADK3ckewaWvXgmaqjXFNSPFqxU0VfWjHMr6SQzOSbltoBlJkFW3uc+PPXX4s33jTUtPfRgqaPcCK6g4hOE9FZIvpomeftRPSA+vzTRDRR9NzH1MdPE9EbjFs6w2ws5EYuEXDruH7Rd1jNuHmrH7ORJBxWE7Y3QUxHAk54HRacmokqjVlBfZU7kuKZtUaPSDSSPo8NoWhKddhsXgzc57Hjyb98Nd6yd2vT3kMrNUWfiMwAPg/gTgDXA3gXEV1fctj7ASwJIXYA+AyAv1XPvR7APQBuAHAHgP+pvh7DdB0yvbN70Ff3EPMD6h3C7iFfUzo3iQi7B314fmoZs5Fk3ZH+oM8Bq5kw4LM3pcvVKGRVjeKl37nrNBItkf5BAGeFEOeFEGkA9wO4u+SYuwF8Xf36ewBeQ0pv+N0A7hdCpIQQkwDOqq/HMF2H22aBzWLCb1yjvT6/FOmv34zUjmTXkBfPXwlD1FGjLzGblNr8HR1ov1CMtGKIJDJNsVXuRLT8lCMALhd9PwXgtkrHCCGyRBQG0Ks+/lTJuSN1r5ZhNjAmE+Hb/+4l2NFAWmb/RA/Ggi68ale/gStby65BH6SLc72iDwB/9/ZbCrOBO5U+jx2/Or+AvBAYaeBn3UhoEf1y95ClNnCVjtFyLojoAwA+AABjY2MalsQwG5Nbx3saOt/rsOLxv3iVQaspj9zMBeprzJI0+rO2gj6PHctxWaPfHZG+lvTOFIDRou+3ApiudAwRWQD4ASxqPBdCiC8JIfYLIfb39zcvgmEYpjbXqR4wZhMZYtvcyciyzeV4c4aidyJaRP8wgJ1EtI2IbFA2Zh8qOeYhAPeqX78dwKNCGfPzEIB71OqebQB2AjhkzNIZhmkGbrsF470uDPocHWmfYCTSigFongVDp1HzfkbN0X8IwI8BmAHcJ4Q4QUSfBHBECPEQgH06eRIAAAV+SURBVK8C+AYRnYUS4d+jnnuCiL4D4NcAsgD+WAiRa9LPwjCMQbzp5uE1U742K9KKAWheN26noemnFEI8DODhksc+XvR1EsA7Kpz7KQCfamCNDMO0mI+84bp2L6ElSCsGoHm+O53G5r53YxiGqUJfseg3sTmrk2DRZxima3HazIWmOW7OYhiG6QLkZi6ndxiGYboAmeLh9A7DMEwXIGv1Ob3DMAzTBfR57DAR4LZ1tmWEUXTH/QzDMEwF3nlgFBN9bigekZsfFn2GYbqaG0f8TRk92alweodhGKaLYNFnGIbpIlj0GYZhuggWfYZhmC6CRZ9hGKaLYNFnGIbpIlj0GYZhuggWfYZhmC6ChFg3p7ytEFEIwMU2L6MPwHyb16AFXqexbJR1AhtnrbxOY6m2znEhRM0h4x0n+p0AER0RQuxv9zpqwes0lo2yTmDjrJXXaSxGrJPTOwzDMF0Eiz7DMEwXwaJfni+1ewEa4XUay0ZZJ7Bx1srrNJaG18k5fYZhmC6CI32GYZgugkW/CCK6QEQvENExIjrS7vUUQ0T3EdEcER0veixIRI8Q0Rn1/z3tXKO6pnLr/GsiuqJe12NE9MZ2rlFd0ygRPUZEJ4noBBH9ifp4R13TKuvsqGtKRA4iOkREz6nr/H/Vx7cR0dPq9XyAiGztXGeNtX6NiCaLrumedq8VAIjITERHieh/q983dE1Z9NfzKiHEng4s3/oagDtKHvsogJ8KIXYC+Kn6fbv5GtavEwA+o17XPUKIh1u8pnJkAfy5EGI3gJcA+GMiuh6dd00rrRPorGuaAvBqIcQtAPYAuIOIXgLgb6GscyeAJQDvb+MaJZXWCgD/qeiaHmvfEtfwJwBOFn3f0DVl0d8gCCEeB7BY8vDdAL6ufv11AG9u6aLKUGGdHYcQYkYI8az6dRTKH9UIOuyaVllnRyEUVtRvrep/AsCrAXxPfbzt1xOoutaOg4i2AvgtAF9Rvyc0eE1Z9NciAPwbET1DRB9o92I0MCCEmAEUcQCwpc3rqcaHiOh5Nf3T9jRUMUQ0AWAvgKfRwde0ZJ1Ah11TNQ1xDMAcgEcAnAOwLITIqodMoUM+sErXKoSQ1/RT6jX9DBHZ27hEyWcB/AWAvPp9Lxq8piz6a3mZEGIfgDuh3Ebf3u4FbRK+AOAaKLfSMwA+3d7lrEJEHgAPAviwECLS7vVUosw6O+6aCiFyQog9ALYCOAhgd7nDWruq8pSulYhuBPAxALsAHAAQBPCXbVwiiOi3AcwJIZ4pfrjMobquKYt+EUKIafX/cwB+AOUfbidzlYiGAED9/1yb11MWIcRV9Y8sD+DL6JDrSkRWKEL6TSHE99WHO+6alltnp15TABBCLAP4GZQ9iAARWdSntgKYbte6ylG01jvUVJoQQqQA/C+0/5q+DMBdRHQBwP1Q0jqfRYPXlEVfhYjcROSVXwN4PYDj1c9qOw8BuFf9+l4AP2zjWioiRVTlLeiA66rmRr8K4KQQ4h+Knuqoa1ppnZ12TYmon4gC6tdOAK+Fsv/wGIC3q4e1/XoCFdd6qujDnqDkydt6TYUQHxNCbBVCTAC4B8CjQoj3oMFrys1ZKkS0HUp0DwAWAN8SQnyqjUtaAxF9G8ArobjsXQXwCQD/AuA7AMYAXALwDiFEWzdRK6zzlVDSEALABQB/JPPm7YKIXg7gCQAvYDVf+p+h5Ms75ppWWee70EHXlIhuhrKpaIYSTH5HCPFJ9e/qfijpkqMA3qtG0m2jylofBdAPJYVyDMAHizZ82woRvRLAR4QQv93oNWXRZxiG6SI4vcMwDNNFsOgzDMN0ESz6DMMwXQSLPsMwTBfBos8wDNNFsOgzDMN0ESz6DMMwXQSLPsMwTBfx/wN8JLyfAztLe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92" y="3926915"/>
            <a:ext cx="4445857" cy="28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0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choosing k value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 smtClean="0"/>
              <a:t>A local maximum was observed in the </a:t>
            </a:r>
            <a:r>
              <a:rPr lang="en-US" dirty="0" smtClean="0"/>
              <a:t>~32 </a:t>
            </a:r>
            <a:r>
              <a:rPr lang="en-US" dirty="0" smtClean="0"/>
              <a:t>area, so we decided to zoom the graph on that area.</a:t>
            </a:r>
          </a:p>
          <a:p>
            <a:pPr algn="l" rtl="0"/>
            <a:r>
              <a:rPr lang="en-US" dirty="0" smtClean="0"/>
              <a:t>After some Testing 29 was chosen as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since it yielded the best clusters.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11" y="3111499"/>
            <a:ext cx="5885043" cy="36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9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Validation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validate our results, we used common sense by checking the 10 most common venues in each neighborhood and see if they make sense in “sister neighborhoods” concept we planned:.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89608"/>
            <a:ext cx="9591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Clusters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84559"/>
            <a:ext cx="4875214" cy="388387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After the training, we checked to see neighborhood distribution in each cluster.</a:t>
            </a:r>
          </a:p>
          <a:p>
            <a:pPr algn="l" rtl="0"/>
            <a:r>
              <a:rPr lang="en-US" dirty="0" smtClean="0"/>
              <a:t>Unfourtentley we have created only 6 useful clusters – (0,1,4,6,7,26).</a:t>
            </a:r>
          </a:p>
          <a:p>
            <a:pPr algn="l" rtl="0"/>
            <a:r>
              <a:rPr lang="en-US" dirty="0" smtClean="0"/>
              <a:t>The other clusters contained neighborhoods that are not similar enough to be clustered.</a:t>
            </a:r>
          </a:p>
          <a:p>
            <a:pPr algn="l" rtl="0"/>
            <a:r>
              <a:rPr lang="en-US" dirty="0" smtClean="0"/>
              <a:t>Let’s check and characterize each of “interesting” cluster.</a:t>
            </a:r>
          </a:p>
          <a:p>
            <a:pPr algn="l" rtl="0"/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605" y="1801208"/>
            <a:ext cx="1943100" cy="446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42" y="2384559"/>
            <a:ext cx="1800225" cy="389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367" y="4508634"/>
            <a:ext cx="1724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0</a:t>
            </a:r>
            <a:r>
              <a:rPr lang="en-GB" dirty="0" smtClean="0"/>
              <a:t> – Asian Style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65" y="2136962"/>
            <a:ext cx="8562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1 – Quite Living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92" y="2964236"/>
            <a:ext cx="8524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8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4</a:t>
            </a:r>
            <a:r>
              <a:rPr lang="en-GB" dirty="0" smtClean="0"/>
              <a:t> – Country Side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08" y="2708741"/>
            <a:ext cx="8515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An Imaginary Software Company has offices in 3 cities:</a:t>
            </a:r>
          </a:p>
          <a:p>
            <a:pPr algn="l" rtl="0"/>
            <a:r>
              <a:rPr lang="en-US" dirty="0" smtClean="0"/>
              <a:t>New-York</a:t>
            </a:r>
          </a:p>
          <a:p>
            <a:pPr algn="l" rtl="0"/>
            <a:r>
              <a:rPr lang="en-US" dirty="0" smtClean="0"/>
              <a:t>London</a:t>
            </a:r>
          </a:p>
          <a:p>
            <a:pPr algn="l" rtl="0"/>
            <a:r>
              <a:rPr lang="en-US" dirty="0" smtClean="0"/>
              <a:t>Toronto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Due to business requirements, employees are often required to relocate between those cities.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86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6 – Upscale Housing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03" y="2455209"/>
            <a:ext cx="8524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7 – Hip places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84" y="2459691"/>
            <a:ext cx="8439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4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Cluster 26 – Business Areas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31" y="2354075"/>
            <a:ext cx="84677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had a really partial success.</a:t>
            </a:r>
          </a:p>
          <a:p>
            <a:pPr algn="l" rtl="0"/>
            <a:r>
              <a:rPr lang="en-US" dirty="0" smtClean="0"/>
              <a:t>The clustering didn’t manage to classify all the neighborhoods and a lot of them were stuck in a single cluster.</a:t>
            </a:r>
          </a:p>
          <a:p>
            <a:pPr algn="l" rtl="0"/>
            <a:r>
              <a:rPr lang="en-US" dirty="0" smtClean="0"/>
              <a:t>The Clusters that did contain several neighborhoods were relatively cohesive and can be used to partly answer the initial question.</a:t>
            </a:r>
          </a:p>
          <a:p>
            <a:pPr algn="l" rtl="0"/>
            <a:r>
              <a:rPr lang="en-US" dirty="0" smtClean="0"/>
              <a:t>More features are needed to create a </a:t>
            </a:r>
            <a:r>
              <a:rPr lang="en-US" smtClean="0"/>
              <a:t>better clustering.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31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company has a great interest in keeping it’s employees happy and therefore the HR department provides assistance in the relocation process.</a:t>
            </a:r>
          </a:p>
          <a:p>
            <a:pPr algn="l" rtl="0"/>
            <a:r>
              <a:rPr lang="en-US" dirty="0" smtClean="0"/>
              <a:t>The most common questions asked are related to finding housing in the new town. And specifically :</a:t>
            </a:r>
          </a:p>
          <a:p>
            <a:pPr algn="l" rtl="0"/>
            <a:endParaRPr lang="en-US" dirty="0"/>
          </a:p>
          <a:p>
            <a:pPr marL="0" indent="0" algn="ctr" rtl="0">
              <a:buNone/>
            </a:pPr>
            <a:r>
              <a:rPr lang="en-US" sz="2400" b="1" dirty="0" smtClean="0"/>
              <a:t>“In which neighborhood in the new area should I look for apartment?”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551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“In </a:t>
            </a:r>
            <a:r>
              <a:rPr lang="en-US" b="1" dirty="0"/>
              <a:t>which neighborhood in the new </a:t>
            </a:r>
            <a:r>
              <a:rPr lang="en-US" b="1" dirty="0" smtClean="0"/>
              <a:t>city should </a:t>
            </a:r>
            <a:r>
              <a:rPr lang="en-US" b="1" dirty="0"/>
              <a:t>I look for apartment?”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answer the above question we will resort to Data Science and machine learning.</a:t>
            </a:r>
          </a:p>
          <a:p>
            <a:pPr algn="l" rtl="0"/>
            <a:r>
              <a:rPr lang="en-US" dirty="0" smtClean="0"/>
              <a:t>We are basing our work on the following assumptions: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The employee would like to live in an area similar to the area he currently live in.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dirty="0" smtClean="0"/>
              <a:t>We can get a good characteristic of an area by scrapping Foursquare data and finding the most common venues in that area. This data should represent the general atmosphere and type of the neighborhood.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“In which neighborhood in the new city should I look for apartment?”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 general plan is to gather Foursquare data for each area. Normalize it and then use a clustering algorithm to cluster the neighborhoods from different cities.</a:t>
            </a:r>
          </a:p>
          <a:p>
            <a:pPr marL="0" indent="0" algn="l" rtl="0">
              <a:buNone/>
            </a:pPr>
            <a:r>
              <a:rPr lang="en-US" dirty="0" smtClean="0"/>
              <a:t>Using this model, we can see in which cluster is the current residence of the employee and suggest similar areas in a different city.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38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To differentiate the neighborhoods we need to get coordinates for each neighborhood in each city.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Toronto: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dirty="0" smtClean="0"/>
              <a:t>Scrapping</a:t>
            </a:r>
            <a:r>
              <a:rPr lang="en-US" b="1" dirty="0" smtClean="0"/>
              <a:t> - </a:t>
            </a:r>
            <a:r>
              <a:rPr lang="en-US" dirty="0" smtClean="0">
                <a:hlinkClick r:id="rId2"/>
              </a:rPr>
              <a:t>Wikipedia - Toronto Postal Codes</a:t>
            </a:r>
            <a:endParaRPr lang="en-US" dirty="0" smtClean="0"/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New-York: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dirty="0" smtClean="0"/>
              <a:t>Geospatial_Coordinates.csv provided in one of the labs.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b="1" dirty="0" smtClean="0"/>
              <a:t>London: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>
                <a:hlinkClick r:id="rId3" action="ppaction://hlinkfile"/>
              </a:rPr>
              <a:t>https://tools.wmflabs.org/kmlexport?article=Category%3AAreas+of+London</a:t>
            </a:r>
            <a:endParaRPr lang="en-US" b="1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6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The Foursquare data used to characterize each neighborhood will be pulled through the Foursquare developer API, documented at: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://developer.foursquare.com/docs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02729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GB" dirty="0" smtClean="0"/>
              <a:t> – </a:t>
            </a:r>
            <a:r>
              <a:rPr lang="en-US" dirty="0" smtClean="0"/>
              <a:t>Neighborhood </a:t>
            </a:r>
            <a:r>
              <a:rPr lang="en-GB" dirty="0" smtClean="0"/>
              <a:t>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355" y="3582294"/>
            <a:ext cx="4928804" cy="207153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 list was narrowed down by focusing on central areas for each cities since Foursquare data is really lacking for suburbs.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58" y="3309870"/>
            <a:ext cx="5047412" cy="234395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07354" y="2755899"/>
            <a:ext cx="8825659" cy="65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Wingdings 3" charset="2"/>
              <a:buNone/>
            </a:pPr>
            <a:r>
              <a:rPr lang="en-GB" dirty="0" smtClean="0"/>
              <a:t>A </a:t>
            </a:r>
            <a:r>
              <a:rPr lang="en-US" dirty="0" smtClean="0"/>
              <a:t>table containing all the Neighborhoods was created by scrapping the coordinates source and merging.</a:t>
            </a:r>
          </a:p>
        </p:txBody>
      </p:sp>
    </p:spTree>
    <p:extLst>
      <p:ext uri="{BB962C8B-B14F-4D97-AF65-F5344CB8AC3E}">
        <p14:creationId xmlns:p14="http://schemas.microsoft.com/office/powerpoint/2010/main" val="358040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Foursquare Scrapping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114425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For each neighborhood center we got all the venues in a 500 yard radius from it center.</a:t>
            </a:r>
          </a:p>
          <a:p>
            <a:pPr algn="l" rtl="0"/>
            <a:r>
              <a:rPr lang="en-US" dirty="0" smtClean="0"/>
              <a:t>We calculated the ratio of each venue type in it’s neighborhood: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47753"/>
            <a:ext cx="9515475" cy="19335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5681328"/>
            <a:ext cx="8825659" cy="68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Finally, we merged the 3 data frames into a single data frame containing neighborhoods from the 3 cities.</a:t>
            </a:r>
          </a:p>
          <a:p>
            <a:pPr marL="0" indent="0" algn="l" rtl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61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2706</TotalTime>
  <Words>877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Courier New</vt:lpstr>
      <vt:lpstr>Times New Roman</vt:lpstr>
      <vt:lpstr>Wingdings</vt:lpstr>
      <vt:lpstr>Wingdings 3</vt:lpstr>
      <vt:lpstr>Ion Boardroom</vt:lpstr>
      <vt:lpstr>Capstone – Recommending Relocation Neighborhood</vt:lpstr>
      <vt:lpstr>Introduction</vt:lpstr>
      <vt:lpstr>Introduction</vt:lpstr>
      <vt:lpstr>“In which neighborhood in the new city should I look for apartment?”</vt:lpstr>
      <vt:lpstr>“In which neighborhood in the new city should I look for apartment?”</vt:lpstr>
      <vt:lpstr>Data Sources</vt:lpstr>
      <vt:lpstr>Data Sources</vt:lpstr>
      <vt:lpstr>Methodology – Neighborhood Data</vt:lpstr>
      <vt:lpstr>Methodology – Foursquare Scrapping</vt:lpstr>
      <vt:lpstr>Methodology – Dealing with NaN’s</vt:lpstr>
      <vt:lpstr>Methodology – Dealing with NaN’s</vt:lpstr>
      <vt:lpstr>Methodology – Method</vt:lpstr>
      <vt:lpstr>Methodology – choosing k value </vt:lpstr>
      <vt:lpstr>Methodology – choosing k value </vt:lpstr>
      <vt:lpstr>Methodology - Validation</vt:lpstr>
      <vt:lpstr>Results - Clusters</vt:lpstr>
      <vt:lpstr>Results – Cluster 0 – Asian Style</vt:lpstr>
      <vt:lpstr>Results – Cluster 1 – Quite Living</vt:lpstr>
      <vt:lpstr>Results – Cluster 4 – Country Side</vt:lpstr>
      <vt:lpstr>Results – Cluster 6 – Upscale Housing</vt:lpstr>
      <vt:lpstr>Results – Cluster 7 – Hip places</vt:lpstr>
      <vt:lpstr>Results – Cluster 26 – Business Areas</vt:lpstr>
      <vt:lpstr>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Recommending Relocation Neighborhood</dc:title>
  <dc:creator>Orsyx - Ilya Turian</dc:creator>
  <cp:lastModifiedBy>Orsyx - Ilya Turian</cp:lastModifiedBy>
  <cp:revision>21</cp:revision>
  <dcterms:created xsi:type="dcterms:W3CDTF">2019-06-02T13:46:48Z</dcterms:created>
  <dcterms:modified xsi:type="dcterms:W3CDTF">2019-06-20T14:59:18Z</dcterms:modified>
</cp:coreProperties>
</file>