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6572-70AF-44F8-B11C-424A92923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EAAF0-D8EE-4464-B68F-9698A7A4D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9E09C-6751-42A8-A010-001685855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8ACA-CDF5-4C28-971E-98990BDF100C}" type="datetimeFigureOut">
              <a:rPr lang="en-US" smtClean="0"/>
              <a:t>8/24/2017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1627C-26C7-415F-BD05-EBFBF604C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186E4-5871-4266-BF02-B6E9F7AB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3941-A2F0-46B3-BFF5-7BEA0343A2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0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BF61-018C-45D0-A311-CE0A09CD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A4DE0-1E13-4488-AB6F-2E6FFA1AA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A1A6A-9661-44BC-8DD0-1B21B6D2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8ACA-CDF5-4C28-971E-98990BDF100C}" type="datetimeFigureOut">
              <a:rPr lang="en-US" smtClean="0"/>
              <a:t>8/24/2017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4D881-D27E-4253-9DDA-3DC5932D6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63D3A-C040-45D3-9997-AD2F7918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3941-A2F0-46B3-BFF5-7BEA0343A2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752674-B86C-47BD-911B-FB02B83AF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0303A-C870-4FB0-B028-D6499C09F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E5599-3C1B-43D8-86E0-056927BA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8ACA-CDF5-4C28-971E-98990BDF100C}" type="datetimeFigureOut">
              <a:rPr lang="en-US" smtClean="0"/>
              <a:t>8/24/2017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AD09A-74B8-4EE9-9F36-1A6AE92A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FD2FD-E5C7-47F3-8CB5-2EC42638A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3941-A2F0-46B3-BFF5-7BEA0343A2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9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4020-65F9-4D35-8F70-8986B798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8BA01-9A9A-44CD-BED5-706337488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1F06B-895B-45BE-BAA2-608D1588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8ACA-CDF5-4C28-971E-98990BDF100C}" type="datetimeFigureOut">
              <a:rPr lang="en-US" smtClean="0"/>
              <a:t>8/24/2017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05CDA-EA3B-4302-B8CA-0F381EC0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24C22-F82C-438D-91EA-0FE03572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3941-A2F0-46B3-BFF5-7BEA0343A2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2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6820-01B1-4377-A9BD-F3709AE67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4D3B5-EF03-424B-A76C-9BC6AF263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44D8E-F019-449D-9A28-F5DDE479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8ACA-CDF5-4C28-971E-98990BDF100C}" type="datetimeFigureOut">
              <a:rPr lang="en-US" smtClean="0"/>
              <a:t>8/24/2017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10709-E45B-46C3-81E8-1B596656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0CB8C-EE2F-45FB-97E8-C19AB55A6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3941-A2F0-46B3-BFF5-7BEA0343A2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43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E5DA-DC90-4028-87ED-D263CC2F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5E532-B5DC-4B2B-93AD-868E57CBB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9545C-6A07-41A1-967B-DA02F8FBD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E9119-F02D-48A5-9298-8BA2752BA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8ACA-CDF5-4C28-971E-98990BDF100C}" type="datetimeFigureOut">
              <a:rPr lang="en-US" smtClean="0"/>
              <a:t>8/24/2017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0B473-E2A1-4D4C-9904-1CB054770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4BFBD-C251-4ACA-BD29-8CB33AC5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3941-A2F0-46B3-BFF5-7BEA0343A2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3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7E119-0EC0-4880-A8BD-EAF2071BE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FFBA1-A69A-4F4F-831B-8614C680B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DA52C-4677-4091-ABC4-B6873E858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5C5338-2825-483D-B398-A024DFC5D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B54DBA-1824-418E-ACB0-C31904062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4A8023-97F1-43C8-AC66-F21FF4053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8ACA-CDF5-4C28-971E-98990BDF100C}" type="datetimeFigureOut">
              <a:rPr lang="en-US" smtClean="0"/>
              <a:t>8/24/2017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DC07F3-8438-437A-A69D-A068D152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D5B30A-52F0-4D0F-B008-4E2F791C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3941-A2F0-46B3-BFF5-7BEA0343A2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57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BDBF-37D3-4EDD-8D23-1045B8A12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0014A-2FD4-48FA-B061-CFAD0096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8ACA-CDF5-4C28-971E-98990BDF100C}" type="datetimeFigureOut">
              <a:rPr lang="en-US" smtClean="0"/>
              <a:t>8/24/2017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DA16E-88DD-4743-A8AB-37032DED8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6A9F2-7F9D-4670-8645-62126B13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3941-A2F0-46B3-BFF5-7BEA0343A2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0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2CA82-71B2-48A1-819C-7FF04714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8ACA-CDF5-4C28-971E-98990BDF100C}" type="datetimeFigureOut">
              <a:rPr lang="en-US" smtClean="0"/>
              <a:t>8/24/2017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160F3F-FEFD-4A85-86C3-D521EB7C0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7324E-7925-4474-8D24-352374D3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3941-A2F0-46B3-BFF5-7BEA0343A2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A5BC-7E47-49E7-8150-584A5B69B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5CB80-D713-4C18-876F-D16E6CD6A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3122C-7977-490F-9D86-8B1EF4A77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CD7F0-4116-4E45-8ED2-9C79F349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8ACA-CDF5-4C28-971E-98990BDF100C}" type="datetimeFigureOut">
              <a:rPr lang="en-US" smtClean="0"/>
              <a:t>8/24/2017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B9701-2C17-4DB6-9B05-65E21969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029A7-DF2B-4CDA-B168-7EF370C3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3941-A2F0-46B3-BFF5-7BEA0343A2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278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8CA13-9EDF-474D-A4BF-056FB42B3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8CBC1-9B5E-49C5-9B53-9061C1D40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12768-4219-4947-A43C-C7ACBBD59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ED43F-0E04-4417-B658-85CF160B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8ACA-CDF5-4C28-971E-98990BDF100C}" type="datetimeFigureOut">
              <a:rPr lang="en-US" smtClean="0"/>
              <a:t>8/24/2017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BE61F-066F-4EFE-924B-210843188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31EE0-6D00-496A-8637-964297558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3941-A2F0-46B3-BFF5-7BEA0343A2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7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F1226-83A4-4918-A4FB-44FCB451E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E95B6-ED69-4CE6-A7B3-C166A3012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B016D-BE29-4E51-98A8-74AD708CF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18ACA-CDF5-4C28-971E-98990BDF100C}" type="datetimeFigureOut">
              <a:rPr lang="en-US" smtClean="0"/>
              <a:t>8/24/2017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DD09E-D939-47EC-83EA-585116BEB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A6310-72C6-413F-9AA7-EB3C0C0DD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03941-A2F0-46B3-BFF5-7BEA0343A2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11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24088-9001-461A-972F-9F5B2FB92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WEB API</a:t>
            </a:r>
          </a:p>
        </p:txBody>
      </p:sp>
    </p:spTree>
    <p:extLst>
      <p:ext uri="{BB962C8B-B14F-4D97-AF65-F5344CB8AC3E}">
        <p14:creationId xmlns:p14="http://schemas.microsoft.com/office/powerpoint/2010/main" val="51543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79CE-E9B3-4EF7-8ACA-E8EE3E0E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Привязка моделей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985D-1736-42C0-B844-AA7D260BE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 умолчанию </a:t>
            </a:r>
            <a:r>
              <a:rPr lang="en-US" dirty="0"/>
              <a:t>Web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ru-RU" dirty="0"/>
              <a:t>если параметр «простой» (примитивный тип, </a:t>
            </a:r>
            <a:r>
              <a:rPr lang="en-US" dirty="0" err="1"/>
              <a:t>TimeSpan</a:t>
            </a:r>
            <a:r>
              <a:rPr lang="en-US" dirty="0"/>
              <a:t>, </a:t>
            </a:r>
            <a:r>
              <a:rPr lang="en-US" dirty="0" err="1"/>
              <a:t>Guid</a:t>
            </a:r>
            <a:r>
              <a:rPr lang="en-US" dirty="0"/>
              <a:t> </a:t>
            </a:r>
            <a:r>
              <a:rPr lang="ru-RU" dirty="0"/>
              <a:t>и т.п.), то идет привязка из </a:t>
            </a:r>
            <a:r>
              <a:rPr lang="en-US" dirty="0"/>
              <a:t>Uri. </a:t>
            </a:r>
            <a:r>
              <a:rPr lang="ru-RU" dirty="0"/>
              <a:t>Если тип сложный, то происходит попытка привязки модели из тела запроса с помощью </a:t>
            </a:r>
            <a:r>
              <a:rPr lang="en-US" dirty="0"/>
              <a:t>Media Formatters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85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8FF4-84EC-4D9D-9216-FE9261DF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618"/>
            <a:ext cx="9178636" cy="1178070"/>
          </a:xfrm>
        </p:spPr>
        <p:txBody>
          <a:bodyPr/>
          <a:lstStyle/>
          <a:p>
            <a:r>
              <a:rPr lang="ru-RU" dirty="0"/>
              <a:t>Привязка моделей</a:t>
            </a:r>
            <a:endParaRPr lang="en-US" dirty="0"/>
          </a:p>
        </p:txBody>
      </p:sp>
      <p:pic>
        <p:nvPicPr>
          <p:cNvPr id="3074" name="Picture 2" descr="ModelBinding">
            <a:extLst>
              <a:ext uri="{FF2B5EF4-FFF2-40B4-BE49-F238E27FC236}">
                <a16:creationId xmlns:a16="http://schemas.microsoft.com/office/drawing/2014/main" id="{8DB9E0C2-99FD-4BC5-8CA9-7DAB7505D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926" y="1355148"/>
            <a:ext cx="6532419" cy="507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852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19B7A-DE49-4FAC-8C08-6256AAE58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Привязка моделей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1DF7C-E94D-4615-A0DB-10555A104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Также можно определить собственный настраиваемый модуль привязки моделей, в этом случае все запросы будут обрабатываться через него, а на выходе могут быть как простые, так и сложные типы.</a:t>
            </a:r>
          </a:p>
          <a:p>
            <a:pPr marL="0" indent="0">
              <a:buNone/>
            </a:pPr>
            <a:r>
              <a:rPr lang="ru-RU" dirty="0"/>
              <a:t>Для реализации необходимо реализовать интерфейс </a:t>
            </a:r>
            <a:r>
              <a:rPr lang="en-US" dirty="0" err="1"/>
              <a:t>IModelBinder</a:t>
            </a:r>
            <a:r>
              <a:rPr lang="ru-RU" dirty="0"/>
              <a:t> и зарегистрировать глобально (в методе </a:t>
            </a:r>
            <a:r>
              <a:rPr lang="en-US" dirty="0" err="1"/>
              <a:t>ConfigureServices</a:t>
            </a:r>
            <a:r>
              <a:rPr lang="ru-RU" dirty="0"/>
              <a:t>), или, например, для определенной модели с помощью атрибута </a:t>
            </a:r>
            <a:r>
              <a:rPr lang="en-US" dirty="0" err="1"/>
              <a:t>ModelBinderAttribute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261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F1744-D7BF-4E8D-A357-F69C5C90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E51F9-5DF7-4F5C-9C12-37B9AFD56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Фильтры действий выполняются после остальных фильтров и предназначены для выполнения какой-нибудь логики до или после вызова метода действия. </a:t>
            </a:r>
          </a:p>
          <a:p>
            <a:pPr marL="0" indent="0">
              <a:buNone/>
            </a:pPr>
            <a:r>
              <a:rPr lang="ru-RU" dirty="0"/>
              <a:t>Чтобы реализовать фильтр действия необходимо реализовать интерфейс </a:t>
            </a:r>
            <a:r>
              <a:rPr lang="en-US" dirty="0" err="1"/>
              <a:t>IActionFilter</a:t>
            </a:r>
            <a:r>
              <a:rPr lang="ru-RU" dirty="0"/>
              <a:t> с методом </a:t>
            </a:r>
            <a:r>
              <a:rPr lang="en-US" dirty="0" err="1"/>
              <a:t>ExecuteActionFilterAsync</a:t>
            </a:r>
            <a:r>
              <a:rPr lang="ru-RU" dirty="0"/>
              <a:t> или </a:t>
            </a:r>
            <a:r>
              <a:rPr lang="ru-RU" dirty="0" err="1"/>
              <a:t>унаследоваться</a:t>
            </a:r>
            <a:r>
              <a:rPr lang="ru-RU" dirty="0"/>
              <a:t> от класса </a:t>
            </a:r>
            <a:r>
              <a:rPr lang="en-US" dirty="0" err="1"/>
              <a:t>ActionFilterAttribute</a:t>
            </a:r>
            <a:r>
              <a:rPr lang="ru-RU" dirty="0"/>
              <a:t> с переопределить методы </a:t>
            </a:r>
            <a:r>
              <a:rPr lang="en-US" dirty="0" err="1"/>
              <a:t>OnActionExecutingAsync</a:t>
            </a:r>
            <a:r>
              <a:rPr lang="ru-RU" dirty="0"/>
              <a:t> и/или </a:t>
            </a:r>
            <a:r>
              <a:rPr lang="en-US" dirty="0" err="1"/>
              <a:t>OnActionExecutedAsync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999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BE4C2-5792-40E7-AC16-C0E53AEC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Фильтры исключений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7D872-AA3D-4764-AE54-24778E20B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Фильтры исключений позволяют обработать исключения, возникшие в методе во время выполнения запроса. Все фильтры исключений реализуют интерфейс </a:t>
            </a:r>
            <a:r>
              <a:rPr lang="ru-RU" dirty="0" err="1"/>
              <a:t>IExceptionFilter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Чтобы реализовать свой фильтр или напрямую реализовать интерфейс </a:t>
            </a:r>
            <a:r>
              <a:rPr lang="ru-RU" dirty="0" err="1"/>
              <a:t>IExceptionFilter</a:t>
            </a:r>
            <a:r>
              <a:rPr lang="ru-RU" dirty="0"/>
              <a:t>, или </a:t>
            </a:r>
            <a:r>
              <a:rPr lang="ru-RU" dirty="0" err="1"/>
              <a:t>унаследоваться</a:t>
            </a:r>
            <a:r>
              <a:rPr lang="ru-RU" dirty="0"/>
              <a:t> от класса </a:t>
            </a:r>
            <a:r>
              <a:rPr lang="en-US" dirty="0" err="1"/>
              <a:t>ExceptionFilterAttribute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83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1E07C-F9C2-4B3D-B59B-9AB995F8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Action Invoker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4EE73-7E13-4AF8-80EB-685A0939B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вызова метода действия используется метод </a:t>
            </a:r>
            <a:r>
              <a:rPr lang="en-US" dirty="0" err="1"/>
              <a:t>InvokeActionAsync</a:t>
            </a:r>
            <a:r>
              <a:rPr lang="en-US" dirty="0"/>
              <a:t> </a:t>
            </a:r>
            <a:r>
              <a:rPr lang="ru-RU" dirty="0"/>
              <a:t> интерфейса </a:t>
            </a:r>
            <a:r>
              <a:rPr lang="en-US" dirty="0" err="1"/>
              <a:t>IHttpActionInvoker</a:t>
            </a:r>
            <a:r>
              <a:rPr lang="ru-RU" dirty="0"/>
              <a:t>. В этот метод передается  объект </a:t>
            </a:r>
            <a:r>
              <a:rPr lang="en-US" dirty="0" err="1"/>
              <a:t>HttpActionContext</a:t>
            </a:r>
            <a:r>
              <a:rPr lang="ru-RU" dirty="0"/>
              <a:t>, у которого есть свойство </a:t>
            </a:r>
            <a:r>
              <a:rPr lang="en-US" dirty="0" err="1"/>
              <a:t>ActionDescriptor</a:t>
            </a:r>
            <a:r>
              <a:rPr lang="ru-RU" dirty="0"/>
              <a:t>. Это свойство предоставляет метод </a:t>
            </a:r>
            <a:r>
              <a:rPr lang="en-US" dirty="0" err="1"/>
              <a:t>ExecuteAsync</a:t>
            </a:r>
            <a:r>
              <a:rPr lang="en-US" dirty="0"/>
              <a:t>, </a:t>
            </a:r>
            <a:r>
              <a:rPr lang="ru-RU" dirty="0"/>
              <a:t>который</a:t>
            </a:r>
            <a:r>
              <a:rPr lang="en-US" dirty="0"/>
              <a:t> </a:t>
            </a:r>
            <a:r>
              <a:rPr lang="ru-RU" dirty="0"/>
              <a:t>связывает полученные из запроса данные с параметрами метода и вызывает этот метод, получая финальный результат.</a:t>
            </a:r>
          </a:p>
          <a:p>
            <a:pPr marL="0" indent="0">
              <a:buNone/>
            </a:pPr>
            <a:r>
              <a:rPr lang="ru-RU" dirty="0"/>
              <a:t>В </a:t>
            </a:r>
            <a:r>
              <a:rPr lang="en-US" dirty="0"/>
              <a:t>Web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ru-RU" dirty="0"/>
              <a:t>есть реализация </a:t>
            </a:r>
            <a:r>
              <a:rPr lang="en-US" dirty="0" err="1"/>
              <a:t>IHttpActionInvoker</a:t>
            </a:r>
            <a:r>
              <a:rPr lang="ru-RU" dirty="0"/>
              <a:t> по умолчанию – </a:t>
            </a:r>
            <a:r>
              <a:rPr lang="en-US" dirty="0" err="1"/>
              <a:t>ApiControllerActionInvoker</a:t>
            </a:r>
            <a:r>
              <a:rPr lang="ru-RU" dirty="0"/>
              <a:t>, но эту реализацию также можно подменить.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54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C719-18BA-491B-8CDA-08B62AE78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Controller 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0C638-9D26-4A58-A854-3ACCC5C36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После вызова и работы метода в контроллере исходя из возвращаемых данных формируется ответ сервера, который представляет собой объект класса </a:t>
            </a:r>
            <a:r>
              <a:rPr lang="en-US" dirty="0" err="1"/>
              <a:t>HttpResponseMessage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30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4A976-B046-4C1B-ABCC-00D96A33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 Conversion</a:t>
            </a:r>
            <a:endParaRPr lang="en-US" dirty="0"/>
          </a:p>
        </p:txBody>
      </p:sp>
      <p:pic>
        <p:nvPicPr>
          <p:cNvPr id="5122" name="Picture 2" descr="ResultConversion">
            <a:extLst>
              <a:ext uri="{FF2B5EF4-FFF2-40B4-BE49-F238E27FC236}">
                <a16:creationId xmlns:a16="http://schemas.microsoft.com/office/drawing/2014/main" id="{165CBAC3-E8B0-47DE-959B-6453D80EB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49" y="1503363"/>
            <a:ext cx="6261101" cy="508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112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F682E-B48B-434C-BAE6-807C1146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 Conversion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DFEB9-A4BE-4A09-85FC-288FA42AE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Есть 3 ситуации при возращении результата из метода:</a:t>
            </a:r>
          </a:p>
          <a:p>
            <a:pPr marL="514350" indent="-514350">
              <a:buAutoNum type="arabicParenR"/>
            </a:pPr>
            <a:r>
              <a:rPr lang="ru-RU" dirty="0"/>
              <a:t>Возврат </a:t>
            </a:r>
            <a:r>
              <a:rPr lang="en-US" dirty="0" err="1"/>
              <a:t>HttpResponseMessage</a:t>
            </a:r>
            <a:r>
              <a:rPr lang="ru-RU" dirty="0"/>
              <a:t> – в этом случае не надо ничего преобразовывать и сообщение напрямую возвращается в конвейер</a:t>
            </a:r>
          </a:p>
          <a:p>
            <a:pPr marL="514350" indent="-514350">
              <a:buAutoNum type="arabicParenR"/>
            </a:pPr>
            <a:r>
              <a:rPr lang="ru-RU" dirty="0"/>
              <a:t>Возврат </a:t>
            </a:r>
            <a:r>
              <a:rPr lang="de-DE" dirty="0" err="1"/>
              <a:t>void</a:t>
            </a:r>
            <a:r>
              <a:rPr lang="de-DE" dirty="0"/>
              <a:t> – </a:t>
            </a:r>
            <a:r>
              <a:rPr lang="ru-RU" dirty="0"/>
              <a:t>просто преобразуется в </a:t>
            </a:r>
            <a:r>
              <a:rPr lang="en-US" dirty="0" err="1"/>
              <a:t>HttpResponseMessage</a:t>
            </a:r>
            <a:r>
              <a:rPr lang="en-US" dirty="0"/>
              <a:t> </a:t>
            </a:r>
            <a:r>
              <a:rPr lang="ru-RU" dirty="0"/>
              <a:t>со статусом </a:t>
            </a:r>
            <a:r>
              <a:rPr lang="en-US" dirty="0"/>
              <a:t>204 – No Content.</a:t>
            </a:r>
            <a:endParaRPr lang="ru-RU" dirty="0"/>
          </a:p>
          <a:p>
            <a:pPr marL="514350" indent="-514350">
              <a:buAutoNum type="arabicParenR"/>
            </a:pPr>
            <a:r>
              <a:rPr lang="ru-RU" dirty="0"/>
              <a:t>Возвращается любой другой тип – в этом случае начинают работу </a:t>
            </a:r>
            <a:r>
              <a:rPr lang="en-US" dirty="0"/>
              <a:t>Content Negotiation </a:t>
            </a:r>
            <a:r>
              <a:rPr lang="ru-RU" dirty="0"/>
              <a:t>и</a:t>
            </a:r>
            <a:r>
              <a:rPr lang="en-US" dirty="0"/>
              <a:t> Media Type Formatters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933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DA43-27A1-498C-85B8-3D038677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Negotiation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0497D-3D3D-4995-B9E0-69EAB5E8B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Content Negotiation </a:t>
            </a:r>
            <a:r>
              <a:rPr lang="ru-RU" dirty="0"/>
              <a:t>ответственен за определение выходного формата данных. Из объекта </a:t>
            </a:r>
            <a:r>
              <a:rPr lang="en-US" dirty="0" err="1"/>
              <a:t>HttpConfiguration</a:t>
            </a:r>
            <a:r>
              <a:rPr lang="ru-RU" dirty="0"/>
              <a:t> берется объект </a:t>
            </a:r>
            <a:r>
              <a:rPr lang="en-US" dirty="0" err="1"/>
              <a:t>IContentNegotiatior</a:t>
            </a:r>
            <a:r>
              <a:rPr lang="ru-RU" dirty="0"/>
              <a:t>, который в методе </a:t>
            </a:r>
            <a:r>
              <a:rPr lang="en-US" dirty="0"/>
              <a:t>Negotiate </a:t>
            </a:r>
            <a:r>
              <a:rPr lang="ru-RU" dirty="0"/>
              <a:t>принимает тип объекта для </a:t>
            </a:r>
            <a:r>
              <a:rPr lang="ru-RU" dirty="0" err="1"/>
              <a:t>сериализации</a:t>
            </a:r>
            <a:r>
              <a:rPr lang="ru-RU" dirty="0"/>
              <a:t>,  коллекцию </a:t>
            </a:r>
            <a:r>
              <a:rPr lang="ru-RU" dirty="0" err="1"/>
              <a:t>форматировщиков</a:t>
            </a:r>
            <a:r>
              <a:rPr lang="ru-RU" dirty="0"/>
              <a:t> и </a:t>
            </a:r>
            <a:r>
              <a:rPr lang="en-US" dirty="0"/>
              <a:t>http </a:t>
            </a:r>
            <a:r>
              <a:rPr lang="ru-RU" dirty="0"/>
              <a:t>запрос. На выходе из метода получаем тип </a:t>
            </a:r>
            <a:r>
              <a:rPr lang="ru-RU" dirty="0" err="1"/>
              <a:t>форматтора</a:t>
            </a:r>
            <a:r>
              <a:rPr lang="ru-RU" dirty="0"/>
              <a:t> для использования и </a:t>
            </a:r>
            <a:r>
              <a:rPr lang="en-US" dirty="0"/>
              <a:t>media type </a:t>
            </a:r>
            <a:r>
              <a:rPr lang="ru-RU" dirty="0"/>
              <a:t>ответа.</a:t>
            </a:r>
          </a:p>
          <a:p>
            <a:pPr marL="0" indent="0">
              <a:buNone/>
            </a:pPr>
            <a:r>
              <a:rPr lang="ru-RU" dirty="0"/>
              <a:t>Если </a:t>
            </a:r>
            <a:r>
              <a:rPr lang="ru-RU" dirty="0" err="1"/>
              <a:t>форматировщиков</a:t>
            </a:r>
            <a:r>
              <a:rPr lang="ru-RU" dirty="0"/>
              <a:t> найдено не было, метод </a:t>
            </a:r>
            <a:r>
              <a:rPr lang="en-US" dirty="0"/>
              <a:t>Negotiate</a:t>
            </a:r>
            <a:r>
              <a:rPr lang="ru-RU" dirty="0"/>
              <a:t> возвращает </a:t>
            </a:r>
            <a:r>
              <a:rPr lang="en-US" dirty="0"/>
              <a:t>null </a:t>
            </a:r>
            <a:r>
              <a:rPr lang="ru-RU" dirty="0"/>
              <a:t>и отправляется ответ с ошибкой</a:t>
            </a:r>
            <a:r>
              <a:rPr lang="en-US" dirty="0"/>
              <a:t> 406 (Not Acceptable).</a:t>
            </a:r>
          </a:p>
        </p:txBody>
      </p:sp>
    </p:spTree>
    <p:extLst>
      <p:ext uri="{BB962C8B-B14F-4D97-AF65-F5344CB8AC3E}">
        <p14:creationId xmlns:p14="http://schemas.microsoft.com/office/powerpoint/2010/main" val="131169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3A768-A9EE-4EC2-B38A-97D54E77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информация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7F619-CFBA-489B-A34E-473062B8F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Web</a:t>
            </a:r>
            <a:r>
              <a:rPr lang="ru-RU" dirty="0"/>
              <a:t> API представляет собой веб-службу, которая может взаимодействовать с различными приложениями, включая браузеры и мобильные устройства. Веб-API ASP.NET идеально подходит для разработки приложений </a:t>
            </a:r>
            <a:r>
              <a:rPr lang="ru-RU" dirty="0" err="1"/>
              <a:t>RESTful</a:t>
            </a:r>
            <a:r>
              <a:rPr lang="ru-RU" dirty="0"/>
              <a:t> на платформе .NET </a:t>
            </a:r>
            <a:r>
              <a:rPr lang="ru-RU" dirty="0" err="1"/>
              <a:t>Framework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 err="1"/>
              <a:t>Web</a:t>
            </a:r>
            <a:r>
              <a:rPr lang="ru-RU" dirty="0"/>
              <a:t> API 2 не является частью фреймворка ASP.NET MVC, может работать в связке с MVC, с </a:t>
            </a:r>
            <a:r>
              <a:rPr lang="ru-RU" dirty="0" err="1"/>
              <a:t>Web</a:t>
            </a:r>
            <a:r>
              <a:rPr lang="ru-RU" dirty="0"/>
              <a:t> </a:t>
            </a:r>
            <a:r>
              <a:rPr lang="ru-RU" dirty="0" err="1"/>
              <a:t>Forms</a:t>
            </a:r>
            <a:r>
              <a:rPr lang="ru-RU" dirty="0"/>
              <a:t>. В </a:t>
            </a:r>
            <a:r>
              <a:rPr lang="ru-RU" dirty="0" err="1"/>
              <a:t>Web</a:t>
            </a:r>
            <a:r>
              <a:rPr lang="ru-RU" dirty="0"/>
              <a:t> API имеется своя система версий.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00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C57D-22A8-42F2-9534-226A7BE27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Type Formatters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D1EB-89C2-456D-A2E5-6AE138D3F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Форматировщики</a:t>
            </a:r>
            <a:r>
              <a:rPr lang="ru-RU" dirty="0"/>
              <a:t> медиа-типов отвечают за </a:t>
            </a:r>
            <a:r>
              <a:rPr lang="ru-RU" dirty="0" err="1"/>
              <a:t>сериализацию</a:t>
            </a:r>
            <a:r>
              <a:rPr lang="ru-RU" dirty="0"/>
              <a:t> данных для их отправки клиенту. Для создания </a:t>
            </a:r>
            <a:r>
              <a:rPr lang="ru-RU" dirty="0" err="1"/>
              <a:t>форматировщика</a:t>
            </a:r>
            <a:r>
              <a:rPr lang="ru-RU" dirty="0"/>
              <a:t> необходимо </a:t>
            </a:r>
            <a:r>
              <a:rPr lang="ru-RU" dirty="0" err="1"/>
              <a:t>унаследоваться</a:t>
            </a:r>
            <a:r>
              <a:rPr lang="ru-RU" dirty="0"/>
              <a:t> от </a:t>
            </a:r>
            <a:r>
              <a:rPr lang="en-US" dirty="0" err="1"/>
              <a:t>MediaTypeFormatter</a:t>
            </a:r>
            <a:r>
              <a:rPr lang="ru-RU" dirty="0"/>
              <a:t> и реализовать несколько методов для форматирования. Добавить </a:t>
            </a:r>
            <a:r>
              <a:rPr lang="ru-RU" dirty="0" err="1"/>
              <a:t>форматировщик</a:t>
            </a:r>
            <a:r>
              <a:rPr lang="ru-RU" dirty="0"/>
              <a:t> можно глобально в методе </a:t>
            </a:r>
            <a:r>
              <a:rPr lang="en-US" dirty="0"/>
              <a:t>Register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33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E41A-21F8-4082-A7FC-E422297B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Отправка ответа клиенту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2245D-AFC9-4839-BADE-F8631C206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После </a:t>
            </a:r>
            <a:r>
              <a:rPr lang="ru-RU" dirty="0" err="1"/>
              <a:t>сериализации</a:t>
            </a:r>
            <a:r>
              <a:rPr lang="ru-RU" dirty="0"/>
              <a:t> данных для отправки клиенту (методом </a:t>
            </a:r>
            <a:r>
              <a:rPr lang="en-US" dirty="0" err="1"/>
              <a:t>WriteToStreamAsync</a:t>
            </a:r>
            <a:r>
              <a:rPr lang="ru-RU" dirty="0"/>
              <a:t> в </a:t>
            </a:r>
            <a:r>
              <a:rPr lang="ru-RU" dirty="0" err="1"/>
              <a:t>форматировщиках</a:t>
            </a:r>
            <a:r>
              <a:rPr lang="ru-RU" dirty="0"/>
              <a:t>), ответ готов вернуться клиенту. Объект типа </a:t>
            </a:r>
            <a:r>
              <a:rPr lang="en-US" dirty="0" err="1"/>
              <a:t>HttpResponseMessage</a:t>
            </a:r>
            <a:r>
              <a:rPr lang="en-US" dirty="0"/>
              <a:t> </a:t>
            </a:r>
            <a:r>
              <a:rPr lang="ru-RU" dirty="0"/>
              <a:t>возвращается на хост, с которого и отправляется клиенту.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70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FAF8-AD1A-47A0-9079-E4DEE59FC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Кросс-доменные запросы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55B51-720D-4681-B130-4D7CB840C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 случае, если запрос приходит с другого домена, то браузер блокирует выполнение такого запроса с целью предотвратить атаки злоумышленников. Чтобы обмениваться кросс-доменными запросами есть 2 технологии </a:t>
            </a:r>
            <a:r>
              <a:rPr lang="en-US" dirty="0"/>
              <a:t>CORS </a:t>
            </a:r>
            <a:r>
              <a:rPr lang="ru-RU" dirty="0"/>
              <a:t>и </a:t>
            </a:r>
            <a:r>
              <a:rPr lang="en-US" dirty="0"/>
              <a:t>JSONP.</a:t>
            </a:r>
          </a:p>
          <a:p>
            <a:pPr marL="0" indent="0">
              <a:buNone/>
            </a:pPr>
            <a:r>
              <a:rPr lang="en-US" dirty="0"/>
              <a:t> JSONP </a:t>
            </a:r>
            <a:r>
              <a:rPr lang="ru-RU" dirty="0"/>
              <a:t>позволяет безопасно возвращать данные в формате </a:t>
            </a:r>
            <a:r>
              <a:rPr lang="en-US" dirty="0"/>
              <a:t>JSON. </a:t>
            </a:r>
            <a:r>
              <a:rPr lang="ru-RU" dirty="0"/>
              <a:t>Для этого клиент делает </a:t>
            </a:r>
            <a:r>
              <a:rPr lang="en-US" dirty="0"/>
              <a:t>GET</a:t>
            </a:r>
            <a:r>
              <a:rPr lang="ru-RU" dirty="0"/>
              <a:t>-запрос на сервер и в качестве параметра передает название функции, в которую необходимо обернуть ответ при возврате с сервера. Технология </a:t>
            </a:r>
            <a:r>
              <a:rPr lang="en-US" dirty="0"/>
              <a:t>JSONP </a:t>
            </a:r>
            <a:r>
              <a:rPr lang="ru-RU" dirty="0"/>
              <a:t>использует возможность загружать </a:t>
            </a:r>
            <a:r>
              <a:rPr lang="en-US" dirty="0" err="1"/>
              <a:t>js</a:t>
            </a:r>
            <a:r>
              <a:rPr lang="en-US" dirty="0"/>
              <a:t>-</a:t>
            </a:r>
            <a:r>
              <a:rPr lang="ru-RU" dirty="0"/>
              <a:t>код с других доменов без ограничений и возвращаемые клиенту данные обрабатываются не парсером </a:t>
            </a:r>
            <a:r>
              <a:rPr lang="en-US" dirty="0"/>
              <a:t>JSON, </a:t>
            </a:r>
            <a:r>
              <a:rPr lang="ru-RU" dirty="0"/>
              <a:t>а интерпретатором </a:t>
            </a:r>
            <a:r>
              <a:rPr lang="en-US" dirty="0"/>
              <a:t>JavaScript.</a:t>
            </a:r>
          </a:p>
        </p:txBody>
      </p:sp>
    </p:spTree>
    <p:extLst>
      <p:ext uri="{BB962C8B-B14F-4D97-AF65-F5344CB8AC3E}">
        <p14:creationId xmlns:p14="http://schemas.microsoft.com/office/powerpoint/2010/main" val="1669609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3E792-5AE5-44DF-A65C-243311B8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Технология </a:t>
            </a:r>
            <a:r>
              <a:rPr lang="en-US" dirty="0"/>
              <a:t>CORS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1EE5C-6CEF-4EC7-8755-AA96D4D0C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При кросс-доменных запросах сервер может позволять принимать запросы с определенного установленного домена без их блокировки браузером. Единственный минус такого подхода – это то, что сервер должен заранее знать домен клиента. При обработке запросов с помощью </a:t>
            </a:r>
            <a:r>
              <a:rPr lang="en-US" dirty="0"/>
              <a:t>CORS </a:t>
            </a:r>
            <a:r>
              <a:rPr lang="ru-RU" dirty="0"/>
              <a:t>можно отправлять любые методы (в отличии от </a:t>
            </a:r>
            <a:r>
              <a:rPr lang="en-US" dirty="0"/>
              <a:t>JSONP</a:t>
            </a:r>
            <a:r>
              <a:rPr lang="ru-RU" dirty="0"/>
              <a:t>)</a:t>
            </a:r>
            <a:r>
              <a:rPr lang="en-US" dirty="0"/>
              <a:t>.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При взаимодействии клиента и сервера сначала клиент отправляет т.н. предполетный запрос (например </a:t>
            </a:r>
            <a:r>
              <a:rPr lang="en-US" dirty="0"/>
              <a:t>OPTIONS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ru-RU" dirty="0"/>
              <a:t>а в ответе сервере должен присутствовать заголовок </a:t>
            </a:r>
            <a:r>
              <a:rPr lang="en-US" dirty="0"/>
              <a:t>Access-Control-Allow-Origin</a:t>
            </a:r>
            <a:r>
              <a:rPr lang="ru-RU" dirty="0"/>
              <a:t> со списком разрешенных доменов. После этого клиент, если его домен присутствует в заголовке, может отправлять любые запросы как если бы он находился в том же домене.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65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FD82-7C8B-44A1-B796-8A9E73B8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запроса в </a:t>
            </a:r>
            <a:r>
              <a:rPr lang="en-US" dirty="0"/>
              <a:t>Web </a:t>
            </a:r>
            <a:r>
              <a:rPr lang="en-US" dirty="0" err="1"/>
              <a:t>Api</a:t>
            </a:r>
            <a:endParaRPr lang="en-US" dirty="0"/>
          </a:p>
        </p:txBody>
      </p:sp>
      <p:pic>
        <p:nvPicPr>
          <p:cNvPr id="1026" name="Picture 2" descr="WebApiPipeline">
            <a:extLst>
              <a:ext uri="{FF2B5EF4-FFF2-40B4-BE49-F238E27FC236}">
                <a16:creationId xmlns:a16="http://schemas.microsoft.com/office/drawing/2014/main" id="{0D09C4F4-FD00-42F1-A0B0-EC66BB3A90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69" t="-2152" r="-164174" b="47209"/>
          <a:stretch/>
        </p:blipFill>
        <p:spPr bwMode="auto">
          <a:xfrm>
            <a:off x="4872519" y="1825625"/>
            <a:ext cx="2429981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ebApiPipeline">
            <a:extLst>
              <a:ext uri="{FF2B5EF4-FFF2-40B4-BE49-F238E27FC236}">
                <a16:creationId xmlns:a16="http://schemas.microsoft.com/office/drawing/2014/main" id="{5AE1321F-DD40-47CC-A1DB-DC16E86C26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" t="1" r="247" b="45324"/>
          <a:stretch/>
        </p:blipFill>
        <p:spPr bwMode="auto">
          <a:xfrm>
            <a:off x="369888" y="1825625"/>
            <a:ext cx="4837112" cy="473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ebApiPipeline">
            <a:extLst>
              <a:ext uri="{FF2B5EF4-FFF2-40B4-BE49-F238E27FC236}">
                <a16:creationId xmlns:a16="http://schemas.microsoft.com/office/drawing/2014/main" id="{EB39DE9B-D6D3-451B-81E3-EB31AA4555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22" t="54630"/>
          <a:stretch/>
        </p:blipFill>
        <p:spPr bwMode="auto">
          <a:xfrm>
            <a:off x="5549900" y="1825625"/>
            <a:ext cx="6122217" cy="449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93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26C24-E2A7-4E55-90F8-D382248CB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Хостинг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59637-1DB6-46CD-A5E3-75468D654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Приложение </a:t>
            </a:r>
            <a:r>
              <a:rPr lang="en-US" dirty="0"/>
              <a:t>Web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ru-RU" dirty="0"/>
              <a:t>может быть размещено с помощью </a:t>
            </a:r>
            <a:r>
              <a:rPr lang="en-US" dirty="0"/>
              <a:t>ASP.NET Hosting, </a:t>
            </a:r>
            <a:r>
              <a:rPr lang="ru-RU" dirty="0"/>
              <a:t>в этом случае обработка запроса начинается с </a:t>
            </a:r>
            <a:r>
              <a:rPr lang="en-US" dirty="0" err="1"/>
              <a:t>HttpControllerHandler</a:t>
            </a:r>
            <a:r>
              <a:rPr lang="en-US" dirty="0"/>
              <a:t>, </a:t>
            </a:r>
            <a:r>
              <a:rPr lang="ru-RU" dirty="0"/>
              <a:t>который ответственен за передачу запросов  в </a:t>
            </a:r>
            <a:r>
              <a:rPr lang="en-US" dirty="0" err="1"/>
              <a:t>HttpServer</a:t>
            </a:r>
            <a:r>
              <a:rPr lang="en-US" dirty="0"/>
              <a:t>, </a:t>
            </a:r>
            <a:r>
              <a:rPr lang="ru-RU" dirty="0"/>
              <a:t>или можно написать собственную имплементацию </a:t>
            </a:r>
            <a:r>
              <a:rPr lang="en-US" dirty="0" err="1"/>
              <a:t>HttpServer</a:t>
            </a:r>
            <a:r>
              <a:rPr lang="en-US" dirty="0"/>
              <a:t> </a:t>
            </a:r>
            <a:r>
              <a:rPr lang="ru-RU" dirty="0"/>
              <a:t>и слушать </a:t>
            </a:r>
            <a:r>
              <a:rPr lang="en-US" dirty="0"/>
              <a:t>http-</a:t>
            </a:r>
            <a:r>
              <a:rPr lang="ru-RU" dirty="0"/>
              <a:t>запросы напрямую (</a:t>
            </a:r>
            <a:r>
              <a:rPr lang="ru-RU" dirty="0" err="1"/>
              <a:t>т.н</a:t>
            </a:r>
            <a:r>
              <a:rPr lang="ru-RU" dirty="0"/>
              <a:t> </a:t>
            </a:r>
            <a:r>
              <a:rPr lang="en-US" dirty="0"/>
              <a:t>self-hosting</a:t>
            </a:r>
            <a:r>
              <a:rPr lang="ru-RU" dirty="0"/>
              <a:t>)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После обработки запроса службами хоста, запрос участвует в конвейере в качестве объекта </a:t>
            </a:r>
            <a:r>
              <a:rPr lang="en-US" dirty="0" err="1"/>
              <a:t>HttpRequestMessage</a:t>
            </a:r>
            <a:r>
              <a:rPr lang="en-US" dirty="0"/>
              <a:t>, </a:t>
            </a:r>
            <a:r>
              <a:rPr lang="ru-RU" dirty="0"/>
              <a:t>у которого</a:t>
            </a:r>
            <a:r>
              <a:rPr lang="en-US" dirty="0"/>
              <a:t> </a:t>
            </a:r>
            <a:r>
              <a:rPr lang="ru-RU" dirty="0"/>
              <a:t>есть все свойства для взаимодействия с запросом, например </a:t>
            </a:r>
            <a:r>
              <a:rPr lang="en-US" dirty="0"/>
              <a:t>Content, Headers.</a:t>
            </a:r>
          </a:p>
        </p:txBody>
      </p:sp>
    </p:spTree>
    <p:extLst>
      <p:ext uri="{BB962C8B-B14F-4D97-AF65-F5344CB8AC3E}">
        <p14:creationId xmlns:p14="http://schemas.microsoft.com/office/powerpoint/2010/main" val="78404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C6CE6-1B67-4FD2-9295-B50573AF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Message 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DD81B-761C-4A45-B311-C82F3A334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Delegating Handler</a:t>
            </a:r>
          </a:p>
          <a:p>
            <a:pPr marL="0" indent="0">
              <a:buNone/>
            </a:pPr>
            <a:r>
              <a:rPr lang="ru-RU" dirty="0"/>
              <a:t>Это основная точка расширения приложения. Можно добавлять свои обработчики для запросов. При этом можно просто модифицировать запрос и отправлять его дальше по конвейеру, или отправлять ответ на запрос напрямую.</a:t>
            </a:r>
          </a:p>
          <a:p>
            <a:pPr marL="0" indent="0">
              <a:buNone/>
            </a:pPr>
            <a:r>
              <a:rPr lang="ru-RU" dirty="0"/>
              <a:t>Для того, чтобы написать свой обработчик необходимо унаследовать класс </a:t>
            </a:r>
            <a:r>
              <a:rPr lang="en-US" dirty="0" err="1"/>
              <a:t>DelegatingHandler</a:t>
            </a:r>
            <a:r>
              <a:rPr lang="ru-RU" dirty="0"/>
              <a:t>, переопределить его метод </a:t>
            </a:r>
            <a:r>
              <a:rPr lang="en-US" dirty="0" err="1"/>
              <a:t>SendAsync</a:t>
            </a:r>
            <a:r>
              <a:rPr lang="en-US" dirty="0"/>
              <a:t> </a:t>
            </a:r>
            <a:r>
              <a:rPr lang="ru-RU" dirty="0"/>
              <a:t>и зарегистрировать его в глобальных обработчиках сообщений.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839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C6598-83F1-4421-9862-1837823F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Routing Dispatcher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9A9FE-425E-4979-B92F-F1E8BDB30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Если запрос прошел </a:t>
            </a:r>
            <a:r>
              <a:rPr lang="ru-RU" dirty="0" err="1"/>
              <a:t>кастомные</a:t>
            </a:r>
            <a:r>
              <a:rPr lang="ru-RU" dirty="0"/>
              <a:t> обработчики запросов, его обработка продолжается в диспетчере маршрутизации. Там запрос сопоставляется с маршрутами и на основе маршрутов выставляются данные для обработки запроса контроллерами (такие как контроллер или метод действия).</a:t>
            </a:r>
          </a:p>
          <a:p>
            <a:pPr marL="0" indent="0">
              <a:buNone/>
            </a:pPr>
            <a:r>
              <a:rPr lang="ru-RU" dirty="0"/>
              <a:t>Стоит отметить, что для отдельного маршрута может быть назначен отдельный обработчик запросов. Для его регистрации необходимо передать этот обработчик как параметр </a:t>
            </a:r>
            <a:r>
              <a:rPr lang="en-US" dirty="0"/>
              <a:t>handler </a:t>
            </a:r>
            <a:r>
              <a:rPr lang="ru-RU" dirty="0"/>
              <a:t>при регистрации маршрута.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82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126A-99C2-45E3-BD2B-8B2BC525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HttpControllerDispatcher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F0E0A-B7C9-4D5D-BC0E-9C1BDB9B3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HttpControllerDispatcher</a:t>
            </a:r>
            <a:r>
              <a:rPr lang="en-US" dirty="0"/>
              <a:t> </a:t>
            </a:r>
            <a:r>
              <a:rPr lang="ru-RU" dirty="0"/>
              <a:t>предназначен для создания контроллера на основании информации, полученной из маршрутизации и вызова метода контроллера </a:t>
            </a:r>
            <a:r>
              <a:rPr lang="en-US" dirty="0" err="1"/>
              <a:t>ExecuteAsync</a:t>
            </a:r>
            <a:r>
              <a:rPr lang="en-US" dirty="0"/>
              <a:t>. </a:t>
            </a:r>
            <a:r>
              <a:rPr lang="ru-RU" dirty="0"/>
              <a:t>При этом происходит следующее:</a:t>
            </a:r>
          </a:p>
          <a:p>
            <a:pPr marL="0" indent="0">
              <a:buNone/>
            </a:pPr>
            <a:r>
              <a:rPr lang="en-US" dirty="0" err="1"/>
              <a:t>HttpControllerDispatcher</a:t>
            </a:r>
            <a:r>
              <a:rPr lang="ru-RU" dirty="0"/>
              <a:t> вызывает на объекте </a:t>
            </a:r>
            <a:r>
              <a:rPr lang="en-US" dirty="0" err="1"/>
              <a:t>IHttpControllerSelector</a:t>
            </a:r>
            <a:r>
              <a:rPr lang="en-US" dirty="0"/>
              <a:t> </a:t>
            </a:r>
            <a:r>
              <a:rPr lang="ru-RU" dirty="0"/>
              <a:t>метод </a:t>
            </a:r>
            <a:r>
              <a:rPr lang="en-US" dirty="0" err="1"/>
              <a:t>SelectController</a:t>
            </a:r>
            <a:r>
              <a:rPr lang="en-US" dirty="0"/>
              <a:t>, </a:t>
            </a:r>
            <a:r>
              <a:rPr lang="ru-RU" dirty="0"/>
              <a:t>который возвращает объект</a:t>
            </a:r>
            <a:r>
              <a:rPr lang="en-US" dirty="0"/>
              <a:t> </a:t>
            </a:r>
            <a:r>
              <a:rPr lang="en-US" dirty="0" err="1"/>
              <a:t>HttpControllerDescriptor</a:t>
            </a:r>
            <a:r>
              <a:rPr lang="en-US" dirty="0"/>
              <a:t>, </a:t>
            </a:r>
            <a:r>
              <a:rPr lang="ru-RU" dirty="0"/>
              <a:t>у которого есть метод </a:t>
            </a:r>
            <a:r>
              <a:rPr lang="en-US" dirty="0" err="1"/>
              <a:t>CreateController</a:t>
            </a:r>
            <a:r>
              <a:rPr lang="en-US" dirty="0"/>
              <a:t>, </a:t>
            </a:r>
            <a:r>
              <a:rPr lang="ru-RU" dirty="0"/>
              <a:t>который и создает объект </a:t>
            </a:r>
            <a:r>
              <a:rPr lang="en-US" dirty="0" err="1"/>
              <a:t>IHttpController</a:t>
            </a:r>
            <a:r>
              <a:rPr lang="ru-RU" dirty="0"/>
              <a:t>. Если методы </a:t>
            </a:r>
            <a:r>
              <a:rPr lang="en-US" dirty="0" err="1"/>
              <a:t>SelectController</a:t>
            </a:r>
            <a:r>
              <a:rPr lang="ru-RU" dirty="0"/>
              <a:t> или </a:t>
            </a:r>
            <a:r>
              <a:rPr lang="en-US" dirty="0" err="1"/>
              <a:t>CreateController</a:t>
            </a:r>
            <a:r>
              <a:rPr lang="ru-RU" dirty="0"/>
              <a:t> возвращают </a:t>
            </a:r>
            <a:r>
              <a:rPr lang="en-US" dirty="0"/>
              <a:t>null, </a:t>
            </a:r>
            <a:r>
              <a:rPr lang="ru-RU" dirty="0"/>
              <a:t>то сервер возвращает ошибку </a:t>
            </a:r>
            <a:r>
              <a:rPr lang="en-US" dirty="0"/>
              <a:t>404 Not Found.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166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B33D2-649F-4E11-B9F8-39B7AD6A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Контроллеры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91B66-1D13-4955-A090-5C46B2E9F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HttpControllerDispatcher</a:t>
            </a:r>
            <a:r>
              <a:rPr lang="ru-RU" dirty="0"/>
              <a:t> вызывает у созданного контроллера метод </a:t>
            </a:r>
            <a:r>
              <a:rPr lang="en-US" dirty="0" err="1"/>
              <a:t>ExecuteAsync</a:t>
            </a:r>
            <a:r>
              <a:rPr lang="en-US" dirty="0"/>
              <a:t>, </a:t>
            </a:r>
            <a:r>
              <a:rPr lang="ru-RU" dirty="0"/>
              <a:t>передавая в него объект </a:t>
            </a:r>
            <a:r>
              <a:rPr lang="en-US" dirty="0" err="1"/>
              <a:t>HttpControllerContext</a:t>
            </a:r>
            <a:r>
              <a:rPr lang="ru-RU" dirty="0"/>
              <a:t>. Внутри контроллера выбор метода действия делегируется объекту </a:t>
            </a:r>
            <a:r>
              <a:rPr lang="en-US" dirty="0" err="1"/>
              <a:t>IHttpActionSelector</a:t>
            </a:r>
            <a:r>
              <a:rPr lang="ru-RU" dirty="0"/>
              <a:t>, который находится внутри </a:t>
            </a:r>
            <a:r>
              <a:rPr lang="en-US" dirty="0" err="1"/>
              <a:t>HttpControllerContext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/>
              <a:t>Далее к запросу применяют фильтры, установленные в приложении. Сначала вызывается фильтр авторизации и аутентификации, затем применяется привязка модели, затем выполняются </a:t>
            </a:r>
            <a:r>
              <a:rPr lang="en-US" dirty="0"/>
              <a:t>action </a:t>
            </a:r>
            <a:r>
              <a:rPr lang="ru-RU" dirty="0"/>
              <a:t>фильтры, и, наконец, вызывается метод действия. Если в результате выполнения метода или фильтров выбрасывается исключение, то они перехватываются фильтрами исключений.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6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5A3C-5A58-4879-9107-74BF0F6C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Фильтры авторизации и аутентификации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31A60-4505-476E-BE78-E0B8FB089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Фильтры аутентификации(</a:t>
            </a:r>
            <a:r>
              <a:rPr lang="ru-RU" dirty="0" err="1"/>
              <a:t>IAuthenticationFilter</a:t>
            </a:r>
            <a:r>
              <a:rPr lang="ru-RU" dirty="0"/>
              <a:t>) определяет, аутентифицирован ли клиент. </a:t>
            </a:r>
          </a:p>
          <a:p>
            <a:pPr marL="0" indent="0">
              <a:buNone/>
            </a:pPr>
            <a:r>
              <a:rPr lang="ru-RU" dirty="0"/>
              <a:t>Фильтры авторизации(</a:t>
            </a:r>
            <a:r>
              <a:rPr lang="ru-RU" dirty="0" err="1"/>
              <a:t>IAuthorizationFilter</a:t>
            </a:r>
            <a:r>
              <a:rPr lang="ru-RU" dirty="0"/>
              <a:t>) определяет, имеет ли пользователь права доступа к данному ресурсу.</a:t>
            </a:r>
          </a:p>
          <a:p>
            <a:pPr marL="0" indent="0">
              <a:buNone/>
            </a:pPr>
            <a:r>
              <a:rPr lang="ru-RU" dirty="0"/>
              <a:t>Данные фильтры запускаются до любого другого фильтра или метода действия.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685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1107</Words>
  <Application>Microsoft Office PowerPoint</Application>
  <PresentationFormat>Widescreen</PresentationFormat>
  <Paragraphs>62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ASP.NET WEB API</vt:lpstr>
      <vt:lpstr>Общая информация</vt:lpstr>
      <vt:lpstr>Обработка запроса в Web Api</vt:lpstr>
      <vt:lpstr>Хостинг </vt:lpstr>
      <vt:lpstr>Http Message Handlers</vt:lpstr>
      <vt:lpstr>Routing Dispatcher</vt:lpstr>
      <vt:lpstr>HttpControllerDispatcher</vt:lpstr>
      <vt:lpstr>Контроллеры</vt:lpstr>
      <vt:lpstr>Фильтры авторизации и аутентификации</vt:lpstr>
      <vt:lpstr>Привязка моделей</vt:lpstr>
      <vt:lpstr>Привязка моделей</vt:lpstr>
      <vt:lpstr>Привязка моделей</vt:lpstr>
      <vt:lpstr>Action filters</vt:lpstr>
      <vt:lpstr>Фильтры исключений</vt:lpstr>
      <vt:lpstr>Action Invoker</vt:lpstr>
      <vt:lpstr>Controller Action</vt:lpstr>
      <vt:lpstr>Result Conversion</vt:lpstr>
      <vt:lpstr>Result Conversion</vt:lpstr>
      <vt:lpstr>Content Negotiation</vt:lpstr>
      <vt:lpstr>Media Type Formatters</vt:lpstr>
      <vt:lpstr>Отправка ответа клиенту</vt:lpstr>
      <vt:lpstr>Кросс-доменные запросы</vt:lpstr>
      <vt:lpstr>Технология CORS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WEB API</dc:title>
  <dc:creator>Ilya Veremeichyk</dc:creator>
  <cp:lastModifiedBy>Ilya Veremeichyk</cp:lastModifiedBy>
  <cp:revision>37</cp:revision>
  <dcterms:created xsi:type="dcterms:W3CDTF">2017-08-21T14:49:42Z</dcterms:created>
  <dcterms:modified xsi:type="dcterms:W3CDTF">2017-08-24T20:47:37Z</dcterms:modified>
</cp:coreProperties>
</file>