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3962D-ABB3-4732-8D76-91CFA29E6901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3F7C-1245-43A4-A7E9-90D7FCAF8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0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32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7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2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0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71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89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65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4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2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66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8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60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63F7C-1245-43A4-A7E9-90D7FCAF8AE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5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6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8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6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5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8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2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0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4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08D2-B81C-42A3-A479-50D5419E6A0C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284B-F91F-43AA-9187-F866B64094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1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3877" y="775020"/>
            <a:ext cx="9144000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База даних МВС в частині прийому іспитів та видачі посвідчень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14037" y="3882393"/>
            <a:ext cx="9144000" cy="1655762"/>
          </a:xfrm>
        </p:spPr>
        <p:txBody>
          <a:bodyPr>
            <a:normAutofit/>
          </a:bodyPr>
          <a:lstStyle/>
          <a:p>
            <a:r>
              <a:rPr lang="uk-UA" sz="1800" dirty="0" smtClean="0">
                <a:latin typeface="Garamond" panose="02020404030301010803" pitchFamily="18" charset="0"/>
              </a:rPr>
              <a:t>Виконав: </a:t>
            </a:r>
            <a:r>
              <a:rPr lang="uk-UA" sz="1800" dirty="0" err="1" smtClean="0">
                <a:latin typeface="Garamond" panose="02020404030301010803" pitchFamily="18" charset="0"/>
              </a:rPr>
              <a:t>Віжуткін</a:t>
            </a:r>
            <a:r>
              <a:rPr lang="uk-UA" sz="1800" dirty="0" smtClean="0">
                <a:latin typeface="Garamond" panose="02020404030301010803" pitchFamily="18" charset="0"/>
              </a:rPr>
              <a:t> Ілля Дмитрович ІП-31</a:t>
            </a:r>
          </a:p>
          <a:p>
            <a:r>
              <a:rPr lang="uk-UA" sz="1800" dirty="0" smtClean="0">
                <a:latin typeface="Garamond" panose="02020404030301010803" pitchFamily="18" charset="0"/>
              </a:rPr>
              <a:t>Керівник: Марченко Олена Іванівна</a:t>
            </a:r>
            <a:endParaRPr lang="ru-RU" sz="1800" dirty="0">
              <a:latin typeface="Garamond" panose="02020404030301010803" pitchFamily="18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8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364" y="-1193800"/>
            <a:ext cx="10019982" cy="2387600"/>
          </a:xfrm>
        </p:spPr>
        <p:txBody>
          <a:bodyPr>
            <a:normAutofit/>
          </a:bodyPr>
          <a:lstStyle/>
          <a:p>
            <a:r>
              <a:rPr lang="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Приклади функ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цій та процедур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3" y="2073798"/>
            <a:ext cx="3483103" cy="1765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84" y="1364269"/>
            <a:ext cx="3958931" cy="29714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28" y="1512481"/>
            <a:ext cx="3986554" cy="2696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-2689226" y="387408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Вік клієнта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3452219" y="4187510"/>
            <a:ext cx="4776172" cy="660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Оновлення статусів прострочених талонів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7647663" y="4307435"/>
            <a:ext cx="4776172" cy="660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Питання на теоретичний іспит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01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364" y="-1193800"/>
            <a:ext cx="10019982" cy="2387600"/>
          </a:xfrm>
        </p:spPr>
        <p:txBody>
          <a:bodyPr>
            <a:normAutofit/>
          </a:bodyPr>
          <a:lstStyle/>
          <a:p>
            <a:r>
              <a:rPr lang="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Приклади 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тригерів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5" y="1896211"/>
            <a:ext cx="6126480" cy="20208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50" y="1698076"/>
            <a:ext cx="4310251" cy="2382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-1606876" y="397248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Перевірка документів клієнта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949575" y="4169887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Перевірка віку клієнта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364" y="-1193800"/>
            <a:ext cx="10019982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Приклади </a:t>
            </a:r>
            <a:r>
              <a:rPr lang="en-US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Select-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запитів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" y="1798826"/>
            <a:ext cx="4290876" cy="2093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3" y="1798826"/>
            <a:ext cx="4802155" cy="2055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-1502870" y="397248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Невдалі теоретичні спроби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6749143" y="3873572"/>
            <a:ext cx="4947234" cy="1450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Підрахунок популярності типів </a:t>
            </a:r>
            <a:r>
              <a:rPr lang="uk-UA" sz="3000" dirty="0" err="1" smtClean="0">
                <a:latin typeface="Garamond" panose="02020404030301010803" pitchFamily="18" charset="0"/>
              </a:rPr>
              <a:t>автомобілей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38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8364" y="-1193800"/>
            <a:ext cx="10019982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Оптимізація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1716865" y="1388162"/>
            <a:ext cx="3470956" cy="2951889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6"/>
          <a:stretch>
            <a:fillRect/>
          </a:stretch>
        </p:blipFill>
        <p:spPr>
          <a:xfrm>
            <a:off x="6746065" y="1642581"/>
            <a:ext cx="4208015" cy="2584185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-1325589" y="444448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До індексації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406517" y="4390772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Після індексації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13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7264" y="1116172"/>
            <a:ext cx="10019982" cy="2387600"/>
          </a:xfrm>
        </p:spPr>
        <p:txBody>
          <a:bodyPr>
            <a:normAutofit/>
          </a:bodyPr>
          <a:lstStyle/>
          <a:p>
            <a:r>
              <a:rPr lang="uk-UA" sz="80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Висновки</a:t>
            </a:r>
            <a:endParaRPr lang="ru-RU" sz="80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79" y="-941929"/>
            <a:ext cx="11448041" cy="2387600"/>
          </a:xfrm>
        </p:spPr>
        <p:txBody>
          <a:bodyPr>
            <a:normAutofit/>
          </a:bodyPr>
          <a:lstStyle/>
          <a:p>
            <a:r>
              <a:rPr lang="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Ана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ліз</a:t>
            </a:r>
            <a:r>
              <a:rPr lang="en-US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предметного середовища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37561" y="2442845"/>
            <a:ext cx="9144000" cy="1655762"/>
          </a:xfrm>
        </p:spPr>
        <p:txBody>
          <a:bodyPr>
            <a:normAutofit/>
          </a:bodyPr>
          <a:lstStyle/>
          <a:p>
            <a:r>
              <a:rPr lang="uk-UA" sz="3000" dirty="0" smtClean="0">
                <a:latin typeface="Garamond" panose="02020404030301010803" pitchFamily="18" charset="0"/>
              </a:rPr>
              <a:t>Опис функціонування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1242349" y="371453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Існуючі рішення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7410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75" y="3403600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439" y="2146936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213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4186" y="-1030740"/>
            <a:ext cx="9144000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Постановка завдання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-1565061" y="211271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Основні бізнес-правила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9464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2" y="1835421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2"/>
          <p:cNvSpPr txBox="1">
            <a:spLocks/>
          </p:cNvSpPr>
          <p:nvPr/>
        </p:nvSpPr>
        <p:spPr>
          <a:xfrm>
            <a:off x="-1886171" y="3451422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Garamond" panose="02020404030301010803" pitchFamily="18" charset="0"/>
              </a:rPr>
              <a:t>ER</a:t>
            </a:r>
            <a:r>
              <a:rPr lang="uk-UA" sz="3000" dirty="0" smtClean="0">
                <a:latin typeface="Garamond" panose="02020404030301010803" pitchFamily="18" charset="0"/>
              </a:rPr>
              <a:t>-модель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4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4" y="3194789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4414349" y="211271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Реалізація бази даних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6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57" y="1879508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одзаголовок 2"/>
          <p:cNvSpPr txBox="1">
            <a:spLocks/>
          </p:cNvSpPr>
          <p:nvPr/>
        </p:nvSpPr>
        <p:spPr>
          <a:xfrm>
            <a:off x="5367164" y="342720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Робота з базою даних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8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84" y="3157402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12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858" y="-1441986"/>
            <a:ext cx="9144000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Основні </a:t>
            </a:r>
            <a:r>
              <a:rPr lang="uk-UA" sz="5400" b="1" dirty="0">
                <a:latin typeface="Garamond" panose="02020404030301010803" pitchFamily="18" charset="0"/>
                <a:cs typeface="Arial" panose="020B0604020202020204" pitchFamily="34" charset="0"/>
              </a:rPr>
              <a:t>б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ізнес-правила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4" y="1335171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-2214464" y="1358247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Вікові обмеження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10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4" y="1931198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-1843564" y="1964899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err="1" smtClean="0">
                <a:latin typeface="Garamond" panose="02020404030301010803" pitchFamily="18" charset="0"/>
              </a:rPr>
              <a:t>Необіхдність</a:t>
            </a:r>
            <a:r>
              <a:rPr lang="uk-UA" sz="2000" dirty="0" smtClean="0">
                <a:latin typeface="Garamond" panose="02020404030301010803" pitchFamily="18" charset="0"/>
              </a:rPr>
              <a:t> документів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12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4" y="2513491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2"/>
          <p:cNvSpPr txBox="1">
            <a:spLocks/>
          </p:cNvSpPr>
          <p:nvPr/>
        </p:nvSpPr>
        <p:spPr>
          <a:xfrm>
            <a:off x="-2345093" y="253656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Нові категорії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14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4" y="3197125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одзаголовок 2"/>
          <p:cNvSpPr txBox="1">
            <a:spLocks/>
          </p:cNvSpPr>
          <p:nvPr/>
        </p:nvSpPr>
        <p:spPr>
          <a:xfrm>
            <a:off x="-1950096" y="323002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Один активний запис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18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94" y="3849386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одзаголовок 2"/>
          <p:cNvSpPr txBox="1">
            <a:spLocks/>
          </p:cNvSpPr>
          <p:nvPr/>
        </p:nvSpPr>
        <p:spPr>
          <a:xfrm>
            <a:off x="-1880888" y="3905214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Перерва між записами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20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5" y="1341306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одзаголовок 2"/>
          <p:cNvSpPr txBox="1">
            <a:spLocks/>
          </p:cNvSpPr>
          <p:nvPr/>
        </p:nvSpPr>
        <p:spPr>
          <a:xfrm>
            <a:off x="2943041" y="1363824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Один іспи</a:t>
            </a:r>
            <a:r>
              <a:rPr lang="uk-UA" sz="2000" dirty="0" smtClean="0">
                <a:latin typeface="Garamond" panose="02020404030301010803" pitchFamily="18" charset="0"/>
              </a:rPr>
              <a:t>т за талоном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22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5" y="1958088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одзаголовок 2"/>
          <p:cNvSpPr txBox="1">
            <a:spLocks/>
          </p:cNvSpPr>
          <p:nvPr/>
        </p:nvSpPr>
        <p:spPr>
          <a:xfrm>
            <a:off x="3450817" y="196998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Перевірка сервісних </a:t>
            </a:r>
            <a:r>
              <a:rPr lang="uk-UA" sz="2000" dirty="0" err="1" smtClean="0">
                <a:latin typeface="Garamond" panose="02020404030301010803" pitchFamily="18" charset="0"/>
              </a:rPr>
              <a:t>автомобілей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24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5" y="2571342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3574098" y="260357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Перевірка відповідності інспектора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26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5" y="3242239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Подзаголовок 2"/>
          <p:cNvSpPr txBox="1">
            <a:spLocks/>
          </p:cNvSpPr>
          <p:nvPr/>
        </p:nvSpPr>
        <p:spPr>
          <a:xfrm>
            <a:off x="3153749" y="331131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Автоматична зміна статусів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28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75" y="3911959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одзаголовок 2"/>
          <p:cNvSpPr txBox="1">
            <a:spLocks/>
          </p:cNvSpPr>
          <p:nvPr/>
        </p:nvSpPr>
        <p:spPr>
          <a:xfrm>
            <a:off x="3450817" y="390797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Автоматична видача посвідчень</a:t>
            </a:r>
            <a:endParaRPr lang="ru-RU" sz="2000" dirty="0">
              <a:latin typeface="Garamond" panose="02020404030301010803" pitchFamily="18" charset="0"/>
            </a:endParaRPr>
          </a:p>
        </p:txBody>
      </p:sp>
      <p:pic>
        <p:nvPicPr>
          <p:cNvPr id="30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15" y="4634637"/>
            <a:ext cx="417886" cy="41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574098" y="4666677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>
                <a:latin typeface="Garamond" panose="02020404030301010803" pitchFamily="18" charset="0"/>
              </a:rPr>
              <a:t>Перевірка адекватності дат на часу</a:t>
            </a:r>
            <a:endParaRPr lang="ru-RU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5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0484" y="-1039884"/>
            <a:ext cx="2744582" cy="4807212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Сутності та зв’язки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04" y="112075"/>
            <a:ext cx="6446520" cy="4718371"/>
          </a:xfrm>
          <a:prstGeom prst="rect">
            <a:avLst/>
          </a:prstGeom>
          <a:ln w="7620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287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858" y="-926568"/>
            <a:ext cx="9144000" cy="2387600"/>
          </a:xfrm>
        </p:spPr>
        <p:txBody>
          <a:bodyPr>
            <a:normAutofit/>
          </a:bodyPr>
          <a:lstStyle/>
          <a:p>
            <a:r>
              <a:rPr lang="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Виб</a:t>
            </a:r>
            <a:r>
              <a:rPr lang="uk-UA" sz="5400" b="1" dirty="0" err="1" smtClean="0">
                <a:latin typeface="Garamond" panose="02020404030301010803" pitchFamily="18" charset="0"/>
                <a:cs typeface="Arial" panose="020B0604020202020204" pitchFamily="34" charset="0"/>
              </a:rPr>
              <a:t>ір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 СУБД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-828040" y="304383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Активна спільнота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8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1" y="2792375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/>
          <p:cNvSpPr txBox="1">
            <a:spLocks/>
          </p:cNvSpPr>
          <p:nvPr/>
        </p:nvSpPr>
        <p:spPr>
          <a:xfrm>
            <a:off x="-1610298" y="4095637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Безпека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1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1" y="3834808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6778193" y="2250231"/>
            <a:ext cx="5233686" cy="1635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Підтримка специфічних типів та запитів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3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41" y="2208949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3807364" y="365605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Масштабованість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5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41" y="3402825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>
          <a:xfrm>
            <a:off x="-1158017" y="2031290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Відкритий код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7" name="Picture 8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1" y="1784567"/>
            <a:ext cx="937850" cy="93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41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8816" y="-1298611"/>
            <a:ext cx="3380486" cy="4838811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Реалізація 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бази даних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21" y="449616"/>
            <a:ext cx="1342358" cy="1342358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3226858" y="898670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sz="3000" dirty="0" smtClean="0">
                <a:latin typeface="Garamond" panose="02020404030301010803" pitchFamily="18" charset="0"/>
              </a:rPr>
              <a:t>Таблиц</a:t>
            </a:r>
            <a:r>
              <a:rPr lang="uk-UA" sz="3000" dirty="0" smtClean="0">
                <a:latin typeface="Garamond" panose="02020404030301010803" pitchFamily="18" charset="0"/>
              </a:rPr>
              <a:t>і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5095877" y="2364391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Методи забезпечення цілісності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47" y="1876572"/>
            <a:ext cx="1342358" cy="1342358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574098" y="382728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Користувачі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47" y="3384012"/>
            <a:ext cx="1342358" cy="13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8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4186" y="-1030740"/>
            <a:ext cx="9144000" cy="238760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Робота з базою даних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84" y="3396037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-210724" y="3670853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Функції та </a:t>
            </a:r>
            <a:r>
              <a:rPr lang="uk-UA" sz="3000" dirty="0">
                <a:latin typeface="Garamond" panose="02020404030301010803" pitchFamily="18" charset="0"/>
              </a:rPr>
              <a:t>п</a:t>
            </a:r>
            <a:r>
              <a:rPr lang="" sz="3000" dirty="0" smtClean="0">
                <a:latin typeface="Garamond" panose="02020404030301010803" pitchFamily="18" charset="0"/>
              </a:rPr>
              <a:t>роцедури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8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59" y="1649665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-650759" y="193642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Представлення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1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65" y="1668603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4361276" y="1915509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Тригери</a:t>
            </a:r>
            <a:endParaRPr lang="ru-RU" sz="3000" dirty="0">
              <a:latin typeface="Garamond" panose="02020404030301010803" pitchFamily="18" charset="0"/>
            </a:endParaRPr>
          </a:p>
        </p:txBody>
      </p:sp>
      <p:pic>
        <p:nvPicPr>
          <p:cNvPr id="13" name="Picture 2" descr="настройки конфигурация колеса - скачать Бесплатные иконк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90" y="3394210"/>
            <a:ext cx="1071342" cy="107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одзаголовок 2"/>
          <p:cNvSpPr txBox="1">
            <a:spLocks/>
          </p:cNvSpPr>
          <p:nvPr/>
        </p:nvSpPr>
        <p:spPr>
          <a:xfrm>
            <a:off x="4705746" y="3693166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Garamond" panose="02020404030301010803" pitchFamily="18" charset="0"/>
              </a:rPr>
              <a:t>Select-</a:t>
            </a:r>
            <a:r>
              <a:rPr lang="" sz="3000" dirty="0" smtClean="0">
                <a:latin typeface="Garamond" panose="02020404030301010803" pitchFamily="18" charset="0"/>
              </a:rPr>
              <a:t>запити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Picture 46" descr="дорога - скачать Бесплатные иконки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02213" y="-734058"/>
            <a:ext cx="2187575" cy="138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858" y="-1193800"/>
            <a:ext cx="10019982" cy="2387600"/>
          </a:xfrm>
        </p:spPr>
        <p:txBody>
          <a:bodyPr>
            <a:normAutofit/>
          </a:bodyPr>
          <a:lstStyle/>
          <a:p>
            <a:r>
              <a:rPr lang="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Приклади </a:t>
            </a:r>
            <a:r>
              <a:rPr lang="uk-UA" sz="5400" b="1" dirty="0" smtClean="0">
                <a:latin typeface="Garamond" panose="02020404030301010803" pitchFamily="18" charset="0"/>
                <a:cs typeface="Arial" panose="020B0604020202020204" pitchFamily="34" charset="0"/>
              </a:rPr>
              <a:t>представлень</a:t>
            </a:r>
            <a:endParaRPr lang="ru-RU" sz="5400" b="1" dirty="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102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5592446"/>
            <a:ext cx="169132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4" descr="Автомобиль – Бесплатные иконки: транспорт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67877" y="4830446"/>
            <a:ext cx="1751963" cy="16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8" y="2254379"/>
            <a:ext cx="5395731" cy="1668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87" y="2289492"/>
            <a:ext cx="5135674" cy="1649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-1852895" y="4071615"/>
            <a:ext cx="9144000" cy="660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>
                <a:latin typeface="Garamond" panose="02020404030301010803" pitchFamily="18" charset="0"/>
              </a:rPr>
              <a:t>Всі квитки</a:t>
            </a:r>
            <a:endParaRPr lang="ru-RU" sz="3000" dirty="0">
              <a:latin typeface="Garamond" panose="02020404030301010803" pitchFamily="18" charset="0"/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6578082" y="3923347"/>
            <a:ext cx="5161746" cy="660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000" dirty="0" smtClean="0">
                <a:latin typeface="Garamond" panose="02020404030301010803" pitchFamily="18" charset="0"/>
              </a:rPr>
              <a:t>Детальні результати теоретичних іспитів</a:t>
            </a:r>
            <a:endParaRPr lang="ru-RU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7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176</Words>
  <Application>Microsoft Office PowerPoint</Application>
  <PresentationFormat>Широкоэкранный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Тема Office</vt:lpstr>
      <vt:lpstr>База даних МВС в частині прийому іспитів та видачі посвідчень</vt:lpstr>
      <vt:lpstr>Аналіз предметного середовища</vt:lpstr>
      <vt:lpstr>Постановка завдання</vt:lpstr>
      <vt:lpstr>Основні бізнес-правила</vt:lpstr>
      <vt:lpstr>Сутності та зв’язки</vt:lpstr>
      <vt:lpstr>Вибір СУБД</vt:lpstr>
      <vt:lpstr>Реалізація бази даних</vt:lpstr>
      <vt:lpstr>Робота з базою даних</vt:lpstr>
      <vt:lpstr>Приклади представлень</vt:lpstr>
      <vt:lpstr>Приклади функцій та процедур</vt:lpstr>
      <vt:lpstr>Приклади тригерів</vt:lpstr>
      <vt:lpstr>Приклади Select-запитів</vt:lpstr>
      <vt:lpstr>Оптимізація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23</cp:revision>
  <dcterms:created xsi:type="dcterms:W3CDTF">2024-12-20T13:49:58Z</dcterms:created>
  <dcterms:modified xsi:type="dcterms:W3CDTF">2024-12-21T12:06:36Z</dcterms:modified>
</cp:coreProperties>
</file>