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9" r:id="rId4"/>
    <p:sldId id="270" r:id="rId5"/>
    <p:sldId id="268" r:id="rId6"/>
    <p:sldId id="261" r:id="rId7"/>
    <p:sldId id="258" r:id="rId8"/>
    <p:sldId id="259" r:id="rId9"/>
    <p:sldId id="260" r:id="rId10"/>
    <p:sldId id="256" r:id="rId11"/>
    <p:sldId id="266" r:id="rId12"/>
    <p:sldId id="264" r:id="rId13"/>
    <p:sldId id="265" r:id="rId14"/>
    <p:sldId id="271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871"/>
    <a:srgbClr val="FC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0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5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1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7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50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2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18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3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A51C-588C-414F-B7C8-5063E79C5E7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BCE6-AFB9-42A4-8D5F-556C2CA84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7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Product Sans" panose="020B0403030502040203" pitchFamily="34" charset="0"/>
              </a:rPr>
              <a:t>THE </a:t>
            </a:r>
            <a:r>
              <a:rPr lang="en-US" b="1" dirty="0" smtClean="0">
                <a:latin typeface="Product Sans" panose="020B0403030502040203" pitchFamily="34" charset="0"/>
              </a:rPr>
              <a:t>TIMETABLE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4683" y="3613116"/>
            <a:ext cx="7462632" cy="2246995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Product Sans" panose="020B0403030502040203" pitchFamily="34" charset="0"/>
              </a:rPr>
              <a:t>Novosibirsk State University Department of Information Technologies</a:t>
            </a:r>
          </a:p>
          <a:p>
            <a:endParaRPr lang="en-US" sz="2000" dirty="0">
              <a:latin typeface="Product Sans" panose="020B0403030502040203" pitchFamily="34" charset="0"/>
            </a:endParaRPr>
          </a:p>
          <a:p>
            <a:pPr algn="r"/>
            <a:r>
              <a:rPr lang="en-US" sz="1900" dirty="0" smtClean="0">
                <a:latin typeface="Product Sans" panose="020B0403030502040203" pitchFamily="34" charset="0"/>
              </a:rPr>
              <a:t>I. Volf</a:t>
            </a:r>
          </a:p>
          <a:p>
            <a:pPr algn="r"/>
            <a:r>
              <a:rPr lang="en-US" sz="1900" dirty="0" smtClean="0">
                <a:latin typeface="Product Sans" panose="020B0403030502040203" pitchFamily="34" charset="0"/>
              </a:rPr>
              <a:t>M. </a:t>
            </a:r>
            <a:r>
              <a:rPr lang="en-US" sz="1900" dirty="0" err="1" smtClean="0">
                <a:latin typeface="Product Sans" panose="020B0403030502040203" pitchFamily="34" charset="0"/>
              </a:rPr>
              <a:t>Kusnetsov</a:t>
            </a:r>
            <a:endParaRPr lang="en-US" sz="1900" dirty="0" smtClean="0">
              <a:latin typeface="Product Sans" panose="020B0403030502040203" pitchFamily="34" charset="0"/>
            </a:endParaRPr>
          </a:p>
          <a:p>
            <a:pPr algn="r"/>
            <a:r>
              <a:rPr lang="en-US" sz="1900" dirty="0" smtClean="0">
                <a:latin typeface="Product Sans" panose="020B0403030502040203" pitchFamily="34" charset="0"/>
              </a:rPr>
              <a:t>K. </a:t>
            </a:r>
            <a:r>
              <a:rPr lang="en-US" sz="1900" dirty="0" smtClean="0">
                <a:latin typeface="Product Sans" panose="020B0403030502040203" pitchFamily="34" charset="0"/>
              </a:rPr>
              <a:t>Prokofiev</a:t>
            </a:r>
            <a:endParaRPr lang="ru-RU" sz="1900" dirty="0" smtClean="0">
              <a:latin typeface="Product Sans" panose="020B0403030502040203" pitchFamily="34" charset="0"/>
            </a:endParaRPr>
          </a:p>
          <a:p>
            <a:pPr algn="r"/>
            <a:r>
              <a:rPr lang="en-US" sz="1900" dirty="0" smtClean="0">
                <a:latin typeface="Product Sans" panose="020B0403030502040203" pitchFamily="34" charset="0"/>
              </a:rPr>
              <a:t>A. </a:t>
            </a:r>
            <a:r>
              <a:rPr lang="en-US" sz="1900" dirty="0" err="1" smtClean="0">
                <a:latin typeface="Product Sans" panose="020B0403030502040203" pitchFamily="34" charset="0"/>
              </a:rPr>
              <a:t>Kyrgys</a:t>
            </a:r>
            <a:r>
              <a:rPr lang="en-US" sz="1900" dirty="0" smtClean="0">
                <a:latin typeface="Product Sans" panose="020B0403030502040203" pitchFamily="34" charset="0"/>
              </a:rPr>
              <a:t> </a:t>
            </a:r>
            <a:endParaRPr lang="ru-RU" sz="19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45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229722" y="1057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Faculty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0699" y="163019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Education program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85877" y="22002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Specialization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0699" y="277525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Subjects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98177" y="27608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Groups</a:t>
            </a:r>
            <a:endParaRPr lang="ru-RU" b="1" dirty="0">
              <a:latin typeface="Product Sans" panose="020B0403030502040203" pitchFamily="34" charset="0"/>
            </a:endParaRPr>
          </a:p>
        </p:txBody>
      </p:sp>
      <p:cxnSp>
        <p:nvCxnSpPr>
          <p:cNvPr id="20" name="Прямая со стрелкой 19"/>
          <p:cNvCxnSpPr>
            <a:stCxn id="13" idx="2"/>
            <a:endCxn id="14" idx="0"/>
          </p:cNvCxnSpPr>
          <p:nvPr/>
        </p:nvCxnSpPr>
        <p:spPr>
          <a:xfrm>
            <a:off x="10715593" y="1427000"/>
            <a:ext cx="957" cy="20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4" idx="2"/>
            <a:endCxn id="16" idx="0"/>
          </p:cNvCxnSpPr>
          <p:nvPr/>
        </p:nvCxnSpPr>
        <p:spPr>
          <a:xfrm flipH="1">
            <a:off x="10715592" y="1999529"/>
            <a:ext cx="958" cy="200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2"/>
            <a:endCxn id="17" idx="0"/>
          </p:cNvCxnSpPr>
          <p:nvPr/>
        </p:nvCxnSpPr>
        <p:spPr>
          <a:xfrm flipH="1">
            <a:off x="10153896" y="2569545"/>
            <a:ext cx="561696" cy="205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6" idx="2"/>
            <a:endCxn id="18" idx="0"/>
          </p:cNvCxnSpPr>
          <p:nvPr/>
        </p:nvCxnSpPr>
        <p:spPr>
          <a:xfrm>
            <a:off x="10715592" y="2569545"/>
            <a:ext cx="574066" cy="191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646" y="937567"/>
            <a:ext cx="502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Faculty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Faculty name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1646" y="1712967"/>
            <a:ext cx="502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Education program: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Education program name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1646" y="2488367"/>
            <a:ext cx="502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Specialization: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Specialization 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1647" y="3263767"/>
            <a:ext cx="2702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Group of 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Group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Specialization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Number of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Year of study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4368" y="1209232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Department of Information technologies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2059" y="2026702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BACH, 09.03.01, Computer Science and Engineering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00306" y="280210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CS and SE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74069" y="280488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SE and CS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3660" y="3517841"/>
            <a:ext cx="119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19213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CS and SE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12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46605" y="3517841"/>
            <a:ext cx="119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19214</a:t>
            </a:r>
          </a:p>
          <a:p>
            <a:pPr algn="ctr"/>
            <a:r>
              <a:rPr lang="en-US" dirty="0">
                <a:latin typeface="Product Sans Thin" panose="020B0203030502040203" pitchFamily="34" charset="0"/>
              </a:rPr>
              <a:t>CS and SE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13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5987" y="3517841"/>
            <a:ext cx="1199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20213</a:t>
            </a:r>
          </a:p>
          <a:p>
            <a:pPr algn="ctr"/>
            <a:r>
              <a:rPr lang="en-US" dirty="0">
                <a:latin typeface="Product Sans Thin" panose="020B0203030502040203" pitchFamily="34" charset="0"/>
              </a:rPr>
              <a:t>CS and SE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15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484" y="383569"/>
            <a:ext cx="11462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roduct Sans" panose="020B0403030502040203" pitchFamily="34" charset="0"/>
              </a:rPr>
              <a:t>Faculties, </a:t>
            </a:r>
            <a:r>
              <a:rPr lang="en-US" sz="3000" dirty="0" err="1" smtClean="0">
                <a:latin typeface="Product Sans" panose="020B0403030502040203" pitchFamily="34" charset="0"/>
              </a:rPr>
              <a:t>ed</a:t>
            </a:r>
            <a:r>
              <a:rPr lang="en-US" sz="3000" dirty="0" smtClean="0">
                <a:latin typeface="Product Sans" panose="020B0403030502040203" pitchFamily="34" charset="0"/>
              </a:rPr>
              <a:t> </a:t>
            </a:r>
            <a:r>
              <a:rPr lang="en-US" sz="3000" dirty="0">
                <a:latin typeface="Product Sans" panose="020B0403030502040203" pitchFamily="34" charset="0"/>
              </a:rPr>
              <a:t>programs, specializations, subjects, groups of students</a:t>
            </a:r>
            <a:endParaRPr lang="ru-RU" sz="3000" dirty="0">
              <a:latin typeface="Product Sans" panose="020B040303050204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54292" y="3517841"/>
            <a:ext cx="119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roduct Sans Thin" panose="020B0203030502040203" pitchFamily="34" charset="0"/>
              </a:rPr>
              <a:t>19201</a:t>
            </a:r>
            <a:endParaRPr lang="en-US" dirty="0" smtClean="0">
              <a:latin typeface="Product Sans Thin" panose="020B0203030502040203" pitchFamily="34" charset="0"/>
            </a:endParaRPr>
          </a:p>
          <a:p>
            <a:r>
              <a:rPr lang="en-US" dirty="0">
                <a:latin typeface="Product Sans Thin" panose="020B0203030502040203" pitchFamily="34" charset="0"/>
              </a:rPr>
              <a:t>SE and CS</a:t>
            </a:r>
            <a:endParaRPr lang="ru-RU" dirty="0">
              <a:latin typeface="Product Sans Thin" panose="020B0203030502040203" pitchFamily="34" charset="0"/>
            </a:endParaRP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11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17237" y="3517841"/>
            <a:ext cx="119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roduct Sans Thin" panose="020B0203030502040203" pitchFamily="34" charset="0"/>
              </a:rPr>
              <a:t>18202</a:t>
            </a:r>
            <a:endParaRPr lang="en-US" dirty="0" smtClean="0">
              <a:latin typeface="Product Sans Thin" panose="020B0203030502040203" pitchFamily="34" charset="0"/>
            </a:endParaRPr>
          </a:p>
          <a:p>
            <a:r>
              <a:rPr lang="en-US" dirty="0">
                <a:latin typeface="Product Sans Thin" panose="020B0203030502040203" pitchFamily="34" charset="0"/>
              </a:rPr>
              <a:t>SE and CS</a:t>
            </a:r>
            <a:endParaRPr lang="ru-RU" dirty="0">
              <a:latin typeface="Product Sans Thin" panose="020B0203030502040203" pitchFamily="34" charset="0"/>
            </a:endParaRP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8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56619" y="3517841"/>
            <a:ext cx="1199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roduct Sans Thin" panose="020B0203030502040203" pitchFamily="34" charset="0"/>
              </a:rPr>
              <a:t>20211</a:t>
            </a:r>
            <a:endParaRPr lang="en-US" dirty="0" smtClean="0">
              <a:latin typeface="Product Sans Thin" panose="020B0203030502040203" pitchFamily="34" charset="0"/>
            </a:endParaRPr>
          </a:p>
          <a:p>
            <a:r>
              <a:rPr lang="en-US" dirty="0">
                <a:latin typeface="Product Sans Thin" panose="020B0203030502040203" pitchFamily="34" charset="0"/>
              </a:rPr>
              <a:t>SE and CS</a:t>
            </a:r>
            <a:endParaRPr lang="ru-RU" dirty="0">
              <a:latin typeface="Product Sans Thin" panose="020B0203030502040203" pitchFamily="34" charset="0"/>
            </a:endParaRP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13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9492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229722" y="1057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Faculty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0699" y="1630197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Education program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85877" y="22002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Specialization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0699" y="277525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Subjects</a:t>
            </a:r>
            <a:endParaRPr lang="ru-RU" b="1" dirty="0">
              <a:latin typeface="Product Sans" panose="020B040303050204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98177" y="27608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Groups</a:t>
            </a:r>
            <a:endParaRPr lang="ru-RU" b="1" dirty="0">
              <a:latin typeface="Product Sans" panose="020B0403030502040203" pitchFamily="34" charset="0"/>
            </a:endParaRPr>
          </a:p>
        </p:txBody>
      </p:sp>
      <p:cxnSp>
        <p:nvCxnSpPr>
          <p:cNvPr id="20" name="Прямая со стрелкой 19"/>
          <p:cNvCxnSpPr>
            <a:stCxn id="13" idx="2"/>
            <a:endCxn id="14" idx="0"/>
          </p:cNvCxnSpPr>
          <p:nvPr/>
        </p:nvCxnSpPr>
        <p:spPr>
          <a:xfrm>
            <a:off x="10715593" y="1427000"/>
            <a:ext cx="957" cy="203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4" idx="2"/>
            <a:endCxn id="16" idx="0"/>
          </p:cNvCxnSpPr>
          <p:nvPr/>
        </p:nvCxnSpPr>
        <p:spPr>
          <a:xfrm flipH="1">
            <a:off x="10715592" y="1999529"/>
            <a:ext cx="958" cy="200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2"/>
            <a:endCxn id="17" idx="0"/>
          </p:cNvCxnSpPr>
          <p:nvPr/>
        </p:nvCxnSpPr>
        <p:spPr>
          <a:xfrm flipH="1">
            <a:off x="10153896" y="2569545"/>
            <a:ext cx="561696" cy="205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6" idx="2"/>
            <a:endCxn id="18" idx="0"/>
          </p:cNvCxnSpPr>
          <p:nvPr/>
        </p:nvCxnSpPr>
        <p:spPr>
          <a:xfrm>
            <a:off x="10715592" y="2569545"/>
            <a:ext cx="574066" cy="191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85" y="1184550"/>
            <a:ext cx="3807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Subject: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Name of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Specialization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Semesters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Types of class</a:t>
            </a:r>
          </a:p>
          <a:p>
            <a:endParaRPr lang="en-US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For each type of class: </a:t>
            </a:r>
          </a:p>
          <a:p>
            <a:r>
              <a:rPr lang="en-US" dirty="0" smtClean="0">
                <a:latin typeface="Product Sans" panose="020B0403030502040203" pitchFamily="34" charset="0"/>
              </a:rPr>
              <a:t>frequency of class and list of “duplications”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For each “duplication”: </a:t>
            </a:r>
          </a:p>
          <a:p>
            <a:r>
              <a:rPr lang="en-US" dirty="0" smtClean="0">
                <a:latin typeface="Product Sans" panose="020B0403030502040203" pitchFamily="34" charset="0"/>
              </a:rPr>
              <a:t>teacher and amount groups to take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59727" y="1461549"/>
            <a:ext cx="4442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Introduction to Calculus</a:t>
            </a:r>
          </a:p>
          <a:p>
            <a:pPr algn="ctr"/>
            <a:r>
              <a:rPr lang="en-US" dirty="0">
                <a:latin typeface="Product Sans Thin" panose="020B0203030502040203" pitchFamily="34" charset="0"/>
              </a:rPr>
              <a:t>CS and SE</a:t>
            </a:r>
            <a:endParaRPr lang="ru-RU" dirty="0">
              <a:latin typeface="Product Sans Thin" panose="020B0203030502040203" pitchFamily="34" charset="0"/>
            </a:endParaRPr>
          </a:p>
          <a:p>
            <a:pPr algn="ctr"/>
            <a:r>
              <a:rPr lang="ru-RU" dirty="0" smtClean="0">
                <a:latin typeface="Product Sans Thin" panose="020B0203030502040203" pitchFamily="34" charset="0"/>
              </a:rPr>
              <a:t>1,</a:t>
            </a:r>
            <a:r>
              <a:rPr lang="en-US" dirty="0" smtClean="0">
                <a:latin typeface="Product Sans Thin" panose="020B0203030502040203" pitchFamily="34" charset="0"/>
              </a:rPr>
              <a:t> </a:t>
            </a:r>
            <a:r>
              <a:rPr lang="ru-RU" dirty="0" smtClean="0">
                <a:latin typeface="Product Sans Thin" panose="020B0203030502040203" pitchFamily="34" charset="0"/>
              </a:rPr>
              <a:t>2</a:t>
            </a: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Lecture, Seminar</a:t>
            </a:r>
          </a:p>
          <a:p>
            <a:pPr algn="ctr"/>
            <a:endParaRPr lang="en-US" dirty="0" smtClean="0">
              <a:latin typeface="Product Sans Thin" panose="020B0203030502040203" pitchFamily="34" charset="0"/>
            </a:endParaRP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Lecture, 1 time per week -&gt;</a:t>
            </a:r>
          </a:p>
          <a:p>
            <a:pPr algn="ctr"/>
            <a:r>
              <a:rPr lang="en-US" dirty="0" err="1" smtClean="0">
                <a:latin typeface="Product Sans Thin" panose="020B0203030502040203" pitchFamily="34" charset="0"/>
              </a:rPr>
              <a:t>Vaskevich</a:t>
            </a:r>
            <a:r>
              <a:rPr lang="en-US" dirty="0" smtClean="0">
                <a:latin typeface="Product Sans Thin" panose="020B0203030502040203" pitchFamily="34" charset="0"/>
              </a:rPr>
              <a:t>,</a:t>
            </a:r>
            <a:r>
              <a:rPr lang="ru-RU" dirty="0" smtClean="0">
                <a:latin typeface="Product Sans Thin" panose="020B0203030502040203" pitchFamily="34" charset="0"/>
              </a:rPr>
              <a:t> 2 </a:t>
            </a:r>
            <a:r>
              <a:rPr lang="en-US" dirty="0" smtClean="0">
                <a:latin typeface="Product Sans Thin" panose="020B0203030502040203" pitchFamily="34" charset="0"/>
              </a:rPr>
              <a:t>groups</a:t>
            </a:r>
          </a:p>
          <a:p>
            <a:pPr algn="ctr"/>
            <a:endParaRPr lang="en-US" dirty="0" smtClean="0">
              <a:latin typeface="Product Sans Thin" panose="020B0203030502040203" pitchFamily="34" charset="0"/>
            </a:endParaRPr>
          </a:p>
          <a:p>
            <a:pPr algn="ctr"/>
            <a:r>
              <a:rPr lang="en-US" dirty="0" smtClean="0">
                <a:latin typeface="Product Sans Thin" panose="020B0203030502040203" pitchFamily="34" charset="0"/>
              </a:rPr>
              <a:t>Seminar, 2 times per </a:t>
            </a:r>
            <a:r>
              <a:rPr lang="en-US" dirty="0">
                <a:latin typeface="Product Sans Thin" panose="020B0203030502040203" pitchFamily="34" charset="0"/>
              </a:rPr>
              <a:t>week -&gt;</a:t>
            </a:r>
          </a:p>
          <a:p>
            <a:pPr algn="ctr"/>
            <a:r>
              <a:rPr lang="en-US" dirty="0" err="1" smtClean="0">
                <a:latin typeface="Product Sans Thin" panose="020B0203030502040203" pitchFamily="34" charset="0"/>
              </a:rPr>
              <a:t>Vaskevich</a:t>
            </a:r>
            <a:r>
              <a:rPr lang="en-US" dirty="0" smtClean="0">
                <a:latin typeface="Product Sans Thin" panose="020B0203030502040203" pitchFamily="34" charset="0"/>
              </a:rPr>
              <a:t>, 1 group;</a:t>
            </a:r>
          </a:p>
          <a:p>
            <a:pPr algn="ctr"/>
            <a:r>
              <a:rPr lang="en-US" dirty="0" err="1" smtClean="0">
                <a:latin typeface="Product Sans Thin" panose="020B0203030502040203" pitchFamily="34" charset="0"/>
              </a:rPr>
              <a:t>Shvab</a:t>
            </a:r>
            <a:r>
              <a:rPr lang="en-US" dirty="0" smtClean="0">
                <a:latin typeface="Product Sans Thin" panose="020B0203030502040203" pitchFamily="34" charset="0"/>
              </a:rPr>
              <a:t>, 1 group 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484" y="383569"/>
            <a:ext cx="11462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roduct Sans" panose="020B0403030502040203" pitchFamily="34" charset="0"/>
              </a:rPr>
              <a:t>Faculties, </a:t>
            </a:r>
            <a:r>
              <a:rPr lang="en-US" sz="3000" dirty="0" err="1" smtClean="0">
                <a:latin typeface="Product Sans" panose="020B0403030502040203" pitchFamily="34" charset="0"/>
              </a:rPr>
              <a:t>ed</a:t>
            </a:r>
            <a:r>
              <a:rPr lang="en-US" sz="3000" dirty="0" smtClean="0">
                <a:latin typeface="Product Sans" panose="020B0403030502040203" pitchFamily="34" charset="0"/>
              </a:rPr>
              <a:t> </a:t>
            </a:r>
            <a:r>
              <a:rPr lang="en-US" sz="3000" dirty="0">
                <a:latin typeface="Product Sans" panose="020B0403030502040203" pitchFamily="34" charset="0"/>
              </a:rPr>
              <a:t>programs, specializations, subjects, groups of students</a:t>
            </a:r>
            <a:endParaRPr lang="ru-RU" sz="3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84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84" y="383569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Generated Schedule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614" y="1260021"/>
            <a:ext cx="573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Subject</a:t>
            </a:r>
            <a:endParaRPr lang="ru-RU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Teacher</a:t>
            </a:r>
            <a:endParaRPr lang="ru-RU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Type of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20565" y="1282783"/>
            <a:ext cx="3182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 Thin" panose="020B0203030502040203" pitchFamily="34" charset="0"/>
              </a:rPr>
              <a:t>Introduction to Calculus</a:t>
            </a:r>
            <a:endParaRPr lang="ru-RU" dirty="0">
              <a:latin typeface="Product Sans Thin" panose="020B0203030502040203" pitchFamily="34" charset="0"/>
            </a:endParaRPr>
          </a:p>
          <a:p>
            <a:r>
              <a:rPr lang="en-US" dirty="0" err="1">
                <a:latin typeface="Product Sans Thin" panose="020B0203030502040203" pitchFamily="34" charset="0"/>
              </a:rPr>
              <a:t>Vaskevich</a:t>
            </a:r>
            <a:r>
              <a:rPr lang="en-US" dirty="0">
                <a:latin typeface="Product Sans Thin" panose="020B0203030502040203" pitchFamily="34" charset="0"/>
              </a:rPr>
              <a:t> Vladimir </a:t>
            </a:r>
            <a:r>
              <a:rPr lang="en-US" dirty="0" err="1" smtClean="0">
                <a:latin typeface="Product Sans Thin" panose="020B0203030502040203" pitchFamily="34" charset="0"/>
              </a:rPr>
              <a:t>Leontievich</a:t>
            </a:r>
            <a:endParaRPr lang="en-US" dirty="0" smtClean="0">
              <a:latin typeface="Product Sans Thin" panose="020B0203030502040203" pitchFamily="34" charset="0"/>
            </a:endParaRPr>
          </a:p>
          <a:p>
            <a:r>
              <a:rPr lang="en-US" dirty="0" smtClean="0">
                <a:latin typeface="Product Sans Thin" panose="020B0203030502040203" pitchFamily="34" charset="0"/>
              </a:rPr>
              <a:t>Lecture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2128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19213, 19214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Thursday</a:t>
            </a:r>
            <a:endParaRPr lang="ru-RU" dirty="0" smtClean="0">
              <a:latin typeface="Product Sans Thin" panose="020B0203030502040203" pitchFamily="34" charset="0"/>
            </a:endParaRPr>
          </a:p>
          <a:p>
            <a:r>
              <a:rPr lang="en-US" dirty="0" smtClean="0">
                <a:latin typeface="Product Sans Thin" panose="020B0203030502040203" pitchFamily="34" charset="0"/>
              </a:rPr>
              <a:t>12:40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025" y="1282783"/>
            <a:ext cx="3182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 Thin" panose="020B0203030502040203" pitchFamily="34" charset="0"/>
              </a:rPr>
              <a:t>Introduction to Calculus</a:t>
            </a:r>
            <a:endParaRPr lang="ru-RU" dirty="0">
              <a:latin typeface="Product Sans Thin" panose="020B0203030502040203" pitchFamily="34" charset="0"/>
            </a:endParaRPr>
          </a:p>
          <a:p>
            <a:r>
              <a:rPr lang="en-US" dirty="0" err="1">
                <a:latin typeface="Product Sans Thin" panose="020B0203030502040203" pitchFamily="34" charset="0"/>
              </a:rPr>
              <a:t>Vaskevich</a:t>
            </a:r>
            <a:r>
              <a:rPr lang="en-US" dirty="0">
                <a:latin typeface="Product Sans Thin" panose="020B0203030502040203" pitchFamily="34" charset="0"/>
              </a:rPr>
              <a:t> Vladimir </a:t>
            </a:r>
            <a:r>
              <a:rPr lang="en-US" dirty="0" err="1" smtClean="0">
                <a:latin typeface="Product Sans Thin" panose="020B0203030502040203" pitchFamily="34" charset="0"/>
              </a:rPr>
              <a:t>Leontievich</a:t>
            </a:r>
            <a:endParaRPr lang="en-US" dirty="0" smtClean="0">
              <a:latin typeface="Product Sans Thin" panose="020B0203030502040203" pitchFamily="34" charset="0"/>
            </a:endParaRPr>
          </a:p>
          <a:p>
            <a:r>
              <a:rPr lang="en-US" dirty="0" smtClean="0">
                <a:latin typeface="Product Sans Thin" panose="020B0203030502040203" pitchFamily="34" charset="0"/>
              </a:rPr>
              <a:t>Seminar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406 MB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19213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Friday</a:t>
            </a:r>
            <a:endParaRPr lang="ru-RU" dirty="0" smtClean="0">
              <a:latin typeface="Product Sans Thin" panose="020B0203030502040203" pitchFamily="34" charset="0"/>
            </a:endParaRPr>
          </a:p>
          <a:p>
            <a:r>
              <a:rPr lang="en-US" dirty="0" smtClean="0">
                <a:latin typeface="Product Sans Thin" panose="020B0203030502040203" pitchFamily="34" charset="0"/>
              </a:rPr>
              <a:t>9:00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13242" y="1282783"/>
            <a:ext cx="3182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duct Sans Thin" panose="020B0203030502040203" pitchFamily="34" charset="0"/>
              </a:rPr>
              <a:t>Introduction to Calculus</a:t>
            </a:r>
            <a:endParaRPr lang="ru-RU" dirty="0">
              <a:latin typeface="Product Sans Thin" panose="020B0203030502040203" pitchFamily="34" charset="0"/>
            </a:endParaRPr>
          </a:p>
          <a:p>
            <a:r>
              <a:rPr lang="en-US" dirty="0" err="1">
                <a:latin typeface="Product Sans Thin" panose="020B0203030502040203" pitchFamily="34" charset="0"/>
              </a:rPr>
              <a:t>Vaskevich</a:t>
            </a:r>
            <a:r>
              <a:rPr lang="en-US" dirty="0">
                <a:latin typeface="Product Sans Thin" panose="020B0203030502040203" pitchFamily="34" charset="0"/>
              </a:rPr>
              <a:t> Vladimir </a:t>
            </a:r>
            <a:r>
              <a:rPr lang="en-US" dirty="0" err="1" smtClean="0">
                <a:latin typeface="Product Sans Thin" panose="020B0203030502040203" pitchFamily="34" charset="0"/>
              </a:rPr>
              <a:t>Leontievich</a:t>
            </a:r>
            <a:endParaRPr lang="en-US" dirty="0" smtClean="0">
              <a:latin typeface="Product Sans Thin" panose="020B0203030502040203" pitchFamily="34" charset="0"/>
            </a:endParaRPr>
          </a:p>
          <a:p>
            <a:r>
              <a:rPr lang="en-US" dirty="0" smtClean="0">
                <a:latin typeface="Product Sans Thin" panose="020B0203030502040203" pitchFamily="34" charset="0"/>
              </a:rPr>
              <a:t>Seminar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1155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19214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Monday</a:t>
            </a:r>
            <a:endParaRPr lang="ru-RU" dirty="0" smtClean="0">
              <a:latin typeface="Product Sans Thin" panose="020B0203030502040203" pitchFamily="34" charset="0"/>
            </a:endParaRPr>
          </a:p>
          <a:p>
            <a:r>
              <a:rPr lang="en-US" dirty="0" smtClean="0">
                <a:latin typeface="Product Sans Thin" panose="020B0203030502040203" pitchFamily="34" charset="0"/>
              </a:rPr>
              <a:t>14:30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84" y="3708539"/>
            <a:ext cx="7152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Modifying Generated </a:t>
            </a:r>
            <a:r>
              <a:rPr lang="en-US" sz="4000" dirty="0">
                <a:latin typeface="Product Sans" panose="020B0403030502040203" pitchFamily="34" charset="0"/>
              </a:rPr>
              <a:t>Schedule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84" y="4360039"/>
            <a:ext cx="641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Adding new classes manually (with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Deleting </a:t>
            </a:r>
            <a:r>
              <a:rPr lang="en-US" dirty="0">
                <a:latin typeface="Product Sans Thin" panose="020B0203030502040203" pitchFamily="34" charset="0"/>
              </a:rPr>
              <a:t>new classes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Adding new </a:t>
            </a:r>
            <a:r>
              <a:rPr lang="en-US" dirty="0">
                <a:latin typeface="Product Sans Thin" panose="020B0203030502040203" pitchFamily="34" charset="0"/>
              </a:rPr>
              <a:t>classes </a:t>
            </a:r>
            <a:r>
              <a:rPr lang="en-US" dirty="0" smtClean="0">
                <a:latin typeface="Product Sans Thin" panose="020B0203030502040203" pitchFamily="34" charset="0"/>
              </a:rPr>
              <a:t>automatically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51" y="5251523"/>
            <a:ext cx="8542351" cy="14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1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84" y="383569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Roles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651" y="2450353"/>
            <a:ext cx="404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roduct Sans" panose="020B0403030502040203" pitchFamily="34" charset="0"/>
              </a:rPr>
              <a:t>Unauthorized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0398" y="2450353"/>
            <a:ext cx="39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roduct Sans" panose="020B0403030502040203" pitchFamily="34" charset="0"/>
              </a:rPr>
              <a:t>Teacher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7898" y="2450353"/>
            <a:ext cx="371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Product Sans" panose="020B0403030502040203" pitchFamily="34" charset="0"/>
              </a:rPr>
              <a:t>Dispatcher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649" y="2831351"/>
            <a:ext cx="404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Find a schedule for a teacher or a group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0398" y="2814784"/>
            <a:ext cx="390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Find a schedule for a teacher or a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For each day, set classes when they can or want to work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0555" y="2814783"/>
            <a:ext cx="390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Find a schedule for a teacher or a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Set all constraints necessary for a timetable to be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Manage a generated schedule: add, edit, delete classes incrementally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Manage accounts: add, delete teachers and other dispatchers</a:t>
            </a:r>
            <a:endParaRPr lang="ru-RU" dirty="0">
              <a:latin typeface="Product Sans Thin" panose="020B02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0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84" y="383569"/>
            <a:ext cx="4581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Distribution of roles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651" y="2450353"/>
            <a:ext cx="31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Product Sans" panose="020B0403030502040203" pitchFamily="34" charset="0"/>
              </a:rPr>
              <a:t>    </a:t>
            </a:r>
            <a:r>
              <a:rPr lang="en-US" dirty="0" smtClean="0">
                <a:latin typeface="Product Sans" panose="020B0403030502040203" pitchFamily="34" charset="0"/>
              </a:rPr>
              <a:t>Ilya</a:t>
            </a:r>
            <a:endParaRPr lang="en-US" dirty="0" smtClean="0">
              <a:latin typeface="Product Sans" panose="020B040303050204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649" y="2831351"/>
            <a:ext cx="31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Timetable generation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DB management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User roles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7745" y="2450353"/>
            <a:ext cx="31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Product Sans" panose="020B0403030502040203" pitchFamily="34" charset="0"/>
              </a:rPr>
              <a:t>     </a:t>
            </a:r>
            <a:r>
              <a:rPr lang="en-US" dirty="0" err="1" smtClean="0">
                <a:latin typeface="Product Sans" panose="020B0403030502040203" pitchFamily="34" charset="0"/>
              </a:rPr>
              <a:t>Artysh</a:t>
            </a:r>
            <a:endParaRPr lang="en-US" dirty="0" smtClean="0">
              <a:latin typeface="Product Sans" panose="020B040303050204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7743" y="2831351"/>
            <a:ext cx="31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Frontend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7176" y="2450353"/>
            <a:ext cx="31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Product Sans" panose="020B0403030502040203" pitchFamily="34" charset="0"/>
              </a:rPr>
              <a:t>    </a:t>
            </a:r>
            <a:r>
              <a:rPr lang="en-US" dirty="0" err="1" smtClean="0">
                <a:latin typeface="Product Sans" panose="020B0403030502040203" pitchFamily="34" charset="0"/>
              </a:rPr>
              <a:t>Matvey</a:t>
            </a:r>
            <a:endParaRPr lang="en-US" dirty="0" smtClean="0">
              <a:latin typeface="Product Sans" panose="020B040303050204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7174" y="2831351"/>
            <a:ext cx="310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Server logic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86607" y="2450353"/>
            <a:ext cx="31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Product Sans" panose="020B0403030502040203" pitchFamily="34" charset="0"/>
              </a:rPr>
              <a:t>  </a:t>
            </a:r>
            <a:r>
              <a:rPr lang="en-US" dirty="0" smtClean="0">
                <a:latin typeface="Product Sans" panose="020B0403030502040203" pitchFamily="34" charset="0"/>
              </a:rPr>
              <a:t>Kirill</a:t>
            </a:r>
            <a:endParaRPr lang="en-US" dirty="0" smtClean="0">
              <a:latin typeface="Product Sans" panose="020B040303050204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6605" y="2831351"/>
            <a:ext cx="31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Frontend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 Thin" panose="020B0203030502040203" pitchFamily="34" charset="0"/>
              </a:rPr>
              <a:t>Design</a:t>
            </a:r>
            <a:endParaRPr lang="ru-RU" dirty="0">
              <a:latin typeface="Product Sans Thin" panose="020B02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4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87752" y="2921167"/>
            <a:ext cx="5216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Product Sans" panose="020B0403030502040203" pitchFamily="34" charset="0"/>
              </a:rPr>
              <a:t>Demonstration</a:t>
            </a:r>
            <a:endParaRPr lang="ru-RU" sz="6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53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9511" y="1020172"/>
            <a:ext cx="870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duct Sans Thin" panose="020B0203030502040203" pitchFamily="34" charset="0"/>
              </a:rPr>
              <a:t>“To help </a:t>
            </a:r>
            <a:r>
              <a:rPr lang="en-US" sz="2000" dirty="0">
                <a:latin typeface="Product Sans Thin" panose="020B0203030502040203" pitchFamily="34" charset="0"/>
              </a:rPr>
              <a:t>a</a:t>
            </a:r>
            <a:r>
              <a:rPr lang="en-US" sz="2000" dirty="0" smtClean="0">
                <a:latin typeface="Product Sans Thin" panose="020B0203030502040203" pitchFamily="34" charset="0"/>
              </a:rPr>
              <a:t> user to produce a timetable within constraints”</a:t>
            </a:r>
            <a:endParaRPr lang="ru-RU" sz="2000" dirty="0">
              <a:latin typeface="Product Sans Thin" panose="020B020303050204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457" y="388037"/>
            <a:ext cx="124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Goal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511" y="2825237"/>
            <a:ext cx="10951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Managing and </a:t>
            </a:r>
            <a:r>
              <a:rPr lang="en-US" sz="2000" dirty="0" smtClean="0">
                <a:latin typeface="Product Sans Thin" panose="020B0203030502040203" pitchFamily="34" charset="0"/>
              </a:rPr>
              <a:t>stor</a:t>
            </a:r>
            <a:r>
              <a:rPr lang="en-US" sz="2000" dirty="0" smtClean="0">
                <a:latin typeface="Product Sans Thin" panose="020B0203030502040203" pitchFamily="34" charset="0"/>
              </a:rPr>
              <a:t>ing</a:t>
            </a:r>
            <a:r>
              <a:rPr lang="en-US" sz="2000" dirty="0" smtClean="0">
                <a:latin typeface="Product Sans Thin" panose="020B0203030502040203" pitchFamily="34" charset="0"/>
              </a:rPr>
              <a:t> </a:t>
            </a:r>
            <a:r>
              <a:rPr lang="en-US" sz="2000" dirty="0" smtClean="0">
                <a:latin typeface="Product Sans Thin" panose="020B0203030502040203" pitchFamily="34" charset="0"/>
              </a:rPr>
              <a:t>the following set of constraints: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Classrooms, classrooms capacity, classrooms types, groups of students, subjects, teachers, teachers availability and general policies: maximum duration of classes per day, amount of studying days, etc.;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Automatic Timetable generation within the given set of constraints;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Generated timetable representation</a:t>
            </a:r>
            <a:r>
              <a:rPr lang="ru-RU" sz="2000" dirty="0" smtClean="0">
                <a:latin typeface="Product Sans Thin" panose="020B0203030502040203" pitchFamily="34" charset="0"/>
              </a:rPr>
              <a:t> </a:t>
            </a:r>
            <a:r>
              <a:rPr lang="en-US" sz="2000" dirty="0" smtClean="0">
                <a:latin typeface="Product Sans Thin" panose="020B0203030502040203" pitchFamily="34" charset="0"/>
              </a:rPr>
              <a:t>by a teacher or a group of </a:t>
            </a:r>
            <a:r>
              <a:rPr lang="en-US" sz="2000" dirty="0" smtClean="0">
                <a:latin typeface="Product Sans Thin" panose="020B0203030502040203" pitchFamily="34" charset="0"/>
              </a:rPr>
              <a:t>students</a:t>
            </a:r>
            <a:r>
              <a:rPr lang="en-US" sz="2000" dirty="0">
                <a:latin typeface="Product Sans Thin" panose="020B0203030502040203" pitchFamily="34" charset="0"/>
              </a:rPr>
              <a:t>;</a:t>
            </a:r>
            <a:endParaRPr lang="en-US" sz="2000" dirty="0" smtClean="0">
              <a:latin typeface="Product Sans Thin" panose="020B02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Support of user roles such as a dispatcher, teacher and other </a:t>
            </a:r>
            <a:r>
              <a:rPr lang="en-US" sz="2000" dirty="0" smtClean="0">
                <a:latin typeface="Product Sans Thin" panose="020B0203030502040203" pitchFamily="34" charset="0"/>
              </a:rPr>
              <a:t>unauthorized </a:t>
            </a:r>
            <a:r>
              <a:rPr lang="en-US" sz="2000" dirty="0" smtClean="0">
                <a:latin typeface="Product Sans Thin" panose="020B0203030502040203" pitchFamily="34" charset="0"/>
              </a:rPr>
              <a:t>users.</a:t>
            </a:r>
            <a:endParaRPr lang="ru-RU" sz="2000" dirty="0">
              <a:latin typeface="Product Sans Thin" panose="020B020303050204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57" y="5163262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Where to use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511" y="5867528"/>
            <a:ext cx="1156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duct Sans Thin" panose="020B0203030502040203" pitchFamily="34" charset="0"/>
              </a:rPr>
              <a:t>Schools, Universities and other educational institutions. </a:t>
            </a:r>
            <a:endParaRPr lang="ru-RU" sz="2000" dirty="0">
              <a:latin typeface="Product Sans Thin" panose="020B020303050204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511" y="1726592"/>
            <a:ext cx="1994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Solution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511" y="2385962"/>
            <a:ext cx="870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duct Sans Thin" panose="020B0203030502040203" pitchFamily="34" charset="0"/>
              </a:rPr>
              <a:t>In order to reach our goal, we implemented the following functionality: </a:t>
            </a:r>
            <a:endParaRPr lang="ru-RU" sz="2000" dirty="0">
              <a:latin typeface="Product Sans Thin" panose="020B02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3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78885" y="2921167"/>
            <a:ext cx="4434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Product Sans" panose="020B0403030502040203" pitchFamily="34" charset="0"/>
              </a:rPr>
              <a:t>Architecture</a:t>
            </a:r>
            <a:endParaRPr lang="ru-RU" sz="6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95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8" name="Прямая со стрелкой 17"/>
          <p:cNvCxnSpPr/>
          <p:nvPr/>
        </p:nvCxnSpPr>
        <p:spPr>
          <a:xfrm flipV="1">
            <a:off x="7621241" y="3334993"/>
            <a:ext cx="1475784" cy="837236"/>
          </a:xfrm>
          <a:prstGeom prst="straightConnector1">
            <a:avLst/>
          </a:prstGeom>
          <a:ln w="12700">
            <a:solidFill>
              <a:srgbClr val="1C3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058" y="2206488"/>
            <a:ext cx="1820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Flask</a:t>
            </a:r>
            <a:endParaRPr lang="en-US" sz="2000" dirty="0" smtClean="0">
              <a:latin typeface="Product Sans Thin" panose="020B02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Product Sans Thin" panose="020B0203030502040203" pitchFamily="34" charset="0"/>
              </a:rPr>
              <a:t>Swi</a:t>
            </a:r>
            <a:r>
              <a:rPr lang="en-US" sz="2000" dirty="0" smtClean="0">
                <a:latin typeface="Product Sans Thin" panose="020B0203030502040203" pitchFamily="34" charset="0"/>
              </a:rPr>
              <a:t> Prolog</a:t>
            </a:r>
            <a:endParaRPr lang="en-US" sz="2000" dirty="0" smtClean="0">
              <a:latin typeface="Product Sans Thin" panose="020B020303050204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Vue.js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Product Sans Thin" panose="020B0203030502040203" pitchFamily="34" charset="0"/>
              </a:rPr>
              <a:t>HTML, CSS</a:t>
            </a:r>
            <a:endParaRPr lang="ru-RU" sz="2000" dirty="0">
              <a:latin typeface="Product Sans Thin" panose="020B0203030502040203" pitchFamily="34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5706633" y="3864333"/>
            <a:ext cx="2003728" cy="834887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45394" y="4097110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419353" y="2545742"/>
            <a:ext cx="2003728" cy="834887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097025" y="2767254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264421" y="2602727"/>
            <a:ext cx="2003728" cy="834887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869381" y="283550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100139" y="3136586"/>
            <a:ext cx="1396768" cy="769195"/>
          </a:xfrm>
          <a:prstGeom prst="straightConnector1">
            <a:avLst/>
          </a:prstGeom>
          <a:ln w="19050">
            <a:solidFill>
              <a:srgbClr val="1C3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4758730" y="3390495"/>
            <a:ext cx="1030521" cy="746484"/>
          </a:xfrm>
          <a:prstGeom prst="straightConnector1">
            <a:avLst/>
          </a:prstGeom>
          <a:ln w="19050">
            <a:solidFill>
              <a:srgbClr val="1C3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5120639" y="3240327"/>
            <a:ext cx="979965" cy="709863"/>
          </a:xfrm>
          <a:prstGeom prst="straightConnector1">
            <a:avLst/>
          </a:prstGeom>
          <a:ln w="19050">
            <a:solidFill>
              <a:srgbClr val="1C3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22564" y="3753611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ru-R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569423" y="3366933"/>
            <a:ext cx="6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Notify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5964" y="318110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Action</a:t>
            </a:r>
            <a:endParaRPr lang="ru-R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8175280" y="3775610"/>
            <a:ext cx="722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ru-R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04457" y="388037"/>
            <a:ext cx="3015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Architecture</a:t>
            </a:r>
            <a:endParaRPr lang="ru-RU" sz="4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2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94489" y="292116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Product Sans" panose="020B0403030502040203" pitchFamily="34" charset="0"/>
              </a:rPr>
              <a:t>Generation</a:t>
            </a:r>
            <a:endParaRPr lang="ru-RU" sz="6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81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4457" y="1035733"/>
            <a:ext cx="10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duct Sans Thin" panose="020B0203030502040203" pitchFamily="34" charset="0"/>
              </a:rPr>
              <a:t>Teachers, types of classes, classrooms, faculties, education programs, specializations, subjects, groups of students, soft constraints, hard </a:t>
            </a:r>
            <a:r>
              <a:rPr lang="en-US" sz="2000" dirty="0" smtClean="0">
                <a:latin typeface="Product Sans Thin" panose="020B0203030502040203" pitchFamily="34" charset="0"/>
              </a:rPr>
              <a:t>constraints and semester.</a:t>
            </a:r>
            <a:endParaRPr lang="ru-RU" sz="2000" dirty="0">
              <a:latin typeface="Product Sans Thin" panose="020B020303050204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457" y="2557247"/>
            <a:ext cx="7199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Timetable generation algorithm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214" y="3284558"/>
            <a:ext cx="856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A*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9949" y="3315335"/>
            <a:ext cx="9917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At each step, the best neighbor (with the lowest fine) is found until each lesson is assigned. Eventually, a timetable for specific semester is created.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457" y="38803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Main entities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3214" y="4063637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duct Sans" panose="020B0403030502040203" pitchFamily="34" charset="0"/>
              </a:rPr>
              <a:t>SWI </a:t>
            </a:r>
            <a:r>
              <a:rPr lang="en-US" dirty="0" smtClean="0">
                <a:latin typeface="Product Sans" panose="020B0403030502040203" pitchFamily="34" charset="0"/>
              </a:rPr>
              <a:t>Prolog</a:t>
            </a:r>
            <a:endParaRPr lang="ru-RU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10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7328" y="1333916"/>
            <a:ext cx="282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Types of 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Name of type of a class</a:t>
            </a:r>
            <a:endParaRPr lang="ru-RU" dirty="0">
              <a:latin typeface="Product Sans" panose="020B040303050204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4099" y="1610915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lecture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3826" y="161091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seminar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0962" y="161091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lab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328" y="2609908"/>
            <a:ext cx="319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Classrooms: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Classroom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Supported types of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Capacity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713" y="2499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038773" y="28136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1155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8254" y="281361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406 MB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81119" y="281361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t2213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3520" y="311527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lecture, seminar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1114" y="311527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lecture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9754" y="311527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lab, seminar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4953" y="344090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40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9353" y="344090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roduct Sans Thin" panose="020B0203030502040203" pitchFamily="34" charset="0"/>
              </a:rPr>
              <a:t>200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36610" y="344090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roduct Sans Thin" panose="020B0203030502040203" pitchFamily="34" charset="0"/>
              </a:rPr>
              <a:t>20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7328" y="4616336"/>
            <a:ext cx="2568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Semesters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328" y="5307698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Semester: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Value of semester</a:t>
            </a:r>
            <a:endParaRPr lang="ru-RU" dirty="0">
              <a:latin typeface="Product Sans" panose="020B040303050204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56309" y="545344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spring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13469" y="545344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fall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457" y="388037"/>
            <a:ext cx="7422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Product Sans" panose="020B0403030502040203" pitchFamily="34" charset="0"/>
              </a:rPr>
              <a:t>Types of classes and classrooms</a:t>
            </a:r>
            <a:endParaRPr lang="ru-RU" sz="4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68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>
                <a:latin typeface="Product Sans" panose="020B0403030502040203" pitchFamily="34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dirty="0">
                <a:latin typeface="Product Sans" panose="020B0403030502040203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478827" y="15230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6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0614" y="389485"/>
            <a:ext cx="4980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Soft/hard constraints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614" y="1260021"/>
            <a:ext cx="573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Hard 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Study days in a week</a:t>
            </a:r>
            <a:endParaRPr lang="ru-RU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Study days in a week for students</a:t>
            </a:r>
            <a:endParaRPr lang="ru-RU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Study days in a week for teachers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Possible amount of classes in a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Limit on amount of classes in a day for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Limit on amount of classes in a day for teachers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0614" y="3796484"/>
            <a:ext cx="573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Soft 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Fine for each amount of gap between </a:t>
            </a:r>
            <a:r>
              <a:rPr lang="en-US" dirty="0" smtClean="0">
                <a:latin typeface="Product Sans" panose="020B0403030502040203" pitchFamily="34" charset="0"/>
              </a:rPr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For each </a:t>
            </a:r>
            <a:r>
              <a:rPr lang="en-US" dirty="0" err="1" smtClean="0">
                <a:latin typeface="Product Sans" panose="020B0403030502040203" pitchFamily="34" charset="0"/>
              </a:rPr>
              <a:t>teacjer</a:t>
            </a:r>
            <a:r>
              <a:rPr lang="en-US" dirty="0" err="1" smtClean="0">
                <a:latin typeface="Product Sans" panose="020B0403030502040203" pitchFamily="34" charset="0"/>
              </a:rPr>
              <a:t>Extra</a:t>
            </a:r>
            <a:r>
              <a:rPr lang="en-US" dirty="0" smtClean="0">
                <a:latin typeface="Product Sans" panose="020B0403030502040203" pitchFamily="34" charset="0"/>
              </a:rPr>
              <a:t> </a:t>
            </a:r>
            <a:r>
              <a:rPr lang="en-US" dirty="0" smtClean="0">
                <a:latin typeface="Product Sans" panose="020B0403030502040203" pitchFamily="34" charset="0"/>
              </a:rPr>
              <a:t>specific SF as classroom </a:t>
            </a:r>
            <a:r>
              <a:rPr lang="en-US" dirty="0" err="1" smtClean="0">
                <a:latin typeface="Product Sans" panose="020B0403030502040203" pitchFamily="34" charset="0"/>
              </a:rPr>
              <a:t>fillness</a:t>
            </a:r>
            <a:r>
              <a:rPr lang="en-US" dirty="0" smtClean="0">
                <a:latin typeface="Product Sans" panose="020B0403030502040203" pitchFamily="34" charset="0"/>
              </a:rPr>
              <a:t>, lunch breaks, etc.</a:t>
            </a:r>
            <a:endParaRPr lang="ru-RU" dirty="0" smtClean="0">
              <a:latin typeface="Product Sans" panose="020B040303050204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4082" y="1805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duct Sans Thin" panose="020B0203030502040203" pitchFamily="34" charset="0"/>
              </a:rPr>
              <a:t>6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78827" y="2087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duct Sans Thin" panose="020B0203030502040203" pitchFamily="34" charset="0"/>
              </a:rPr>
              <a:t>5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73572" y="23693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8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8317" y="26399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6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8827" y="29220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duct Sans Thin" panose="020B0203030502040203" pitchFamily="34" charset="0"/>
              </a:rPr>
              <a:t>4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09117" y="405703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0-0, </a:t>
            </a:r>
            <a:r>
              <a:rPr lang="ru-RU" dirty="0" smtClean="0">
                <a:latin typeface="Product Sans Thin" panose="020B0203030502040203" pitchFamily="34" charset="0"/>
              </a:rPr>
              <a:t>1-2, 2-6, 3-9, </a:t>
            </a:r>
            <a:r>
              <a:rPr lang="en-US" dirty="0" smtClean="0">
                <a:latin typeface="Product Sans Thin" panose="020B0203030502040203" pitchFamily="34" charset="0"/>
              </a:rPr>
              <a:t>&gt;=4-10</a:t>
            </a:r>
            <a:endParaRPr lang="ru-RU" dirty="0">
              <a:latin typeface="Product Sans Thin" panose="020B02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06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0F1B5F"/>
                </a:gs>
                <a:gs pos="22000">
                  <a:srgbClr val="651E69"/>
                </a:gs>
                <a:gs pos="100000">
                  <a:srgbClr val="EB2378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96297" y="191328"/>
              <a:ext cx="11799405" cy="64753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84" y="383569"/>
            <a:ext cx="9188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Product Sans" panose="020B0403030502040203" pitchFamily="34" charset="0"/>
              </a:rPr>
              <a:t>Teachers and their soft/hard constraints</a:t>
            </a:r>
            <a:endParaRPr lang="ru-RU" sz="4000" dirty="0">
              <a:latin typeface="Product Sans" panose="020B040303050204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197" y="1282783"/>
            <a:ext cx="3704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Product Sans" panose="020B0403030502040203" pitchFamily="34" charset="0"/>
              </a:rPr>
              <a:t>Teacher: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Name of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(HC) Time Teacher can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roduct Sans" panose="020B040303050204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Product Sans" panose="020B0403030502040203" pitchFamily="34" charset="0"/>
              </a:rPr>
              <a:t>(SC) </a:t>
            </a:r>
            <a:r>
              <a:rPr lang="en-US" dirty="0">
                <a:latin typeface="Product Sans" panose="020B0403030502040203" pitchFamily="34" charset="0"/>
              </a:rPr>
              <a:t>Time </a:t>
            </a:r>
            <a:r>
              <a:rPr lang="en-US" dirty="0" smtClean="0">
                <a:latin typeface="Product Sans" panose="020B0403030502040203" pitchFamily="34" charset="0"/>
              </a:rPr>
              <a:t>Teacher want to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5953" y="1510113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Product Sans Thin" panose="020B0203030502040203" pitchFamily="34" charset="0"/>
              </a:rPr>
              <a:t>Irtegov</a:t>
            </a:r>
            <a:r>
              <a:rPr lang="en-US" dirty="0" smtClean="0">
                <a:latin typeface="Product Sans Thin" panose="020B0203030502040203" pitchFamily="34" charset="0"/>
              </a:rPr>
              <a:t> Dmitry </a:t>
            </a:r>
            <a:r>
              <a:rPr lang="en-US" dirty="0" err="1" smtClean="0">
                <a:latin typeface="Product Sans Thin" panose="020B0203030502040203" pitchFamily="34" charset="0"/>
              </a:rPr>
              <a:t>Valentinovich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9521" y="2066141"/>
            <a:ext cx="248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Monday: 1-6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Wednesday: 1-3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Tuesday: 1-6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51042" y="2066141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Wednesday: 6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Friday: 1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Sunday: 1-6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1961" y="1505481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Product Sans Thin" panose="020B0203030502040203" pitchFamily="34" charset="0"/>
              </a:rPr>
              <a:t>Vaskevich</a:t>
            </a:r>
            <a:r>
              <a:rPr lang="en-US" dirty="0" smtClean="0">
                <a:latin typeface="Product Sans Thin" panose="020B0203030502040203" pitchFamily="34" charset="0"/>
              </a:rPr>
              <a:t> Vladimir </a:t>
            </a:r>
            <a:r>
              <a:rPr lang="en-US" dirty="0" err="1" smtClean="0">
                <a:latin typeface="Product Sans Thin" panose="020B0203030502040203" pitchFamily="34" charset="0"/>
              </a:rPr>
              <a:t>Leontievich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521" y="3180799"/>
            <a:ext cx="248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Monday: 1,2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Wednesday: 1,2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Tuesday: 2,3,4</a:t>
            </a:r>
            <a:endParaRPr lang="ru-RU" dirty="0">
              <a:latin typeface="Product Sans Thin" panose="020B020303050204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1042" y="3267941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roduct Sans Thin" panose="020B0203030502040203" pitchFamily="34" charset="0"/>
              </a:rPr>
              <a:t>Friday: 1</a:t>
            </a:r>
          </a:p>
          <a:p>
            <a:r>
              <a:rPr lang="en-US" dirty="0" smtClean="0">
                <a:latin typeface="Product Sans Thin" panose="020B0203030502040203" pitchFamily="34" charset="0"/>
              </a:rPr>
              <a:t>Sunday: 1,3,5</a:t>
            </a:r>
            <a:endParaRPr lang="ru-RU" dirty="0">
              <a:latin typeface="Product Sans Thin" panose="020B02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71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793</Words>
  <Application>Microsoft Office PowerPoint</Application>
  <PresentationFormat>Широкоэкранный</PresentationFormat>
  <Paragraphs>233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Product Sans</vt:lpstr>
      <vt:lpstr>Product Sans Thin</vt:lpstr>
      <vt:lpstr>Тема Office</vt:lpstr>
      <vt:lpstr>THE TIMETABLE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Volf</dc:creator>
  <cp:lastModifiedBy>Ilya Volf</cp:lastModifiedBy>
  <cp:revision>111</cp:revision>
  <dcterms:created xsi:type="dcterms:W3CDTF">2021-12-27T14:10:40Z</dcterms:created>
  <dcterms:modified xsi:type="dcterms:W3CDTF">2022-06-20T09:23:52Z</dcterms:modified>
</cp:coreProperties>
</file>