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4292E"/>
        </a:fontRef>
        <a:srgbClr val="24292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4292E"/>
              </a:solidFill>
              <a:prstDash val="solid"/>
              <a:round/>
            </a:ln>
          </a:top>
          <a:bottom>
            <a:ln w="254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4292E"/>
              </a:solidFill>
              <a:prstDash val="solid"/>
              <a:round/>
            </a:ln>
          </a:top>
          <a:bottom>
            <a:ln w="254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C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4292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4292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4292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24292E"/>
              </a:solidFill>
              <a:prstDash val="solid"/>
              <a:round/>
            </a:ln>
          </a:left>
          <a:right>
            <a:ln w="12700" cap="flat">
              <a:solidFill>
                <a:srgbClr val="24292E"/>
              </a:solidFill>
              <a:prstDash val="solid"/>
              <a:round/>
            </a:ln>
          </a:right>
          <a:top>
            <a:ln w="12700" cap="flat">
              <a:solidFill>
                <a:srgbClr val="24292E"/>
              </a:solidFill>
              <a:prstDash val="solid"/>
              <a:round/>
            </a:ln>
          </a:top>
          <a:bottom>
            <a:ln w="127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solidFill>
                <a:srgbClr val="24292E"/>
              </a:solidFill>
              <a:prstDash val="solid"/>
              <a:round/>
            </a:ln>
          </a:insideH>
          <a:insideV>
            <a:ln w="12700" cap="flat">
              <a:solidFill>
                <a:srgbClr val="24292E"/>
              </a:solidFill>
              <a:prstDash val="solid"/>
              <a:round/>
            </a:ln>
          </a:insideV>
        </a:tcBdr>
        <a:fill>
          <a:solidFill>
            <a:srgbClr val="24292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24292E"/>
              </a:solidFill>
              <a:prstDash val="solid"/>
              <a:round/>
            </a:ln>
          </a:left>
          <a:right>
            <a:ln w="12700" cap="flat">
              <a:solidFill>
                <a:srgbClr val="24292E"/>
              </a:solidFill>
              <a:prstDash val="solid"/>
              <a:round/>
            </a:ln>
          </a:right>
          <a:top>
            <a:ln w="12700" cap="flat">
              <a:solidFill>
                <a:srgbClr val="24292E"/>
              </a:solidFill>
              <a:prstDash val="solid"/>
              <a:round/>
            </a:ln>
          </a:top>
          <a:bottom>
            <a:ln w="127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solidFill>
                <a:srgbClr val="24292E"/>
              </a:solidFill>
              <a:prstDash val="solid"/>
              <a:round/>
            </a:ln>
          </a:insideH>
          <a:insideV>
            <a:ln w="12700" cap="flat">
              <a:solidFill>
                <a:srgbClr val="24292E"/>
              </a:solidFill>
              <a:prstDash val="solid"/>
              <a:round/>
            </a:ln>
          </a:insideV>
        </a:tcBdr>
        <a:fill>
          <a:solidFill>
            <a:srgbClr val="24292E">
              <a:alpha val="20000"/>
            </a:srgbClr>
          </a:solidFill>
        </a:fill>
      </a:tcStyle>
    </a:firstCol>
    <a:lastRow>
      <a:tcTxStyle b="on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24292E"/>
              </a:solidFill>
              <a:prstDash val="solid"/>
              <a:round/>
            </a:ln>
          </a:left>
          <a:right>
            <a:ln w="12700" cap="flat">
              <a:solidFill>
                <a:srgbClr val="24292E"/>
              </a:solidFill>
              <a:prstDash val="solid"/>
              <a:round/>
            </a:ln>
          </a:right>
          <a:top>
            <a:ln w="50800" cap="flat">
              <a:solidFill>
                <a:srgbClr val="24292E"/>
              </a:solidFill>
              <a:prstDash val="solid"/>
              <a:round/>
            </a:ln>
          </a:top>
          <a:bottom>
            <a:ln w="127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solidFill>
                <a:srgbClr val="24292E"/>
              </a:solidFill>
              <a:prstDash val="solid"/>
              <a:round/>
            </a:ln>
          </a:insideH>
          <a:insideV>
            <a:ln w="12700" cap="flat">
              <a:solidFill>
                <a:srgbClr val="24292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24292E"/>
        </a:fontRef>
        <a:srgbClr val="24292E"/>
      </a:tcTxStyle>
      <a:tcStyle>
        <a:tcBdr>
          <a:left>
            <a:ln w="12700" cap="flat">
              <a:solidFill>
                <a:srgbClr val="24292E"/>
              </a:solidFill>
              <a:prstDash val="solid"/>
              <a:round/>
            </a:ln>
          </a:left>
          <a:right>
            <a:ln w="12700" cap="flat">
              <a:solidFill>
                <a:srgbClr val="24292E"/>
              </a:solidFill>
              <a:prstDash val="solid"/>
              <a:round/>
            </a:ln>
          </a:right>
          <a:top>
            <a:ln w="12700" cap="flat">
              <a:solidFill>
                <a:srgbClr val="24292E"/>
              </a:solidFill>
              <a:prstDash val="solid"/>
              <a:round/>
            </a:ln>
          </a:top>
          <a:bottom>
            <a:ln w="25400" cap="flat">
              <a:solidFill>
                <a:srgbClr val="24292E"/>
              </a:solidFill>
              <a:prstDash val="solid"/>
              <a:round/>
            </a:ln>
          </a:bottom>
          <a:insideH>
            <a:ln w="12700" cap="flat">
              <a:solidFill>
                <a:srgbClr val="24292E"/>
              </a:solidFill>
              <a:prstDash val="solid"/>
              <a:round/>
            </a:ln>
          </a:insideH>
          <a:insideV>
            <a:ln w="12700" cap="flat">
              <a:solidFill>
                <a:srgbClr val="24292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Илья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Лиза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21"/>
          <p:cNvSpPr txBox="1"/>
          <p:nvPr>
            <p:ph type="body" sz="half" idx="13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25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25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lyaZelinskiy/-2022-/blob/main/dataFrame2020_2021.csv" TargetMode="External"/><Relationship Id="rId4" Type="http://schemas.openxmlformats.org/officeDocument/2006/relationships/hyperlink" Target="https://disk.yandex.ru/d/Wzr4KXQ1VWKDYg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.tif"/><Relationship Id="rId7" Type="http://schemas.openxmlformats.org/officeDocument/2006/relationships/image" Target="../media/image2.tif"/><Relationship Id="rId8" Type="http://schemas.openxmlformats.org/officeDocument/2006/relationships/image" Target="../media/image2.png"/><Relationship Id="rId9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IlyaZelinskiy/-2022-.gi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lyaZelinskiy/-2022-/blob/main/dataFrame2020_2021.csv" TargetMode="External"/><Relationship Id="rId4" Type="http://schemas.openxmlformats.org/officeDocument/2006/relationships/hyperlink" Target="https://disk.yandex.ru/d/Wzr4KXQ1VWKDYg" TargetMode="External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"/>
          <p:cNvSpPr txBox="1"/>
          <p:nvPr>
            <p:ph type="ctrTitle"/>
          </p:nvPr>
        </p:nvSpPr>
        <p:spPr>
          <a:xfrm>
            <a:off x="192788" y="110294"/>
            <a:ext cx="8502903" cy="21432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4300"/>
              </a:lnSpc>
              <a:spcBef>
                <a:spcPts val="600"/>
              </a:spcBef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Разработка концепции оценки и анализа полифакторных ЧС в Волгоградской области с использованием больших данных</a:t>
            </a:r>
          </a:p>
        </p:txBody>
      </p:sp>
      <p:sp>
        <p:nvSpPr>
          <p:cNvPr id="110" name="Google Shape;56;p1"/>
          <p:cNvSpPr txBox="1"/>
          <p:nvPr/>
        </p:nvSpPr>
        <p:spPr>
          <a:xfrm>
            <a:off x="556599" y="3660675"/>
            <a:ext cx="39465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Участник: Зелинский Илья Евгеньевич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Студент ММФ НГУ</a:t>
            </a:r>
          </a:p>
        </p:txBody>
      </p:sp>
      <p:sp>
        <p:nvSpPr>
          <p:cNvPr id="111" name="2022 г."/>
          <p:cNvSpPr txBox="1"/>
          <p:nvPr/>
        </p:nvSpPr>
        <p:spPr>
          <a:xfrm>
            <a:off x="4296909" y="4529790"/>
            <a:ext cx="7599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2022 г.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Снимок экрана 2022-08-03 в 17.36.36.png" descr="Снимок экрана 2022-08-03 в 17.3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83" y="128472"/>
            <a:ext cx="6864909" cy="4383187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"/>
          <p:cNvSpPr txBox="1"/>
          <p:nvPr/>
        </p:nvSpPr>
        <p:spPr>
          <a:xfrm>
            <a:off x="164819" y="4522351"/>
            <a:ext cx="91256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595" y="0"/>
            <a:ext cx="7333006" cy="5143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ачнем находить зависимости событий в привязке ко времени"/>
          <p:cNvSpPr txBox="1"/>
          <p:nvPr/>
        </p:nvSpPr>
        <p:spPr>
          <a:xfrm>
            <a:off x="1944334" y="2460357"/>
            <a:ext cx="5255332" cy="2227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Начнем находить зависимости событий в привязке ко времени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Рассмотрим сперва ЧС на транспорте:…"/>
          <p:cNvSpPr txBox="1"/>
          <p:nvPr/>
        </p:nvSpPr>
        <p:spPr>
          <a:xfrm>
            <a:off x="5359451" y="561771"/>
            <a:ext cx="3784573" cy="253922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Рассмотрим сперва ЧС на транспорте: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ДТП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ДТП с пострадавшими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Падение пассажира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Авария на воздушном судне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Повреждение припаркованного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Застрявшие транспортные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Транспортные пробки</a:t>
            </a:r>
          </a:p>
        </p:txBody>
      </p:sp>
      <p:pic>
        <p:nvPicPr>
          <p:cNvPr id="156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1" y="119143"/>
            <a:ext cx="5155479" cy="4905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578" y="274388"/>
            <a:ext cx="6426263" cy="4090072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Рассмотрим ЧС в сфере ЖКХ…"/>
          <p:cNvSpPr txBox="1"/>
          <p:nvPr/>
        </p:nvSpPr>
        <p:spPr>
          <a:xfrm>
            <a:off x="6458625" y="936016"/>
            <a:ext cx="2627400" cy="133165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Рассмотрим ЧС в сфере ЖКХ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Запах газа в жилом здании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Электроснабжение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Газоснабжение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Водоснабжение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9" y="238609"/>
            <a:ext cx="5538593" cy="466628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Рассмотрим ЧС в сфере здравоохранения:…"/>
          <p:cNvSpPr txBox="1"/>
          <p:nvPr/>
        </p:nvSpPr>
        <p:spPr>
          <a:xfrm>
            <a:off x="5575122" y="548802"/>
            <a:ext cx="3506492" cy="244053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Рассмотрим ЧС в сфере здравоохранения: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Оказание медицинской помощи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2019-nCoV без симптомов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2019-nCov: консультация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Психически неуравновешенные люди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Психологическая помощь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Covid Товары и услуги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Covid Симптомы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3" y="233973"/>
            <a:ext cx="5784851" cy="423456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Рассмотрим природные ЧС:…"/>
          <p:cNvSpPr txBox="1"/>
          <p:nvPr/>
        </p:nvSpPr>
        <p:spPr>
          <a:xfrm>
            <a:off x="6260296" y="1268648"/>
            <a:ext cx="2543362" cy="102976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Рассмотрим природные ЧС: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Пожар ландшафтный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Водоотведение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Гололёд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34" y="536467"/>
            <a:ext cx="5119967" cy="4070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ЧС связанные с противоправными действиями:…"/>
          <p:cNvSpPr txBox="1"/>
          <p:nvPr/>
        </p:nvSpPr>
        <p:spPr>
          <a:xfrm>
            <a:off x="5380237" y="584232"/>
            <a:ext cx="3672900" cy="30443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ЧС связанные с противоправными действиями: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Труп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Потерявшиеся граждане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Вскрытие дверей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Ножевое ранение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Угон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Правонарушение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Злонамеренные вызовы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Кража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t>Семейный конфликт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огноз вероятности возникновения событий"/>
          <p:cNvSpPr txBox="1"/>
          <p:nvPr/>
        </p:nvSpPr>
        <p:spPr>
          <a:xfrm>
            <a:off x="2533612" y="856767"/>
            <a:ext cx="40767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Прогноз вероятности возникновения событий</a:t>
            </a:r>
          </a:p>
        </p:txBody>
      </p:sp>
      <p:sp>
        <p:nvSpPr>
          <p:cNvPr id="171" name="P(A) = m(A)/m(B)"/>
          <p:cNvSpPr txBox="1"/>
          <p:nvPr/>
        </p:nvSpPr>
        <p:spPr>
          <a:xfrm>
            <a:off x="2667145" y="2036659"/>
            <a:ext cx="380971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P(A) = m(A)/m(B) </a:t>
            </a:r>
          </a:p>
        </p:txBody>
      </p:sp>
      <p:sp>
        <p:nvSpPr>
          <p:cNvPr id="172" name="P(A) - Вероятность возникновения события…"/>
          <p:cNvSpPr txBox="1"/>
          <p:nvPr/>
        </p:nvSpPr>
        <p:spPr>
          <a:xfrm>
            <a:off x="1755750" y="3216550"/>
            <a:ext cx="6644606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P(A) - Вероятность возникновения события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m(A) - число исходов благоприятствующих наступлению события A 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m(B) - число всех исходов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-2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Снимок экрана 2022-08-04 в 17.17.27.png" descr="Снимок экрана 2022-08-04 в 17.1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5" y="-2"/>
            <a:ext cx="4156094" cy="5143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Снимок экрана 2022-08-04 в 17.18.02.png" descr="Снимок экрана 2022-08-04 в 17.1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114" y="-19389"/>
            <a:ext cx="4944560" cy="5182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2"/>
          <p:cNvSpPr txBox="1"/>
          <p:nvPr/>
        </p:nvSpPr>
        <p:spPr>
          <a:xfrm>
            <a:off x="-38911" y="12969"/>
            <a:ext cx="8001001" cy="6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3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14" name="Google Shape;62;p2"/>
          <p:cNvSpPr txBox="1"/>
          <p:nvPr/>
        </p:nvSpPr>
        <p:spPr>
          <a:xfrm>
            <a:off x="0" y="4602724"/>
            <a:ext cx="91440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repository: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https://github.com/IlyaZelinskiy/-2022-/blob/main/dataFrame2020_2021.csv</a:t>
            </a:r>
          </a:p>
        </p:txBody>
      </p:sp>
      <p:sp>
        <p:nvSpPr>
          <p:cNvPr id="115" name="Google Shape;68;p2"/>
          <p:cNvSpPr txBox="1"/>
          <p:nvPr/>
        </p:nvSpPr>
        <p:spPr>
          <a:xfrm>
            <a:off x="-38911" y="4098761"/>
            <a:ext cx="7332599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source: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16" name="Снимок экрана 2022-08-02 в 17.32.48.png" descr="Снимок экрана 2022-08-02 в 17.32.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5392" y="1342750"/>
            <a:ext cx="4247058" cy="1376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82863" y="2316263"/>
            <a:ext cx="1128141" cy="1128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38898" y="1685760"/>
            <a:ext cx="690852" cy="690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Снимок экрана 2022-08-02 в 17.41.28.png" descr="Снимок экрана 2022-08-02 в 17.41.2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86983" y="1061960"/>
            <a:ext cx="2872739" cy="2179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Изображение" descr="Изображение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89767" y="2316263"/>
            <a:ext cx="1128140" cy="1128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асчет ущерба"/>
          <p:cNvSpPr txBox="1"/>
          <p:nvPr/>
        </p:nvSpPr>
        <p:spPr>
          <a:xfrm>
            <a:off x="3499187" y="963472"/>
            <a:ext cx="21456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Расчет ущерба</a:t>
            </a:r>
          </a:p>
        </p:txBody>
      </p:sp>
      <p:sp>
        <p:nvSpPr>
          <p:cNvPr id="178" name="X - величина ущерба…"/>
          <p:cNvSpPr txBox="1"/>
          <p:nvPr/>
        </p:nvSpPr>
        <p:spPr>
          <a:xfrm>
            <a:off x="2158610" y="3345353"/>
            <a:ext cx="4826780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X - величина ущерба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 - событие, которое наступило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M(X) - математическое ожидание ущерба предприятия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M(X|A) - математическое ожидание ущерба предприятия при условии, что произошло непредвиденное событие повлекшее за собой ущерб</a:t>
            </a:r>
          </a:p>
        </p:txBody>
      </p:sp>
      <p:sp>
        <p:nvSpPr>
          <p:cNvPr id="179" name="M(X) = M(X|A)*P(A)"/>
          <p:cNvSpPr txBox="1"/>
          <p:nvPr/>
        </p:nvSpPr>
        <p:spPr>
          <a:xfrm>
            <a:off x="3338021" y="2411220"/>
            <a:ext cx="30307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M(X) = M(X|A)*P(A)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Управленческие выводы по результатам анализа данных"/>
          <p:cNvSpPr txBox="1"/>
          <p:nvPr/>
        </p:nvSpPr>
        <p:spPr>
          <a:xfrm>
            <a:off x="1972394" y="168403"/>
            <a:ext cx="5199212" cy="892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Управленческие выводы по результатам анализа данных</a:t>
            </a:r>
          </a:p>
        </p:txBody>
      </p:sp>
      <p:sp>
        <p:nvSpPr>
          <p:cNvPr id="182" name="Объяснять детям и гражданам, о противоправности ложных звонков в службы региона.…"/>
          <p:cNvSpPr txBox="1"/>
          <p:nvPr/>
        </p:nvSpPr>
        <p:spPr>
          <a:xfrm>
            <a:off x="879730" y="972371"/>
            <a:ext cx="8475527" cy="395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Перевести часть сбора и структурирования информации по чрезвычайным ситуациям на телефонного робота.</a:t>
            </a:r>
          </a:p>
          <a:p>
            <a:pPr marL="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304800" defTabSz="457200">
              <a:lnSpc>
                <a:spcPts val="3500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rPr sz="1600">
                <a:latin typeface="+mn-lt"/>
                <a:ea typeface="+mn-ea"/>
                <a:cs typeface="+mn-cs"/>
                <a:sym typeface="Helvetica"/>
              </a:rPr>
              <a:t>Для уменьшения загруженности call-центра ложными звонками можно перейти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marL="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    на телефонного робота, который будет принимать вызовы, и в случае опасной ситуации для звонящего, будет переводить вызов на оператора call-центра.</a:t>
            </a:r>
          </a:p>
          <a:p>
            <a:pPr marL="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С помощью теории вероятности можно просчитать как вероятность наступления происшествия, так и оценить ущерб.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7458" y="3548643"/>
            <a:ext cx="1478377" cy="1478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Спасибо за внимание!"/>
          <p:cNvSpPr txBox="1"/>
          <p:nvPr/>
        </p:nvSpPr>
        <p:spPr>
          <a:xfrm>
            <a:off x="2913346" y="2392793"/>
            <a:ext cx="383386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186" name="https://github.com/IlyaZelinskiy/-2022-.git"/>
          <p:cNvSpPr txBox="1"/>
          <p:nvPr/>
        </p:nvSpPr>
        <p:spPr>
          <a:xfrm>
            <a:off x="1136174" y="3822078"/>
            <a:ext cx="687165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9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ea typeface="Consolas"/>
                <a:cs typeface="Consolas"/>
                <a:sym typeface="Consolas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https://github.com/IlyaZelinskiy/-2022-.git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3;p3"/>
          <p:cNvSpPr txBox="1"/>
          <p:nvPr/>
        </p:nvSpPr>
        <p:spPr>
          <a:xfrm>
            <a:off x="0" y="-1"/>
            <a:ext cx="9144000" cy="703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34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Работа с данными  </a:t>
            </a:r>
          </a:p>
        </p:txBody>
      </p:sp>
      <p:sp>
        <p:nvSpPr>
          <p:cNvPr id="125" name="Google Shape;74;p3"/>
          <p:cNvSpPr txBox="1"/>
          <p:nvPr/>
        </p:nvSpPr>
        <p:spPr>
          <a:xfrm>
            <a:off x="105300" y="1023325"/>
            <a:ext cx="8933400" cy="74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2"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Type | level | state | cardId | region | isDanger | lostNumber | timeIsoStr | isChemFlood | responseStatus | assignTimeIsoStr</a:t>
            </a:r>
          </a:p>
        </p:txBody>
      </p:sp>
      <p:sp>
        <p:nvSpPr>
          <p:cNvPr id="126" name="Google Shape;77;p3"/>
          <p:cNvSpPr txBox="1"/>
          <p:nvPr/>
        </p:nvSpPr>
        <p:spPr>
          <a:xfrm>
            <a:off x="-1253" y="3969653"/>
            <a:ext cx="9146506" cy="620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repository: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https://github.com/IlyaZelinskiy/-2022-/blob/main/dataFrame2020_2021.csv</a:t>
            </a:r>
          </a:p>
        </p:txBody>
      </p:sp>
      <p:sp>
        <p:nvSpPr>
          <p:cNvPr id="127" name="Google Shape;68;p2"/>
          <p:cNvSpPr txBox="1"/>
          <p:nvPr/>
        </p:nvSpPr>
        <p:spPr>
          <a:xfrm>
            <a:off x="61625" y="4565689"/>
            <a:ext cx="7332599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source:</a:t>
            </a:r>
            <a:r>
              <a:rPr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28" name="Снимок экрана 2022-08-02 в 17.49.12.png" descr="Снимок экрана 2022-08-02 в 17.49.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918290"/>
            <a:ext cx="9144001" cy="2067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"/>
          <p:cNvSpPr txBox="1"/>
          <p:nvPr>
            <p:ph type="title"/>
          </p:nvPr>
        </p:nvSpPr>
        <p:spPr>
          <a:xfrm>
            <a:off x="311699" y="445025"/>
            <a:ext cx="8520602" cy="57270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defTabSz="365759">
              <a:defRPr sz="1100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</a:t>
            </a:r>
          </a:p>
        </p:txBody>
      </p:sp>
      <p:pic>
        <p:nvPicPr>
          <p:cNvPr id="133" name="Снимок экрана 2022-08-02 в 17.58.09.png" descr="Снимок экрана 2022-08-02 в 17.5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88" y="1078869"/>
            <a:ext cx="7702224" cy="40427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оисшествия в Ворошиловском районе"/>
          <p:cNvSpPr txBox="1"/>
          <p:nvPr>
            <p:ph type="title" idx="4294967295"/>
          </p:nvPr>
        </p:nvSpPr>
        <p:spPr>
          <a:xfrm>
            <a:off x="311699" y="42948"/>
            <a:ext cx="8520602" cy="572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algn="ctr" defTabSz="402336">
              <a:defRPr sz="1200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Происшествия в Ворошиловском районе</a:t>
            </a:r>
          </a:p>
        </p:txBody>
      </p:sp>
      <p:pic>
        <p:nvPicPr>
          <p:cNvPr id="136" name="Снимок экрана 2022-08-02 в 18.04.13.png" descr="Снимок экрана 2022-08-02 в 18.04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427110"/>
            <a:ext cx="9144002" cy="4773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Снимок экрана 2022-08-02 в 18.08.26.png" descr="Снимок экрана 2022-08-02 в 18.0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12" y="674113"/>
            <a:ext cx="5003220" cy="437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Снимок экрана 2022-08-02 в 18.09.40.png" descr="Снимок экрана 2022-08-02 в 18.09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69" y="792745"/>
            <a:ext cx="3630292" cy="3558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Снимок экрана 2022-08-02 в 18.10.43.png" descr="Снимок экрана 2022-08-02 в 18.1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814" y="792745"/>
            <a:ext cx="4227656" cy="3558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Снимок экрана 2022-08-02 в 18.12.21.png" descr="Снимок экрана 2022-08-02 в 18.1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2" y="777725"/>
            <a:ext cx="3868371" cy="3218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Снимок экрана 2022-08-02 в 18.12.56.png" descr="Снимок экрана 2022-08-02 в 18.1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8623" y="830109"/>
            <a:ext cx="4159099" cy="3114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Снимок экрана 2022-08-03 в 17.16.24.png" descr="Снимок экрана 2022-08-03 в 17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287" y="819546"/>
            <a:ext cx="3721426" cy="35044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4292E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