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Илья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Лиза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Уровень текста 1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8" name="Уровень текста 1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9" name="Google Shape;23;p21"/>
          <p:cNvSpPr txBox="1"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Текст заголовка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56" name="Уровень текста 1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Текст заголовка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25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Текст заголовка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4" name="Уровень текста 1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" name="Google Shape;39;p25"/>
          <p:cNvSpPr txBox="1"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Уровень текста 1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isk.yandex.ru/d/Wzr4KXQ1VWKDYg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.tif"/><Relationship Id="rId6" Type="http://schemas.openxmlformats.org/officeDocument/2006/relationships/image" Target="../media/image2.tif"/><Relationship Id="rId7" Type="http://schemas.openxmlformats.org/officeDocument/2006/relationships/image" Target="../media/image2.png"/><Relationship Id="rId8" Type="http://schemas.openxmlformats.org/officeDocument/2006/relationships/image" Target="../media/image3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isk.yandex.ru/d/Wzr4KXQ1VWKDYg" TargetMode="External"/><Relationship Id="rId4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"/>
          <p:cNvSpPr txBox="1"/>
          <p:nvPr>
            <p:ph type="ctrTitle"/>
          </p:nvPr>
        </p:nvSpPr>
        <p:spPr>
          <a:xfrm>
            <a:off x="192789" y="110294"/>
            <a:ext cx="8502901" cy="2143201"/>
          </a:xfrm>
          <a:prstGeom prst="rect">
            <a:avLst/>
          </a:prstGeom>
        </p:spPr>
        <p:txBody>
          <a:bodyPr/>
          <a:lstStyle>
            <a:lvl1pPr defTabSz="457200">
              <a:lnSpc>
                <a:spcPts val="4300"/>
              </a:lnSpc>
              <a:spcBef>
                <a:spcPts val="600"/>
              </a:spcBef>
              <a:defRPr b="1" sz="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Разработка концепции оценки и анализа полифакторных ЧС в Волгоградской области с использованием больших данных</a:t>
            </a:r>
          </a:p>
        </p:txBody>
      </p:sp>
      <p:sp>
        <p:nvSpPr>
          <p:cNvPr id="110" name="Google Shape;56;p1"/>
          <p:cNvSpPr txBox="1"/>
          <p:nvPr/>
        </p:nvSpPr>
        <p:spPr>
          <a:xfrm>
            <a:off x="556599" y="3660675"/>
            <a:ext cx="3946501" cy="61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Участник: Зелинский Илья Евгеньевич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Студент ММФ НГУ</a:t>
            </a:r>
          </a:p>
        </p:txBody>
      </p:sp>
      <p:sp>
        <p:nvSpPr>
          <p:cNvPr id="111" name="2022 г."/>
          <p:cNvSpPr txBox="1"/>
          <p:nvPr/>
        </p:nvSpPr>
        <p:spPr>
          <a:xfrm>
            <a:off x="4296909" y="4529790"/>
            <a:ext cx="550182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2022 г.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Снимок экрана 2022-08-03 в 17.36.36.png" descr="Снимок экрана 2022-08-03 в 17.36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783" y="128473"/>
            <a:ext cx="6864908" cy="4383186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*Палласовский, Котовский, Волгоград Красноармейский, Суровикинский, Камышинский, Фроловский, Новоаннинский, Алексеевский, Волгоград Краснооктябрьский, Новониколаевский, Среднеахтубинский, Ольховский, Чернышковский, Михайловский"/>
          <p:cNvSpPr txBox="1"/>
          <p:nvPr/>
        </p:nvSpPr>
        <p:spPr>
          <a:xfrm>
            <a:off x="164820" y="4522351"/>
            <a:ext cx="9125645" cy="60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*Палласовский, Котовский, Волгоград Красноармейский, Суровикинский, Камышинский, Фроловский, Новоаннинский, Алексеевский, Волгоград Краснооктябрьский, Новониколаевский, Среднеахтубинский, Ольховский, Чернышковский, Михайловский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download.png" descr="downlo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8595" y="0"/>
            <a:ext cx="7333005" cy="514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Начнем находить зависимости событий в привязке ко времени"/>
          <p:cNvSpPr txBox="1"/>
          <p:nvPr/>
        </p:nvSpPr>
        <p:spPr>
          <a:xfrm>
            <a:off x="1944334" y="2460358"/>
            <a:ext cx="5255332" cy="22278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Начнем находить зависимости событий в привязке ко времени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Рассмотрим сперва ЧС на транспорте:…"/>
          <p:cNvSpPr txBox="1"/>
          <p:nvPr/>
        </p:nvSpPr>
        <p:spPr>
          <a:xfrm>
            <a:off x="5359451" y="561772"/>
            <a:ext cx="3784572" cy="284111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/>
            </a:pPr>
            <a:r>
              <a:t>Рассмотрим сперва ЧС на транспорте: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ДТП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ДТП с пострадавшими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Падение пассажира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Авария на воздушном судне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Повреждение припаркованного транспортного средства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Застрявшие транспортные средства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Транспортные пробки</a:t>
            </a:r>
          </a:p>
        </p:txBody>
      </p:sp>
      <p:pic>
        <p:nvPicPr>
          <p:cNvPr id="156" name="download.png" descr="downlo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72" y="119144"/>
            <a:ext cx="5155477" cy="4905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download-1.png" descr="download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2578" y="274389"/>
            <a:ext cx="6426262" cy="409007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Рассмотрим ЧС в сфере ЖКХ…"/>
          <p:cNvSpPr txBox="1"/>
          <p:nvPr/>
        </p:nvSpPr>
        <p:spPr>
          <a:xfrm>
            <a:off x="6458625" y="936016"/>
            <a:ext cx="2627400" cy="163355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b="1"/>
            </a:pPr>
            <a:r>
              <a:t>Рассмотрим ЧС в сфере ЖКХ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Запах газа в жилом здании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Электроснабжение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Газоснабжение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Водоснабжение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download-1.png" descr="download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49" y="238610"/>
            <a:ext cx="5538592" cy="466628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Рассмотрим ЧС в сфере здравоохранения:…"/>
          <p:cNvSpPr txBox="1"/>
          <p:nvPr/>
        </p:nvSpPr>
        <p:spPr>
          <a:xfrm>
            <a:off x="5575123" y="548802"/>
            <a:ext cx="3506491" cy="27424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/>
            </a:pPr>
            <a:r>
              <a:t>Рассмотрим ЧС в сфере здравоохранения:</a:t>
            </a:r>
            <a:endParaRPr b="0"/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Оказание медицинской помощи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2019-nCoV без симптомов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2019-nCov: консультация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Психически неуравновешенные люди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Психологическая помощь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Covid Товары и услуги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Covid Симптомы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download-1.png" descr="download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94" y="233973"/>
            <a:ext cx="5784850" cy="4234567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Рассмотрим природные ЧС:…"/>
          <p:cNvSpPr txBox="1"/>
          <p:nvPr/>
        </p:nvSpPr>
        <p:spPr>
          <a:xfrm>
            <a:off x="6260296" y="1268648"/>
            <a:ext cx="2543362" cy="133166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b="1"/>
            </a:pPr>
            <a:r>
              <a:t>Рассмотрим природные ЧС: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Пожар ландшафтный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Водоотведение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Гололёд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download-1.png" descr="download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334" y="536467"/>
            <a:ext cx="5119966" cy="4070566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ЧС связанные с противоправными действиями:…"/>
          <p:cNvSpPr txBox="1"/>
          <p:nvPr/>
        </p:nvSpPr>
        <p:spPr>
          <a:xfrm>
            <a:off x="5380237" y="584232"/>
            <a:ext cx="3672899" cy="334620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/>
            </a:pPr>
            <a:r>
              <a:t>ЧС связанные с противоправными действиями:</a:t>
            </a:r>
            <a:endParaRPr b="0"/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Труп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Потерявшиеся граждане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Вскрытие дверей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Ножевое ранение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Угон транспортного средства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Правонарушение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Злонамеренные вызовы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Кража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</a:pPr>
            <a:r>
              <a:t>Семейный конфликт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Прогноз вероятности возникновения событий"/>
          <p:cNvSpPr txBox="1"/>
          <p:nvPr/>
        </p:nvSpPr>
        <p:spPr>
          <a:xfrm>
            <a:off x="2533612" y="856768"/>
            <a:ext cx="407677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/>
          </a:lstStyle>
          <a:p>
            <a:pPr/>
            <a:r>
              <a:t>Прогноз вероятности возникновения событий</a:t>
            </a:r>
          </a:p>
        </p:txBody>
      </p:sp>
      <p:sp>
        <p:nvSpPr>
          <p:cNvPr id="171" name="P(A) = m(A)/m(B)"/>
          <p:cNvSpPr txBox="1"/>
          <p:nvPr/>
        </p:nvSpPr>
        <p:spPr>
          <a:xfrm>
            <a:off x="2667146" y="2036659"/>
            <a:ext cx="3809708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/>
          </a:lstStyle>
          <a:p>
            <a:pPr/>
            <a:r>
              <a:t>P(A) = m(A)/m(B) </a:t>
            </a:r>
          </a:p>
        </p:txBody>
      </p:sp>
      <p:sp>
        <p:nvSpPr>
          <p:cNvPr id="172" name="P(A) - Вероятность возникновения события…"/>
          <p:cNvSpPr txBox="1"/>
          <p:nvPr/>
        </p:nvSpPr>
        <p:spPr>
          <a:xfrm>
            <a:off x="1755750" y="3216551"/>
            <a:ext cx="5632500" cy="1416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P(A) - Вероятность возникновения события</a:t>
            </a:r>
          </a:p>
          <a:p>
            <a:pPr/>
          </a:p>
          <a:p>
            <a:pPr/>
            <a:r>
              <a:t>m(A) - число исходов благоприятствующих наступлению события A </a:t>
            </a:r>
          </a:p>
          <a:p>
            <a:pPr/>
          </a:p>
          <a:p>
            <a:pPr/>
            <a:r>
              <a:t>m(B) - число всех исходов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>
            <a:lumOff val="-2588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Снимок экрана 2022-08-04 в 17.17.27.png" descr="Снимок экрана 2022-08-04 в 17.17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66" y="-1"/>
            <a:ext cx="4156093" cy="514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Снимок экрана 2022-08-04 в 17.18.02.png" descr="Снимок экрана 2022-08-04 в 17.18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02115" y="-19389"/>
            <a:ext cx="4944559" cy="51822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1;p2"/>
          <p:cNvSpPr txBox="1"/>
          <p:nvPr/>
        </p:nvSpPr>
        <p:spPr>
          <a:xfrm>
            <a:off x="-38911" y="12970"/>
            <a:ext cx="8001001" cy="69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300">
                <a:latin typeface="Comfortaa"/>
                <a:ea typeface="Comfortaa"/>
                <a:cs typeface="Comfortaa"/>
                <a:sym typeface="Comfortaa"/>
              </a:defRPr>
            </a:lvl1pPr>
          </a:lstStyle>
          <a:p>
            <a:pPr/>
            <a:r>
              <a:t>Предобработка данных</a:t>
            </a:r>
          </a:p>
        </p:txBody>
      </p:sp>
      <p:sp>
        <p:nvSpPr>
          <p:cNvPr id="114" name="Google Shape;62;p2"/>
          <p:cNvSpPr txBox="1"/>
          <p:nvPr/>
        </p:nvSpPr>
        <p:spPr>
          <a:xfrm>
            <a:off x="0" y="4602724"/>
            <a:ext cx="9144000" cy="620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repository: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</a:t>
            </a:r>
            <a:endParaRPr>
              <a:solidFill>
                <a:srgbClr val="24292E"/>
              </a:solidFill>
            </a:endParaRPr>
          </a:p>
        </p:txBody>
      </p:sp>
      <p:sp>
        <p:nvSpPr>
          <p:cNvPr id="115" name="Google Shape;68;p2"/>
          <p:cNvSpPr txBox="1"/>
          <p:nvPr/>
        </p:nvSpPr>
        <p:spPr>
          <a:xfrm>
            <a:off x="-38911" y="4098762"/>
            <a:ext cx="7332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source: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https://disk.yandex.ru/d/Wzr4KXQ1VWKDYg</a:t>
            </a:r>
          </a:p>
        </p:txBody>
      </p:sp>
      <p:pic>
        <p:nvPicPr>
          <p:cNvPr id="116" name="Снимок экрана 2022-08-02 в 17.32.48.png" descr="Снимок экрана 2022-08-02 в 17.32.4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65392" y="1342751"/>
            <a:ext cx="4247057" cy="1376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Изображение" descr="Изображение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82864" y="2316263"/>
            <a:ext cx="1128140" cy="1128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Изображение" descr="Изображение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38898" y="1685760"/>
            <a:ext cx="690851" cy="690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Снимок экрана 2022-08-02 в 17.41.28.png" descr="Снимок экрана 2022-08-02 в 17.41.28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586983" y="1061961"/>
            <a:ext cx="2872738" cy="21793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Изображение" descr="Изображение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989767" y="2316263"/>
            <a:ext cx="1128139" cy="11281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Расчет ущерба"/>
          <p:cNvSpPr txBox="1"/>
          <p:nvPr/>
        </p:nvSpPr>
        <p:spPr>
          <a:xfrm>
            <a:off x="3499188" y="963472"/>
            <a:ext cx="2145624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/>
          </a:lstStyle>
          <a:p>
            <a:pPr/>
            <a:r>
              <a:t>Расчет ущерба</a:t>
            </a:r>
          </a:p>
        </p:txBody>
      </p:sp>
      <p:sp>
        <p:nvSpPr>
          <p:cNvPr id="178" name="X - величина ущерба…"/>
          <p:cNvSpPr txBox="1"/>
          <p:nvPr/>
        </p:nvSpPr>
        <p:spPr>
          <a:xfrm>
            <a:off x="2158611" y="3345354"/>
            <a:ext cx="4826778" cy="1213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X - величина ущерба</a:t>
            </a:r>
          </a:p>
          <a:p>
            <a:pPr/>
            <a:r>
              <a:t>A - событие, которое наступило</a:t>
            </a:r>
          </a:p>
          <a:p>
            <a:pPr/>
            <a:r>
              <a:t>M(X) - математическое ожидание ущерба предприятия</a:t>
            </a:r>
          </a:p>
          <a:p>
            <a:pPr/>
            <a:r>
              <a:t>M(X|A) - математическое ожидание ущерба предприятия при условии, что произошло непредвиденное событие повлекшее за собой ущерб</a:t>
            </a:r>
          </a:p>
        </p:txBody>
      </p:sp>
      <p:sp>
        <p:nvSpPr>
          <p:cNvPr id="179" name="M(X) = M(X|A)*P(A)"/>
          <p:cNvSpPr txBox="1"/>
          <p:nvPr/>
        </p:nvSpPr>
        <p:spPr>
          <a:xfrm>
            <a:off x="3338022" y="2411220"/>
            <a:ext cx="2467956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M(X) = M(X|A)*P(A)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Управленческие выводы по результатам анализа данных"/>
          <p:cNvSpPr txBox="1"/>
          <p:nvPr/>
        </p:nvSpPr>
        <p:spPr>
          <a:xfrm>
            <a:off x="1972395" y="414838"/>
            <a:ext cx="5199210" cy="679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457200">
              <a:lnSpc>
                <a:spcPts val="3700"/>
              </a:lnSpc>
              <a:defRPr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Управленческие выводы по результатам анализа данных</a:t>
            </a:r>
          </a:p>
        </p:txBody>
      </p:sp>
      <p:sp>
        <p:nvSpPr>
          <p:cNvPr id="182" name="Объяснять детям и гражданам, о противоправности ложных звонков в службы региона.…"/>
          <p:cNvSpPr txBox="1"/>
          <p:nvPr/>
        </p:nvSpPr>
        <p:spPr>
          <a:xfrm>
            <a:off x="763984" y="981275"/>
            <a:ext cx="8475526" cy="3141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09600" indent="-304800" defTabSz="457200">
              <a:lnSpc>
                <a:spcPts val="3500"/>
              </a:lnSpc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Объяснять детям и гражданам, о противоправности ложных звонков в службы региона.</a:t>
            </a:r>
          </a:p>
          <a:p>
            <a:pPr marL="609600" indent="-304800" defTabSz="457200">
              <a:lnSpc>
                <a:spcPts val="3500"/>
              </a:lnSpc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609600" indent="-304800" defTabSz="457200">
              <a:lnSpc>
                <a:spcPts val="3500"/>
              </a:lnSpc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Перевести часть сбора и структурирования информации по чрезвычайным ситуациям на телефонного робота.</a:t>
            </a:r>
          </a:p>
          <a:p>
            <a:pPr marL="609600" indent="-304800" defTabSz="457200">
              <a:lnSpc>
                <a:spcPts val="3500"/>
              </a:lnSpc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609600" indent="-304800" defTabSz="457200">
              <a:lnSpc>
                <a:spcPts val="3500"/>
              </a:lnSpc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sz="9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t>Для уменьшения загруженности call-центра ложными звонками можно перейти</a:t>
            </a:r>
          </a:p>
          <a:p>
            <a:pPr marL="609600" indent="-304800" defTabSz="457200">
              <a:lnSpc>
                <a:spcPts val="3500"/>
              </a:lnSpc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     на телефонного робота, который будет принимать вызов, и в случае опасной ситуации для звонящего, будет переводить вызов на оператора call-центра.</a:t>
            </a:r>
          </a:p>
          <a:p>
            <a:pPr marL="609600" indent="-304800" defTabSz="457200">
              <a:lnSpc>
                <a:spcPts val="3500"/>
              </a:lnSpc>
              <a:defRPr sz="1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609600" indent="-304800" defTabSz="457200">
              <a:lnSpc>
                <a:spcPts val="3500"/>
              </a:lnSpc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С помощью теории вероятности можно просчитать как вероятность наступления происшествия, так и оценить ущерб.</a:t>
            </a:r>
          </a:p>
        </p:txBody>
      </p:sp>
      <p:pic>
        <p:nvPicPr>
          <p:cNvPr id="18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072" y="3548643"/>
            <a:ext cx="1478376" cy="1478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Спасибо за внимание!"/>
          <p:cNvSpPr txBox="1"/>
          <p:nvPr/>
        </p:nvSpPr>
        <p:spPr>
          <a:xfrm>
            <a:off x="2913347" y="2392793"/>
            <a:ext cx="3317306" cy="357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/>
            </a:lvl1pPr>
          </a:lstStyle>
          <a:p>
            <a:pPr/>
            <a:r>
              <a:t>Спасибо за внимание!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73;p3"/>
          <p:cNvSpPr txBox="1"/>
          <p:nvPr/>
        </p:nvSpPr>
        <p:spPr>
          <a:xfrm>
            <a:off x="0" y="-1"/>
            <a:ext cx="9144000" cy="703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400">
                <a:latin typeface="Comfortaa"/>
                <a:ea typeface="Comfortaa"/>
                <a:cs typeface="Comfortaa"/>
                <a:sym typeface="Comfortaa"/>
              </a:defRPr>
            </a:lvl1pPr>
          </a:lstStyle>
          <a:p>
            <a:pPr/>
            <a:r>
              <a:t>Работа с данными  </a:t>
            </a:r>
          </a:p>
        </p:txBody>
      </p:sp>
      <p:sp>
        <p:nvSpPr>
          <p:cNvPr id="125" name="Google Shape;74;p3"/>
          <p:cNvSpPr txBox="1"/>
          <p:nvPr/>
        </p:nvSpPr>
        <p:spPr>
          <a:xfrm>
            <a:off x="105300" y="1023325"/>
            <a:ext cx="8933400" cy="975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2">
              <a:defRPr sz="1800"/>
            </a:pPr>
            <a:r>
              <a:t>Type | level | state | cardId | region | isDanger | lostNumber | timeIsoStr | isChemFlood | responseStatus | assignTimeIsoStr</a:t>
            </a:r>
          </a:p>
        </p:txBody>
      </p:sp>
      <p:sp>
        <p:nvSpPr>
          <p:cNvPr id="126" name="Google Shape;77;p3"/>
          <p:cNvSpPr txBox="1"/>
          <p:nvPr/>
        </p:nvSpPr>
        <p:spPr>
          <a:xfrm>
            <a:off x="105425" y="4142375"/>
            <a:ext cx="7244999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repository: 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</a:t>
            </a:r>
          </a:p>
        </p:txBody>
      </p:sp>
      <p:sp>
        <p:nvSpPr>
          <p:cNvPr id="127" name="Google Shape;68;p2"/>
          <p:cNvSpPr txBox="1"/>
          <p:nvPr/>
        </p:nvSpPr>
        <p:spPr>
          <a:xfrm>
            <a:off x="61625" y="4565690"/>
            <a:ext cx="7332599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source: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https://disk.yandex.ru/d/Wzr4KXQ1VWKDYg</a:t>
            </a:r>
          </a:p>
        </p:txBody>
      </p:sp>
      <p:pic>
        <p:nvPicPr>
          <p:cNvPr id="128" name="Снимок экрана 2022-08-02 в 17.49.12.png" descr="Снимок экрана 2022-08-02 в 17.49.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918290"/>
            <a:ext cx="9144001" cy="20672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Анализ имеющегося массива данных по свершившимся происшествиям на территории Волгоградской области, в том числе в разрезе муниципальных образований;"/>
          <p:cNvSpPr txBox="1"/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>
            <a:lvl1pPr defTabSz="365760">
              <a:defRPr sz="1120">
                <a:latin typeface="New Yorker"/>
                <a:ea typeface="New Yorker"/>
                <a:cs typeface="New Yorker"/>
                <a:sym typeface="New Yorker"/>
              </a:defRPr>
            </a:lvl1pPr>
          </a:lstStyle>
          <a:p>
            <a:pPr/>
            <a:r>
              <a:t>Анализ имеющегося массива данных по свершившимся происшествиям на территории Волгоградской области, в том числе в разрезе муниципальных образований;</a:t>
            </a:r>
          </a:p>
        </p:txBody>
      </p:sp>
      <p:pic>
        <p:nvPicPr>
          <p:cNvPr id="133" name="Снимок экрана 2022-08-02 в 17.58.09.png" descr="Снимок экрана 2022-08-02 в 17.58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888" y="1078870"/>
            <a:ext cx="7702224" cy="4042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оисшествия в Ворошиловском районе"/>
          <p:cNvSpPr txBox="1"/>
          <p:nvPr>
            <p:ph type="title" idx="4294967295"/>
          </p:nvPr>
        </p:nvSpPr>
        <p:spPr>
          <a:xfrm>
            <a:off x="311699" y="42948"/>
            <a:ext cx="8520602" cy="5727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>
            <a:lvl1pPr algn="ctr" defTabSz="402336">
              <a:defRPr sz="1232">
                <a:latin typeface="New Yorker"/>
                <a:ea typeface="New Yorker"/>
                <a:cs typeface="New Yorker"/>
                <a:sym typeface="New Yorker"/>
              </a:defRPr>
            </a:lvl1pPr>
          </a:lstStyle>
          <a:p>
            <a:pPr/>
            <a:r>
              <a:t>Происшествия в Ворошиловском районе</a:t>
            </a:r>
          </a:p>
        </p:txBody>
      </p:sp>
      <p:pic>
        <p:nvPicPr>
          <p:cNvPr id="136" name="Снимок экрана 2022-08-02 в 18.04.13.png" descr="Снимок экрана 2022-08-02 в 18.04.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27111"/>
            <a:ext cx="9144001" cy="4773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Снимок экрана 2022-08-02 в 18.08.26.png" descr="Снимок экрана 2022-08-02 в 18.08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0612" y="674113"/>
            <a:ext cx="5003219" cy="43722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Снимок экрана 2022-08-02 в 18.09.40.png" descr="Снимок экрана 2022-08-02 в 18.09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70" y="792746"/>
            <a:ext cx="3630291" cy="3558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Снимок экрана 2022-08-02 в 18.10.43.png" descr="Снимок экрана 2022-08-02 в 18.10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8814" y="792746"/>
            <a:ext cx="4227655" cy="35580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Снимок экрана 2022-08-02 в 18.12.21.png" descr="Снимок экрана 2022-08-02 в 18.12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882" y="777726"/>
            <a:ext cx="3868370" cy="3218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Снимок экрана 2022-08-02 в 18.12.56.png" descr="Снимок экрана 2022-08-02 в 18.12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28624" y="830109"/>
            <a:ext cx="4159098" cy="31140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Снимок экрана 2022-08-03 в 17.16.24.png" descr="Снимок экрана 2022-08-03 в 17.16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1288" y="819546"/>
            <a:ext cx="3721424" cy="3504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