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62" r:id="rId2"/>
    <p:sldId id="259" r:id="rId3"/>
    <p:sldId id="291" r:id="rId4"/>
    <p:sldId id="273" r:id="rId5"/>
    <p:sldId id="302" r:id="rId6"/>
    <p:sldId id="303" r:id="rId7"/>
    <p:sldId id="304" r:id="rId8"/>
    <p:sldId id="296" r:id="rId9"/>
    <p:sldId id="297" r:id="rId10"/>
    <p:sldId id="293" r:id="rId11"/>
    <p:sldId id="305"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67" autoAdjust="0"/>
  </p:normalViewPr>
  <p:slideViewPr>
    <p:cSldViewPr snapToGrid="0">
      <p:cViewPr>
        <p:scale>
          <a:sx n="75" d="100"/>
          <a:sy n="75" d="100"/>
        </p:scale>
        <p:origin x="250" y="43"/>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14/11/2024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2</a:t>
            </a:fld>
            <a:endParaRPr lang="en-IL"/>
          </a:p>
        </p:txBody>
      </p:sp>
    </p:spTree>
    <p:extLst>
      <p:ext uri="{BB962C8B-B14F-4D97-AF65-F5344CB8AC3E}">
        <p14:creationId xmlns:p14="http://schemas.microsoft.com/office/powerpoint/2010/main" val="220141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5975-D9A4-2B1A-ECD1-65860553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90CEF-A253-DEF6-5665-DEA86CE4D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BE539-F4C0-CE25-E3B3-91BA15CD24C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10DEA106-5BD5-B1D0-5DB8-C5D4B998F0D2}"/>
              </a:ext>
            </a:extLst>
          </p:cNvPr>
          <p:cNvSpPr>
            <a:spLocks noGrp="1"/>
          </p:cNvSpPr>
          <p:nvPr>
            <p:ph type="sldNum" sz="quarter" idx="5"/>
          </p:nvPr>
        </p:nvSpPr>
        <p:spPr/>
        <p:txBody>
          <a:bodyPr/>
          <a:lstStyle/>
          <a:p>
            <a:fld id="{4C8E76A1-330E-41CA-BE38-B33435AC0AB6}" type="slidenum">
              <a:rPr lang="en-IL" smtClean="0"/>
              <a:t>5</a:t>
            </a:fld>
            <a:endParaRPr lang="en-IL"/>
          </a:p>
        </p:txBody>
      </p:sp>
    </p:spTree>
    <p:extLst>
      <p:ext uri="{BB962C8B-B14F-4D97-AF65-F5344CB8AC3E}">
        <p14:creationId xmlns:p14="http://schemas.microsoft.com/office/powerpoint/2010/main" val="78749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3B3E0-40D4-3817-2F65-4CCC902D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6926A-8E6A-3E86-5ABC-A4F09A810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1C91B-4905-C863-99F4-FFB85A814C8F}"/>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AA5AB90-1DA4-00FA-99E1-C964F911BD95}"/>
              </a:ext>
            </a:extLst>
          </p:cNvPr>
          <p:cNvSpPr>
            <a:spLocks noGrp="1"/>
          </p:cNvSpPr>
          <p:nvPr>
            <p:ph type="sldNum" sz="quarter" idx="5"/>
          </p:nvPr>
        </p:nvSpPr>
        <p:spPr/>
        <p:txBody>
          <a:bodyPr/>
          <a:lstStyle/>
          <a:p>
            <a:fld id="{4C8E76A1-330E-41CA-BE38-B33435AC0AB6}" type="slidenum">
              <a:rPr lang="en-IL" smtClean="0"/>
              <a:t>6</a:t>
            </a:fld>
            <a:endParaRPr lang="en-IL"/>
          </a:p>
        </p:txBody>
      </p:sp>
    </p:spTree>
    <p:extLst>
      <p:ext uri="{BB962C8B-B14F-4D97-AF65-F5344CB8AC3E}">
        <p14:creationId xmlns:p14="http://schemas.microsoft.com/office/powerpoint/2010/main" val="262023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876C-B923-3F3B-5D01-66E215292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72CC7-A6BE-5949-83EE-FD7E67C1D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FCBE-406D-A9E8-D1EA-A30845A7A225}"/>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0A1C5C2-D1C6-A49E-75BD-1FA16DC25309}"/>
              </a:ext>
            </a:extLst>
          </p:cNvPr>
          <p:cNvSpPr>
            <a:spLocks noGrp="1"/>
          </p:cNvSpPr>
          <p:nvPr>
            <p:ph type="sldNum" sz="quarter" idx="5"/>
          </p:nvPr>
        </p:nvSpPr>
        <p:spPr/>
        <p:txBody>
          <a:bodyPr/>
          <a:lstStyle/>
          <a:p>
            <a:fld id="{4C8E76A1-330E-41CA-BE38-B33435AC0AB6}" type="slidenum">
              <a:rPr lang="en-IL" smtClean="0"/>
              <a:t>7</a:t>
            </a:fld>
            <a:endParaRPr lang="en-IL"/>
          </a:p>
        </p:txBody>
      </p:sp>
    </p:spTree>
    <p:extLst>
      <p:ext uri="{BB962C8B-B14F-4D97-AF65-F5344CB8AC3E}">
        <p14:creationId xmlns:p14="http://schemas.microsoft.com/office/powerpoint/2010/main" val="372647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2E96-D78B-87B5-790D-83F646551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65DF8-19F8-144F-67C2-4827C7732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D754B-DF9E-DC20-4A6C-5DC8F5185183}"/>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8E70BD1B-AA9E-C663-4E5F-D220ABED0D6D}"/>
              </a:ext>
            </a:extLst>
          </p:cNvPr>
          <p:cNvSpPr>
            <a:spLocks noGrp="1"/>
          </p:cNvSpPr>
          <p:nvPr>
            <p:ph type="sldNum" sz="quarter" idx="5"/>
          </p:nvPr>
        </p:nvSpPr>
        <p:spPr/>
        <p:txBody>
          <a:bodyPr/>
          <a:lstStyle/>
          <a:p>
            <a:fld id="{4C8E76A1-330E-41CA-BE38-B33435AC0AB6}" type="slidenum">
              <a:rPr lang="en-IL" smtClean="0"/>
              <a:t>8</a:t>
            </a:fld>
            <a:endParaRPr lang="en-IL"/>
          </a:p>
        </p:txBody>
      </p:sp>
    </p:spTree>
    <p:extLst>
      <p:ext uri="{BB962C8B-B14F-4D97-AF65-F5344CB8AC3E}">
        <p14:creationId xmlns:p14="http://schemas.microsoft.com/office/powerpoint/2010/main" val="195988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77705-1DF5-33D2-9C2D-AC2C075C9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294AE-E2F0-E64A-F9F4-01D5C784D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6DAFEA-ED41-1D54-4E80-82A0C15799F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C2D364A2-238D-599C-A8C6-689B85C03F32}"/>
              </a:ext>
            </a:extLst>
          </p:cNvPr>
          <p:cNvSpPr>
            <a:spLocks noGrp="1"/>
          </p:cNvSpPr>
          <p:nvPr>
            <p:ph type="sldNum" sz="quarter" idx="5"/>
          </p:nvPr>
        </p:nvSpPr>
        <p:spPr/>
        <p:txBody>
          <a:bodyPr/>
          <a:lstStyle/>
          <a:p>
            <a:fld id="{4C8E76A1-330E-41CA-BE38-B33435AC0AB6}" type="slidenum">
              <a:rPr lang="en-IL" smtClean="0"/>
              <a:t>9</a:t>
            </a:fld>
            <a:endParaRPr lang="en-IL"/>
          </a:p>
        </p:txBody>
      </p:sp>
    </p:spTree>
    <p:extLst>
      <p:ext uri="{BB962C8B-B14F-4D97-AF65-F5344CB8AC3E}">
        <p14:creationId xmlns:p14="http://schemas.microsoft.com/office/powerpoint/2010/main" val="225753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E5D86-14A5-8461-FD01-DD6CBD709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24ADB8-31DE-596F-40C8-5A4FCBD64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CEF749-D2E5-F91A-92E1-CBB50BB52C8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0913D637-B30A-FAE4-7481-90EA76803465}"/>
              </a:ext>
            </a:extLst>
          </p:cNvPr>
          <p:cNvSpPr>
            <a:spLocks noGrp="1"/>
          </p:cNvSpPr>
          <p:nvPr>
            <p:ph type="sldNum" sz="quarter" idx="5"/>
          </p:nvPr>
        </p:nvSpPr>
        <p:spPr/>
        <p:txBody>
          <a:bodyPr/>
          <a:lstStyle/>
          <a:p>
            <a:fld id="{4C8E76A1-330E-41CA-BE38-B33435AC0AB6}" type="slidenum">
              <a:rPr lang="en-IL" smtClean="0"/>
              <a:t>10</a:t>
            </a:fld>
            <a:endParaRPr lang="en-IL"/>
          </a:p>
        </p:txBody>
      </p:sp>
    </p:spTree>
    <p:extLst>
      <p:ext uri="{BB962C8B-B14F-4D97-AF65-F5344CB8AC3E}">
        <p14:creationId xmlns:p14="http://schemas.microsoft.com/office/powerpoint/2010/main" val="66630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107EA-D938-5DA7-AF08-9A350FA2F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B83F2-96BE-64D4-ABBC-4A0C9B4EE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B85FF2-93AF-4738-6207-B9846AA2A627}"/>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243529EF-16C8-7E04-2129-4F3E53C48586}"/>
              </a:ext>
            </a:extLst>
          </p:cNvPr>
          <p:cNvSpPr>
            <a:spLocks noGrp="1"/>
          </p:cNvSpPr>
          <p:nvPr>
            <p:ph type="sldNum" sz="quarter" idx="5"/>
          </p:nvPr>
        </p:nvSpPr>
        <p:spPr/>
        <p:txBody>
          <a:bodyPr/>
          <a:lstStyle/>
          <a:p>
            <a:fld id="{4C8E76A1-330E-41CA-BE38-B33435AC0AB6}" type="slidenum">
              <a:rPr lang="en-IL" smtClean="0"/>
              <a:t>11</a:t>
            </a:fld>
            <a:endParaRPr lang="en-IL"/>
          </a:p>
        </p:txBody>
      </p:sp>
    </p:spTree>
    <p:extLst>
      <p:ext uri="{BB962C8B-B14F-4D97-AF65-F5344CB8AC3E}">
        <p14:creationId xmlns:p14="http://schemas.microsoft.com/office/powerpoint/2010/main" val="117560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14/11/2024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14/11/2024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524000" y="1499909"/>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Data Since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524000" y="4890066"/>
            <a:ext cx="9144000" cy="1655762"/>
          </a:xfrm>
        </p:spPr>
        <p:txBody>
          <a:bodyPr>
            <a:normAutofit lnSpcReduction="10000"/>
          </a:bodyPr>
          <a:lstStyle/>
          <a:p>
            <a:pPr algn="r"/>
            <a:r>
              <a:rPr lang="en-US" b="1" dirty="0"/>
              <a:t>by Ilya </a:t>
            </a:r>
            <a:r>
              <a:rPr lang="en-US" b="1" dirty="0" err="1"/>
              <a:t>Zutler</a:t>
            </a:r>
            <a:r>
              <a:rPr lang="en-US" b="1" dirty="0"/>
              <a:t> and 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6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9858C-5901-849C-584B-0A20D471032C}"/>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E4DE0E34-C86B-BCA6-37D2-2E8ADD242B59}"/>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E64123F6-AEF8-4C0D-2552-754AB298775D}"/>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3262B40A-7689-6D4A-C287-F1DE5FBA08DE}"/>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221EFA8C-98D6-75C4-2A9C-5DB003138768}"/>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0787F3FC-3F9A-A110-8005-5FCFBB22C249}"/>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8918391-B6BF-E8B8-512E-B8CA514629DB}"/>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F479CA09-AFF5-4FF5-F8B4-F7A573699F8A}"/>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7CB29EE-6B3F-752D-0561-BD055262D565}"/>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5154FEB-0966-5BAB-37D0-DED951AF3863}"/>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4EC805B-FF0D-DED9-3CC9-E6B95C66D0BE}"/>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372C791E-FDDE-8033-9AA6-0805F11748F4}"/>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D5276883-87B4-B66F-BE60-1C7DBF0BE1C4}"/>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506CAF5-C6DC-6968-AFA1-BB3E566B63A9}"/>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CDEEAE7F-4271-42C5-F976-A3AEAB28613C}"/>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4A23A916-DBB7-A727-F0FD-FAC456582E57}"/>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2415A292-D3A0-EDA9-AEAC-21DF1B341EFA}"/>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C066667-0B70-6074-0969-5614DCDB24F6}"/>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5AB9D945-11EC-5186-D815-A33D1F910674}"/>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CD5C2B66-6302-5018-47AE-19F9693BD9CF}"/>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073A74A2-BF75-47C3-A0DD-C2792AE155FB}"/>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FD073112-8ECD-0DD0-C0D4-1E2803997798}"/>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3BB98AAB-8ED1-BE3F-82D8-3F72121C591C}"/>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AEBB0C3-7BCA-9A33-C2CF-3460BB4D4691}"/>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B7376D65-C81F-125A-BEB3-1D0E7B7DBDCE}"/>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45FADBF5-209E-E9F4-E957-F30A1655B1E0}"/>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382173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3949A-BA27-1E78-2294-808D729C40A5}"/>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18F4313-761B-3096-81C0-C6C6D0CAC66E}"/>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E4040E98-6F79-0887-F12D-CF705FCA4A53}"/>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1CA4C1BC-E55C-0A61-422A-0B7386E91B4B}"/>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6D5C5341-8C95-D550-154E-E7ADCBCB2C0D}"/>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EB584907-5D7A-EEB4-4133-9EDC7E0A7210}"/>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CC550F0-21C0-FD8E-D37C-2AEC9A3769E2}"/>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3AE0BB80-54D0-F2E2-5821-4DE1B36B6531}"/>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251CD08-743E-B0BE-D907-1A8E4014AC67}"/>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96B3D99-B1FB-3A73-10D3-B45C44EBC22E}"/>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94E2A9B-23D0-77F9-F52A-D838A064DA9C}"/>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CF73E6CF-E1AC-BE02-8A48-1FA26E255AAF}"/>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21DCA1DC-11A0-2AA7-0A0A-747665C2EA2F}"/>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4D5D3F06-9EE1-8C65-12BA-648B5A1923B8}"/>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020AE79B-1E15-73CA-5F35-FDAFA4236485}"/>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BE2A808C-ED13-EE0D-30EE-5B92E5B806F5}"/>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C1988977-6EF3-D973-397D-E63E02EDECD7}"/>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70499E5C-3CCF-3A4F-418D-573B861844E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9596DF6-BD61-9F67-0C3E-810522C4FBDD}"/>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A15C3D7A-CB0E-776D-493E-FAB04392251A}"/>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A8125A2C-A370-4643-E186-2C282DB1585A}"/>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0CD9A68B-4A30-1042-AE70-7638DABA9B65}"/>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89EC29AA-B361-3C2E-9670-C4161934241C}"/>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84731750-FE62-5FF8-0E58-9C916A2E0104}"/>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70956CEF-3D8F-7190-8225-1BFD1AE8E232}"/>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0E81DBCB-4E87-728B-C3D6-BF9CDEFEB1B8}"/>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32223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3" cy="5663401"/>
          </a:xfrm>
        </p:spPr>
        <p:txBody>
          <a:bodyPr>
            <a:normAutofit fontScale="62500" lnSpcReduction="20000"/>
          </a:bodyPr>
          <a:lstStyle/>
          <a:p>
            <a:r>
              <a:rPr lang="ru-RU" sz="1600" b="1" dirty="0"/>
              <a:t>0.</a:t>
            </a:r>
            <a:r>
              <a:rPr lang="en-US" sz="1600" b="1" dirty="0"/>
              <a:t> Robert </a:t>
            </a:r>
            <a:r>
              <a:rPr lang="en-US" sz="1600" b="1" dirty="0" err="1"/>
              <a:t>Sheckley</a:t>
            </a:r>
            <a:r>
              <a:rPr lang="en-US" sz="1600" b="1" dirty="0"/>
              <a:t>. Bad Medicine 1956</a:t>
            </a:r>
            <a:endParaRPr lang="ru-RU" sz="1600" b="1" dirty="0"/>
          </a:p>
          <a:p>
            <a:r>
              <a:rPr lang="en-US" sz="1600" b="1" dirty="0"/>
              <a:t>1. Early Automated Systems and ELIZA (1960s)</a:t>
            </a:r>
          </a:p>
          <a:p>
            <a:r>
              <a:rPr lang="en-US" sz="1800" kern="100" dirty="0">
                <a:effectLst/>
                <a:latin typeface="Aptos" panose="020B0004020202020204" pitchFamily="34" charset="0"/>
                <a:ea typeface="Aptos" panose="020B0004020202020204" pitchFamily="34" charset="0"/>
                <a:cs typeface="Arial" panose="020B0604020202020204" pitchFamily="34" charset="0"/>
              </a:rPr>
              <a:t>In 1966, </a:t>
            </a:r>
            <a:r>
              <a:rPr lang="en-US" sz="1800" dirty="0"/>
              <a:t>Joseph </a:t>
            </a:r>
            <a:r>
              <a:rPr lang="en-US" sz="1800" dirty="0" err="1"/>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published a comparatively simple program called ELIZA, which could chat to the user. ELIZA was written in the SLIP programming language of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Weizenbaum's</a:t>
            </a:r>
            <a:r>
              <a:rPr lang="en-US" sz="1800" kern="100" dirty="0">
                <a:effectLst/>
                <a:latin typeface="Aptos" panose="020B0004020202020204" pitchFamily="34" charset="0"/>
                <a:ea typeface="Aptos" panose="020B0004020202020204" pitchFamily="34" charset="0"/>
                <a:cs typeface="Arial" panose="020B0604020202020204" pitchFamily="34" charset="0"/>
              </a:rPr>
              <a:t> own creation. The program applied pattern matching rules to statements to figure out its replies. (Programs like this are now called chatbots.) Driven by a script named DOCTOR, it was capable of engaging humans in a conversation which bore a striking resemblance to one with an empathic psychologist.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modeled its conversational style after Carl Rogers, who introduced the use of open-ended questions to encourage patients to communicate more effectively with therapists. He was shocked that his program was taken seriously by many users, who would open their hearts to it.[3] Famously, when he was observing his secretary using the software - who was aware that it was a simulation - she asked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"would you mind leaving the room please?" Many hailed the program as a forerunner of thinking machines, a misguided interpretation that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Weizenbaum's</a:t>
            </a:r>
            <a:r>
              <a:rPr lang="en-US" sz="1800" kern="100" dirty="0">
                <a:effectLst/>
                <a:latin typeface="Aptos" panose="020B0004020202020204" pitchFamily="34" charset="0"/>
                <a:ea typeface="Aptos" panose="020B0004020202020204" pitchFamily="34" charset="0"/>
                <a:cs typeface="Arial" panose="020B0604020202020204" pitchFamily="34" charset="0"/>
              </a:rPr>
              <a:t> later writing would attempt to correct.</a:t>
            </a:r>
            <a:endParaRPr lang="en-US" sz="1600" dirty="0"/>
          </a:p>
          <a:p>
            <a:r>
              <a:rPr lang="en-US" sz="1600" b="1" dirty="0"/>
              <a:t>2. Rule-Based Models (1980-1990s)</a:t>
            </a:r>
          </a:p>
          <a:p>
            <a:r>
              <a:rPr lang="en-US" sz="1600" dirty="0"/>
              <a:t>In the 1980s and 1990s, "electronic psychologist" programs were based on rigid rules and logic. Programs that used cognitive-behavioral techniques offered basic scripts and simple logical chains to respond to users, but they lacked adaptability to complex or unusual questions.</a:t>
            </a:r>
          </a:p>
          <a:p>
            <a:r>
              <a:rPr lang="en-US" sz="1600" b="1" dirty="0"/>
              <a:t>3. The Internet and Online Counseling (1990s)</a:t>
            </a:r>
          </a:p>
          <a:p>
            <a:r>
              <a:rPr lang="en-US" sz="1600" dirty="0"/>
              <a:t>In the 1990s, as the Internet developed, experiments with web-based psychological support services began. Online chat assistants, which used databases of relevant information, could direct users to useful resources. Some of these systems applied basic forms of diagnostics by asking questions to assess users’ mental states.</a:t>
            </a:r>
          </a:p>
          <a:p>
            <a:r>
              <a:rPr lang="en-US" sz="1600" b="1" dirty="0"/>
              <a:t>4. Systems Using Statistical and Linguistic Models (2000s)</a:t>
            </a:r>
          </a:p>
          <a:p>
            <a:r>
              <a:rPr lang="en-US" sz="1600" dirty="0"/>
              <a:t>During the 2000s, with the advancement of NLP (Natural Language Processing) and statistical modeling, electronic psychologists became more flexible and "sensitive" to context. Systems with pre-programmed keyword and phrase libraries could recognize basic emotional states, such as sadness or anxiety.</a:t>
            </a:r>
          </a:p>
          <a:p>
            <a:r>
              <a:rPr lang="en-US" sz="1600" b="1" dirty="0"/>
              <a:t>5. Integration of AI and Machine Learning (2010s)</a:t>
            </a:r>
          </a:p>
          <a:p>
            <a:r>
              <a:rPr lang="en-US" sz="1600" dirty="0"/>
              <a:t>Around the 2010s, machine learning allowed electronic psychologists to process large datasets and identify connections that were previously unclear. Commercial applications, like </a:t>
            </a:r>
            <a:r>
              <a:rPr lang="en-US" sz="1600" dirty="0" err="1"/>
              <a:t>Woebot</a:t>
            </a:r>
            <a:r>
              <a:rPr lang="en-US" sz="1600" dirty="0"/>
              <a:t> and </a:t>
            </a:r>
            <a:r>
              <a:rPr lang="en-US" sz="1600" dirty="0" err="1"/>
              <a:t>Replika</a:t>
            </a:r>
            <a:r>
              <a:rPr lang="en-US" sz="1600" dirty="0"/>
              <a:t>, began using AI for adaptive therapy. These programs could adjust to users and provide information depending on their moods and preferences. At this stage, electronic psychologists became available through mobile apps, attracting attention for their accessibility.</a:t>
            </a:r>
          </a:p>
          <a:p>
            <a:r>
              <a:rPr lang="en-US" sz="1600" b="1" dirty="0"/>
              <a:t>6. Modern Systems with Deep Learning and Emotional Intelligence (2020s)</a:t>
            </a:r>
          </a:p>
          <a:p>
            <a:r>
              <a:rPr lang="en-US" sz="1600" dirty="0"/>
              <a:t>In recent years, deep learning and multi-layered neural networks have enabled electronic psychologists to reach high levels of personalization. Speech recognition, emotion analysis in text, voice tone analysis, and facial expression reading now make it possible not only to understand but also to empathize with the user. Modern systems, like ChatGPT, can understand context and "retain memory," offering not just advice but also emotional support. Tools based on Retrieval-Augmented Generation (RAG) allow models to access various external data sources, broadening their expertise.</a:t>
            </a:r>
          </a:p>
          <a:p>
            <a:r>
              <a:rPr lang="en-US" sz="1600" b="1" dirty="0"/>
              <a:t>7. Future: Automation and Expanded Functionality</a:t>
            </a:r>
          </a:p>
          <a:p>
            <a:r>
              <a:rPr lang="en-US" sz="1600" dirty="0"/>
              <a:t>In the future, electronic psychologists are expected to possess an even deeper understanding of emotional and cognitive states, predict tendencies toward psychological issues, and provide real-time support based on biometrics and behavioral analysis. Automated systems may act as "assistants" to human psychologists and be used to promote mental health awareness.</a:t>
            </a:r>
          </a:p>
          <a:p>
            <a:r>
              <a:rPr lang="en-US" sz="1600" dirty="0"/>
              <a:t>From simple rephrasing algorithms, the concept of an "electronic psychologist" has developed into advanced systems capable of analysis and support.</a:t>
            </a: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369913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C362-66C8-6E6A-3E50-D3B86713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75878-AA38-1364-7945-D1A112149EE7}"/>
              </a:ext>
            </a:extLst>
          </p:cNvPr>
          <p:cNvSpPr>
            <a:spLocks noGrp="1"/>
          </p:cNvSpPr>
          <p:nvPr>
            <p:ph type="title"/>
          </p:nvPr>
        </p:nvSpPr>
        <p:spPr>
          <a:xfrm>
            <a:off x="838199" y="119317"/>
            <a:ext cx="10684933" cy="551156"/>
          </a:xfrm>
        </p:spPr>
        <p:txBody>
          <a:bodyPr vert="horz" lIns="91440" tIns="45720" rIns="91440" bIns="45720" rtlCol="0" anchor="ctr">
            <a:normAutofit/>
          </a:bodyPr>
          <a:lstStyle/>
          <a:p>
            <a:r>
              <a:rPr lang="en-US" sz="3200" b="1" dirty="0">
                <a:solidFill>
                  <a:srgbClr val="000000"/>
                </a:solidFill>
                <a:latin typeface="Arial" panose="020B0604020202020204" pitchFamily="34" charset="0"/>
              </a:rPr>
              <a:t>Relevance of the electronic Psychologist</a:t>
            </a:r>
          </a:p>
        </p:txBody>
      </p:sp>
      <p:sp>
        <p:nvSpPr>
          <p:cNvPr id="3" name="Content Placeholder 2">
            <a:extLst>
              <a:ext uri="{FF2B5EF4-FFF2-40B4-BE49-F238E27FC236}">
                <a16:creationId xmlns:a16="http://schemas.microsoft.com/office/drawing/2014/main" id="{52FFC101-275A-1281-2627-9B6AD5E6230C}"/>
              </a:ext>
            </a:extLst>
          </p:cNvPr>
          <p:cNvSpPr>
            <a:spLocks noGrp="1"/>
          </p:cNvSpPr>
          <p:nvPr>
            <p:ph idx="1"/>
          </p:nvPr>
        </p:nvSpPr>
        <p:spPr>
          <a:xfrm>
            <a:off x="279133" y="931726"/>
            <a:ext cx="11633733" cy="5663401"/>
          </a:xfrm>
        </p:spPr>
        <p:txBody>
          <a:bodyPr>
            <a:normAutofit/>
          </a:bodyPr>
          <a:lstStyle/>
          <a:p>
            <a:r>
              <a:rPr lang="en-US" sz="1600" dirty="0"/>
              <a:t>According to data from the </a:t>
            </a:r>
            <a:r>
              <a:rPr lang="en-US" sz="1600" dirty="0" err="1"/>
              <a:t>Clalit</a:t>
            </a:r>
            <a:r>
              <a:rPr lang="en-US" sz="1600" dirty="0"/>
              <a:t> Center for Mental Health Research, since October 7th there has been a 52% increase in anxiety disorders, a 45% rise in post-traumatic stress disorder (PTSD), and a 900% increase in reports of acute stress reactions. These figures reflect a significant surge in mental health inquiries in October and November compared to the average over the past five years. Additionally, mental health service utilization has sharply risen: outpatient treatment requests are up by 25%, and the use of sleep aids and anti-anxiety and antidepressant medications has increased by 8-25%.</a:t>
            </a:r>
          </a:p>
          <a:p>
            <a:r>
              <a:rPr lang="en-US" sz="1600" dirty="0"/>
              <a:t>Levinsky, a mental health expert, explains that while most people who encounter trauma recover, with around 70-80% experiencing post-traumatic growth, the recent events are distinct. The trauma from October 7th and the ongoing war affect the nation as a whole, creating a collective sense of insecurity. Consequently, there will be a higher volume of people seeking support, as the broad-scale impact of these events amplifies the need for accessible mental health resources. Although not all individuals exposed to traumatic events develop PTSD, many experience depression, anxiety, or substance dependency, and they, too, will need support.</a:t>
            </a:r>
          </a:p>
          <a:p>
            <a:r>
              <a:rPr lang="en-US" sz="1600" dirty="0"/>
              <a:t>Given these trends, developing a program that provides easily accessible psychological support is essential.</a:t>
            </a:r>
          </a:p>
        </p:txBody>
      </p:sp>
      <p:pic>
        <p:nvPicPr>
          <p:cNvPr id="7" name="Picture 6">
            <a:extLst>
              <a:ext uri="{FF2B5EF4-FFF2-40B4-BE49-F238E27FC236}">
                <a16:creationId xmlns:a16="http://schemas.microsoft.com/office/drawing/2014/main" id="{90AE6F15-B826-A9B3-E101-BF2117AFC0E7}"/>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29A6CAA2-800A-68E4-7DCE-9B4CA9BA5F6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23237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Database Structure Overview</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6777648" cy="5725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L" sz="2000" kern="100" dirty="0">
                <a:effectLst/>
                <a:latin typeface="Aptos" panose="020B0004020202020204" pitchFamily="34" charset="0"/>
                <a:ea typeface="Aptos" panose="020B0004020202020204" pitchFamily="34" charset="0"/>
                <a:cs typeface="Arial" panose="020B0604020202020204" pitchFamily="34" charset="0"/>
              </a:rPr>
              <a:t>The database contains two primary tables: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and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table includes a text field</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err="1">
                <a:effectLst/>
                <a:latin typeface="Aptos" panose="020B0004020202020204" pitchFamily="34" charset="0"/>
                <a:ea typeface="Aptos" panose="020B0004020202020204" pitchFamily="34" charset="0"/>
                <a:cs typeface="Arial" panose="020B0604020202020204" pitchFamily="34" charset="0"/>
              </a:rPr>
              <a:t>Additional_datas</a:t>
            </a:r>
            <a:r>
              <a:rPr lang="en-IL" sz="2000" kern="100" dirty="0">
                <a:effectLst/>
                <a:latin typeface="Aptos" panose="020B0004020202020204" pitchFamily="34" charset="0"/>
                <a:ea typeface="Aptos" panose="020B0004020202020204" pitchFamily="34" charset="0"/>
                <a:cs typeface="Arial" panose="020B0604020202020204" pitchFamily="34" charset="0"/>
              </a:rPr>
              <a:t>, which stores unstructured information about each patient. Initially, this field is filled in by the patient, then further enriched by the program based on insights gained from ongoing sessions.</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 table stores the complete text of each session along with a summarized version tailored for search and embedding purposes. It also contains embedding </a:t>
            </a:r>
            <a:r>
              <a:rPr lang="en-US" sz="2000" kern="100" dirty="0">
                <a:effectLst/>
                <a:latin typeface="Aptos" panose="020B0004020202020204" pitchFamily="34" charset="0"/>
                <a:ea typeface="Aptos" panose="020B0004020202020204" pitchFamily="34" charset="0"/>
                <a:cs typeface="Arial" panose="020B0604020202020204" pitchFamily="34" charset="0"/>
              </a:rPr>
              <a:t>of </a:t>
            </a:r>
            <a:r>
              <a:rPr lang="en-US" sz="2000" kern="100" dirty="0" err="1">
                <a:effectLst/>
                <a:latin typeface="Aptos" panose="020B0004020202020204" pitchFamily="34" charset="0"/>
                <a:ea typeface="Aptos" panose="020B0004020202020204" pitchFamily="34" charset="0"/>
                <a:cs typeface="Arial" panose="020B0604020202020204" pitchFamily="34" charset="0"/>
              </a:rPr>
              <a:t>su</a:t>
            </a:r>
            <a:r>
              <a:rPr lang="en-IL" sz="2000" kern="100" dirty="0" err="1">
                <a:effectLst/>
                <a:latin typeface="Aptos" panose="020B0004020202020204" pitchFamily="34" charset="0"/>
                <a:ea typeface="Aptos" panose="020B0004020202020204" pitchFamily="34" charset="0"/>
                <a:cs typeface="Arial" panose="020B0604020202020204" pitchFamily="34" charset="0"/>
              </a:rPr>
              <a:t>mmary</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a:effectLst/>
                <a:latin typeface="Aptos" panose="020B0004020202020204" pitchFamily="34" charset="0"/>
                <a:ea typeface="Aptos" panose="020B0004020202020204" pitchFamily="34" charset="0"/>
                <a:cs typeface="Arial" panose="020B0604020202020204" pitchFamily="34" charset="0"/>
              </a:rPr>
              <a:t>- a vector that enables finding similar or dissimilar sessions. Emotion - an evaluation of the patient’s emotional tone based on voice analysis during the session.</a:t>
            </a:r>
          </a:p>
          <a:p>
            <a:pPr marL="0" indent="0">
              <a:buFont typeface="Arial" panose="020B0604020202020204" pitchFamily="34" charset="0"/>
              <a:buNone/>
            </a:pPr>
            <a:endParaRPr lang="en-US" sz="2000" dirty="0"/>
          </a:p>
          <a:p>
            <a:pPr marL="0" indent="0">
              <a:lnSpc>
                <a:spcPct val="110000"/>
              </a:lnSpc>
              <a:buFont typeface="Arial" panose="020B0604020202020204" pitchFamily="34" charset="0"/>
              <a:buNone/>
            </a:pPr>
            <a:endParaRPr lang="en-IL" sz="2000" dirty="0"/>
          </a:p>
        </p:txBody>
      </p:sp>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2</a:t>
            </a:r>
            <a:endParaRPr lang="en-IL" sz="2000" b="1" dirty="0"/>
          </a:p>
        </p:txBody>
      </p:sp>
      <p:pic>
        <p:nvPicPr>
          <p:cNvPr id="9" name="Picture 8">
            <a:extLst>
              <a:ext uri="{FF2B5EF4-FFF2-40B4-BE49-F238E27FC236}">
                <a16:creationId xmlns:a16="http://schemas.microsoft.com/office/drawing/2014/main" id="{334F440E-D6B8-F3D7-2D71-AACF4D1BF552}"/>
              </a:ext>
            </a:extLst>
          </p:cNvPr>
          <p:cNvPicPr>
            <a:picLocks noChangeAspect="1"/>
          </p:cNvPicPr>
          <p:nvPr/>
        </p:nvPicPr>
        <p:blipFill>
          <a:blip r:embed="rId4"/>
          <a:stretch>
            <a:fillRect/>
          </a:stretch>
        </p:blipFill>
        <p:spPr>
          <a:xfrm>
            <a:off x="9099744" y="1132120"/>
            <a:ext cx="2162477" cy="5487166"/>
          </a:xfrm>
          <a:prstGeom prst="rect">
            <a:avLst/>
          </a:prstGeom>
        </p:spPr>
      </p:pic>
    </p:spTree>
    <p:extLst>
      <p:ext uri="{BB962C8B-B14F-4D97-AF65-F5344CB8AC3E}">
        <p14:creationId xmlns:p14="http://schemas.microsoft.com/office/powerpoint/2010/main" val="13804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D2C2-238A-53B4-F903-314C9820B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FF09A-A10D-CE9D-798F-82A7E12516E4}"/>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5F4D99C-15A8-66C7-6BE2-2208A18F0E35}"/>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D8A7194-8E46-243C-7130-A5621E531894}"/>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C6D58658-8365-1980-3269-79330771A0FC}"/>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376332-D9F4-4517-28F5-9710B54359F7}"/>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cxnSp>
        <p:nvCxnSpPr>
          <p:cNvPr id="29" name="Connector: Elbow 28">
            <a:extLst>
              <a:ext uri="{FF2B5EF4-FFF2-40B4-BE49-F238E27FC236}">
                <a16:creationId xmlns:a16="http://schemas.microsoft.com/office/drawing/2014/main" id="{6B122CF2-C31F-C009-1E9F-6C04F066E326}"/>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4134B0C-A388-ED6C-4144-6A19D7431789}"/>
              </a:ext>
            </a:extLst>
          </p:cNvPr>
          <p:cNvCxnSpPr>
            <a:cxnSpLocks/>
            <a:stCxn id="8" idx="3"/>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85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E866-2A01-616F-2F5C-E1816C95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937BA-3A11-994E-5181-FD912F336D0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4D121666-E441-8E26-3515-D8D0CE493613}"/>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FC256019-BE41-5354-11AA-90E891687222}"/>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5D6D0F81-DC7E-8645-76A1-D09345D77D8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534FCE5-D54E-71F7-5D02-10A83C659C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B11D69A1-7336-5AF2-08AA-5D762F6C4CA6}"/>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CCDB9F2-1F99-9F7E-1714-C739FE427C3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106C5E2-505E-6FA5-54EE-D8EF5C62837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3251AD4-864E-8FE1-0172-C5BABB10215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9" name="Connector: Elbow 28">
            <a:extLst>
              <a:ext uri="{FF2B5EF4-FFF2-40B4-BE49-F238E27FC236}">
                <a16:creationId xmlns:a16="http://schemas.microsoft.com/office/drawing/2014/main" id="{4EAAFBB5-F1CC-4A0D-09FB-A825F3F76E90}"/>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0F9CE401-FABD-9C08-CC7E-856FD9B207D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96C71DE9-F258-4D2E-379A-8558D621F538}"/>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1F5C3ED5-8FE7-EF47-ACB6-DBB521E5478E}"/>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4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2D45-627F-3A46-889B-B9EF23C81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9AF5C-6263-6566-7AEF-280979DCE78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19EEA08-3989-7C72-D9F3-4EF2173109EA}"/>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807E7C87-E939-DE23-0C71-1167723DB1A1}"/>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299BF9C9-22EA-471F-3F10-7E3B82DED6D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A339705-3EF5-385E-B3C2-51ACBC01715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C78BA092-228C-F68F-D0F9-9FF6263041C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8E18B1-DC87-D8C6-85A4-965324109AD8}"/>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2BEBFB7-C581-BDC5-8DEC-A5E2FCD9FD1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499EB6C-4037-3D65-4153-ADDD8878034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05622379-0B76-A19B-6B0B-CC267F9B129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B97531AE-5F4C-83B3-C83A-7553D4F4031A}"/>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621DFAB-F9A4-6BB7-86D4-BD73010C8B7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2B4A309-66A8-A8AA-7922-7931AB54814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44619C94-6049-9A2D-FCA0-26F22F3668ED}"/>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B8BDEAFD-07F2-BD1C-BD86-5A7943B3A0D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2F77A8B2-5258-1989-839B-AD93026A7594}"/>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1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A4B0-9C46-D429-0F88-3F3420469626}"/>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95FF5BD-1C02-3EAB-27E5-6BA8CD84AE8F}"/>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9CFCCEC7-29CF-248D-91D0-B092C32595C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AC5B0CB6-C8DE-991E-E6CA-0DE376A45043}"/>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DFF29AA7-3115-7DB5-D507-8DE00028417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C9383AA7-E4B7-80FE-A717-74199491EAE8}"/>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68830A5-E378-89DC-0EB6-C8553FBDC2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2560838E-3016-A1EB-03B9-606BDA577B8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4B8EC73-3E6A-5A0D-C720-0D8BDB15C4D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F72AF56-8D16-E951-4E05-AD8CCA2186CF}"/>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13DBB00-220F-CCE2-C415-EFED84E1C90A}"/>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DDD6FF35-9370-FA73-D5CA-3E483F3C7D6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7759B76-AA32-B802-95C2-BBF58687726F}"/>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646515E-61DD-D5B6-06EC-0D6D2AB603BB}"/>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2C6E82B8-DF9B-C0A5-D2B6-00986CFCB63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24B014C0-1659-CF83-EC1A-873D4369608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6269186-4C79-F82C-2E2D-F475ED5DE567}"/>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AA023E56-FB45-44F8-EADE-01C9F33941D3}"/>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55EFCDC-C7D5-583D-1342-28910B0383AF}"/>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C668357E-9697-9C80-38C8-E3AEF262CF49}"/>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E5A83FE-9CFB-5207-05D2-2C44EBBFFD9B}"/>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7168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F787D-CA41-9D95-FD65-27369EB8A6E3}"/>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4BC8B16-909C-6FDF-0F19-1DC8F8580144}"/>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69B59632-41BC-C2BB-488F-88A7E58F1279}"/>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10F1C43C-D3FD-952C-17A4-D91521CF5690}"/>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54DDBE6-1A13-5D74-74E3-AF6314679823}"/>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7B93F3E7-63F5-8CA9-6F0B-806599AA1526}"/>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2B715ED-880F-A433-EB07-6FD0217061D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8A4B5609-42F1-879E-1985-C294F3E8947C}"/>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43F4352-AAE3-E165-A1E3-37A3D0BC9CB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E0F6B81-3CB8-D393-C50B-AF74878A4E07}"/>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D77EFDA-6DFB-35DE-3197-28AA26A907F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223DE7AB-A656-BE7E-2D76-A7E714423F88}"/>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15CBA3DA-B478-D216-E768-C48BD2FB418B}"/>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F0E3B9B-4B89-8E5A-4471-AB1F8D55332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5C1C3D2-BD71-DB2F-3CF4-849B077034D0}"/>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F7E718D-3762-2F63-8A29-FAAED880EBA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AC436785-EC55-3CC7-F6C1-82B8593CF157}"/>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98B5BF3-F666-96D7-898F-F2528AFCC98B}"/>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308E9867-FDEE-B8BA-44FF-F7579B98ECBB}"/>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B1501999-E10A-DFAD-7204-4D756CE59885}"/>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6ECDD1EB-84B8-90B1-3FFE-038D9365762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A38A541A-4438-B6D3-3AA9-7771C6017091}"/>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A70F6F24-F19F-DBB0-D96B-80DD809D2473}"/>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FA3DB0A-B93F-909B-08C0-615818094355}"/>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1B0175E9-AF1B-49F8-08E8-0C0F6FD52AF9}"/>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CCF3F58F-7DA7-D3C7-72AD-06BBB228771A}"/>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9258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4161</TotalTime>
  <Words>1881</Words>
  <Application>Microsoft Office PowerPoint</Application>
  <PresentationFormat>Widescreen</PresentationFormat>
  <Paragraphs>151</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Symbol</vt:lpstr>
      <vt:lpstr>Office Theme</vt:lpstr>
      <vt:lpstr> Data Since Project   AI Psychologist </vt:lpstr>
      <vt:lpstr>The history of "mechanical Psychologist"</vt:lpstr>
      <vt:lpstr>Relevance of the electronic Psychologist</vt:lpstr>
      <vt:lpstr>Database Structure Overview</vt:lpstr>
      <vt:lpstr>Program operation scheme</vt:lpstr>
      <vt:lpstr>Program operation scheme</vt:lpstr>
      <vt:lpstr>Program operation scheme</vt:lpstr>
      <vt:lpstr>Program operation scheme</vt:lpstr>
      <vt:lpstr>Program operation scheme</vt:lpstr>
      <vt:lpstr>Program operation scheme</vt:lpstr>
      <vt:lpstr>Program operation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43</cp:revision>
  <dcterms:created xsi:type="dcterms:W3CDTF">2024-08-27T05:45:36Z</dcterms:created>
  <dcterms:modified xsi:type="dcterms:W3CDTF">2024-11-14T23:54:58Z</dcterms:modified>
</cp:coreProperties>
</file>