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3"/>
  </p:notesMasterIdLst>
  <p:sldIdLst>
    <p:sldId id="308" r:id="rId2"/>
    <p:sldId id="291" r:id="rId3"/>
    <p:sldId id="259" r:id="rId4"/>
    <p:sldId id="309" r:id="rId5"/>
    <p:sldId id="307" r:id="rId6"/>
    <p:sldId id="273" r:id="rId7"/>
    <p:sldId id="302" r:id="rId8"/>
    <p:sldId id="303" r:id="rId9"/>
    <p:sldId id="304" r:id="rId10"/>
    <p:sldId id="296" r:id="rId11"/>
    <p:sldId id="297" r:id="rId12"/>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6667" autoAdjust="0"/>
  </p:normalViewPr>
  <p:slideViewPr>
    <p:cSldViewPr snapToGrid="0">
      <p:cViewPr varScale="1">
        <p:scale>
          <a:sx n="71" d="100"/>
          <a:sy n="71" d="100"/>
        </p:scale>
        <p:origin x="1138" y="62"/>
      </p:cViewPr>
      <p:guideLst/>
    </p:cSldViewPr>
  </p:slideViewPr>
  <p:notesTextViewPr>
    <p:cViewPr>
      <p:scale>
        <a:sx n="50" d="100"/>
        <a:sy n="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FB5954-A769-41A3-8C14-23C3B163CDC2}" type="datetimeFigureOut">
              <a:rPr lang="en-IL" smtClean="0"/>
              <a:t>23/11/2024</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8E76A1-330E-41CA-BE38-B33435AC0AB6}" type="slidenum">
              <a:rPr lang="en-IL" smtClean="0"/>
              <a:t>‹#›</a:t>
            </a:fld>
            <a:endParaRPr lang="en-IL"/>
          </a:p>
        </p:txBody>
      </p:sp>
    </p:spTree>
    <p:extLst>
      <p:ext uri="{BB962C8B-B14F-4D97-AF65-F5344CB8AC3E}">
        <p14:creationId xmlns:p14="http://schemas.microsoft.com/office/powerpoint/2010/main" val="249583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4C8E76A1-330E-41CA-BE38-B33435AC0AB6}" type="slidenum">
              <a:rPr lang="en-IL" smtClean="0"/>
              <a:t>3</a:t>
            </a:fld>
            <a:endParaRPr lang="en-IL"/>
          </a:p>
        </p:txBody>
      </p:sp>
    </p:spTree>
    <p:extLst>
      <p:ext uri="{BB962C8B-B14F-4D97-AF65-F5344CB8AC3E}">
        <p14:creationId xmlns:p14="http://schemas.microsoft.com/office/powerpoint/2010/main" val="2201416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EB4FAB-1419-D9FB-ED4D-57037AC7A1E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99ABC2-8074-FB0F-226D-DA2BF8C6ECA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083BE34-BBBE-05EA-5EE5-94974CDC93C2}"/>
              </a:ext>
            </a:extLst>
          </p:cNvPr>
          <p:cNvSpPr>
            <a:spLocks noGrp="1"/>
          </p:cNvSpPr>
          <p:nvPr>
            <p:ph type="body" idx="1"/>
          </p:nvPr>
        </p:nvSpPr>
        <p:spPr/>
        <p:txBody>
          <a:bodyPr/>
          <a:lstStyle/>
          <a:p>
            <a:endParaRPr lang="en-IL" dirty="0"/>
          </a:p>
        </p:txBody>
      </p:sp>
      <p:sp>
        <p:nvSpPr>
          <p:cNvPr id="4" name="Slide Number Placeholder 3">
            <a:extLst>
              <a:ext uri="{FF2B5EF4-FFF2-40B4-BE49-F238E27FC236}">
                <a16:creationId xmlns:a16="http://schemas.microsoft.com/office/drawing/2014/main" id="{D5EEAD99-8140-E9DE-94D0-6D970B05ADA3}"/>
              </a:ext>
            </a:extLst>
          </p:cNvPr>
          <p:cNvSpPr>
            <a:spLocks noGrp="1"/>
          </p:cNvSpPr>
          <p:nvPr>
            <p:ph type="sldNum" sz="quarter" idx="5"/>
          </p:nvPr>
        </p:nvSpPr>
        <p:spPr/>
        <p:txBody>
          <a:bodyPr/>
          <a:lstStyle/>
          <a:p>
            <a:fld id="{4C8E76A1-330E-41CA-BE38-B33435AC0AB6}" type="slidenum">
              <a:rPr lang="en-IL" smtClean="0"/>
              <a:t>4</a:t>
            </a:fld>
            <a:endParaRPr lang="en-IL"/>
          </a:p>
        </p:txBody>
      </p:sp>
    </p:spTree>
    <p:extLst>
      <p:ext uri="{BB962C8B-B14F-4D97-AF65-F5344CB8AC3E}">
        <p14:creationId xmlns:p14="http://schemas.microsoft.com/office/powerpoint/2010/main" val="11120014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F6CEC1-5FBB-3748-3F1A-1CAA1B7949A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5BF8FD0-3BCC-3A4D-B0C7-5C21902F208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60AE99A-6E09-CB91-36A8-E087FEFBB2BA}"/>
              </a:ext>
            </a:extLst>
          </p:cNvPr>
          <p:cNvSpPr>
            <a:spLocks noGrp="1"/>
          </p:cNvSpPr>
          <p:nvPr>
            <p:ph type="body" idx="1"/>
          </p:nvPr>
        </p:nvSpPr>
        <p:spPr/>
        <p:txBody>
          <a:bodyPr/>
          <a:lstStyle/>
          <a:p>
            <a:pPr marL="0" indent="0">
              <a:lnSpc>
                <a:spcPct val="110000"/>
              </a:lnSpc>
              <a:buFont typeface="Arial" panose="020B0604020202020204" pitchFamily="34" charset="0"/>
              <a:buNone/>
            </a:pPr>
            <a:endParaRPr lang="ru-RU" sz="1200" dirty="0"/>
          </a:p>
          <a:p>
            <a:endParaRPr lang="en-IL" dirty="0"/>
          </a:p>
        </p:txBody>
      </p:sp>
      <p:sp>
        <p:nvSpPr>
          <p:cNvPr id="4" name="Slide Number Placeholder 3">
            <a:extLst>
              <a:ext uri="{FF2B5EF4-FFF2-40B4-BE49-F238E27FC236}">
                <a16:creationId xmlns:a16="http://schemas.microsoft.com/office/drawing/2014/main" id="{9D1D783F-A097-0068-2311-7B547C944559}"/>
              </a:ext>
            </a:extLst>
          </p:cNvPr>
          <p:cNvSpPr>
            <a:spLocks noGrp="1"/>
          </p:cNvSpPr>
          <p:nvPr>
            <p:ph type="sldNum" sz="quarter" idx="5"/>
          </p:nvPr>
        </p:nvSpPr>
        <p:spPr/>
        <p:txBody>
          <a:bodyPr/>
          <a:lstStyle/>
          <a:p>
            <a:fld id="{4C8E76A1-330E-41CA-BE38-B33435AC0AB6}" type="slidenum">
              <a:rPr lang="en-IL" smtClean="0"/>
              <a:t>5</a:t>
            </a:fld>
            <a:endParaRPr lang="en-IL"/>
          </a:p>
        </p:txBody>
      </p:sp>
    </p:spTree>
    <p:extLst>
      <p:ext uri="{BB962C8B-B14F-4D97-AF65-F5344CB8AC3E}">
        <p14:creationId xmlns:p14="http://schemas.microsoft.com/office/powerpoint/2010/main" val="42472615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10000"/>
              </a:lnSpc>
              <a:buFont typeface="Arial" panose="020B0604020202020204" pitchFamily="34" charset="0"/>
              <a:buNone/>
            </a:pPr>
            <a:endParaRPr lang="ru-RU" sz="1200" dirty="0"/>
          </a:p>
          <a:p>
            <a:endParaRPr lang="en-IL" dirty="0"/>
          </a:p>
        </p:txBody>
      </p:sp>
      <p:sp>
        <p:nvSpPr>
          <p:cNvPr id="4" name="Slide Number Placeholder 3"/>
          <p:cNvSpPr>
            <a:spLocks noGrp="1"/>
          </p:cNvSpPr>
          <p:nvPr>
            <p:ph type="sldNum" sz="quarter" idx="5"/>
          </p:nvPr>
        </p:nvSpPr>
        <p:spPr/>
        <p:txBody>
          <a:bodyPr/>
          <a:lstStyle/>
          <a:p>
            <a:fld id="{4C8E76A1-330E-41CA-BE38-B33435AC0AB6}" type="slidenum">
              <a:rPr lang="en-IL" smtClean="0"/>
              <a:t>6</a:t>
            </a:fld>
            <a:endParaRPr lang="en-IL"/>
          </a:p>
        </p:txBody>
      </p:sp>
    </p:spTree>
    <p:extLst>
      <p:ext uri="{BB962C8B-B14F-4D97-AF65-F5344CB8AC3E}">
        <p14:creationId xmlns:p14="http://schemas.microsoft.com/office/powerpoint/2010/main" val="15238049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915975-D9A4-2B1A-ECD1-65860553C62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5490CEF-A253-DEF6-5665-DEA86CE4D22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97BE539-F4C0-CE25-E3B3-91BA15CD24C8}"/>
              </a:ext>
            </a:extLst>
          </p:cNvPr>
          <p:cNvSpPr>
            <a:spLocks noGrp="1"/>
          </p:cNvSpPr>
          <p:nvPr>
            <p:ph type="body" idx="1"/>
          </p:nvPr>
        </p:nvSpPr>
        <p:spPr/>
        <p:txBody>
          <a:bodyPr/>
          <a:lstStyle/>
          <a:p>
            <a:pPr marL="0" indent="0">
              <a:lnSpc>
                <a:spcPct val="110000"/>
              </a:lnSpc>
              <a:buFont typeface="Arial" panose="020B0604020202020204" pitchFamily="34" charset="0"/>
              <a:buNone/>
            </a:pPr>
            <a:endParaRPr lang="ru-RU" sz="1200" dirty="0"/>
          </a:p>
          <a:p>
            <a:pPr marL="0" indent="0">
              <a:buNone/>
            </a:pPr>
            <a:r>
              <a:rPr lang="en-US" sz="1200" dirty="0"/>
              <a:t>The original data frame takes up 250 MB.</a:t>
            </a:r>
            <a:endParaRPr lang="ru-RU" sz="1200" dirty="0"/>
          </a:p>
          <a:p>
            <a:pPr marL="0" indent="0">
              <a:buNone/>
            </a:pPr>
            <a:r>
              <a:rPr lang="en-US" sz="1200" dirty="0"/>
              <a:t>Therefore, the data frame is divided into two tables:</a:t>
            </a:r>
            <a:endParaRPr lang="ru-RU" sz="1200" dirty="0"/>
          </a:p>
          <a:p>
            <a:r>
              <a:rPr lang="en-US" sz="1200" dirty="0"/>
              <a:t>Comments of guests (with apartment ID)</a:t>
            </a:r>
            <a:endParaRPr lang="ru-RU" sz="1200" dirty="0"/>
          </a:p>
          <a:p>
            <a:r>
              <a:rPr lang="en-US" sz="1200" dirty="0"/>
              <a:t>Apartment data (once for one apartment)</a:t>
            </a:r>
            <a:r>
              <a:rPr lang="ru-RU" sz="1200" dirty="0"/>
              <a:t>.</a:t>
            </a:r>
          </a:p>
          <a:p>
            <a:pPr marL="0" indent="0">
              <a:buNone/>
            </a:pPr>
            <a:r>
              <a:rPr lang="en-US" sz="1200" dirty="0"/>
              <a:t>The tables take up 37 MB and 3.5 MB respectively.</a:t>
            </a:r>
            <a:endParaRPr lang="ru-RU" sz="1200" dirty="0"/>
          </a:p>
          <a:p>
            <a:endParaRPr lang="en-IL" dirty="0"/>
          </a:p>
        </p:txBody>
      </p:sp>
      <p:sp>
        <p:nvSpPr>
          <p:cNvPr id="4" name="Slide Number Placeholder 3">
            <a:extLst>
              <a:ext uri="{FF2B5EF4-FFF2-40B4-BE49-F238E27FC236}">
                <a16:creationId xmlns:a16="http://schemas.microsoft.com/office/drawing/2014/main" id="{10DEA106-5BD5-B1D0-5DB8-C5D4B998F0D2}"/>
              </a:ext>
            </a:extLst>
          </p:cNvPr>
          <p:cNvSpPr>
            <a:spLocks noGrp="1"/>
          </p:cNvSpPr>
          <p:nvPr>
            <p:ph type="sldNum" sz="quarter" idx="5"/>
          </p:nvPr>
        </p:nvSpPr>
        <p:spPr/>
        <p:txBody>
          <a:bodyPr/>
          <a:lstStyle/>
          <a:p>
            <a:fld id="{4C8E76A1-330E-41CA-BE38-B33435AC0AB6}" type="slidenum">
              <a:rPr lang="en-IL" smtClean="0"/>
              <a:t>7</a:t>
            </a:fld>
            <a:endParaRPr lang="en-IL"/>
          </a:p>
        </p:txBody>
      </p:sp>
    </p:spTree>
    <p:extLst>
      <p:ext uri="{BB962C8B-B14F-4D97-AF65-F5344CB8AC3E}">
        <p14:creationId xmlns:p14="http://schemas.microsoft.com/office/powerpoint/2010/main" val="7874925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43B3E0-40D4-3817-2F65-4CCC902DE6A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E26926A-8E6A-3E86-5ABC-A4F09A81092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D71C91B-4905-C863-99F4-FFB85A814C8F}"/>
              </a:ext>
            </a:extLst>
          </p:cNvPr>
          <p:cNvSpPr>
            <a:spLocks noGrp="1"/>
          </p:cNvSpPr>
          <p:nvPr>
            <p:ph type="body" idx="1"/>
          </p:nvPr>
        </p:nvSpPr>
        <p:spPr/>
        <p:txBody>
          <a:bodyPr/>
          <a:lstStyle/>
          <a:p>
            <a:pPr marL="0" indent="0">
              <a:lnSpc>
                <a:spcPct val="110000"/>
              </a:lnSpc>
              <a:buFont typeface="Arial" panose="020B0604020202020204" pitchFamily="34" charset="0"/>
              <a:buNone/>
            </a:pPr>
            <a:endParaRPr lang="ru-RU" sz="1200" dirty="0"/>
          </a:p>
          <a:p>
            <a:pPr marL="0" indent="0">
              <a:buNone/>
            </a:pPr>
            <a:r>
              <a:rPr lang="en-US" sz="1200" dirty="0"/>
              <a:t>The original data frame takes up 250 MB.</a:t>
            </a:r>
            <a:endParaRPr lang="ru-RU" sz="1200" dirty="0"/>
          </a:p>
          <a:p>
            <a:pPr marL="0" indent="0">
              <a:buNone/>
            </a:pPr>
            <a:r>
              <a:rPr lang="en-US" sz="1200" dirty="0"/>
              <a:t>Therefore, the data frame is divided into two tables:</a:t>
            </a:r>
            <a:endParaRPr lang="ru-RU" sz="1200" dirty="0"/>
          </a:p>
          <a:p>
            <a:r>
              <a:rPr lang="en-US" sz="1200" dirty="0"/>
              <a:t>Comments of guests (with apartment ID)</a:t>
            </a:r>
            <a:endParaRPr lang="ru-RU" sz="1200" dirty="0"/>
          </a:p>
          <a:p>
            <a:r>
              <a:rPr lang="en-US" sz="1200" dirty="0"/>
              <a:t>Apartment data (once for one apartment)</a:t>
            </a:r>
            <a:r>
              <a:rPr lang="ru-RU" sz="1200" dirty="0"/>
              <a:t>.</a:t>
            </a:r>
          </a:p>
          <a:p>
            <a:pPr marL="0" indent="0">
              <a:buNone/>
            </a:pPr>
            <a:r>
              <a:rPr lang="en-US" sz="1200" dirty="0"/>
              <a:t>The tables take up 37 MB and 3.5 MB respectively.</a:t>
            </a:r>
            <a:endParaRPr lang="ru-RU" sz="1200" dirty="0"/>
          </a:p>
          <a:p>
            <a:endParaRPr lang="en-IL" dirty="0"/>
          </a:p>
        </p:txBody>
      </p:sp>
      <p:sp>
        <p:nvSpPr>
          <p:cNvPr id="4" name="Slide Number Placeholder 3">
            <a:extLst>
              <a:ext uri="{FF2B5EF4-FFF2-40B4-BE49-F238E27FC236}">
                <a16:creationId xmlns:a16="http://schemas.microsoft.com/office/drawing/2014/main" id="{5AA5AB90-1DA4-00FA-99E1-C964F911BD95}"/>
              </a:ext>
            </a:extLst>
          </p:cNvPr>
          <p:cNvSpPr>
            <a:spLocks noGrp="1"/>
          </p:cNvSpPr>
          <p:nvPr>
            <p:ph type="sldNum" sz="quarter" idx="5"/>
          </p:nvPr>
        </p:nvSpPr>
        <p:spPr/>
        <p:txBody>
          <a:bodyPr/>
          <a:lstStyle/>
          <a:p>
            <a:fld id="{4C8E76A1-330E-41CA-BE38-B33435AC0AB6}" type="slidenum">
              <a:rPr lang="en-IL" smtClean="0"/>
              <a:t>8</a:t>
            </a:fld>
            <a:endParaRPr lang="en-IL"/>
          </a:p>
        </p:txBody>
      </p:sp>
    </p:spTree>
    <p:extLst>
      <p:ext uri="{BB962C8B-B14F-4D97-AF65-F5344CB8AC3E}">
        <p14:creationId xmlns:p14="http://schemas.microsoft.com/office/powerpoint/2010/main" val="26202330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D5876C-B923-3F3B-5D01-66E21529208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3172CC7-A6BE-5949-83EE-FD7E67C1DD4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C81FCBE-406D-A9E8-D1EA-A30845A7A225}"/>
              </a:ext>
            </a:extLst>
          </p:cNvPr>
          <p:cNvSpPr>
            <a:spLocks noGrp="1"/>
          </p:cNvSpPr>
          <p:nvPr>
            <p:ph type="body" idx="1"/>
          </p:nvPr>
        </p:nvSpPr>
        <p:spPr/>
        <p:txBody>
          <a:bodyPr/>
          <a:lstStyle/>
          <a:p>
            <a:pPr marL="0" indent="0">
              <a:lnSpc>
                <a:spcPct val="110000"/>
              </a:lnSpc>
              <a:buFont typeface="Arial" panose="020B0604020202020204" pitchFamily="34" charset="0"/>
              <a:buNone/>
            </a:pPr>
            <a:endParaRPr lang="ru-RU" sz="1200" dirty="0"/>
          </a:p>
          <a:p>
            <a:pPr marL="0" indent="0">
              <a:buNone/>
            </a:pPr>
            <a:r>
              <a:rPr lang="en-US" sz="1200" dirty="0"/>
              <a:t>The original data frame takes up 250 MB.</a:t>
            </a:r>
            <a:endParaRPr lang="ru-RU" sz="1200" dirty="0"/>
          </a:p>
          <a:p>
            <a:pPr marL="0" indent="0">
              <a:buNone/>
            </a:pPr>
            <a:r>
              <a:rPr lang="en-US" sz="1200" dirty="0"/>
              <a:t>Therefore, the data frame is divided into two tables:</a:t>
            </a:r>
            <a:endParaRPr lang="ru-RU" sz="1200" dirty="0"/>
          </a:p>
          <a:p>
            <a:r>
              <a:rPr lang="en-US" sz="1200" dirty="0"/>
              <a:t>Comments of guests (with apartment ID)</a:t>
            </a:r>
            <a:endParaRPr lang="ru-RU" sz="1200" dirty="0"/>
          </a:p>
          <a:p>
            <a:r>
              <a:rPr lang="en-US" sz="1200" dirty="0"/>
              <a:t>Apartment data (once for one apartment)</a:t>
            </a:r>
            <a:r>
              <a:rPr lang="ru-RU" sz="1200" dirty="0"/>
              <a:t>.</a:t>
            </a:r>
          </a:p>
          <a:p>
            <a:pPr marL="0" indent="0">
              <a:buNone/>
            </a:pPr>
            <a:r>
              <a:rPr lang="en-US" sz="1200" dirty="0"/>
              <a:t>The tables take up 37 MB and 3.5 MB respectively.</a:t>
            </a:r>
            <a:endParaRPr lang="ru-RU" sz="1200" dirty="0"/>
          </a:p>
          <a:p>
            <a:endParaRPr lang="en-IL" dirty="0"/>
          </a:p>
        </p:txBody>
      </p:sp>
      <p:sp>
        <p:nvSpPr>
          <p:cNvPr id="4" name="Slide Number Placeholder 3">
            <a:extLst>
              <a:ext uri="{FF2B5EF4-FFF2-40B4-BE49-F238E27FC236}">
                <a16:creationId xmlns:a16="http://schemas.microsoft.com/office/drawing/2014/main" id="{50A1C5C2-D1C6-A49E-75BD-1FA16DC25309}"/>
              </a:ext>
            </a:extLst>
          </p:cNvPr>
          <p:cNvSpPr>
            <a:spLocks noGrp="1"/>
          </p:cNvSpPr>
          <p:nvPr>
            <p:ph type="sldNum" sz="quarter" idx="5"/>
          </p:nvPr>
        </p:nvSpPr>
        <p:spPr/>
        <p:txBody>
          <a:bodyPr/>
          <a:lstStyle/>
          <a:p>
            <a:fld id="{4C8E76A1-330E-41CA-BE38-B33435AC0AB6}" type="slidenum">
              <a:rPr lang="en-IL" smtClean="0"/>
              <a:t>9</a:t>
            </a:fld>
            <a:endParaRPr lang="en-IL"/>
          </a:p>
        </p:txBody>
      </p:sp>
    </p:spTree>
    <p:extLst>
      <p:ext uri="{BB962C8B-B14F-4D97-AF65-F5344CB8AC3E}">
        <p14:creationId xmlns:p14="http://schemas.microsoft.com/office/powerpoint/2010/main" val="37264741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492E96-D78B-87B5-790D-83F64655183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065DF8-19F8-144F-67C2-4827C7732D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1FD754B-DF9E-DC20-4A6C-5DC8F5185183}"/>
              </a:ext>
            </a:extLst>
          </p:cNvPr>
          <p:cNvSpPr>
            <a:spLocks noGrp="1"/>
          </p:cNvSpPr>
          <p:nvPr>
            <p:ph type="body" idx="1"/>
          </p:nvPr>
        </p:nvSpPr>
        <p:spPr/>
        <p:txBody>
          <a:bodyPr/>
          <a:lstStyle/>
          <a:p>
            <a:pPr marL="0" indent="0">
              <a:lnSpc>
                <a:spcPct val="110000"/>
              </a:lnSpc>
              <a:buFont typeface="Arial" panose="020B0604020202020204" pitchFamily="34" charset="0"/>
              <a:buNone/>
            </a:pPr>
            <a:endParaRPr lang="ru-RU" sz="1200" dirty="0"/>
          </a:p>
          <a:p>
            <a:pPr marL="0" indent="0">
              <a:buNone/>
            </a:pPr>
            <a:r>
              <a:rPr lang="en-US" sz="1200" dirty="0"/>
              <a:t>The original data frame takes up 250 MB.</a:t>
            </a:r>
            <a:endParaRPr lang="ru-RU" sz="1200" dirty="0"/>
          </a:p>
          <a:p>
            <a:pPr marL="0" indent="0">
              <a:buNone/>
            </a:pPr>
            <a:r>
              <a:rPr lang="en-US" sz="1200" dirty="0"/>
              <a:t>Therefore, the data frame is divided into two tables:</a:t>
            </a:r>
            <a:endParaRPr lang="ru-RU" sz="1200" dirty="0"/>
          </a:p>
          <a:p>
            <a:r>
              <a:rPr lang="en-US" sz="1200" dirty="0"/>
              <a:t>Comments of guests (with apartment ID)</a:t>
            </a:r>
            <a:endParaRPr lang="ru-RU" sz="1200" dirty="0"/>
          </a:p>
          <a:p>
            <a:r>
              <a:rPr lang="en-US" sz="1200" dirty="0"/>
              <a:t>Apartment data (once for one apartment)</a:t>
            </a:r>
            <a:r>
              <a:rPr lang="ru-RU" sz="1200" dirty="0"/>
              <a:t>.</a:t>
            </a:r>
          </a:p>
          <a:p>
            <a:pPr marL="0" indent="0">
              <a:buNone/>
            </a:pPr>
            <a:r>
              <a:rPr lang="en-US" sz="1200" dirty="0"/>
              <a:t>The tables take up 37 MB and 3.5 MB respectively.</a:t>
            </a:r>
            <a:endParaRPr lang="ru-RU" sz="1200" dirty="0"/>
          </a:p>
          <a:p>
            <a:endParaRPr lang="en-IL" dirty="0"/>
          </a:p>
        </p:txBody>
      </p:sp>
      <p:sp>
        <p:nvSpPr>
          <p:cNvPr id="4" name="Slide Number Placeholder 3">
            <a:extLst>
              <a:ext uri="{FF2B5EF4-FFF2-40B4-BE49-F238E27FC236}">
                <a16:creationId xmlns:a16="http://schemas.microsoft.com/office/drawing/2014/main" id="{8E70BD1B-AA9E-C663-4E5F-D220ABED0D6D}"/>
              </a:ext>
            </a:extLst>
          </p:cNvPr>
          <p:cNvSpPr>
            <a:spLocks noGrp="1"/>
          </p:cNvSpPr>
          <p:nvPr>
            <p:ph type="sldNum" sz="quarter" idx="5"/>
          </p:nvPr>
        </p:nvSpPr>
        <p:spPr/>
        <p:txBody>
          <a:bodyPr/>
          <a:lstStyle/>
          <a:p>
            <a:fld id="{4C8E76A1-330E-41CA-BE38-B33435AC0AB6}" type="slidenum">
              <a:rPr lang="en-IL" smtClean="0"/>
              <a:t>10</a:t>
            </a:fld>
            <a:endParaRPr lang="en-IL"/>
          </a:p>
        </p:txBody>
      </p:sp>
    </p:spTree>
    <p:extLst>
      <p:ext uri="{BB962C8B-B14F-4D97-AF65-F5344CB8AC3E}">
        <p14:creationId xmlns:p14="http://schemas.microsoft.com/office/powerpoint/2010/main" val="19598855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177705-1DF5-33D2-9C2D-AC2C075C9EE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B4294AE-E2F0-E64A-F9F4-01D5C784D8B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B6DAFEA-ED41-1D54-4E80-82A0C15799F8}"/>
              </a:ext>
            </a:extLst>
          </p:cNvPr>
          <p:cNvSpPr>
            <a:spLocks noGrp="1"/>
          </p:cNvSpPr>
          <p:nvPr>
            <p:ph type="body" idx="1"/>
          </p:nvPr>
        </p:nvSpPr>
        <p:spPr/>
        <p:txBody>
          <a:bodyPr/>
          <a:lstStyle/>
          <a:p>
            <a:pPr marL="0" indent="0">
              <a:lnSpc>
                <a:spcPct val="110000"/>
              </a:lnSpc>
              <a:buFont typeface="Arial" panose="020B0604020202020204" pitchFamily="34" charset="0"/>
              <a:buNone/>
            </a:pPr>
            <a:endParaRPr lang="ru-RU" sz="1200" dirty="0"/>
          </a:p>
          <a:p>
            <a:pPr marL="0" indent="0">
              <a:buNone/>
            </a:pPr>
            <a:r>
              <a:rPr lang="en-US" sz="1200" dirty="0"/>
              <a:t>The original data frame takes up 250 MB.</a:t>
            </a:r>
            <a:endParaRPr lang="ru-RU" sz="1200" dirty="0"/>
          </a:p>
          <a:p>
            <a:pPr marL="0" indent="0">
              <a:buNone/>
            </a:pPr>
            <a:r>
              <a:rPr lang="en-US" sz="1200" dirty="0"/>
              <a:t>Therefore, the data frame is divided into two tables:</a:t>
            </a:r>
            <a:endParaRPr lang="ru-RU" sz="1200" dirty="0"/>
          </a:p>
          <a:p>
            <a:r>
              <a:rPr lang="en-US" sz="1200" dirty="0"/>
              <a:t>Comments of guests (with apartment ID)</a:t>
            </a:r>
            <a:endParaRPr lang="ru-RU" sz="1200" dirty="0"/>
          </a:p>
          <a:p>
            <a:r>
              <a:rPr lang="en-US" sz="1200" dirty="0"/>
              <a:t>Apartment data (once for one apartment)</a:t>
            </a:r>
            <a:r>
              <a:rPr lang="ru-RU" sz="1200" dirty="0"/>
              <a:t>.</a:t>
            </a:r>
          </a:p>
          <a:p>
            <a:pPr marL="0" indent="0">
              <a:buNone/>
            </a:pPr>
            <a:r>
              <a:rPr lang="en-US" sz="1200" dirty="0"/>
              <a:t>The tables take up 37 MB and 3.5 MB respectively.</a:t>
            </a:r>
            <a:endParaRPr lang="ru-RU" sz="1200" dirty="0"/>
          </a:p>
          <a:p>
            <a:endParaRPr lang="en-IL" dirty="0"/>
          </a:p>
        </p:txBody>
      </p:sp>
      <p:sp>
        <p:nvSpPr>
          <p:cNvPr id="4" name="Slide Number Placeholder 3">
            <a:extLst>
              <a:ext uri="{FF2B5EF4-FFF2-40B4-BE49-F238E27FC236}">
                <a16:creationId xmlns:a16="http://schemas.microsoft.com/office/drawing/2014/main" id="{C2D364A2-238D-599C-A8C6-689B85C03F32}"/>
              </a:ext>
            </a:extLst>
          </p:cNvPr>
          <p:cNvSpPr>
            <a:spLocks noGrp="1"/>
          </p:cNvSpPr>
          <p:nvPr>
            <p:ph type="sldNum" sz="quarter" idx="5"/>
          </p:nvPr>
        </p:nvSpPr>
        <p:spPr/>
        <p:txBody>
          <a:bodyPr/>
          <a:lstStyle/>
          <a:p>
            <a:fld id="{4C8E76A1-330E-41CA-BE38-B33435AC0AB6}" type="slidenum">
              <a:rPr lang="en-IL" smtClean="0"/>
              <a:t>11</a:t>
            </a:fld>
            <a:endParaRPr lang="en-IL"/>
          </a:p>
        </p:txBody>
      </p:sp>
    </p:spTree>
    <p:extLst>
      <p:ext uri="{BB962C8B-B14F-4D97-AF65-F5344CB8AC3E}">
        <p14:creationId xmlns:p14="http://schemas.microsoft.com/office/powerpoint/2010/main" val="22575384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C22AF-D35D-8126-32E3-3293997E38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3C2CA0A3-9E3E-AC70-B36C-3ECE8A2DEF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94A77183-9839-089A-7657-595661C4904D}"/>
              </a:ext>
            </a:extLst>
          </p:cNvPr>
          <p:cNvSpPr>
            <a:spLocks noGrp="1"/>
          </p:cNvSpPr>
          <p:nvPr>
            <p:ph type="dt" sz="half" idx="10"/>
          </p:nvPr>
        </p:nvSpPr>
        <p:spPr/>
        <p:txBody>
          <a:bodyPr/>
          <a:lstStyle/>
          <a:p>
            <a:fld id="{87D6BF5F-60DD-4B1B-8BA8-0AB6C34C5D4F}" type="datetimeFigureOut">
              <a:rPr lang="en-IL" smtClean="0"/>
              <a:t>23/11/2024</a:t>
            </a:fld>
            <a:endParaRPr lang="en-IL"/>
          </a:p>
        </p:txBody>
      </p:sp>
      <p:sp>
        <p:nvSpPr>
          <p:cNvPr id="5" name="Footer Placeholder 4">
            <a:extLst>
              <a:ext uri="{FF2B5EF4-FFF2-40B4-BE49-F238E27FC236}">
                <a16:creationId xmlns:a16="http://schemas.microsoft.com/office/drawing/2014/main" id="{05D84E0A-2B5C-FA70-DD4C-797510575B37}"/>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CEA24AFC-598C-3337-A216-2990D767DE55}"/>
              </a:ext>
            </a:extLst>
          </p:cNvPr>
          <p:cNvSpPr>
            <a:spLocks noGrp="1"/>
          </p:cNvSpPr>
          <p:nvPr>
            <p:ph type="sldNum" sz="quarter" idx="12"/>
          </p:nvPr>
        </p:nvSpPr>
        <p:spPr/>
        <p:txBody>
          <a:bodyPr/>
          <a:lstStyle/>
          <a:p>
            <a:fld id="{FE4993DD-0F19-457A-A885-7A6AD1CD5D0C}" type="slidenum">
              <a:rPr lang="en-IL" smtClean="0"/>
              <a:t>‹#›</a:t>
            </a:fld>
            <a:endParaRPr lang="en-IL"/>
          </a:p>
        </p:txBody>
      </p:sp>
    </p:spTree>
    <p:extLst>
      <p:ext uri="{BB962C8B-B14F-4D97-AF65-F5344CB8AC3E}">
        <p14:creationId xmlns:p14="http://schemas.microsoft.com/office/powerpoint/2010/main" val="2808056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860AC-C368-DF40-401F-BA6F7F7BA465}"/>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5CA540C5-B4FF-A85A-6832-35896D9A02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0C60F63C-CC8A-EB7C-7272-0CE73374227A}"/>
              </a:ext>
            </a:extLst>
          </p:cNvPr>
          <p:cNvSpPr>
            <a:spLocks noGrp="1"/>
          </p:cNvSpPr>
          <p:nvPr>
            <p:ph type="dt" sz="half" idx="10"/>
          </p:nvPr>
        </p:nvSpPr>
        <p:spPr/>
        <p:txBody>
          <a:bodyPr/>
          <a:lstStyle/>
          <a:p>
            <a:fld id="{87D6BF5F-60DD-4B1B-8BA8-0AB6C34C5D4F}" type="datetimeFigureOut">
              <a:rPr lang="en-IL" smtClean="0"/>
              <a:t>23/11/2024</a:t>
            </a:fld>
            <a:endParaRPr lang="en-IL"/>
          </a:p>
        </p:txBody>
      </p:sp>
      <p:sp>
        <p:nvSpPr>
          <p:cNvPr id="5" name="Footer Placeholder 4">
            <a:extLst>
              <a:ext uri="{FF2B5EF4-FFF2-40B4-BE49-F238E27FC236}">
                <a16:creationId xmlns:a16="http://schemas.microsoft.com/office/drawing/2014/main" id="{F17A66F0-5801-9623-3943-057A08B2930F}"/>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B51E5E20-68B2-7A33-4009-90D4F85DF3DE}"/>
              </a:ext>
            </a:extLst>
          </p:cNvPr>
          <p:cNvSpPr>
            <a:spLocks noGrp="1"/>
          </p:cNvSpPr>
          <p:nvPr>
            <p:ph type="sldNum" sz="quarter" idx="12"/>
          </p:nvPr>
        </p:nvSpPr>
        <p:spPr/>
        <p:txBody>
          <a:bodyPr/>
          <a:lstStyle/>
          <a:p>
            <a:fld id="{FE4993DD-0F19-457A-A885-7A6AD1CD5D0C}" type="slidenum">
              <a:rPr lang="en-IL" smtClean="0"/>
              <a:t>‹#›</a:t>
            </a:fld>
            <a:endParaRPr lang="en-IL"/>
          </a:p>
        </p:txBody>
      </p:sp>
    </p:spTree>
    <p:extLst>
      <p:ext uri="{BB962C8B-B14F-4D97-AF65-F5344CB8AC3E}">
        <p14:creationId xmlns:p14="http://schemas.microsoft.com/office/powerpoint/2010/main" val="4056735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3657A8-9EA0-017D-7742-32C504F377A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7F4B1E65-4588-A6F2-5279-D860AF16D82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3B899351-32AA-4969-4DE1-A41BC7E26A36}"/>
              </a:ext>
            </a:extLst>
          </p:cNvPr>
          <p:cNvSpPr>
            <a:spLocks noGrp="1"/>
          </p:cNvSpPr>
          <p:nvPr>
            <p:ph type="dt" sz="half" idx="10"/>
          </p:nvPr>
        </p:nvSpPr>
        <p:spPr/>
        <p:txBody>
          <a:bodyPr/>
          <a:lstStyle/>
          <a:p>
            <a:fld id="{87D6BF5F-60DD-4B1B-8BA8-0AB6C34C5D4F}" type="datetimeFigureOut">
              <a:rPr lang="en-IL" smtClean="0"/>
              <a:t>23/11/2024</a:t>
            </a:fld>
            <a:endParaRPr lang="en-IL"/>
          </a:p>
        </p:txBody>
      </p:sp>
      <p:sp>
        <p:nvSpPr>
          <p:cNvPr id="5" name="Footer Placeholder 4">
            <a:extLst>
              <a:ext uri="{FF2B5EF4-FFF2-40B4-BE49-F238E27FC236}">
                <a16:creationId xmlns:a16="http://schemas.microsoft.com/office/drawing/2014/main" id="{D9F421FE-4DE9-BCE5-C567-63781125FC91}"/>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A5E825A2-896D-3D0B-48A0-DC55C27016CA}"/>
              </a:ext>
            </a:extLst>
          </p:cNvPr>
          <p:cNvSpPr>
            <a:spLocks noGrp="1"/>
          </p:cNvSpPr>
          <p:nvPr>
            <p:ph type="sldNum" sz="quarter" idx="12"/>
          </p:nvPr>
        </p:nvSpPr>
        <p:spPr/>
        <p:txBody>
          <a:bodyPr/>
          <a:lstStyle/>
          <a:p>
            <a:fld id="{FE4993DD-0F19-457A-A885-7A6AD1CD5D0C}" type="slidenum">
              <a:rPr lang="en-IL" smtClean="0"/>
              <a:t>‹#›</a:t>
            </a:fld>
            <a:endParaRPr lang="en-IL"/>
          </a:p>
        </p:txBody>
      </p:sp>
    </p:spTree>
    <p:extLst>
      <p:ext uri="{BB962C8B-B14F-4D97-AF65-F5344CB8AC3E}">
        <p14:creationId xmlns:p14="http://schemas.microsoft.com/office/powerpoint/2010/main" val="772835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6150B-6336-5920-0A91-1A4C62C6C14A}"/>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E5E7C8A6-D3AC-C87A-3B76-C1A30FAA3C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3A14BCAF-0F61-BAA3-2BC0-B1C2C5460454}"/>
              </a:ext>
            </a:extLst>
          </p:cNvPr>
          <p:cNvSpPr>
            <a:spLocks noGrp="1"/>
          </p:cNvSpPr>
          <p:nvPr>
            <p:ph type="dt" sz="half" idx="10"/>
          </p:nvPr>
        </p:nvSpPr>
        <p:spPr/>
        <p:txBody>
          <a:bodyPr/>
          <a:lstStyle/>
          <a:p>
            <a:fld id="{87D6BF5F-60DD-4B1B-8BA8-0AB6C34C5D4F}" type="datetimeFigureOut">
              <a:rPr lang="en-IL" smtClean="0"/>
              <a:t>23/11/2024</a:t>
            </a:fld>
            <a:endParaRPr lang="en-IL"/>
          </a:p>
        </p:txBody>
      </p:sp>
      <p:sp>
        <p:nvSpPr>
          <p:cNvPr id="5" name="Footer Placeholder 4">
            <a:extLst>
              <a:ext uri="{FF2B5EF4-FFF2-40B4-BE49-F238E27FC236}">
                <a16:creationId xmlns:a16="http://schemas.microsoft.com/office/drawing/2014/main" id="{FABB8408-35F1-573C-D142-11107FBD8A1B}"/>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79BC83C1-4F6F-F01E-5112-634305B1D228}"/>
              </a:ext>
            </a:extLst>
          </p:cNvPr>
          <p:cNvSpPr>
            <a:spLocks noGrp="1"/>
          </p:cNvSpPr>
          <p:nvPr>
            <p:ph type="sldNum" sz="quarter" idx="12"/>
          </p:nvPr>
        </p:nvSpPr>
        <p:spPr/>
        <p:txBody>
          <a:bodyPr/>
          <a:lstStyle/>
          <a:p>
            <a:fld id="{FE4993DD-0F19-457A-A885-7A6AD1CD5D0C}" type="slidenum">
              <a:rPr lang="en-IL" smtClean="0"/>
              <a:t>‹#›</a:t>
            </a:fld>
            <a:endParaRPr lang="en-IL"/>
          </a:p>
        </p:txBody>
      </p:sp>
    </p:spTree>
    <p:extLst>
      <p:ext uri="{BB962C8B-B14F-4D97-AF65-F5344CB8AC3E}">
        <p14:creationId xmlns:p14="http://schemas.microsoft.com/office/powerpoint/2010/main" val="1172693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7D403-69A3-39F3-FD8F-9BC7BC4E72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81BDB9CF-FF15-90E2-137E-419C1BAC5C1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97C011-D0B4-37F5-CDDD-527082CB9A09}"/>
              </a:ext>
            </a:extLst>
          </p:cNvPr>
          <p:cNvSpPr>
            <a:spLocks noGrp="1"/>
          </p:cNvSpPr>
          <p:nvPr>
            <p:ph type="dt" sz="half" idx="10"/>
          </p:nvPr>
        </p:nvSpPr>
        <p:spPr/>
        <p:txBody>
          <a:bodyPr/>
          <a:lstStyle/>
          <a:p>
            <a:fld id="{87D6BF5F-60DD-4B1B-8BA8-0AB6C34C5D4F}" type="datetimeFigureOut">
              <a:rPr lang="en-IL" smtClean="0"/>
              <a:t>23/11/2024</a:t>
            </a:fld>
            <a:endParaRPr lang="en-IL"/>
          </a:p>
        </p:txBody>
      </p:sp>
      <p:sp>
        <p:nvSpPr>
          <p:cNvPr id="5" name="Footer Placeholder 4">
            <a:extLst>
              <a:ext uri="{FF2B5EF4-FFF2-40B4-BE49-F238E27FC236}">
                <a16:creationId xmlns:a16="http://schemas.microsoft.com/office/drawing/2014/main" id="{5F3854FF-E145-4CD0-A8C7-1B2103050718}"/>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55B06F75-C380-06BE-2C68-CC3F2D9A8C5F}"/>
              </a:ext>
            </a:extLst>
          </p:cNvPr>
          <p:cNvSpPr>
            <a:spLocks noGrp="1"/>
          </p:cNvSpPr>
          <p:nvPr>
            <p:ph type="sldNum" sz="quarter" idx="12"/>
          </p:nvPr>
        </p:nvSpPr>
        <p:spPr/>
        <p:txBody>
          <a:bodyPr/>
          <a:lstStyle/>
          <a:p>
            <a:fld id="{FE4993DD-0F19-457A-A885-7A6AD1CD5D0C}" type="slidenum">
              <a:rPr lang="en-IL" smtClean="0"/>
              <a:t>‹#›</a:t>
            </a:fld>
            <a:endParaRPr lang="en-IL"/>
          </a:p>
        </p:txBody>
      </p:sp>
    </p:spTree>
    <p:extLst>
      <p:ext uri="{BB962C8B-B14F-4D97-AF65-F5344CB8AC3E}">
        <p14:creationId xmlns:p14="http://schemas.microsoft.com/office/powerpoint/2010/main" val="677326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4D9CA-59D9-A9ED-4172-BA566486C4A9}"/>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CD9E044A-9141-D21D-795C-0DBA3E0D12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1D91A5B2-86B7-B3E3-D659-545E7DFEA8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61A875BF-C19E-9D7C-6909-294A4F876980}"/>
              </a:ext>
            </a:extLst>
          </p:cNvPr>
          <p:cNvSpPr>
            <a:spLocks noGrp="1"/>
          </p:cNvSpPr>
          <p:nvPr>
            <p:ph type="dt" sz="half" idx="10"/>
          </p:nvPr>
        </p:nvSpPr>
        <p:spPr/>
        <p:txBody>
          <a:bodyPr/>
          <a:lstStyle/>
          <a:p>
            <a:fld id="{87D6BF5F-60DD-4B1B-8BA8-0AB6C34C5D4F}" type="datetimeFigureOut">
              <a:rPr lang="en-IL" smtClean="0"/>
              <a:t>23/11/2024</a:t>
            </a:fld>
            <a:endParaRPr lang="en-IL"/>
          </a:p>
        </p:txBody>
      </p:sp>
      <p:sp>
        <p:nvSpPr>
          <p:cNvPr id="6" name="Footer Placeholder 5">
            <a:extLst>
              <a:ext uri="{FF2B5EF4-FFF2-40B4-BE49-F238E27FC236}">
                <a16:creationId xmlns:a16="http://schemas.microsoft.com/office/drawing/2014/main" id="{35D209D1-5ED0-2378-7527-7CA8126064A5}"/>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A043B421-8AF6-256B-ACA5-CDE4549472D3}"/>
              </a:ext>
            </a:extLst>
          </p:cNvPr>
          <p:cNvSpPr>
            <a:spLocks noGrp="1"/>
          </p:cNvSpPr>
          <p:nvPr>
            <p:ph type="sldNum" sz="quarter" idx="12"/>
          </p:nvPr>
        </p:nvSpPr>
        <p:spPr/>
        <p:txBody>
          <a:bodyPr/>
          <a:lstStyle/>
          <a:p>
            <a:fld id="{FE4993DD-0F19-457A-A885-7A6AD1CD5D0C}" type="slidenum">
              <a:rPr lang="en-IL" smtClean="0"/>
              <a:t>‹#›</a:t>
            </a:fld>
            <a:endParaRPr lang="en-IL"/>
          </a:p>
        </p:txBody>
      </p:sp>
    </p:spTree>
    <p:extLst>
      <p:ext uri="{BB962C8B-B14F-4D97-AF65-F5344CB8AC3E}">
        <p14:creationId xmlns:p14="http://schemas.microsoft.com/office/powerpoint/2010/main" val="1376483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3CB7F-3497-747A-EEEA-2B7E0F01AF09}"/>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666D010D-6579-29C9-A9E3-69659D4BF0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0347477-F6CF-54C0-2B48-EB4ACB0BF3B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49DAB444-2AF3-4772-B3E2-97DD7ACA88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F3AA73-893D-2E08-B6B7-4D82ECACC03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E7F63A28-0D81-5DF6-225C-C602EA9CC322}"/>
              </a:ext>
            </a:extLst>
          </p:cNvPr>
          <p:cNvSpPr>
            <a:spLocks noGrp="1"/>
          </p:cNvSpPr>
          <p:nvPr>
            <p:ph type="dt" sz="half" idx="10"/>
          </p:nvPr>
        </p:nvSpPr>
        <p:spPr/>
        <p:txBody>
          <a:bodyPr/>
          <a:lstStyle/>
          <a:p>
            <a:fld id="{87D6BF5F-60DD-4B1B-8BA8-0AB6C34C5D4F}" type="datetimeFigureOut">
              <a:rPr lang="en-IL" smtClean="0"/>
              <a:t>23/11/2024</a:t>
            </a:fld>
            <a:endParaRPr lang="en-IL"/>
          </a:p>
        </p:txBody>
      </p:sp>
      <p:sp>
        <p:nvSpPr>
          <p:cNvPr id="8" name="Footer Placeholder 7">
            <a:extLst>
              <a:ext uri="{FF2B5EF4-FFF2-40B4-BE49-F238E27FC236}">
                <a16:creationId xmlns:a16="http://schemas.microsoft.com/office/drawing/2014/main" id="{B9D114D2-2E72-DB21-AF7F-4C23499AEA91}"/>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9C1802AC-C767-E866-F9C1-EC59ED839A0F}"/>
              </a:ext>
            </a:extLst>
          </p:cNvPr>
          <p:cNvSpPr>
            <a:spLocks noGrp="1"/>
          </p:cNvSpPr>
          <p:nvPr>
            <p:ph type="sldNum" sz="quarter" idx="12"/>
          </p:nvPr>
        </p:nvSpPr>
        <p:spPr/>
        <p:txBody>
          <a:bodyPr/>
          <a:lstStyle/>
          <a:p>
            <a:fld id="{FE4993DD-0F19-457A-A885-7A6AD1CD5D0C}" type="slidenum">
              <a:rPr lang="en-IL" smtClean="0"/>
              <a:t>‹#›</a:t>
            </a:fld>
            <a:endParaRPr lang="en-IL"/>
          </a:p>
        </p:txBody>
      </p:sp>
    </p:spTree>
    <p:extLst>
      <p:ext uri="{BB962C8B-B14F-4D97-AF65-F5344CB8AC3E}">
        <p14:creationId xmlns:p14="http://schemas.microsoft.com/office/powerpoint/2010/main" val="2808729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752D2-7043-42C4-4EB0-ACC3C4F8F44F}"/>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75018EA9-9E22-97A7-3673-9C2F6D00FEF7}"/>
              </a:ext>
            </a:extLst>
          </p:cNvPr>
          <p:cNvSpPr>
            <a:spLocks noGrp="1"/>
          </p:cNvSpPr>
          <p:nvPr>
            <p:ph type="dt" sz="half" idx="10"/>
          </p:nvPr>
        </p:nvSpPr>
        <p:spPr/>
        <p:txBody>
          <a:bodyPr/>
          <a:lstStyle/>
          <a:p>
            <a:fld id="{87D6BF5F-60DD-4B1B-8BA8-0AB6C34C5D4F}" type="datetimeFigureOut">
              <a:rPr lang="en-IL" smtClean="0"/>
              <a:t>23/11/2024</a:t>
            </a:fld>
            <a:endParaRPr lang="en-IL"/>
          </a:p>
        </p:txBody>
      </p:sp>
      <p:sp>
        <p:nvSpPr>
          <p:cNvPr id="4" name="Footer Placeholder 3">
            <a:extLst>
              <a:ext uri="{FF2B5EF4-FFF2-40B4-BE49-F238E27FC236}">
                <a16:creationId xmlns:a16="http://schemas.microsoft.com/office/drawing/2014/main" id="{C0C85E74-63D3-E600-373C-DFAB3DBCD110}"/>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13D923FA-FAA0-FDB1-8C7D-80E6DE2BE068}"/>
              </a:ext>
            </a:extLst>
          </p:cNvPr>
          <p:cNvSpPr>
            <a:spLocks noGrp="1"/>
          </p:cNvSpPr>
          <p:nvPr>
            <p:ph type="sldNum" sz="quarter" idx="12"/>
          </p:nvPr>
        </p:nvSpPr>
        <p:spPr/>
        <p:txBody>
          <a:bodyPr/>
          <a:lstStyle/>
          <a:p>
            <a:fld id="{FE4993DD-0F19-457A-A885-7A6AD1CD5D0C}" type="slidenum">
              <a:rPr lang="en-IL" smtClean="0"/>
              <a:t>‹#›</a:t>
            </a:fld>
            <a:endParaRPr lang="en-IL"/>
          </a:p>
        </p:txBody>
      </p:sp>
    </p:spTree>
    <p:extLst>
      <p:ext uri="{BB962C8B-B14F-4D97-AF65-F5344CB8AC3E}">
        <p14:creationId xmlns:p14="http://schemas.microsoft.com/office/powerpoint/2010/main" val="2148502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E1E983-564A-114B-DB66-9C6F0559F12B}"/>
              </a:ext>
            </a:extLst>
          </p:cNvPr>
          <p:cNvSpPr>
            <a:spLocks noGrp="1"/>
          </p:cNvSpPr>
          <p:nvPr>
            <p:ph type="dt" sz="half" idx="10"/>
          </p:nvPr>
        </p:nvSpPr>
        <p:spPr/>
        <p:txBody>
          <a:bodyPr/>
          <a:lstStyle/>
          <a:p>
            <a:fld id="{87D6BF5F-60DD-4B1B-8BA8-0AB6C34C5D4F}" type="datetimeFigureOut">
              <a:rPr lang="en-IL" smtClean="0"/>
              <a:t>23/11/2024</a:t>
            </a:fld>
            <a:endParaRPr lang="en-IL"/>
          </a:p>
        </p:txBody>
      </p:sp>
      <p:sp>
        <p:nvSpPr>
          <p:cNvPr id="3" name="Footer Placeholder 2">
            <a:extLst>
              <a:ext uri="{FF2B5EF4-FFF2-40B4-BE49-F238E27FC236}">
                <a16:creationId xmlns:a16="http://schemas.microsoft.com/office/drawing/2014/main" id="{4891B163-FDD2-6E84-93F7-87FE3B59555F}"/>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12207F9A-1371-FC70-5279-4866E2E2F791}"/>
              </a:ext>
            </a:extLst>
          </p:cNvPr>
          <p:cNvSpPr>
            <a:spLocks noGrp="1"/>
          </p:cNvSpPr>
          <p:nvPr>
            <p:ph type="sldNum" sz="quarter" idx="12"/>
          </p:nvPr>
        </p:nvSpPr>
        <p:spPr/>
        <p:txBody>
          <a:bodyPr/>
          <a:lstStyle/>
          <a:p>
            <a:fld id="{FE4993DD-0F19-457A-A885-7A6AD1CD5D0C}" type="slidenum">
              <a:rPr lang="en-IL" smtClean="0"/>
              <a:t>‹#›</a:t>
            </a:fld>
            <a:endParaRPr lang="en-IL"/>
          </a:p>
        </p:txBody>
      </p:sp>
    </p:spTree>
    <p:extLst>
      <p:ext uri="{BB962C8B-B14F-4D97-AF65-F5344CB8AC3E}">
        <p14:creationId xmlns:p14="http://schemas.microsoft.com/office/powerpoint/2010/main" val="31369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657B1-A392-9637-5E89-D63B9E6DD7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C5D4D1CB-C107-3A68-F1FC-7945413C85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39BBD3CB-E758-AA6A-42DA-357B9C82F9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DFD5A3-AAFD-7B63-731C-4378DE930127}"/>
              </a:ext>
            </a:extLst>
          </p:cNvPr>
          <p:cNvSpPr>
            <a:spLocks noGrp="1"/>
          </p:cNvSpPr>
          <p:nvPr>
            <p:ph type="dt" sz="half" idx="10"/>
          </p:nvPr>
        </p:nvSpPr>
        <p:spPr/>
        <p:txBody>
          <a:bodyPr/>
          <a:lstStyle/>
          <a:p>
            <a:fld id="{87D6BF5F-60DD-4B1B-8BA8-0AB6C34C5D4F}" type="datetimeFigureOut">
              <a:rPr lang="en-IL" smtClean="0"/>
              <a:t>23/11/2024</a:t>
            </a:fld>
            <a:endParaRPr lang="en-IL"/>
          </a:p>
        </p:txBody>
      </p:sp>
      <p:sp>
        <p:nvSpPr>
          <p:cNvPr id="6" name="Footer Placeholder 5">
            <a:extLst>
              <a:ext uri="{FF2B5EF4-FFF2-40B4-BE49-F238E27FC236}">
                <a16:creationId xmlns:a16="http://schemas.microsoft.com/office/drawing/2014/main" id="{87230ACE-DFBE-BCCC-0A27-80427770D8C2}"/>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4D84B8ED-54C6-C0BF-2C1E-E4FD9D334DA6}"/>
              </a:ext>
            </a:extLst>
          </p:cNvPr>
          <p:cNvSpPr>
            <a:spLocks noGrp="1"/>
          </p:cNvSpPr>
          <p:nvPr>
            <p:ph type="sldNum" sz="quarter" idx="12"/>
          </p:nvPr>
        </p:nvSpPr>
        <p:spPr/>
        <p:txBody>
          <a:bodyPr/>
          <a:lstStyle/>
          <a:p>
            <a:fld id="{FE4993DD-0F19-457A-A885-7A6AD1CD5D0C}" type="slidenum">
              <a:rPr lang="en-IL" smtClean="0"/>
              <a:t>‹#›</a:t>
            </a:fld>
            <a:endParaRPr lang="en-IL"/>
          </a:p>
        </p:txBody>
      </p:sp>
    </p:spTree>
    <p:extLst>
      <p:ext uri="{BB962C8B-B14F-4D97-AF65-F5344CB8AC3E}">
        <p14:creationId xmlns:p14="http://schemas.microsoft.com/office/powerpoint/2010/main" val="1249086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044DA-5440-48C1-C73D-0D9F9FF889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045C781E-9095-D677-0D8F-F29A0AE722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E543F961-37BB-5E06-9ACB-3192D74D67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B154AB-F5A6-0D60-2218-4FD55A19B187}"/>
              </a:ext>
            </a:extLst>
          </p:cNvPr>
          <p:cNvSpPr>
            <a:spLocks noGrp="1"/>
          </p:cNvSpPr>
          <p:nvPr>
            <p:ph type="dt" sz="half" idx="10"/>
          </p:nvPr>
        </p:nvSpPr>
        <p:spPr/>
        <p:txBody>
          <a:bodyPr/>
          <a:lstStyle/>
          <a:p>
            <a:fld id="{87D6BF5F-60DD-4B1B-8BA8-0AB6C34C5D4F}" type="datetimeFigureOut">
              <a:rPr lang="en-IL" smtClean="0"/>
              <a:t>23/11/2024</a:t>
            </a:fld>
            <a:endParaRPr lang="en-IL"/>
          </a:p>
        </p:txBody>
      </p:sp>
      <p:sp>
        <p:nvSpPr>
          <p:cNvPr id="6" name="Footer Placeholder 5">
            <a:extLst>
              <a:ext uri="{FF2B5EF4-FFF2-40B4-BE49-F238E27FC236}">
                <a16:creationId xmlns:a16="http://schemas.microsoft.com/office/drawing/2014/main" id="{908EFF75-6082-0A81-1531-1137B90069F6}"/>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6CA1F30D-A2F9-0585-575B-1A4E6A32F4D3}"/>
              </a:ext>
            </a:extLst>
          </p:cNvPr>
          <p:cNvSpPr>
            <a:spLocks noGrp="1"/>
          </p:cNvSpPr>
          <p:nvPr>
            <p:ph type="sldNum" sz="quarter" idx="12"/>
          </p:nvPr>
        </p:nvSpPr>
        <p:spPr/>
        <p:txBody>
          <a:bodyPr/>
          <a:lstStyle/>
          <a:p>
            <a:fld id="{FE4993DD-0F19-457A-A885-7A6AD1CD5D0C}" type="slidenum">
              <a:rPr lang="en-IL" smtClean="0"/>
              <a:t>‹#›</a:t>
            </a:fld>
            <a:endParaRPr lang="en-IL"/>
          </a:p>
        </p:txBody>
      </p:sp>
    </p:spTree>
    <p:extLst>
      <p:ext uri="{BB962C8B-B14F-4D97-AF65-F5344CB8AC3E}">
        <p14:creationId xmlns:p14="http://schemas.microsoft.com/office/powerpoint/2010/main" val="3308379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CB047D-E1F4-60E4-3B7B-364B518A73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1CC95AF0-2FC8-BD02-F3E5-F9B213CA1F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5C647ABE-CD82-BEB4-9908-F48BD2BDDB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7D6BF5F-60DD-4B1B-8BA8-0AB6C34C5D4F}" type="datetimeFigureOut">
              <a:rPr lang="en-IL" smtClean="0"/>
              <a:t>23/11/2024</a:t>
            </a:fld>
            <a:endParaRPr lang="en-IL"/>
          </a:p>
        </p:txBody>
      </p:sp>
      <p:sp>
        <p:nvSpPr>
          <p:cNvPr id="5" name="Footer Placeholder 4">
            <a:extLst>
              <a:ext uri="{FF2B5EF4-FFF2-40B4-BE49-F238E27FC236}">
                <a16:creationId xmlns:a16="http://schemas.microsoft.com/office/drawing/2014/main" id="{08F31AB4-7311-29BE-9E19-5EF85DB165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L"/>
          </a:p>
        </p:txBody>
      </p:sp>
      <p:sp>
        <p:nvSpPr>
          <p:cNvPr id="6" name="Slide Number Placeholder 5">
            <a:extLst>
              <a:ext uri="{FF2B5EF4-FFF2-40B4-BE49-F238E27FC236}">
                <a16:creationId xmlns:a16="http://schemas.microsoft.com/office/drawing/2014/main" id="{8D0B6399-62D9-CF80-B6B7-D42060EDEF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E4993DD-0F19-457A-A885-7A6AD1CD5D0C}" type="slidenum">
              <a:rPr lang="en-IL" smtClean="0"/>
              <a:t>‹#›</a:t>
            </a:fld>
            <a:endParaRPr lang="en-IL"/>
          </a:p>
        </p:txBody>
      </p:sp>
    </p:spTree>
    <p:extLst>
      <p:ext uri="{BB962C8B-B14F-4D97-AF65-F5344CB8AC3E}">
        <p14:creationId xmlns:p14="http://schemas.microsoft.com/office/powerpoint/2010/main" val="16237553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44F5B-7661-FC77-14C1-9ACEE73204F4}"/>
              </a:ext>
            </a:extLst>
          </p:cNvPr>
          <p:cNvSpPr>
            <a:spLocks noGrp="1"/>
          </p:cNvSpPr>
          <p:nvPr>
            <p:ph type="ctrTitle"/>
          </p:nvPr>
        </p:nvSpPr>
        <p:spPr>
          <a:xfrm>
            <a:off x="1381432" y="1165121"/>
            <a:ext cx="9429136" cy="2710141"/>
          </a:xfrm>
        </p:spPr>
        <p:txBody>
          <a:bodyPr>
            <a:normAutofit fontScale="90000"/>
          </a:bodyPr>
          <a:lstStyle/>
          <a:p>
            <a:br>
              <a:rPr lang="en-US" b="1" i="0" dirty="0">
                <a:solidFill>
                  <a:srgbClr val="1F2328"/>
                </a:solidFill>
                <a:effectLst/>
                <a:highlight>
                  <a:srgbClr val="FFFFFF"/>
                </a:highlight>
                <a:latin typeface="-apple-system"/>
              </a:rPr>
            </a:br>
            <a:r>
              <a:rPr lang="en-US" sz="3600" b="1" i="0" dirty="0">
                <a:solidFill>
                  <a:srgbClr val="1F2328"/>
                </a:solidFill>
                <a:effectLst/>
                <a:highlight>
                  <a:srgbClr val="FFFFFF"/>
                </a:highlight>
                <a:latin typeface="-apple-system"/>
              </a:rPr>
              <a:t>LLM Project</a:t>
            </a:r>
            <a:r>
              <a:rPr lang="en-US" sz="1600" b="1" i="0" dirty="0">
                <a:solidFill>
                  <a:srgbClr val="1F2328"/>
                </a:solidFill>
                <a:effectLst/>
                <a:highlight>
                  <a:srgbClr val="FFFFFF"/>
                </a:highlight>
                <a:latin typeface="-apple-system"/>
              </a:rPr>
              <a:t> </a:t>
            </a:r>
            <a:br>
              <a:rPr lang="en-US" b="1" i="0" dirty="0">
                <a:solidFill>
                  <a:srgbClr val="1F2328"/>
                </a:solidFill>
                <a:effectLst/>
                <a:highlight>
                  <a:srgbClr val="FFFFFF"/>
                </a:highlight>
                <a:latin typeface="-apple-system"/>
              </a:rPr>
            </a:br>
            <a:br>
              <a:rPr lang="en-US" b="1" i="0" dirty="0">
                <a:solidFill>
                  <a:srgbClr val="1F2328"/>
                </a:solidFill>
                <a:effectLst/>
                <a:highlight>
                  <a:srgbClr val="FFFFFF"/>
                </a:highlight>
                <a:latin typeface="-apple-system"/>
              </a:rPr>
            </a:br>
            <a:r>
              <a:rPr lang="en-US" b="1" i="0" dirty="0">
                <a:solidFill>
                  <a:srgbClr val="1F2328"/>
                </a:solidFill>
                <a:effectLst/>
                <a:highlight>
                  <a:srgbClr val="FFFFFF"/>
                </a:highlight>
                <a:latin typeface="-apple-system"/>
              </a:rPr>
              <a:t>AI Psychologist</a:t>
            </a:r>
            <a:br>
              <a:rPr lang="en-US" b="1" i="0" dirty="0">
                <a:solidFill>
                  <a:srgbClr val="1F2328"/>
                </a:solidFill>
                <a:effectLst/>
                <a:highlight>
                  <a:srgbClr val="FFFFFF"/>
                </a:highlight>
                <a:latin typeface="-apple-system"/>
              </a:rPr>
            </a:br>
            <a:endParaRPr lang="en-IL" dirty="0"/>
          </a:p>
        </p:txBody>
      </p:sp>
      <p:sp>
        <p:nvSpPr>
          <p:cNvPr id="3" name="Subtitle 2">
            <a:extLst>
              <a:ext uri="{FF2B5EF4-FFF2-40B4-BE49-F238E27FC236}">
                <a16:creationId xmlns:a16="http://schemas.microsoft.com/office/drawing/2014/main" id="{FC474AA7-0107-6067-25B1-E82000D0A74C}"/>
              </a:ext>
            </a:extLst>
          </p:cNvPr>
          <p:cNvSpPr>
            <a:spLocks noGrp="1"/>
          </p:cNvSpPr>
          <p:nvPr>
            <p:ph type="subTitle" idx="1"/>
          </p:nvPr>
        </p:nvSpPr>
        <p:spPr>
          <a:xfrm>
            <a:off x="1666568" y="3875262"/>
            <a:ext cx="9144000" cy="1655762"/>
          </a:xfrm>
        </p:spPr>
        <p:txBody>
          <a:bodyPr>
            <a:noAutofit/>
          </a:bodyPr>
          <a:lstStyle/>
          <a:p>
            <a:r>
              <a:rPr lang="en-US" b="1" dirty="0"/>
              <a:t>Ilya </a:t>
            </a:r>
            <a:r>
              <a:rPr lang="en-US" b="1" dirty="0" err="1"/>
              <a:t>Zutler</a:t>
            </a:r>
            <a:r>
              <a:rPr lang="en-US" b="1" dirty="0"/>
              <a:t> </a:t>
            </a:r>
          </a:p>
          <a:p>
            <a:r>
              <a:rPr lang="en-US" b="1" dirty="0"/>
              <a:t>Shahar </a:t>
            </a:r>
            <a:r>
              <a:rPr lang="en-US" b="1" dirty="0" err="1"/>
              <a:t>Gottliv</a:t>
            </a:r>
            <a:endParaRPr lang="en-US" b="1" dirty="0"/>
          </a:p>
          <a:p>
            <a:pPr algn="r"/>
            <a:endParaRPr lang="en-US" b="1" dirty="0"/>
          </a:p>
          <a:p>
            <a:r>
              <a:rPr lang="en-US" b="1" dirty="0"/>
              <a:t>2024</a:t>
            </a:r>
          </a:p>
          <a:p>
            <a:r>
              <a:rPr lang="en-US" b="1" dirty="0"/>
              <a:t>Ramat Gan, Israel</a:t>
            </a:r>
            <a:endParaRPr lang="en-IL" b="1" dirty="0"/>
          </a:p>
        </p:txBody>
      </p:sp>
      <p:pic>
        <p:nvPicPr>
          <p:cNvPr id="5" name="Picture 2" descr="Bar-Ilan University Logo">
            <a:extLst>
              <a:ext uri="{FF2B5EF4-FFF2-40B4-BE49-F238E27FC236}">
                <a16:creationId xmlns:a16="http://schemas.microsoft.com/office/drawing/2014/main" id="{4E3737F6-F09A-1FBC-A86B-05F19ECF57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8288594" cy="81989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Bar-Ilan University Logo">
            <a:extLst>
              <a:ext uri="{FF2B5EF4-FFF2-40B4-BE49-F238E27FC236}">
                <a16:creationId xmlns:a16="http://schemas.microsoft.com/office/drawing/2014/main" id="{637D6CB4-D8C6-D078-740F-F9E773B086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3498" y="0"/>
            <a:ext cx="6938502" cy="819894"/>
          </a:xfrm>
          <a:prstGeom prst="rect">
            <a:avLst/>
          </a:prstGeom>
          <a:noFill/>
          <a:extLst>
            <a:ext uri="{909E8E84-426E-40DD-AFC4-6F175D3DCCD1}">
              <a14:hiddenFill xmlns:a14="http://schemas.microsoft.com/office/drawing/2010/main">
                <a:solidFill>
                  <a:srgbClr val="FFFFFF"/>
                </a:solidFill>
              </a14:hiddenFill>
            </a:ext>
          </a:extLst>
        </p:spPr>
      </p:pic>
      <p:pic>
        <p:nvPicPr>
          <p:cNvPr id="7" name="תמונה 6">
            <a:extLst>
              <a:ext uri="{FF2B5EF4-FFF2-40B4-BE49-F238E27FC236}">
                <a16:creationId xmlns:a16="http://schemas.microsoft.com/office/drawing/2014/main" id="{D31AE790-32B1-7389-683D-2C7619E4DB69}"/>
              </a:ext>
            </a:extLst>
          </p:cNvPr>
          <p:cNvPicPr>
            <a:picLocks noChangeAspect="1"/>
          </p:cNvPicPr>
          <p:nvPr/>
        </p:nvPicPr>
        <p:blipFill>
          <a:blip r:embed="rId3"/>
          <a:stretch>
            <a:fillRect/>
          </a:stretch>
        </p:blipFill>
        <p:spPr>
          <a:xfrm>
            <a:off x="141401" y="3161694"/>
            <a:ext cx="3568045" cy="3568045"/>
          </a:xfrm>
          <a:prstGeom prst="rect">
            <a:avLst/>
          </a:prstGeom>
        </p:spPr>
      </p:pic>
    </p:spTree>
    <p:extLst>
      <p:ext uri="{BB962C8B-B14F-4D97-AF65-F5344CB8AC3E}">
        <p14:creationId xmlns:p14="http://schemas.microsoft.com/office/powerpoint/2010/main" val="1784414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04A4B0-9C46-D429-0F88-3F3420469626}"/>
            </a:ext>
          </a:extLst>
        </p:cNvPr>
        <p:cNvGrpSpPr/>
        <p:nvPr/>
      </p:nvGrpSpPr>
      <p:grpSpPr>
        <a:xfrm>
          <a:off x="0" y="0"/>
          <a:ext cx="0" cy="0"/>
          <a:chOff x="0" y="0"/>
          <a:chExt cx="0" cy="0"/>
        </a:xfrm>
      </p:grpSpPr>
      <p:pic>
        <p:nvPicPr>
          <p:cNvPr id="1034" name="Picture 1033">
            <a:extLst>
              <a:ext uri="{FF2B5EF4-FFF2-40B4-BE49-F238E27FC236}">
                <a16:creationId xmlns:a16="http://schemas.microsoft.com/office/drawing/2014/main" id="{995FF5BD-1C02-3EAB-27E5-6BA8CD84AE8F}"/>
              </a:ext>
            </a:extLst>
          </p:cNvPr>
          <p:cNvPicPr>
            <a:picLocks noChangeAspect="1"/>
          </p:cNvPicPr>
          <p:nvPr/>
        </p:nvPicPr>
        <p:blipFill>
          <a:blip r:embed="rId3"/>
          <a:stretch>
            <a:fillRect/>
          </a:stretch>
        </p:blipFill>
        <p:spPr>
          <a:xfrm flipH="1" flipV="1">
            <a:off x="5942617" y="3583605"/>
            <a:ext cx="455911" cy="420421"/>
          </a:xfrm>
          <a:prstGeom prst="rect">
            <a:avLst/>
          </a:prstGeom>
        </p:spPr>
      </p:pic>
      <p:sp>
        <p:nvSpPr>
          <p:cNvPr id="2" name="Title 1">
            <a:extLst>
              <a:ext uri="{FF2B5EF4-FFF2-40B4-BE49-F238E27FC236}">
                <a16:creationId xmlns:a16="http://schemas.microsoft.com/office/drawing/2014/main" id="{9CFCCEC7-29CF-248D-91D0-B092C32595C1}"/>
              </a:ext>
            </a:extLst>
          </p:cNvPr>
          <p:cNvSpPr>
            <a:spLocks noGrp="1"/>
          </p:cNvSpPr>
          <p:nvPr>
            <p:ph type="title"/>
          </p:nvPr>
        </p:nvSpPr>
        <p:spPr>
          <a:xfrm>
            <a:off x="838200" y="119317"/>
            <a:ext cx="10515600" cy="551156"/>
          </a:xfrm>
        </p:spPr>
        <p:txBody>
          <a:bodyPr>
            <a:normAutofit/>
          </a:bodyPr>
          <a:lstStyle/>
          <a:p>
            <a:r>
              <a:rPr lang="en-US" sz="3200" b="1" dirty="0">
                <a:solidFill>
                  <a:srgbClr val="000000"/>
                </a:solidFill>
                <a:latin typeface="Arial" panose="020B0604020202020204" pitchFamily="34" charset="0"/>
              </a:rPr>
              <a:t>Program operation scheme</a:t>
            </a:r>
            <a:endParaRPr lang="en-IL" sz="3200" dirty="0"/>
          </a:p>
        </p:txBody>
      </p:sp>
      <p:pic>
        <p:nvPicPr>
          <p:cNvPr id="7" name="Picture 6">
            <a:extLst>
              <a:ext uri="{FF2B5EF4-FFF2-40B4-BE49-F238E27FC236}">
                <a16:creationId xmlns:a16="http://schemas.microsoft.com/office/drawing/2014/main" id="{AC5B0CB6-C8DE-991E-E6CA-0DE376A45043}"/>
              </a:ext>
            </a:extLst>
          </p:cNvPr>
          <p:cNvPicPr>
            <a:picLocks noChangeAspect="1"/>
          </p:cNvPicPr>
          <p:nvPr/>
        </p:nvPicPr>
        <p:blipFill>
          <a:blip r:embed="rId4"/>
          <a:stretch>
            <a:fillRect/>
          </a:stretch>
        </p:blipFill>
        <p:spPr>
          <a:xfrm>
            <a:off x="279133" y="737419"/>
            <a:ext cx="11633734" cy="119871"/>
          </a:xfrm>
          <a:prstGeom prst="rect">
            <a:avLst/>
          </a:prstGeom>
        </p:spPr>
      </p:pic>
      <p:sp>
        <p:nvSpPr>
          <p:cNvPr id="4" name="TextBox 3">
            <a:extLst>
              <a:ext uri="{FF2B5EF4-FFF2-40B4-BE49-F238E27FC236}">
                <a16:creationId xmlns:a16="http://schemas.microsoft.com/office/drawing/2014/main" id="{DFF29AA7-3115-7DB5-D507-8DE000284175}"/>
              </a:ext>
            </a:extLst>
          </p:cNvPr>
          <p:cNvSpPr txBox="1"/>
          <p:nvPr/>
        </p:nvSpPr>
        <p:spPr>
          <a:xfrm>
            <a:off x="11353800" y="194840"/>
            <a:ext cx="559066" cy="400110"/>
          </a:xfrm>
          <a:prstGeom prst="rect">
            <a:avLst/>
          </a:prstGeom>
          <a:noFill/>
          <a:ln>
            <a:solidFill>
              <a:schemeClr val="accent1"/>
            </a:solidFill>
          </a:ln>
        </p:spPr>
        <p:txBody>
          <a:bodyPr wrap="square" rtlCol="0">
            <a:spAutoFit/>
          </a:bodyPr>
          <a:lstStyle/>
          <a:p>
            <a:pPr algn="ctr"/>
            <a:r>
              <a:rPr lang="ru-RU" sz="2000" b="1" dirty="0"/>
              <a:t>9</a:t>
            </a:r>
            <a:endParaRPr lang="en-IL" sz="2000" b="1" dirty="0"/>
          </a:p>
        </p:txBody>
      </p:sp>
      <p:sp>
        <p:nvSpPr>
          <p:cNvPr id="8" name="TextBox 7">
            <a:extLst>
              <a:ext uri="{FF2B5EF4-FFF2-40B4-BE49-F238E27FC236}">
                <a16:creationId xmlns:a16="http://schemas.microsoft.com/office/drawing/2014/main" id="{C9383AA7-E4B7-80FE-A717-74199491EAE8}"/>
              </a:ext>
            </a:extLst>
          </p:cNvPr>
          <p:cNvSpPr txBox="1"/>
          <p:nvPr/>
        </p:nvSpPr>
        <p:spPr>
          <a:xfrm>
            <a:off x="2723653" y="1040842"/>
            <a:ext cx="1515534" cy="1669368"/>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pPr lvl="0">
              <a:lnSpc>
                <a:spcPct val="115000"/>
              </a:lnSpc>
              <a:spcAft>
                <a:spcPts val="800"/>
              </a:spcAft>
              <a:tabLst>
                <a:tab pos="457200" algn="l"/>
              </a:tabLst>
            </a:pPr>
            <a:r>
              <a:rPr lang="en-IL" sz="1800" b="1" kern="100" dirty="0">
                <a:effectLst/>
                <a:latin typeface="Aptos" panose="020B0004020202020204" pitchFamily="34" charset="0"/>
                <a:ea typeface="Aptos" panose="020B0004020202020204" pitchFamily="34" charset="0"/>
                <a:cs typeface="Arial" panose="020B0604020202020204" pitchFamily="34" charset="0"/>
              </a:rPr>
              <a:t>Retrieve Patient Information from Database</a:t>
            </a:r>
            <a:endParaRPr lang="en-IL" sz="18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268830A5-E378-89DC-0EB6-C8553FBDC2B4}"/>
              </a:ext>
            </a:extLst>
          </p:cNvPr>
          <p:cNvSpPr txBox="1"/>
          <p:nvPr/>
        </p:nvSpPr>
        <p:spPr>
          <a:xfrm>
            <a:off x="292927" y="1275359"/>
            <a:ext cx="1752722" cy="1200329"/>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r>
              <a:rPr lang="en-IL" sz="1800" b="1" kern="100" dirty="0">
                <a:effectLst/>
                <a:latin typeface="Aptos" panose="020B0004020202020204" pitchFamily="34" charset="0"/>
                <a:ea typeface="Aptos" panose="020B0004020202020204" pitchFamily="34" charset="0"/>
                <a:cs typeface="Arial" panose="020B0604020202020204" pitchFamily="34" charset="0"/>
              </a:rPr>
              <a:t>Patient Identification or New Patient Registration</a:t>
            </a:r>
            <a:r>
              <a:rPr lang="ru-RU" dirty="0"/>
              <a:t> </a:t>
            </a:r>
            <a:endParaRPr lang="en-IL" dirty="0"/>
          </a:p>
        </p:txBody>
      </p:sp>
      <p:sp>
        <p:nvSpPr>
          <p:cNvPr id="5" name="TextBox 4">
            <a:extLst>
              <a:ext uri="{FF2B5EF4-FFF2-40B4-BE49-F238E27FC236}">
                <a16:creationId xmlns:a16="http://schemas.microsoft.com/office/drawing/2014/main" id="{2560838E-3016-A1EB-03B9-606BDA577B89}"/>
              </a:ext>
            </a:extLst>
          </p:cNvPr>
          <p:cNvSpPr txBox="1"/>
          <p:nvPr/>
        </p:nvSpPr>
        <p:spPr>
          <a:xfrm>
            <a:off x="4920698" y="1200115"/>
            <a:ext cx="1515534" cy="1350819"/>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pPr lvl="0">
              <a:lnSpc>
                <a:spcPct val="115000"/>
              </a:lnSpc>
              <a:spcAft>
                <a:spcPts val="800"/>
              </a:spcAft>
              <a:tabLst>
                <a:tab pos="457200" algn="l"/>
              </a:tabLst>
            </a:pPr>
            <a:r>
              <a:rPr lang="en-IL" sz="1800" b="1" kern="100" dirty="0">
                <a:effectLst/>
                <a:latin typeface="Aptos" panose="020B0004020202020204" pitchFamily="34" charset="0"/>
                <a:ea typeface="Aptos" panose="020B0004020202020204" pitchFamily="34" charset="0"/>
                <a:cs typeface="Arial" panose="020B0604020202020204" pitchFamily="34" charset="0"/>
              </a:rPr>
              <a:t>Record and Recognize Patient’s Speech</a:t>
            </a:r>
            <a:endParaRPr lang="en-IL" sz="18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74B8EC73-3E6A-5A0D-C720-0D8BDB15C4DA}"/>
              </a:ext>
            </a:extLst>
          </p:cNvPr>
          <p:cNvSpPr txBox="1"/>
          <p:nvPr/>
        </p:nvSpPr>
        <p:spPr>
          <a:xfrm>
            <a:off x="7075404" y="2584287"/>
            <a:ext cx="1770447" cy="1032270"/>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pPr lvl="0">
              <a:lnSpc>
                <a:spcPct val="115000"/>
              </a:lnSpc>
              <a:spcAft>
                <a:spcPts val="800"/>
              </a:spcAft>
              <a:tabLst>
                <a:tab pos="457200" algn="l"/>
              </a:tabLst>
            </a:pPr>
            <a:r>
              <a:rPr lang="en-IL" sz="1800" b="1" kern="100" dirty="0">
                <a:effectLst/>
                <a:latin typeface="Aptos" panose="020B0004020202020204" pitchFamily="34" charset="0"/>
                <a:ea typeface="Aptos" panose="020B0004020202020204" pitchFamily="34" charset="0"/>
                <a:cs typeface="Arial" panose="020B0604020202020204" pitchFamily="34" charset="0"/>
              </a:rPr>
              <a:t>Analyse Emotional Tone of Voice</a:t>
            </a:r>
            <a:endParaRPr lang="en-IL" sz="18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AF72AF56-8D16-E951-4E05-AD8CCA2186CF}"/>
              </a:ext>
            </a:extLst>
          </p:cNvPr>
          <p:cNvSpPr txBox="1"/>
          <p:nvPr/>
        </p:nvSpPr>
        <p:spPr>
          <a:xfrm>
            <a:off x="7075405" y="1045379"/>
            <a:ext cx="1770446" cy="1350819"/>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pPr lvl="0">
              <a:lnSpc>
                <a:spcPct val="115000"/>
              </a:lnSpc>
              <a:spcAft>
                <a:spcPts val="800"/>
              </a:spcAft>
              <a:tabLst>
                <a:tab pos="457200" algn="l"/>
              </a:tabLst>
            </a:pPr>
            <a:r>
              <a:rPr lang="en-US" b="1" kern="100" dirty="0">
                <a:latin typeface="Aptos" panose="020B0004020202020204" pitchFamily="34" charset="0"/>
                <a:ea typeface="Aptos" panose="020B0004020202020204" pitchFamily="34" charset="0"/>
                <a:cs typeface="Arial" panose="020B0604020202020204" pitchFamily="34" charset="0"/>
              </a:rPr>
              <a:t>Search </a:t>
            </a:r>
            <a:r>
              <a:rPr lang="en-IL" sz="1800" b="1" kern="100" dirty="0">
                <a:effectLst/>
                <a:latin typeface="Aptos" panose="020B0004020202020204" pitchFamily="34" charset="0"/>
                <a:ea typeface="Aptos" panose="020B0004020202020204" pitchFamily="34" charset="0"/>
                <a:cs typeface="Arial" panose="020B0604020202020204" pitchFamily="34" charset="0"/>
              </a:rPr>
              <a:t>Similar and Dissimilar Sessions</a:t>
            </a:r>
            <a:r>
              <a:rPr lang="ru-RU" sz="1800" b="1" kern="100" dirty="0">
                <a:effectLst/>
                <a:latin typeface="Aptos" panose="020B0004020202020204" pitchFamily="34" charset="0"/>
                <a:ea typeface="Aptos" panose="020B0004020202020204" pitchFamily="34" charset="0"/>
                <a:cs typeface="Arial" panose="020B0604020202020204" pitchFamily="34" charset="0"/>
              </a:rPr>
              <a:t> </a:t>
            </a:r>
            <a:r>
              <a:rPr lang="en-US" sz="1800" b="1" kern="100" dirty="0">
                <a:effectLst/>
                <a:latin typeface="Aptos" panose="020B0004020202020204" pitchFamily="34" charset="0"/>
                <a:ea typeface="Aptos" panose="020B0004020202020204" pitchFamily="34" charset="0"/>
                <a:cs typeface="Arial" panose="020B0604020202020204" pitchFamily="34" charset="0"/>
              </a:rPr>
              <a:t>in </a:t>
            </a:r>
            <a:r>
              <a:rPr lang="en-IL" sz="1800" b="1" kern="100" dirty="0">
                <a:effectLst/>
                <a:latin typeface="Aptos" panose="020B0004020202020204" pitchFamily="34" charset="0"/>
                <a:ea typeface="Aptos" panose="020B0004020202020204" pitchFamily="34" charset="0"/>
                <a:cs typeface="Arial" panose="020B0604020202020204" pitchFamily="34" charset="0"/>
              </a:rPr>
              <a:t>Database</a:t>
            </a:r>
            <a:endParaRPr lang="en-IL" sz="18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513DBB00-220F-CCE2-C415-EFED84E1C90A}"/>
              </a:ext>
            </a:extLst>
          </p:cNvPr>
          <p:cNvSpPr txBox="1"/>
          <p:nvPr/>
        </p:nvSpPr>
        <p:spPr>
          <a:xfrm>
            <a:off x="9516233" y="1023877"/>
            <a:ext cx="2426869" cy="2862322"/>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r>
              <a:rPr lang="en-US" b="1" dirty="0"/>
              <a:t>Fine-tuned LLM</a:t>
            </a:r>
            <a:r>
              <a:rPr lang="en-IL" sz="1800" b="1" kern="100" dirty="0">
                <a:effectLst/>
                <a:latin typeface="Aptos" panose="020B0004020202020204" pitchFamily="34" charset="0"/>
                <a:ea typeface="Aptos" panose="020B0004020202020204" pitchFamily="34" charset="0"/>
                <a:cs typeface="Arial" panose="020B0604020202020204" pitchFamily="34" charset="0"/>
              </a:rPr>
              <a:t> “Psychologist” </a:t>
            </a:r>
            <a:r>
              <a:rPr lang="en-IL" sz="1800" kern="100" dirty="0">
                <a:effectLst/>
                <a:latin typeface="Aptos" panose="020B0004020202020204" pitchFamily="34" charset="0"/>
                <a:ea typeface="Aptos" panose="020B0004020202020204" pitchFamily="34" charset="0"/>
                <a:cs typeface="Arial" panose="020B0604020202020204" pitchFamily="34" charset="0"/>
              </a:rPr>
              <a:t>Receives</a:t>
            </a:r>
            <a:r>
              <a:rPr lang="ru-RU" sz="1800" kern="100" dirty="0">
                <a:effectLst/>
                <a:latin typeface="Aptos" panose="020B0004020202020204" pitchFamily="34" charset="0"/>
                <a:ea typeface="Aptos" panose="020B0004020202020204" pitchFamily="34" charset="0"/>
                <a:cs typeface="Arial" panose="020B0604020202020204" pitchFamily="34" charset="0"/>
              </a:rPr>
              <a:t> </a:t>
            </a:r>
            <a:r>
              <a:rPr lang="en-US" sz="1800" kern="100" dirty="0">
                <a:effectLst/>
                <a:latin typeface="Aptos" panose="020B0004020202020204" pitchFamily="34" charset="0"/>
                <a:ea typeface="Aptos" panose="020B0004020202020204" pitchFamily="34" charset="0"/>
                <a:cs typeface="Arial" panose="020B0604020202020204" pitchFamily="34" charset="0"/>
              </a:rPr>
              <a:t>for answer</a:t>
            </a:r>
            <a:r>
              <a:rPr lang="en-IL" sz="1800" kern="100" dirty="0">
                <a:effectLst/>
                <a:latin typeface="Aptos" panose="020B0004020202020204" pitchFamily="34" charset="0"/>
                <a:ea typeface="Aptos" panose="020B0004020202020204" pitchFamily="34" charset="0"/>
                <a:cs typeface="Arial" panose="020B0604020202020204" pitchFamily="34" charset="0"/>
              </a:rPr>
              <a:t>: current session transcript, patient information, summary of the previous session, similar</a:t>
            </a:r>
            <a:r>
              <a:rPr lang="en-US" sz="1800" kern="100" dirty="0">
                <a:effectLst/>
                <a:latin typeface="Aptos" panose="020B0004020202020204" pitchFamily="34" charset="0"/>
                <a:ea typeface="Aptos" panose="020B0004020202020204" pitchFamily="34" charset="0"/>
                <a:cs typeface="Arial" panose="020B0604020202020204" pitchFamily="34" charset="0"/>
              </a:rPr>
              <a:t> and </a:t>
            </a:r>
            <a:r>
              <a:rPr lang="en-IL" sz="1800" kern="100" dirty="0">
                <a:effectLst/>
                <a:latin typeface="Aptos" panose="020B0004020202020204" pitchFamily="34" charset="0"/>
                <a:ea typeface="Aptos" panose="020B0004020202020204" pitchFamily="34" charset="0"/>
                <a:cs typeface="Arial" panose="020B0604020202020204" pitchFamily="34" charset="0"/>
              </a:rPr>
              <a:t>dissimilar sessions</a:t>
            </a:r>
            <a:r>
              <a:rPr lang="en-US" kern="100" dirty="0">
                <a:latin typeface="Aptos" panose="020B0004020202020204" pitchFamily="34" charset="0"/>
                <a:ea typeface="Aptos" panose="020B0004020202020204" pitchFamily="34" charset="0"/>
                <a:cs typeface="Arial" panose="020B0604020202020204" pitchFamily="34" charset="0"/>
              </a:rPr>
              <a:t>, emotion description</a:t>
            </a:r>
            <a:r>
              <a:rPr lang="en-IL" sz="1800" kern="100" dirty="0">
                <a:effectLst/>
                <a:latin typeface="Aptos" panose="020B0004020202020204" pitchFamily="34" charset="0"/>
                <a:ea typeface="Aptos" panose="020B0004020202020204" pitchFamily="34" charset="0"/>
                <a:cs typeface="Arial" panose="020B0604020202020204" pitchFamily="34" charset="0"/>
              </a:rPr>
              <a:t>.</a:t>
            </a:r>
            <a:endParaRPr lang="en-IL" dirty="0"/>
          </a:p>
        </p:txBody>
      </p:sp>
      <p:pic>
        <p:nvPicPr>
          <p:cNvPr id="15" name="Picture 14">
            <a:extLst>
              <a:ext uri="{FF2B5EF4-FFF2-40B4-BE49-F238E27FC236}">
                <a16:creationId xmlns:a16="http://schemas.microsoft.com/office/drawing/2014/main" id="{DDD6FF35-9370-FA73-D5CA-3E483F3C7D65}"/>
              </a:ext>
            </a:extLst>
          </p:cNvPr>
          <p:cNvPicPr>
            <a:picLocks noChangeAspect="1"/>
          </p:cNvPicPr>
          <p:nvPr/>
        </p:nvPicPr>
        <p:blipFill>
          <a:blip r:embed="rId5"/>
          <a:stretch>
            <a:fillRect/>
          </a:stretch>
        </p:blipFill>
        <p:spPr>
          <a:xfrm>
            <a:off x="6019572" y="2001692"/>
            <a:ext cx="392879" cy="536510"/>
          </a:xfrm>
          <a:prstGeom prst="rect">
            <a:avLst/>
          </a:prstGeom>
        </p:spPr>
      </p:pic>
      <p:cxnSp>
        <p:nvCxnSpPr>
          <p:cNvPr id="21" name="Connector: Elbow 20">
            <a:extLst>
              <a:ext uri="{FF2B5EF4-FFF2-40B4-BE49-F238E27FC236}">
                <a16:creationId xmlns:a16="http://schemas.microsoft.com/office/drawing/2014/main" id="{27759B76-AA32-B802-95C2-BBF58687726F}"/>
              </a:ext>
            </a:extLst>
          </p:cNvPr>
          <p:cNvCxnSpPr>
            <a:cxnSpLocks/>
            <a:stCxn id="13" idx="3"/>
            <a:endCxn id="16" idx="1"/>
          </p:cNvCxnSpPr>
          <p:nvPr/>
        </p:nvCxnSpPr>
        <p:spPr>
          <a:xfrm>
            <a:off x="8845851" y="1720789"/>
            <a:ext cx="670382" cy="734249"/>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Connector: Elbow 24">
            <a:extLst>
              <a:ext uri="{FF2B5EF4-FFF2-40B4-BE49-F238E27FC236}">
                <a16:creationId xmlns:a16="http://schemas.microsoft.com/office/drawing/2014/main" id="{9646515E-61DD-D5B6-06EC-0D6D2AB603BB}"/>
              </a:ext>
            </a:extLst>
          </p:cNvPr>
          <p:cNvCxnSpPr>
            <a:cxnSpLocks/>
            <a:stCxn id="6" idx="3"/>
            <a:endCxn id="16" idx="1"/>
          </p:cNvCxnSpPr>
          <p:nvPr/>
        </p:nvCxnSpPr>
        <p:spPr>
          <a:xfrm flipV="1">
            <a:off x="8845851" y="2455038"/>
            <a:ext cx="670382" cy="645384"/>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Connector: Elbow 28">
            <a:extLst>
              <a:ext uri="{FF2B5EF4-FFF2-40B4-BE49-F238E27FC236}">
                <a16:creationId xmlns:a16="http://schemas.microsoft.com/office/drawing/2014/main" id="{2C6E82B8-DF9B-C0A5-D2B6-00986CFCB63B}"/>
              </a:ext>
            </a:extLst>
          </p:cNvPr>
          <p:cNvCxnSpPr>
            <a:cxnSpLocks/>
            <a:stCxn id="10" idx="3"/>
            <a:endCxn id="8" idx="1"/>
          </p:cNvCxnSpPr>
          <p:nvPr/>
        </p:nvCxnSpPr>
        <p:spPr>
          <a:xfrm>
            <a:off x="2045649" y="1875524"/>
            <a:ext cx="678004" cy="2"/>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Connector: Elbow 31">
            <a:extLst>
              <a:ext uri="{FF2B5EF4-FFF2-40B4-BE49-F238E27FC236}">
                <a16:creationId xmlns:a16="http://schemas.microsoft.com/office/drawing/2014/main" id="{24B014C0-1659-CF83-EC1A-873D43696082}"/>
              </a:ext>
            </a:extLst>
          </p:cNvPr>
          <p:cNvCxnSpPr>
            <a:cxnSpLocks/>
            <a:stCxn id="8" idx="3"/>
            <a:endCxn id="5" idx="1"/>
          </p:cNvCxnSpPr>
          <p:nvPr/>
        </p:nvCxnSpPr>
        <p:spPr>
          <a:xfrm flipV="1">
            <a:off x="4239187" y="1875525"/>
            <a:ext cx="681511" cy="1"/>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Connector: Elbow 34">
            <a:extLst>
              <a:ext uri="{FF2B5EF4-FFF2-40B4-BE49-F238E27FC236}">
                <a16:creationId xmlns:a16="http://schemas.microsoft.com/office/drawing/2014/main" id="{C6269186-4C79-F82C-2E2D-F475ED5DE567}"/>
              </a:ext>
            </a:extLst>
          </p:cNvPr>
          <p:cNvCxnSpPr>
            <a:cxnSpLocks/>
            <a:stCxn id="16" idx="2"/>
          </p:cNvCxnSpPr>
          <p:nvPr/>
        </p:nvCxnSpPr>
        <p:spPr>
          <a:xfrm rot="5400000" flipH="1">
            <a:off x="8421069" y="1577600"/>
            <a:ext cx="302594" cy="4314604"/>
          </a:xfrm>
          <a:prstGeom prst="bentConnector4">
            <a:avLst>
              <a:gd name="adj1" fmla="val -124816"/>
              <a:gd name="adj2" fmla="val 91705"/>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 name="Connector: Elbow 40">
            <a:extLst>
              <a:ext uri="{FF2B5EF4-FFF2-40B4-BE49-F238E27FC236}">
                <a16:creationId xmlns:a16="http://schemas.microsoft.com/office/drawing/2014/main" id="{AA023E56-FB45-44F8-EADE-01C9F33941D3}"/>
              </a:ext>
            </a:extLst>
          </p:cNvPr>
          <p:cNvCxnSpPr>
            <a:cxnSpLocks/>
            <a:stCxn id="19" idx="0"/>
            <a:endCxn id="5" idx="2"/>
          </p:cNvCxnSpPr>
          <p:nvPr/>
        </p:nvCxnSpPr>
        <p:spPr>
          <a:xfrm rot="5400000" flipH="1" flipV="1">
            <a:off x="5408614" y="2820784"/>
            <a:ext cx="539701" cy="2"/>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8" name="Connector: Elbow 47">
            <a:extLst>
              <a:ext uri="{FF2B5EF4-FFF2-40B4-BE49-F238E27FC236}">
                <a16:creationId xmlns:a16="http://schemas.microsoft.com/office/drawing/2014/main" id="{455EFCDC-C7D5-583D-1342-28910B0383AF}"/>
              </a:ext>
            </a:extLst>
          </p:cNvPr>
          <p:cNvCxnSpPr>
            <a:cxnSpLocks/>
            <a:stCxn id="5" idx="3"/>
            <a:endCxn id="13" idx="1"/>
          </p:cNvCxnSpPr>
          <p:nvPr/>
        </p:nvCxnSpPr>
        <p:spPr>
          <a:xfrm flipV="1">
            <a:off x="6436232" y="1720789"/>
            <a:ext cx="639173" cy="154736"/>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1" name="Connector: Elbow 50">
            <a:extLst>
              <a:ext uri="{FF2B5EF4-FFF2-40B4-BE49-F238E27FC236}">
                <a16:creationId xmlns:a16="http://schemas.microsoft.com/office/drawing/2014/main" id="{C668357E-9697-9C80-38C8-E3AEF262CF49}"/>
              </a:ext>
            </a:extLst>
          </p:cNvPr>
          <p:cNvCxnSpPr>
            <a:cxnSpLocks/>
            <a:stCxn id="5" idx="3"/>
            <a:endCxn id="6" idx="1"/>
          </p:cNvCxnSpPr>
          <p:nvPr/>
        </p:nvCxnSpPr>
        <p:spPr>
          <a:xfrm>
            <a:off x="6436232" y="1875525"/>
            <a:ext cx="639172" cy="1224897"/>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5E5A83FE-9CFB-5207-05D2-2C44EBBFFD9B}"/>
              </a:ext>
            </a:extLst>
          </p:cNvPr>
          <p:cNvSpPr txBox="1"/>
          <p:nvPr/>
        </p:nvSpPr>
        <p:spPr>
          <a:xfrm>
            <a:off x="4920696" y="3090635"/>
            <a:ext cx="1515534" cy="923330"/>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r>
              <a:rPr lang="en-US" sz="1800" b="1" kern="100" dirty="0">
                <a:effectLst/>
                <a:latin typeface="Aptos" panose="020B0004020202020204" pitchFamily="34" charset="0"/>
                <a:ea typeface="Aptos" panose="020B0004020202020204" pitchFamily="34" charset="0"/>
                <a:cs typeface="Arial" panose="020B0604020202020204" pitchFamily="34" charset="0"/>
              </a:rPr>
              <a:t>Speak LLM answer to Patient</a:t>
            </a:r>
            <a:endParaRPr lang="en-IL" dirty="0"/>
          </a:p>
        </p:txBody>
      </p:sp>
    </p:spTree>
    <p:extLst>
      <p:ext uri="{BB962C8B-B14F-4D97-AF65-F5344CB8AC3E}">
        <p14:creationId xmlns:p14="http://schemas.microsoft.com/office/powerpoint/2010/main" val="716849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6F787D-CA41-9D95-FD65-27369EB8A6E3}"/>
            </a:ext>
          </a:extLst>
        </p:cNvPr>
        <p:cNvGrpSpPr/>
        <p:nvPr/>
      </p:nvGrpSpPr>
      <p:grpSpPr>
        <a:xfrm>
          <a:off x="0" y="0"/>
          <a:ext cx="0" cy="0"/>
          <a:chOff x="0" y="0"/>
          <a:chExt cx="0" cy="0"/>
        </a:xfrm>
      </p:grpSpPr>
      <p:pic>
        <p:nvPicPr>
          <p:cNvPr id="1034" name="Picture 1033">
            <a:extLst>
              <a:ext uri="{FF2B5EF4-FFF2-40B4-BE49-F238E27FC236}">
                <a16:creationId xmlns:a16="http://schemas.microsoft.com/office/drawing/2014/main" id="{94BC8B16-909C-6FDF-0F19-1DC8F8580144}"/>
              </a:ext>
            </a:extLst>
          </p:cNvPr>
          <p:cNvPicPr>
            <a:picLocks noChangeAspect="1"/>
          </p:cNvPicPr>
          <p:nvPr/>
        </p:nvPicPr>
        <p:blipFill>
          <a:blip r:embed="rId3"/>
          <a:stretch>
            <a:fillRect/>
          </a:stretch>
        </p:blipFill>
        <p:spPr>
          <a:xfrm flipH="1" flipV="1">
            <a:off x="5942617" y="3583605"/>
            <a:ext cx="455911" cy="420421"/>
          </a:xfrm>
          <a:prstGeom prst="rect">
            <a:avLst/>
          </a:prstGeom>
        </p:spPr>
      </p:pic>
      <p:sp>
        <p:nvSpPr>
          <p:cNvPr id="2" name="Title 1">
            <a:extLst>
              <a:ext uri="{FF2B5EF4-FFF2-40B4-BE49-F238E27FC236}">
                <a16:creationId xmlns:a16="http://schemas.microsoft.com/office/drawing/2014/main" id="{69B59632-41BC-C2BB-488F-88A7E58F1279}"/>
              </a:ext>
            </a:extLst>
          </p:cNvPr>
          <p:cNvSpPr>
            <a:spLocks noGrp="1"/>
          </p:cNvSpPr>
          <p:nvPr>
            <p:ph type="title"/>
          </p:nvPr>
        </p:nvSpPr>
        <p:spPr>
          <a:xfrm>
            <a:off x="838200" y="119317"/>
            <a:ext cx="10515600" cy="551156"/>
          </a:xfrm>
        </p:spPr>
        <p:txBody>
          <a:bodyPr>
            <a:normAutofit/>
          </a:bodyPr>
          <a:lstStyle/>
          <a:p>
            <a:r>
              <a:rPr lang="en-US" sz="3200" b="1" dirty="0">
                <a:solidFill>
                  <a:srgbClr val="000000"/>
                </a:solidFill>
                <a:latin typeface="Arial" panose="020B0604020202020204" pitchFamily="34" charset="0"/>
              </a:rPr>
              <a:t>Program operation scheme</a:t>
            </a:r>
            <a:endParaRPr lang="en-IL" sz="3200" dirty="0"/>
          </a:p>
        </p:txBody>
      </p:sp>
      <p:pic>
        <p:nvPicPr>
          <p:cNvPr id="7" name="Picture 6">
            <a:extLst>
              <a:ext uri="{FF2B5EF4-FFF2-40B4-BE49-F238E27FC236}">
                <a16:creationId xmlns:a16="http://schemas.microsoft.com/office/drawing/2014/main" id="{10F1C43C-D3FD-952C-17A4-D91521CF5690}"/>
              </a:ext>
            </a:extLst>
          </p:cNvPr>
          <p:cNvPicPr>
            <a:picLocks noChangeAspect="1"/>
          </p:cNvPicPr>
          <p:nvPr/>
        </p:nvPicPr>
        <p:blipFill>
          <a:blip r:embed="rId4"/>
          <a:stretch>
            <a:fillRect/>
          </a:stretch>
        </p:blipFill>
        <p:spPr>
          <a:xfrm>
            <a:off x="279133" y="737419"/>
            <a:ext cx="11633734" cy="119871"/>
          </a:xfrm>
          <a:prstGeom prst="rect">
            <a:avLst/>
          </a:prstGeom>
        </p:spPr>
      </p:pic>
      <p:sp>
        <p:nvSpPr>
          <p:cNvPr id="4" name="TextBox 3">
            <a:extLst>
              <a:ext uri="{FF2B5EF4-FFF2-40B4-BE49-F238E27FC236}">
                <a16:creationId xmlns:a16="http://schemas.microsoft.com/office/drawing/2014/main" id="{A54DDBE6-1A13-5D74-74E3-AF6314679823}"/>
              </a:ext>
            </a:extLst>
          </p:cNvPr>
          <p:cNvSpPr txBox="1"/>
          <p:nvPr/>
        </p:nvSpPr>
        <p:spPr>
          <a:xfrm>
            <a:off x="11353800" y="194840"/>
            <a:ext cx="559066" cy="400110"/>
          </a:xfrm>
          <a:prstGeom prst="rect">
            <a:avLst/>
          </a:prstGeom>
          <a:noFill/>
          <a:ln>
            <a:solidFill>
              <a:schemeClr val="accent1"/>
            </a:solidFill>
          </a:ln>
        </p:spPr>
        <p:txBody>
          <a:bodyPr wrap="square" rtlCol="0">
            <a:spAutoFit/>
          </a:bodyPr>
          <a:lstStyle/>
          <a:p>
            <a:pPr algn="ctr"/>
            <a:r>
              <a:rPr lang="en-US" sz="2000" b="1" dirty="0"/>
              <a:t>1</a:t>
            </a:r>
            <a:r>
              <a:rPr lang="ru-RU" sz="2000" b="1" dirty="0"/>
              <a:t>0</a:t>
            </a:r>
            <a:endParaRPr lang="en-IL" sz="2000" b="1" dirty="0"/>
          </a:p>
        </p:txBody>
      </p:sp>
      <p:sp>
        <p:nvSpPr>
          <p:cNvPr id="8" name="TextBox 7">
            <a:extLst>
              <a:ext uri="{FF2B5EF4-FFF2-40B4-BE49-F238E27FC236}">
                <a16:creationId xmlns:a16="http://schemas.microsoft.com/office/drawing/2014/main" id="{7B93F3E7-63F5-8CA9-6F0B-806599AA1526}"/>
              </a:ext>
            </a:extLst>
          </p:cNvPr>
          <p:cNvSpPr txBox="1"/>
          <p:nvPr/>
        </p:nvSpPr>
        <p:spPr>
          <a:xfrm>
            <a:off x="2723653" y="1040842"/>
            <a:ext cx="1515534" cy="1669368"/>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pPr lvl="0">
              <a:lnSpc>
                <a:spcPct val="115000"/>
              </a:lnSpc>
              <a:spcAft>
                <a:spcPts val="800"/>
              </a:spcAft>
              <a:tabLst>
                <a:tab pos="457200" algn="l"/>
              </a:tabLst>
            </a:pPr>
            <a:r>
              <a:rPr lang="en-IL" sz="1800" b="1" kern="100" dirty="0">
                <a:effectLst/>
                <a:latin typeface="Aptos" panose="020B0004020202020204" pitchFamily="34" charset="0"/>
                <a:ea typeface="Aptos" panose="020B0004020202020204" pitchFamily="34" charset="0"/>
                <a:cs typeface="Arial" panose="020B0604020202020204" pitchFamily="34" charset="0"/>
              </a:rPr>
              <a:t>Retrieve Patient Information from Database</a:t>
            </a:r>
            <a:endParaRPr lang="en-IL" sz="18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12B715ED-880F-A433-EB07-6FD0217061DC}"/>
              </a:ext>
            </a:extLst>
          </p:cNvPr>
          <p:cNvSpPr txBox="1"/>
          <p:nvPr/>
        </p:nvSpPr>
        <p:spPr>
          <a:xfrm>
            <a:off x="292927" y="1275359"/>
            <a:ext cx="1752722" cy="1200329"/>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r>
              <a:rPr lang="en-IL" sz="1800" b="1" kern="100" dirty="0">
                <a:effectLst/>
                <a:latin typeface="Aptos" panose="020B0004020202020204" pitchFamily="34" charset="0"/>
                <a:ea typeface="Aptos" panose="020B0004020202020204" pitchFamily="34" charset="0"/>
                <a:cs typeface="Arial" panose="020B0604020202020204" pitchFamily="34" charset="0"/>
              </a:rPr>
              <a:t>Patient Identification or New Patient Registration</a:t>
            </a:r>
            <a:r>
              <a:rPr lang="ru-RU" dirty="0"/>
              <a:t> </a:t>
            </a:r>
            <a:endParaRPr lang="en-IL" dirty="0"/>
          </a:p>
        </p:txBody>
      </p:sp>
      <p:sp>
        <p:nvSpPr>
          <p:cNvPr id="5" name="TextBox 4">
            <a:extLst>
              <a:ext uri="{FF2B5EF4-FFF2-40B4-BE49-F238E27FC236}">
                <a16:creationId xmlns:a16="http://schemas.microsoft.com/office/drawing/2014/main" id="{8A4B5609-42F1-879E-1985-C294F3E8947C}"/>
              </a:ext>
            </a:extLst>
          </p:cNvPr>
          <p:cNvSpPr txBox="1"/>
          <p:nvPr/>
        </p:nvSpPr>
        <p:spPr>
          <a:xfrm>
            <a:off x="4920698" y="1200115"/>
            <a:ext cx="1515534" cy="1350819"/>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pPr lvl="0">
              <a:lnSpc>
                <a:spcPct val="115000"/>
              </a:lnSpc>
              <a:spcAft>
                <a:spcPts val="800"/>
              </a:spcAft>
              <a:tabLst>
                <a:tab pos="457200" algn="l"/>
              </a:tabLst>
            </a:pPr>
            <a:r>
              <a:rPr lang="en-IL" sz="1800" b="1" kern="100" dirty="0">
                <a:effectLst/>
                <a:latin typeface="Aptos" panose="020B0004020202020204" pitchFamily="34" charset="0"/>
                <a:ea typeface="Aptos" panose="020B0004020202020204" pitchFamily="34" charset="0"/>
                <a:cs typeface="Arial" panose="020B0604020202020204" pitchFamily="34" charset="0"/>
              </a:rPr>
              <a:t>Record and Recognize Patient’s Speech</a:t>
            </a:r>
            <a:endParaRPr lang="en-IL" sz="18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143F4352-AAE3-E165-A1E3-37A3D0BC9CBA}"/>
              </a:ext>
            </a:extLst>
          </p:cNvPr>
          <p:cNvSpPr txBox="1"/>
          <p:nvPr/>
        </p:nvSpPr>
        <p:spPr>
          <a:xfrm>
            <a:off x="7075404" y="2584287"/>
            <a:ext cx="1770447" cy="1032270"/>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pPr lvl="0">
              <a:lnSpc>
                <a:spcPct val="115000"/>
              </a:lnSpc>
              <a:spcAft>
                <a:spcPts val="800"/>
              </a:spcAft>
              <a:tabLst>
                <a:tab pos="457200" algn="l"/>
              </a:tabLst>
            </a:pPr>
            <a:r>
              <a:rPr lang="en-IL" sz="1800" b="1" kern="100" dirty="0">
                <a:effectLst/>
                <a:latin typeface="Aptos" panose="020B0004020202020204" pitchFamily="34" charset="0"/>
                <a:ea typeface="Aptos" panose="020B0004020202020204" pitchFamily="34" charset="0"/>
                <a:cs typeface="Arial" panose="020B0604020202020204" pitchFamily="34" charset="0"/>
              </a:rPr>
              <a:t>Analyse Emotional Tone of Voice</a:t>
            </a:r>
            <a:endParaRPr lang="en-IL" sz="18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0E0F6B81-3CB8-D393-C50B-AF74878A4E07}"/>
              </a:ext>
            </a:extLst>
          </p:cNvPr>
          <p:cNvSpPr txBox="1"/>
          <p:nvPr/>
        </p:nvSpPr>
        <p:spPr>
          <a:xfrm>
            <a:off x="7075405" y="1045379"/>
            <a:ext cx="1770446" cy="1350819"/>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pPr lvl="0">
              <a:lnSpc>
                <a:spcPct val="115000"/>
              </a:lnSpc>
              <a:spcAft>
                <a:spcPts val="800"/>
              </a:spcAft>
              <a:tabLst>
                <a:tab pos="457200" algn="l"/>
              </a:tabLst>
            </a:pPr>
            <a:r>
              <a:rPr lang="en-US" b="1" kern="100" dirty="0">
                <a:latin typeface="Aptos" panose="020B0004020202020204" pitchFamily="34" charset="0"/>
                <a:ea typeface="Aptos" panose="020B0004020202020204" pitchFamily="34" charset="0"/>
                <a:cs typeface="Arial" panose="020B0604020202020204" pitchFamily="34" charset="0"/>
              </a:rPr>
              <a:t>Search </a:t>
            </a:r>
            <a:r>
              <a:rPr lang="en-IL" sz="1800" b="1" kern="100" dirty="0">
                <a:effectLst/>
                <a:latin typeface="Aptos" panose="020B0004020202020204" pitchFamily="34" charset="0"/>
                <a:ea typeface="Aptos" panose="020B0004020202020204" pitchFamily="34" charset="0"/>
                <a:cs typeface="Arial" panose="020B0604020202020204" pitchFamily="34" charset="0"/>
              </a:rPr>
              <a:t>Similar and Dissimilar Sessions</a:t>
            </a:r>
            <a:r>
              <a:rPr lang="ru-RU" sz="1800" b="1" kern="100" dirty="0">
                <a:effectLst/>
                <a:latin typeface="Aptos" panose="020B0004020202020204" pitchFamily="34" charset="0"/>
                <a:ea typeface="Aptos" panose="020B0004020202020204" pitchFamily="34" charset="0"/>
                <a:cs typeface="Arial" panose="020B0604020202020204" pitchFamily="34" charset="0"/>
              </a:rPr>
              <a:t> </a:t>
            </a:r>
            <a:r>
              <a:rPr lang="en-US" sz="1800" b="1" kern="100" dirty="0">
                <a:effectLst/>
                <a:latin typeface="Aptos" panose="020B0004020202020204" pitchFamily="34" charset="0"/>
                <a:ea typeface="Aptos" panose="020B0004020202020204" pitchFamily="34" charset="0"/>
                <a:cs typeface="Arial" panose="020B0604020202020204" pitchFamily="34" charset="0"/>
              </a:rPr>
              <a:t>in </a:t>
            </a:r>
            <a:r>
              <a:rPr lang="en-IL" sz="1800" b="1" kern="100" dirty="0">
                <a:effectLst/>
                <a:latin typeface="Aptos" panose="020B0004020202020204" pitchFamily="34" charset="0"/>
                <a:ea typeface="Aptos" panose="020B0004020202020204" pitchFamily="34" charset="0"/>
                <a:cs typeface="Arial" panose="020B0604020202020204" pitchFamily="34" charset="0"/>
              </a:rPr>
              <a:t>Database</a:t>
            </a:r>
            <a:endParaRPr lang="en-IL" sz="18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9D77EFDA-6DFB-35DE-3197-28AA26A907F6}"/>
              </a:ext>
            </a:extLst>
          </p:cNvPr>
          <p:cNvSpPr txBox="1"/>
          <p:nvPr/>
        </p:nvSpPr>
        <p:spPr>
          <a:xfrm>
            <a:off x="9516233" y="1023877"/>
            <a:ext cx="2426869" cy="2862322"/>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r>
              <a:rPr lang="en-US" b="1" dirty="0"/>
              <a:t>Fine-tuned LLM</a:t>
            </a:r>
            <a:r>
              <a:rPr lang="en-IL" sz="1800" b="1" kern="100" dirty="0">
                <a:effectLst/>
                <a:latin typeface="Aptos" panose="020B0004020202020204" pitchFamily="34" charset="0"/>
                <a:ea typeface="Aptos" panose="020B0004020202020204" pitchFamily="34" charset="0"/>
                <a:cs typeface="Arial" panose="020B0604020202020204" pitchFamily="34" charset="0"/>
              </a:rPr>
              <a:t> “Psychologist” </a:t>
            </a:r>
            <a:r>
              <a:rPr lang="en-IL" sz="1800" kern="100" dirty="0">
                <a:effectLst/>
                <a:latin typeface="Aptos" panose="020B0004020202020204" pitchFamily="34" charset="0"/>
                <a:ea typeface="Aptos" panose="020B0004020202020204" pitchFamily="34" charset="0"/>
                <a:cs typeface="Arial" panose="020B0604020202020204" pitchFamily="34" charset="0"/>
              </a:rPr>
              <a:t>Receives</a:t>
            </a:r>
            <a:r>
              <a:rPr lang="ru-RU" sz="1800" kern="100" dirty="0">
                <a:effectLst/>
                <a:latin typeface="Aptos" panose="020B0004020202020204" pitchFamily="34" charset="0"/>
                <a:ea typeface="Aptos" panose="020B0004020202020204" pitchFamily="34" charset="0"/>
                <a:cs typeface="Arial" panose="020B0604020202020204" pitchFamily="34" charset="0"/>
              </a:rPr>
              <a:t> </a:t>
            </a:r>
            <a:r>
              <a:rPr lang="en-US" sz="1800" kern="100" dirty="0">
                <a:effectLst/>
                <a:latin typeface="Aptos" panose="020B0004020202020204" pitchFamily="34" charset="0"/>
                <a:ea typeface="Aptos" panose="020B0004020202020204" pitchFamily="34" charset="0"/>
                <a:cs typeface="Arial" panose="020B0604020202020204" pitchFamily="34" charset="0"/>
              </a:rPr>
              <a:t>for answer</a:t>
            </a:r>
            <a:r>
              <a:rPr lang="en-IL" sz="1800" kern="100" dirty="0">
                <a:effectLst/>
                <a:latin typeface="Aptos" panose="020B0004020202020204" pitchFamily="34" charset="0"/>
                <a:ea typeface="Aptos" panose="020B0004020202020204" pitchFamily="34" charset="0"/>
                <a:cs typeface="Arial" panose="020B0604020202020204" pitchFamily="34" charset="0"/>
              </a:rPr>
              <a:t>: current session transcript, patient information, summary of the previous session, similar</a:t>
            </a:r>
            <a:r>
              <a:rPr lang="en-US" sz="1800" kern="100" dirty="0">
                <a:effectLst/>
                <a:latin typeface="Aptos" panose="020B0004020202020204" pitchFamily="34" charset="0"/>
                <a:ea typeface="Aptos" panose="020B0004020202020204" pitchFamily="34" charset="0"/>
                <a:cs typeface="Arial" panose="020B0604020202020204" pitchFamily="34" charset="0"/>
              </a:rPr>
              <a:t> and </a:t>
            </a:r>
            <a:r>
              <a:rPr lang="en-IL" sz="1800" kern="100" dirty="0">
                <a:effectLst/>
                <a:latin typeface="Aptos" panose="020B0004020202020204" pitchFamily="34" charset="0"/>
                <a:ea typeface="Aptos" panose="020B0004020202020204" pitchFamily="34" charset="0"/>
                <a:cs typeface="Arial" panose="020B0604020202020204" pitchFamily="34" charset="0"/>
              </a:rPr>
              <a:t>dissimilar sessions</a:t>
            </a:r>
            <a:r>
              <a:rPr lang="en-US" kern="100" dirty="0">
                <a:latin typeface="Aptos" panose="020B0004020202020204" pitchFamily="34" charset="0"/>
                <a:ea typeface="Aptos" panose="020B0004020202020204" pitchFamily="34" charset="0"/>
                <a:cs typeface="Arial" panose="020B0604020202020204" pitchFamily="34" charset="0"/>
              </a:rPr>
              <a:t>, emotion description</a:t>
            </a:r>
            <a:r>
              <a:rPr lang="en-IL" sz="1800" kern="100" dirty="0">
                <a:effectLst/>
                <a:latin typeface="Aptos" panose="020B0004020202020204" pitchFamily="34" charset="0"/>
                <a:ea typeface="Aptos" panose="020B0004020202020204" pitchFamily="34" charset="0"/>
                <a:cs typeface="Arial" panose="020B0604020202020204" pitchFamily="34" charset="0"/>
              </a:rPr>
              <a:t>.</a:t>
            </a:r>
            <a:endParaRPr lang="en-IL" dirty="0"/>
          </a:p>
        </p:txBody>
      </p:sp>
      <p:sp>
        <p:nvSpPr>
          <p:cNvPr id="17" name="TextBox 16">
            <a:extLst>
              <a:ext uri="{FF2B5EF4-FFF2-40B4-BE49-F238E27FC236}">
                <a16:creationId xmlns:a16="http://schemas.microsoft.com/office/drawing/2014/main" id="{223DE7AB-A656-BE7E-2D76-A7E714423F88}"/>
              </a:ext>
            </a:extLst>
          </p:cNvPr>
          <p:cNvSpPr txBox="1"/>
          <p:nvPr/>
        </p:nvSpPr>
        <p:spPr>
          <a:xfrm>
            <a:off x="2743531" y="4804144"/>
            <a:ext cx="3690606" cy="1754326"/>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r>
              <a:rPr lang="en-US" b="1" dirty="0"/>
              <a:t>Fine-tuned LLM</a:t>
            </a:r>
            <a:r>
              <a:rPr lang="en-IL" sz="1800" b="1" kern="100" dirty="0">
                <a:effectLst/>
                <a:latin typeface="Aptos" panose="020B0004020202020204" pitchFamily="34" charset="0"/>
                <a:ea typeface="Aptos" panose="020B0004020202020204" pitchFamily="34" charset="0"/>
                <a:cs typeface="Arial" panose="020B0604020202020204" pitchFamily="34" charset="0"/>
              </a:rPr>
              <a:t> “Psychologist”</a:t>
            </a:r>
            <a:r>
              <a:rPr lang="en-IL" sz="1800" kern="100" dirty="0">
                <a:effectLst/>
                <a:latin typeface="Aptos" panose="020B0004020202020204" pitchFamily="34" charset="0"/>
                <a:ea typeface="Aptos" panose="020B0004020202020204" pitchFamily="34" charset="0"/>
                <a:cs typeface="Arial" panose="020B0604020202020204" pitchFamily="34" charset="0"/>
              </a:rPr>
              <a:t>: generates a session summary, extracts relevant facts, and updates patient information. </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r>
              <a:rPr lang="en-IL" sz="1800" kern="100" dirty="0">
                <a:effectLst/>
                <a:latin typeface="Aptos" panose="020B0004020202020204" pitchFamily="34" charset="0"/>
                <a:ea typeface="Aptos" panose="020B0004020202020204" pitchFamily="34" charset="0"/>
                <a:cs typeface="Arial" panose="020B0604020202020204" pitchFamily="34" charset="0"/>
              </a:rPr>
              <a:t>The session summary embedding is calculated.</a:t>
            </a:r>
            <a:endParaRPr lang="en-IL" dirty="0"/>
          </a:p>
        </p:txBody>
      </p:sp>
      <p:sp>
        <p:nvSpPr>
          <p:cNvPr id="9" name="TextBox 8">
            <a:extLst>
              <a:ext uri="{FF2B5EF4-FFF2-40B4-BE49-F238E27FC236}">
                <a16:creationId xmlns:a16="http://schemas.microsoft.com/office/drawing/2014/main" id="{15CBA3DA-B478-D216-E768-C48BD2FB418B}"/>
              </a:ext>
            </a:extLst>
          </p:cNvPr>
          <p:cNvSpPr txBox="1"/>
          <p:nvPr/>
        </p:nvSpPr>
        <p:spPr>
          <a:xfrm>
            <a:off x="301056" y="5002789"/>
            <a:ext cx="1752722" cy="1350819"/>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pPr lvl="0">
              <a:lnSpc>
                <a:spcPct val="115000"/>
              </a:lnSpc>
              <a:spcAft>
                <a:spcPts val="800"/>
              </a:spcAft>
              <a:tabLst>
                <a:tab pos="457200" algn="l"/>
              </a:tabLst>
            </a:pPr>
            <a:r>
              <a:rPr lang="en-IL" sz="1800" b="1" kern="100" dirty="0">
                <a:effectLst/>
                <a:latin typeface="Aptos" panose="020B0004020202020204" pitchFamily="34" charset="0"/>
                <a:ea typeface="Aptos" panose="020B0004020202020204" pitchFamily="34" charset="0"/>
                <a:cs typeface="Arial" panose="020B0604020202020204" pitchFamily="34" charset="0"/>
              </a:rPr>
              <a:t>Record and Update Information in the Database</a:t>
            </a:r>
            <a:endParaRPr lang="en-IL" sz="1800" kern="100" dirty="0">
              <a:effectLst/>
              <a:latin typeface="Aptos" panose="020B0004020202020204" pitchFamily="34" charset="0"/>
              <a:ea typeface="Aptos" panose="020B0004020202020204" pitchFamily="34" charset="0"/>
              <a:cs typeface="Arial" panose="020B0604020202020204" pitchFamily="34" charset="0"/>
            </a:endParaRPr>
          </a:p>
        </p:txBody>
      </p:sp>
      <p:pic>
        <p:nvPicPr>
          <p:cNvPr id="15" name="Picture 14">
            <a:extLst>
              <a:ext uri="{FF2B5EF4-FFF2-40B4-BE49-F238E27FC236}">
                <a16:creationId xmlns:a16="http://schemas.microsoft.com/office/drawing/2014/main" id="{3F0E3B9B-4B89-8E5A-4471-AB1F8D553325}"/>
              </a:ext>
            </a:extLst>
          </p:cNvPr>
          <p:cNvPicPr>
            <a:picLocks noChangeAspect="1"/>
          </p:cNvPicPr>
          <p:nvPr/>
        </p:nvPicPr>
        <p:blipFill>
          <a:blip r:embed="rId5"/>
          <a:stretch>
            <a:fillRect/>
          </a:stretch>
        </p:blipFill>
        <p:spPr>
          <a:xfrm>
            <a:off x="6019572" y="2001692"/>
            <a:ext cx="392879" cy="536510"/>
          </a:xfrm>
          <a:prstGeom prst="rect">
            <a:avLst/>
          </a:prstGeom>
        </p:spPr>
      </p:pic>
      <p:cxnSp>
        <p:nvCxnSpPr>
          <p:cNvPr id="21" name="Connector: Elbow 20">
            <a:extLst>
              <a:ext uri="{FF2B5EF4-FFF2-40B4-BE49-F238E27FC236}">
                <a16:creationId xmlns:a16="http://schemas.microsoft.com/office/drawing/2014/main" id="{25C1C3D2-BD71-DB2F-3CF4-849B077034D0}"/>
              </a:ext>
            </a:extLst>
          </p:cNvPr>
          <p:cNvCxnSpPr>
            <a:cxnSpLocks/>
            <a:stCxn id="13" idx="3"/>
            <a:endCxn id="16" idx="1"/>
          </p:cNvCxnSpPr>
          <p:nvPr/>
        </p:nvCxnSpPr>
        <p:spPr>
          <a:xfrm>
            <a:off x="8845851" y="1720789"/>
            <a:ext cx="670382" cy="734249"/>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Connector: Elbow 24">
            <a:extLst>
              <a:ext uri="{FF2B5EF4-FFF2-40B4-BE49-F238E27FC236}">
                <a16:creationId xmlns:a16="http://schemas.microsoft.com/office/drawing/2014/main" id="{9F7E718D-3762-2F63-8A29-FAAED880EBA9}"/>
              </a:ext>
            </a:extLst>
          </p:cNvPr>
          <p:cNvCxnSpPr>
            <a:cxnSpLocks/>
            <a:stCxn id="6" idx="3"/>
            <a:endCxn id="16" idx="1"/>
          </p:cNvCxnSpPr>
          <p:nvPr/>
        </p:nvCxnSpPr>
        <p:spPr>
          <a:xfrm flipV="1">
            <a:off x="8845851" y="2455038"/>
            <a:ext cx="670382" cy="645384"/>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Connector: Elbow 28">
            <a:extLst>
              <a:ext uri="{FF2B5EF4-FFF2-40B4-BE49-F238E27FC236}">
                <a16:creationId xmlns:a16="http://schemas.microsoft.com/office/drawing/2014/main" id="{AC436785-EC55-3CC7-F6C1-82B8593CF157}"/>
              </a:ext>
            </a:extLst>
          </p:cNvPr>
          <p:cNvCxnSpPr>
            <a:cxnSpLocks/>
            <a:stCxn id="10" idx="3"/>
            <a:endCxn id="8" idx="1"/>
          </p:cNvCxnSpPr>
          <p:nvPr/>
        </p:nvCxnSpPr>
        <p:spPr>
          <a:xfrm>
            <a:off x="2045649" y="1875524"/>
            <a:ext cx="678004" cy="2"/>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Connector: Elbow 31">
            <a:extLst>
              <a:ext uri="{FF2B5EF4-FFF2-40B4-BE49-F238E27FC236}">
                <a16:creationId xmlns:a16="http://schemas.microsoft.com/office/drawing/2014/main" id="{F98B5BF3-F666-96D7-898F-F2528AFCC98B}"/>
              </a:ext>
            </a:extLst>
          </p:cNvPr>
          <p:cNvCxnSpPr>
            <a:cxnSpLocks/>
            <a:stCxn id="8" idx="3"/>
            <a:endCxn id="5" idx="1"/>
          </p:cNvCxnSpPr>
          <p:nvPr/>
        </p:nvCxnSpPr>
        <p:spPr>
          <a:xfrm flipV="1">
            <a:off x="4239187" y="1875525"/>
            <a:ext cx="681511" cy="1"/>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Connector: Elbow 34">
            <a:extLst>
              <a:ext uri="{FF2B5EF4-FFF2-40B4-BE49-F238E27FC236}">
                <a16:creationId xmlns:a16="http://schemas.microsoft.com/office/drawing/2014/main" id="{308E9867-FDEE-B8BA-44FF-F7579B98ECBB}"/>
              </a:ext>
            </a:extLst>
          </p:cNvPr>
          <p:cNvCxnSpPr>
            <a:cxnSpLocks/>
            <a:stCxn id="16" idx="2"/>
          </p:cNvCxnSpPr>
          <p:nvPr/>
        </p:nvCxnSpPr>
        <p:spPr>
          <a:xfrm rot="5400000" flipH="1">
            <a:off x="8421069" y="1577600"/>
            <a:ext cx="302594" cy="4314604"/>
          </a:xfrm>
          <a:prstGeom prst="bentConnector4">
            <a:avLst>
              <a:gd name="adj1" fmla="val -124816"/>
              <a:gd name="adj2" fmla="val 91705"/>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 name="Connector: Elbow 40">
            <a:extLst>
              <a:ext uri="{FF2B5EF4-FFF2-40B4-BE49-F238E27FC236}">
                <a16:creationId xmlns:a16="http://schemas.microsoft.com/office/drawing/2014/main" id="{B1501999-E10A-DFAD-7204-4D756CE59885}"/>
              </a:ext>
            </a:extLst>
          </p:cNvPr>
          <p:cNvCxnSpPr>
            <a:cxnSpLocks/>
            <a:stCxn id="19" idx="0"/>
            <a:endCxn id="5" idx="2"/>
          </p:cNvCxnSpPr>
          <p:nvPr/>
        </p:nvCxnSpPr>
        <p:spPr>
          <a:xfrm rot="5400000" flipH="1" flipV="1">
            <a:off x="5408614" y="2820784"/>
            <a:ext cx="539701" cy="2"/>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8" name="Connector: Elbow 47">
            <a:extLst>
              <a:ext uri="{FF2B5EF4-FFF2-40B4-BE49-F238E27FC236}">
                <a16:creationId xmlns:a16="http://schemas.microsoft.com/office/drawing/2014/main" id="{6ECDD1EB-84B8-90B1-3FFE-038D93657621}"/>
              </a:ext>
            </a:extLst>
          </p:cNvPr>
          <p:cNvCxnSpPr>
            <a:cxnSpLocks/>
            <a:stCxn id="5" idx="3"/>
            <a:endCxn id="13" idx="1"/>
          </p:cNvCxnSpPr>
          <p:nvPr/>
        </p:nvCxnSpPr>
        <p:spPr>
          <a:xfrm flipV="1">
            <a:off x="6436232" y="1720789"/>
            <a:ext cx="639173" cy="154736"/>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1" name="Connector: Elbow 50">
            <a:extLst>
              <a:ext uri="{FF2B5EF4-FFF2-40B4-BE49-F238E27FC236}">
                <a16:creationId xmlns:a16="http://schemas.microsoft.com/office/drawing/2014/main" id="{A38A541A-4438-B6D3-3AA9-7771C6017091}"/>
              </a:ext>
            </a:extLst>
          </p:cNvPr>
          <p:cNvCxnSpPr>
            <a:cxnSpLocks/>
            <a:stCxn id="5" idx="3"/>
            <a:endCxn id="6" idx="1"/>
          </p:cNvCxnSpPr>
          <p:nvPr/>
        </p:nvCxnSpPr>
        <p:spPr>
          <a:xfrm>
            <a:off x="6436232" y="1875525"/>
            <a:ext cx="639172" cy="1224897"/>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6" name="Connector: Elbow 55">
            <a:extLst>
              <a:ext uri="{FF2B5EF4-FFF2-40B4-BE49-F238E27FC236}">
                <a16:creationId xmlns:a16="http://schemas.microsoft.com/office/drawing/2014/main" id="{A70F6F24-F19F-DBB0-D96B-80DD809D2473}"/>
              </a:ext>
            </a:extLst>
          </p:cNvPr>
          <p:cNvCxnSpPr>
            <a:cxnSpLocks/>
            <a:endCxn id="17" idx="0"/>
          </p:cNvCxnSpPr>
          <p:nvPr/>
        </p:nvCxnSpPr>
        <p:spPr>
          <a:xfrm rot="5400000">
            <a:off x="3613814" y="3517787"/>
            <a:ext cx="2261377" cy="311336"/>
          </a:xfrm>
          <a:prstGeom prst="bentConnector3">
            <a:avLst>
              <a:gd name="adj1" fmla="val 335"/>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1" name="Connector: Elbow 60">
            <a:extLst>
              <a:ext uri="{FF2B5EF4-FFF2-40B4-BE49-F238E27FC236}">
                <a16:creationId xmlns:a16="http://schemas.microsoft.com/office/drawing/2014/main" id="{7FA3DB0A-B93F-909B-08C0-615818094355}"/>
              </a:ext>
            </a:extLst>
          </p:cNvPr>
          <p:cNvCxnSpPr>
            <a:cxnSpLocks/>
            <a:stCxn id="17" idx="1"/>
            <a:endCxn id="9" idx="3"/>
          </p:cNvCxnSpPr>
          <p:nvPr/>
        </p:nvCxnSpPr>
        <p:spPr>
          <a:xfrm rot="10800000">
            <a:off x="2053779" y="5678199"/>
            <a:ext cx="689753" cy="3108"/>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1037" name="TextBox 1036">
            <a:extLst>
              <a:ext uri="{FF2B5EF4-FFF2-40B4-BE49-F238E27FC236}">
                <a16:creationId xmlns:a16="http://schemas.microsoft.com/office/drawing/2014/main" id="{1B0175E9-AF1B-49F8-08E8-0C0F6FD52AF9}"/>
              </a:ext>
            </a:extLst>
          </p:cNvPr>
          <p:cNvSpPr txBox="1"/>
          <p:nvPr/>
        </p:nvSpPr>
        <p:spPr>
          <a:xfrm rot="16200000">
            <a:off x="3492118" y="3587059"/>
            <a:ext cx="1752722" cy="395173"/>
          </a:xfrm>
          <a:prstGeom prst="rect">
            <a:avLst/>
          </a:prstGeom>
          <a:noFill/>
          <a:ln w="12700">
            <a:solidFill>
              <a:schemeClr val="bg1"/>
            </a:solidFill>
          </a:ln>
          <a:effectLst>
            <a:reflection endPos="0" dist="50800" dir="5400000" sy="-100000" algn="bl" rotWithShape="0"/>
            <a:softEdge rad="0"/>
          </a:effectLst>
        </p:spPr>
        <p:txBody>
          <a:bodyPr wrap="square" rtlCol="0">
            <a:spAutoFit/>
          </a:bodyPr>
          <a:lstStyle/>
          <a:p>
            <a:pPr lvl="0">
              <a:lnSpc>
                <a:spcPct val="115000"/>
              </a:lnSpc>
              <a:spcAft>
                <a:spcPts val="800"/>
              </a:spcAft>
              <a:tabLst>
                <a:tab pos="457200" algn="l"/>
              </a:tabLst>
            </a:pPr>
            <a:r>
              <a:rPr lang="en-IL" sz="1800" kern="100" dirty="0">
                <a:effectLst/>
                <a:latin typeface="Aptos" panose="020B0004020202020204" pitchFamily="34" charset="0"/>
                <a:ea typeface="Aptos" panose="020B0004020202020204" pitchFamily="34" charset="0"/>
                <a:cs typeface="Arial" panose="020B0604020202020204" pitchFamily="34" charset="0"/>
              </a:rPr>
              <a:t>End of Session</a:t>
            </a:r>
          </a:p>
        </p:txBody>
      </p:sp>
      <p:sp>
        <p:nvSpPr>
          <p:cNvPr id="19" name="TextBox 18">
            <a:extLst>
              <a:ext uri="{FF2B5EF4-FFF2-40B4-BE49-F238E27FC236}">
                <a16:creationId xmlns:a16="http://schemas.microsoft.com/office/drawing/2014/main" id="{CCF3F58F-7DA7-D3C7-72AD-06BBB228771A}"/>
              </a:ext>
            </a:extLst>
          </p:cNvPr>
          <p:cNvSpPr txBox="1"/>
          <p:nvPr/>
        </p:nvSpPr>
        <p:spPr>
          <a:xfrm>
            <a:off x="4920696" y="3090635"/>
            <a:ext cx="1515534" cy="923330"/>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r>
              <a:rPr lang="en-US" sz="1800" b="1" kern="100" dirty="0">
                <a:effectLst/>
                <a:latin typeface="Aptos" panose="020B0004020202020204" pitchFamily="34" charset="0"/>
                <a:ea typeface="Aptos" panose="020B0004020202020204" pitchFamily="34" charset="0"/>
                <a:cs typeface="Arial" panose="020B0604020202020204" pitchFamily="34" charset="0"/>
              </a:rPr>
              <a:t>Speak LLM answer to Patient</a:t>
            </a:r>
            <a:endParaRPr lang="en-IL" dirty="0"/>
          </a:p>
        </p:txBody>
      </p:sp>
    </p:spTree>
    <p:extLst>
      <p:ext uri="{BB962C8B-B14F-4D97-AF65-F5344CB8AC3E}">
        <p14:creationId xmlns:p14="http://schemas.microsoft.com/office/powerpoint/2010/main" val="92587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36C362-66C8-6E6A-3E50-D3B867136F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D75878-AA38-1364-7945-D1A112149EE7}"/>
              </a:ext>
            </a:extLst>
          </p:cNvPr>
          <p:cNvSpPr>
            <a:spLocks noGrp="1"/>
          </p:cNvSpPr>
          <p:nvPr>
            <p:ph type="title"/>
          </p:nvPr>
        </p:nvSpPr>
        <p:spPr>
          <a:xfrm>
            <a:off x="838199" y="119317"/>
            <a:ext cx="10684933" cy="551156"/>
          </a:xfrm>
        </p:spPr>
        <p:txBody>
          <a:bodyPr vert="horz" lIns="91440" tIns="45720" rIns="91440" bIns="45720" rtlCol="0" anchor="ctr">
            <a:normAutofit/>
          </a:bodyPr>
          <a:lstStyle/>
          <a:p>
            <a:r>
              <a:rPr lang="en-US" sz="3200" b="1" dirty="0">
                <a:solidFill>
                  <a:srgbClr val="000000"/>
                </a:solidFill>
                <a:latin typeface="Arial" panose="020B0604020202020204" pitchFamily="34" charset="0"/>
              </a:rPr>
              <a:t>Relevance of the "mechanical Psychologist"</a:t>
            </a:r>
          </a:p>
        </p:txBody>
      </p:sp>
      <p:sp>
        <p:nvSpPr>
          <p:cNvPr id="3" name="Content Placeholder 2">
            <a:extLst>
              <a:ext uri="{FF2B5EF4-FFF2-40B4-BE49-F238E27FC236}">
                <a16:creationId xmlns:a16="http://schemas.microsoft.com/office/drawing/2014/main" id="{52FFC101-275A-1281-2627-9B6AD5E6230C}"/>
              </a:ext>
            </a:extLst>
          </p:cNvPr>
          <p:cNvSpPr>
            <a:spLocks noGrp="1"/>
          </p:cNvSpPr>
          <p:nvPr>
            <p:ph idx="1"/>
          </p:nvPr>
        </p:nvSpPr>
        <p:spPr>
          <a:xfrm>
            <a:off x="279133" y="999759"/>
            <a:ext cx="11243999" cy="5616194"/>
          </a:xfrm>
        </p:spPr>
        <p:txBody>
          <a:bodyPr>
            <a:normAutofit/>
          </a:bodyPr>
          <a:lstStyle/>
          <a:p>
            <a:r>
              <a:rPr lang="en-US" sz="2400" dirty="0"/>
              <a:t>Since October 7, the </a:t>
            </a:r>
            <a:r>
              <a:rPr lang="en-US" sz="2400" dirty="0" err="1"/>
              <a:t>Clalit</a:t>
            </a:r>
            <a:r>
              <a:rPr lang="en-US" sz="2400" dirty="0"/>
              <a:t> Health Services Center for Mental Health Research has reported a 52% rise in anxiety disorders, a 45% increase in post-traumatic stress disorder, and a staggering 900% surge in cases of acute stress.</a:t>
            </a:r>
            <a:endParaRPr lang="ru-RU" sz="2400" dirty="0"/>
          </a:p>
          <a:p>
            <a:endParaRPr lang="en-US" sz="2400" dirty="0"/>
          </a:p>
          <a:p>
            <a:r>
              <a:rPr lang="en-US" sz="2400" dirty="0"/>
              <a:t>As of April, 38,240 children and young people under 24 have sought help from Aran since the beginning of the war. A third of the calls were related to anxiety and trauma, while one in five addressed mental pain, depression, or other mental health issues.</a:t>
            </a:r>
            <a:endParaRPr lang="ru-RU" sz="2400" dirty="0"/>
          </a:p>
          <a:p>
            <a:endParaRPr lang="en-US" sz="2400" dirty="0"/>
          </a:p>
          <a:p>
            <a:r>
              <a:rPr lang="en-US" sz="2400" dirty="0"/>
              <a:t>Given these alarming statistics and the high cost of psychological treatment, we have decided to implement a project that offers an accessible and practical solution to address the challenges of the current reality.</a:t>
            </a:r>
          </a:p>
        </p:txBody>
      </p:sp>
      <p:pic>
        <p:nvPicPr>
          <p:cNvPr id="7" name="Picture 6">
            <a:extLst>
              <a:ext uri="{FF2B5EF4-FFF2-40B4-BE49-F238E27FC236}">
                <a16:creationId xmlns:a16="http://schemas.microsoft.com/office/drawing/2014/main" id="{90AE6F15-B826-A9B3-E101-BF2117AFC0E7}"/>
              </a:ext>
            </a:extLst>
          </p:cNvPr>
          <p:cNvPicPr>
            <a:picLocks noChangeAspect="1"/>
          </p:cNvPicPr>
          <p:nvPr/>
        </p:nvPicPr>
        <p:blipFill>
          <a:blip r:embed="rId2"/>
          <a:stretch>
            <a:fillRect/>
          </a:stretch>
        </p:blipFill>
        <p:spPr>
          <a:xfrm>
            <a:off x="279133" y="737419"/>
            <a:ext cx="11633734" cy="119871"/>
          </a:xfrm>
          <a:prstGeom prst="rect">
            <a:avLst/>
          </a:prstGeom>
        </p:spPr>
      </p:pic>
      <p:sp>
        <p:nvSpPr>
          <p:cNvPr id="8" name="TextBox 7">
            <a:extLst>
              <a:ext uri="{FF2B5EF4-FFF2-40B4-BE49-F238E27FC236}">
                <a16:creationId xmlns:a16="http://schemas.microsoft.com/office/drawing/2014/main" id="{29A6CAA2-800A-68E4-7DCE-9B4CA9BA5F65}"/>
              </a:ext>
            </a:extLst>
          </p:cNvPr>
          <p:cNvSpPr txBox="1"/>
          <p:nvPr/>
        </p:nvSpPr>
        <p:spPr>
          <a:xfrm>
            <a:off x="11353800" y="194840"/>
            <a:ext cx="559066" cy="400110"/>
          </a:xfrm>
          <a:prstGeom prst="rect">
            <a:avLst/>
          </a:prstGeom>
          <a:noFill/>
          <a:ln>
            <a:solidFill>
              <a:schemeClr val="accent1"/>
            </a:solidFill>
          </a:ln>
        </p:spPr>
        <p:txBody>
          <a:bodyPr wrap="square" rtlCol="0">
            <a:spAutoFit/>
          </a:bodyPr>
          <a:lstStyle/>
          <a:p>
            <a:pPr algn="ctr"/>
            <a:r>
              <a:rPr lang="en-US" sz="2000" b="1" dirty="0"/>
              <a:t>1</a:t>
            </a:r>
            <a:endParaRPr lang="en-IL" sz="2000" b="1" dirty="0"/>
          </a:p>
        </p:txBody>
      </p:sp>
    </p:spTree>
    <p:extLst>
      <p:ext uri="{BB962C8B-B14F-4D97-AF65-F5344CB8AC3E}">
        <p14:creationId xmlns:p14="http://schemas.microsoft.com/office/powerpoint/2010/main" val="232372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C9FC2-6FDA-9F80-5800-1D9ECF2C775B}"/>
              </a:ext>
            </a:extLst>
          </p:cNvPr>
          <p:cNvSpPr>
            <a:spLocks noGrp="1"/>
          </p:cNvSpPr>
          <p:nvPr>
            <p:ph type="title"/>
          </p:nvPr>
        </p:nvSpPr>
        <p:spPr>
          <a:xfrm>
            <a:off x="838199" y="119317"/>
            <a:ext cx="10684933" cy="551156"/>
          </a:xfrm>
        </p:spPr>
        <p:txBody>
          <a:bodyPr>
            <a:normAutofit/>
          </a:bodyPr>
          <a:lstStyle/>
          <a:p>
            <a:r>
              <a:rPr lang="en-US" sz="3200" b="1" dirty="0">
                <a:solidFill>
                  <a:srgbClr val="000000"/>
                </a:solidFill>
                <a:latin typeface="Arial" panose="020B0604020202020204" pitchFamily="34" charset="0"/>
              </a:rPr>
              <a:t>The history of "mechanical Psychologist"</a:t>
            </a:r>
            <a:endParaRPr lang="en-IL" sz="3200" dirty="0"/>
          </a:p>
        </p:txBody>
      </p:sp>
      <p:sp>
        <p:nvSpPr>
          <p:cNvPr id="3" name="Content Placeholder 2">
            <a:extLst>
              <a:ext uri="{FF2B5EF4-FFF2-40B4-BE49-F238E27FC236}">
                <a16:creationId xmlns:a16="http://schemas.microsoft.com/office/drawing/2014/main" id="{C56AF28F-9125-20A0-2B6F-855893B69099}"/>
              </a:ext>
            </a:extLst>
          </p:cNvPr>
          <p:cNvSpPr>
            <a:spLocks noGrp="1"/>
          </p:cNvSpPr>
          <p:nvPr>
            <p:ph idx="1"/>
          </p:nvPr>
        </p:nvSpPr>
        <p:spPr>
          <a:xfrm>
            <a:off x="279133" y="931726"/>
            <a:ext cx="11633734" cy="2833450"/>
          </a:xfrm>
        </p:spPr>
        <p:txBody>
          <a:bodyPr>
            <a:normAutofit/>
          </a:bodyPr>
          <a:lstStyle/>
          <a:p>
            <a:pPr marL="0" indent="0">
              <a:buNone/>
            </a:pPr>
            <a:r>
              <a:rPr lang="ru-RU" sz="1600" b="1" dirty="0"/>
              <a:t>0.</a:t>
            </a:r>
            <a:r>
              <a:rPr lang="en-US" sz="1600" b="1" dirty="0"/>
              <a:t> Robert </a:t>
            </a:r>
            <a:r>
              <a:rPr lang="en-US" sz="1600" b="1" dirty="0" err="1"/>
              <a:t>Sheckley</a:t>
            </a:r>
            <a:r>
              <a:rPr lang="en-US" sz="1600" b="1" dirty="0"/>
              <a:t>. Bad Medicine </a:t>
            </a:r>
            <a:r>
              <a:rPr lang="ru-RU" sz="1600" b="1" dirty="0"/>
              <a:t>(</a:t>
            </a:r>
            <a:r>
              <a:rPr lang="en-US" sz="1600" b="1" dirty="0"/>
              <a:t>1956</a:t>
            </a:r>
            <a:r>
              <a:rPr lang="ru-RU" sz="1600" b="1" dirty="0"/>
              <a:t>)</a:t>
            </a:r>
            <a:r>
              <a:rPr lang="en-US" sz="1600" b="1" dirty="0"/>
              <a:t>. </a:t>
            </a:r>
          </a:p>
          <a:p>
            <a:r>
              <a:rPr lang="en-US" sz="1600" dirty="0"/>
              <a:t>Year 2103. A man suffers from a manic desire to kill his friend. He buys a robot psychotherapist, which is mistakenly configured to treat aliens from Mars. But Martians fundamentally lack the desire to kill. The robot does not understand the patient's motives. Therefore, it treats the patient from mania for murder by instilling in him a Martian psychological diseases. </a:t>
            </a:r>
            <a:endParaRPr lang="ru-RU" sz="1600" dirty="0"/>
          </a:p>
          <a:p>
            <a:pPr marL="0" indent="0">
              <a:buNone/>
            </a:pPr>
            <a:r>
              <a:rPr lang="en-US" sz="1600" b="1" dirty="0"/>
              <a:t>1. Early Automated Systems and ELIZA (1960s)</a:t>
            </a:r>
          </a:p>
          <a:p>
            <a:r>
              <a:rPr lang="en-US" sz="1600" kern="100" dirty="0">
                <a:effectLst/>
                <a:latin typeface="Aptos" panose="020B0004020202020204" pitchFamily="34" charset="0"/>
                <a:ea typeface="Aptos" panose="020B0004020202020204" pitchFamily="34" charset="0"/>
                <a:cs typeface="Arial" panose="020B0604020202020204" pitchFamily="34" charset="0"/>
              </a:rPr>
              <a:t>In 1966, Joseph </a:t>
            </a:r>
            <a:r>
              <a:rPr lang="en-US" sz="1600" kern="100" dirty="0" err="1">
                <a:effectLst/>
                <a:latin typeface="Aptos" panose="020B0004020202020204" pitchFamily="34" charset="0"/>
                <a:ea typeface="Aptos" panose="020B0004020202020204" pitchFamily="34" charset="0"/>
                <a:cs typeface="Arial" panose="020B0604020202020204" pitchFamily="34" charset="0"/>
              </a:rPr>
              <a:t>Weizenbaum</a:t>
            </a:r>
            <a:r>
              <a:rPr lang="en-US" sz="1600" kern="100" dirty="0">
                <a:effectLst/>
                <a:latin typeface="Aptos" panose="020B0004020202020204" pitchFamily="34" charset="0"/>
                <a:ea typeface="Aptos" panose="020B0004020202020204" pitchFamily="34" charset="0"/>
                <a:cs typeface="Arial" panose="020B0604020202020204" pitchFamily="34" charset="0"/>
              </a:rPr>
              <a:t> published program called ELIZA, which could chat to the user. The program applied pattern matching rules to statements to figure out its replies. Driven by a script named DOCTOR, it was capable of engaging humans in a conversation like empathic psychologist. Program use style after Carl Rogers, who introduced open-ended questions to encourage patients to communicate more effectively with therapists. </a:t>
            </a:r>
            <a:endParaRPr lang="en-US" sz="1600" dirty="0"/>
          </a:p>
        </p:txBody>
      </p:sp>
      <p:pic>
        <p:nvPicPr>
          <p:cNvPr id="7" name="Picture 6">
            <a:extLst>
              <a:ext uri="{FF2B5EF4-FFF2-40B4-BE49-F238E27FC236}">
                <a16:creationId xmlns:a16="http://schemas.microsoft.com/office/drawing/2014/main" id="{44FF53BB-FC36-9C18-4FCE-70B32C745279}"/>
              </a:ext>
            </a:extLst>
          </p:cNvPr>
          <p:cNvPicPr>
            <a:picLocks noChangeAspect="1"/>
          </p:cNvPicPr>
          <p:nvPr/>
        </p:nvPicPr>
        <p:blipFill>
          <a:blip r:embed="rId3"/>
          <a:stretch>
            <a:fillRect/>
          </a:stretch>
        </p:blipFill>
        <p:spPr>
          <a:xfrm>
            <a:off x="279133" y="737419"/>
            <a:ext cx="11633734" cy="119871"/>
          </a:xfrm>
          <a:prstGeom prst="rect">
            <a:avLst/>
          </a:prstGeom>
        </p:spPr>
      </p:pic>
      <p:sp>
        <p:nvSpPr>
          <p:cNvPr id="8" name="TextBox 7">
            <a:extLst>
              <a:ext uri="{FF2B5EF4-FFF2-40B4-BE49-F238E27FC236}">
                <a16:creationId xmlns:a16="http://schemas.microsoft.com/office/drawing/2014/main" id="{F6FBF147-ABE6-A5A3-D36D-3E130BE8633E}"/>
              </a:ext>
            </a:extLst>
          </p:cNvPr>
          <p:cNvSpPr txBox="1"/>
          <p:nvPr/>
        </p:nvSpPr>
        <p:spPr>
          <a:xfrm>
            <a:off x="11353800" y="194840"/>
            <a:ext cx="559066" cy="400110"/>
          </a:xfrm>
          <a:prstGeom prst="rect">
            <a:avLst/>
          </a:prstGeom>
          <a:noFill/>
          <a:ln>
            <a:solidFill>
              <a:schemeClr val="accent1"/>
            </a:solidFill>
          </a:ln>
        </p:spPr>
        <p:txBody>
          <a:bodyPr wrap="square" rtlCol="0">
            <a:spAutoFit/>
          </a:bodyPr>
          <a:lstStyle/>
          <a:p>
            <a:pPr algn="ctr"/>
            <a:r>
              <a:rPr lang="ru-RU" sz="2000" b="1" dirty="0"/>
              <a:t>2</a:t>
            </a:r>
            <a:endParaRPr lang="en-IL" sz="2000" b="1" dirty="0"/>
          </a:p>
        </p:txBody>
      </p:sp>
      <p:sp>
        <p:nvSpPr>
          <p:cNvPr id="4" name="Content Placeholder 2">
            <a:extLst>
              <a:ext uri="{FF2B5EF4-FFF2-40B4-BE49-F238E27FC236}">
                <a16:creationId xmlns:a16="http://schemas.microsoft.com/office/drawing/2014/main" id="{5EEA642F-A0C4-1156-9205-A1AC5CA479B1}"/>
              </a:ext>
            </a:extLst>
          </p:cNvPr>
          <p:cNvSpPr txBox="1">
            <a:spLocks/>
          </p:cNvSpPr>
          <p:nvPr/>
        </p:nvSpPr>
        <p:spPr>
          <a:xfrm>
            <a:off x="279133" y="3667499"/>
            <a:ext cx="7035501" cy="31905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b="1" dirty="0"/>
              <a:t>2. Rule-Based Models (1980-1990s)</a:t>
            </a:r>
          </a:p>
          <a:p>
            <a:r>
              <a:rPr lang="en-US" sz="1600" dirty="0"/>
              <a:t>In the 1980s and 1990s, "electronic psychologist" programs were based on rigid rules and logic. Programs that used cognitive-behavioral techniques offered basic scripts and simple logical chains to respond to users, but they lacked adaptability to complex or unusual questions.</a:t>
            </a:r>
          </a:p>
          <a:p>
            <a:pPr marL="0" indent="0">
              <a:buFont typeface="Arial" panose="020B0604020202020204" pitchFamily="34" charset="0"/>
              <a:buNone/>
            </a:pPr>
            <a:r>
              <a:rPr lang="en-US" sz="1600" b="1" dirty="0"/>
              <a:t>3. The Internet and Online Counseling (1990s)</a:t>
            </a:r>
          </a:p>
          <a:p>
            <a:r>
              <a:rPr lang="en-US" sz="1600" dirty="0"/>
              <a:t>In the 1990s, as the Internet developed, experiments with web-based psychological support services began. Online chat assistants, which used databases of relevant information, could direct users to useful resources. Some of these systems applied basic forms of diagnostics by asking questions to assess users’ mental states.</a:t>
            </a:r>
          </a:p>
        </p:txBody>
      </p:sp>
      <p:pic>
        <p:nvPicPr>
          <p:cNvPr id="5" name="תמונה 3">
            <a:extLst>
              <a:ext uri="{FF2B5EF4-FFF2-40B4-BE49-F238E27FC236}">
                <a16:creationId xmlns:a16="http://schemas.microsoft.com/office/drawing/2014/main" id="{00B60D4B-0F79-95BD-9F50-49F4F8CC11C7}"/>
              </a:ext>
            </a:extLst>
          </p:cNvPr>
          <p:cNvPicPr>
            <a:picLocks noChangeAspect="1"/>
          </p:cNvPicPr>
          <p:nvPr/>
        </p:nvPicPr>
        <p:blipFill>
          <a:blip r:embed="rId4"/>
          <a:srcRect l="17525" t="5863" r="10270" b="5423"/>
          <a:stretch/>
        </p:blipFill>
        <p:spPr>
          <a:xfrm>
            <a:off x="8029023" y="4314472"/>
            <a:ext cx="3883843" cy="2348688"/>
          </a:xfrm>
          <a:prstGeom prst="rect">
            <a:avLst/>
          </a:prstGeom>
        </p:spPr>
      </p:pic>
      <p:sp>
        <p:nvSpPr>
          <p:cNvPr id="6" name="Content Placeholder 2">
            <a:extLst>
              <a:ext uri="{FF2B5EF4-FFF2-40B4-BE49-F238E27FC236}">
                <a16:creationId xmlns:a16="http://schemas.microsoft.com/office/drawing/2014/main" id="{F6B6AB6C-C3F6-C9A2-44B1-12417A87850D}"/>
              </a:ext>
            </a:extLst>
          </p:cNvPr>
          <p:cNvSpPr txBox="1">
            <a:spLocks/>
          </p:cNvSpPr>
          <p:nvPr/>
        </p:nvSpPr>
        <p:spPr>
          <a:xfrm>
            <a:off x="7573383" y="3291928"/>
            <a:ext cx="4511039" cy="94649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5000"/>
              </a:lnSpc>
              <a:spcAft>
                <a:spcPts val="800"/>
              </a:spcAft>
              <a:buNone/>
            </a:pPr>
            <a:r>
              <a:rPr lang="en-US" sz="1600" b="1" kern="100" dirty="0">
                <a:effectLst/>
                <a:latin typeface="Aptos" panose="020B0004020202020204" pitchFamily="34" charset="0"/>
                <a:ea typeface="Aptos" panose="020B0004020202020204" pitchFamily="34" charset="0"/>
                <a:cs typeface="Arial" panose="020B0604020202020204" pitchFamily="34" charset="0"/>
              </a:rPr>
              <a:t>A robot</a:t>
            </a:r>
            <a:r>
              <a:rPr lang="ru-RU" sz="1600" b="1" kern="100" dirty="0">
                <a:effectLst/>
                <a:latin typeface="Aptos" panose="020B0004020202020204" pitchFamily="34" charset="0"/>
                <a:ea typeface="Aptos" panose="020B0004020202020204" pitchFamily="34" charset="0"/>
                <a:cs typeface="Arial" panose="020B0604020202020204" pitchFamily="34" charset="0"/>
              </a:rPr>
              <a:t>-</a:t>
            </a:r>
            <a:r>
              <a:rPr lang="en-US" sz="1600" b="1" kern="100" dirty="0">
                <a:effectLst/>
                <a:latin typeface="Aptos" panose="020B0004020202020204" pitchFamily="34" charset="0"/>
                <a:ea typeface="Aptos" panose="020B0004020202020204" pitchFamily="34" charset="0"/>
                <a:cs typeface="Arial" panose="020B0604020202020204" pitchFamily="34" charset="0"/>
              </a:rPr>
              <a:t>Psychologist listens to the patient and </a:t>
            </a:r>
            <a:r>
              <a:rPr lang="en-US" sz="1600" b="1" kern="100" dirty="0">
                <a:latin typeface="Aptos" panose="020B0004020202020204" pitchFamily="34" charset="0"/>
                <a:cs typeface="Arial" panose="020B0604020202020204" pitchFamily="34" charset="0"/>
              </a:rPr>
              <a:t>thinks to itself: "Damn, how great that my antivirus won't let depression virus through."</a:t>
            </a:r>
            <a:endParaRPr lang="en-IL" sz="1600" b="1" kern="100" dirty="0">
              <a:latin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3699131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DA970A-2125-CC39-D593-3C646A03F9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34ECA8-0A7D-A1AE-2C28-ACDC9E3EE118}"/>
              </a:ext>
            </a:extLst>
          </p:cNvPr>
          <p:cNvSpPr>
            <a:spLocks noGrp="1"/>
          </p:cNvSpPr>
          <p:nvPr>
            <p:ph type="title"/>
          </p:nvPr>
        </p:nvSpPr>
        <p:spPr>
          <a:xfrm>
            <a:off x="838199" y="119317"/>
            <a:ext cx="10684933" cy="551156"/>
          </a:xfrm>
        </p:spPr>
        <p:txBody>
          <a:bodyPr>
            <a:normAutofit/>
          </a:bodyPr>
          <a:lstStyle/>
          <a:p>
            <a:r>
              <a:rPr lang="en-US" sz="3200" b="1" dirty="0">
                <a:solidFill>
                  <a:srgbClr val="000000"/>
                </a:solidFill>
                <a:latin typeface="Arial" panose="020B0604020202020204" pitchFamily="34" charset="0"/>
              </a:rPr>
              <a:t>The history of "mechanical Psychologist"</a:t>
            </a:r>
            <a:endParaRPr lang="en-IL" sz="3200" dirty="0"/>
          </a:p>
        </p:txBody>
      </p:sp>
      <p:sp>
        <p:nvSpPr>
          <p:cNvPr id="3" name="Content Placeholder 2">
            <a:extLst>
              <a:ext uri="{FF2B5EF4-FFF2-40B4-BE49-F238E27FC236}">
                <a16:creationId xmlns:a16="http://schemas.microsoft.com/office/drawing/2014/main" id="{DB19E735-E978-7FBE-98FE-51D7F33371A4}"/>
              </a:ext>
            </a:extLst>
          </p:cNvPr>
          <p:cNvSpPr>
            <a:spLocks noGrp="1"/>
          </p:cNvSpPr>
          <p:nvPr>
            <p:ph idx="1"/>
          </p:nvPr>
        </p:nvSpPr>
        <p:spPr>
          <a:xfrm>
            <a:off x="279133" y="931727"/>
            <a:ext cx="11633734" cy="4694522"/>
          </a:xfrm>
        </p:spPr>
        <p:txBody>
          <a:bodyPr>
            <a:normAutofit/>
          </a:bodyPr>
          <a:lstStyle/>
          <a:p>
            <a:pPr marL="0" indent="0">
              <a:buNone/>
            </a:pPr>
            <a:r>
              <a:rPr lang="en-US" sz="1600" b="1" dirty="0"/>
              <a:t>4. Systems Using Statistical and Linguistic Models (2000s)</a:t>
            </a:r>
          </a:p>
          <a:p>
            <a:r>
              <a:rPr lang="en-US" sz="1600" dirty="0"/>
              <a:t>During the 2000s, with the advancement of NLP (Natural Language Processing) and statistical modeling, electronic psychologists became more flexible and "sensitive" to context. </a:t>
            </a:r>
          </a:p>
          <a:p>
            <a:pPr marL="0" indent="0">
              <a:buNone/>
            </a:pPr>
            <a:r>
              <a:rPr lang="en-US" sz="1600" b="1" dirty="0"/>
              <a:t>5. Integration of AI and Machine Learning (2010s)</a:t>
            </a:r>
          </a:p>
          <a:p>
            <a:r>
              <a:rPr lang="en-US" sz="1600" dirty="0"/>
              <a:t>Around the 2010s, machine learning allowed electronic psychologists to process large datasets and identify connections that were previously unclear. Commercial applications, like </a:t>
            </a:r>
            <a:r>
              <a:rPr lang="en-US" sz="1600" dirty="0" err="1"/>
              <a:t>Woebot</a:t>
            </a:r>
            <a:r>
              <a:rPr lang="en-US" sz="1600" dirty="0"/>
              <a:t> and </a:t>
            </a:r>
            <a:r>
              <a:rPr lang="en-US" sz="1600" dirty="0" err="1"/>
              <a:t>Replika</a:t>
            </a:r>
            <a:r>
              <a:rPr lang="en-US" sz="1600" dirty="0"/>
              <a:t>, began using AI for adaptive therapy. These programs could adjust to users depending on their moods and preferences. </a:t>
            </a:r>
          </a:p>
        </p:txBody>
      </p:sp>
      <p:pic>
        <p:nvPicPr>
          <p:cNvPr id="7" name="Picture 6">
            <a:extLst>
              <a:ext uri="{FF2B5EF4-FFF2-40B4-BE49-F238E27FC236}">
                <a16:creationId xmlns:a16="http://schemas.microsoft.com/office/drawing/2014/main" id="{F76B2A30-379F-B4EB-0CA8-F43C50965CF8}"/>
              </a:ext>
            </a:extLst>
          </p:cNvPr>
          <p:cNvPicPr>
            <a:picLocks noChangeAspect="1"/>
          </p:cNvPicPr>
          <p:nvPr/>
        </p:nvPicPr>
        <p:blipFill>
          <a:blip r:embed="rId3"/>
          <a:stretch>
            <a:fillRect/>
          </a:stretch>
        </p:blipFill>
        <p:spPr>
          <a:xfrm>
            <a:off x="279133" y="737419"/>
            <a:ext cx="11633734" cy="119871"/>
          </a:xfrm>
          <a:prstGeom prst="rect">
            <a:avLst/>
          </a:prstGeom>
        </p:spPr>
      </p:pic>
      <p:sp>
        <p:nvSpPr>
          <p:cNvPr id="8" name="TextBox 7">
            <a:extLst>
              <a:ext uri="{FF2B5EF4-FFF2-40B4-BE49-F238E27FC236}">
                <a16:creationId xmlns:a16="http://schemas.microsoft.com/office/drawing/2014/main" id="{F873F9C5-2CB8-B42D-C81F-3627CA82DEDB}"/>
              </a:ext>
            </a:extLst>
          </p:cNvPr>
          <p:cNvSpPr txBox="1"/>
          <p:nvPr/>
        </p:nvSpPr>
        <p:spPr>
          <a:xfrm>
            <a:off x="11353800" y="194840"/>
            <a:ext cx="559066" cy="400110"/>
          </a:xfrm>
          <a:prstGeom prst="rect">
            <a:avLst/>
          </a:prstGeom>
          <a:noFill/>
          <a:ln>
            <a:solidFill>
              <a:schemeClr val="accent1"/>
            </a:solidFill>
          </a:ln>
        </p:spPr>
        <p:txBody>
          <a:bodyPr wrap="square" rtlCol="0">
            <a:spAutoFit/>
          </a:bodyPr>
          <a:lstStyle/>
          <a:p>
            <a:pPr algn="ctr"/>
            <a:r>
              <a:rPr lang="ru-RU" sz="2000" b="1" dirty="0"/>
              <a:t>3</a:t>
            </a:r>
            <a:endParaRPr lang="en-IL" sz="2000" b="1" dirty="0"/>
          </a:p>
        </p:txBody>
      </p:sp>
      <p:sp>
        <p:nvSpPr>
          <p:cNvPr id="4" name="Content Placeholder 2">
            <a:extLst>
              <a:ext uri="{FF2B5EF4-FFF2-40B4-BE49-F238E27FC236}">
                <a16:creationId xmlns:a16="http://schemas.microsoft.com/office/drawing/2014/main" id="{EC471DF6-1FBF-050B-BE44-59D29B8D575F}"/>
              </a:ext>
            </a:extLst>
          </p:cNvPr>
          <p:cNvSpPr txBox="1">
            <a:spLocks/>
          </p:cNvSpPr>
          <p:nvPr/>
        </p:nvSpPr>
        <p:spPr>
          <a:xfrm>
            <a:off x="279133" y="3162217"/>
            <a:ext cx="7122695" cy="36957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b="1" dirty="0"/>
              <a:t>6. Modern Systems with Deep Learning and Emotional Intelligence (2020s)</a:t>
            </a:r>
          </a:p>
          <a:p>
            <a:r>
              <a:rPr lang="en-US" sz="1600" dirty="0"/>
              <a:t>In recent years, deep learning and multi-layered neural networks have enabled electronic psychologists to reach high levels of personalization. Speech recognition, emotion analysis in text, voice tone analysis, and facial expression reading now make it possible not only to understand but also to empathize with the user. Modern systems, like ChatGPT, can understand context and "retain memory," offering not just advice but also emotional support. Tools based on Retrieval-Augmented Generation (RAG) allow models to access various external data sources, broadening their expertise.</a:t>
            </a:r>
          </a:p>
          <a:p>
            <a:pPr marL="0" indent="0">
              <a:buFont typeface="Arial" panose="020B0604020202020204" pitchFamily="34" charset="0"/>
              <a:buNone/>
            </a:pPr>
            <a:r>
              <a:rPr lang="en-US" sz="1600" b="1" dirty="0"/>
              <a:t>7. Future: Automation and Expanded Functionality</a:t>
            </a:r>
          </a:p>
          <a:p>
            <a:r>
              <a:rPr lang="en-US" sz="1600" dirty="0"/>
              <a:t>In the future, electronic psychologists are expected to possess an even deeper understanding of emotional and cognitive states, predict tendencies toward psychological issues, and provide real-time support based on biometrics and behavioral analysis. </a:t>
            </a:r>
          </a:p>
        </p:txBody>
      </p:sp>
      <p:sp>
        <p:nvSpPr>
          <p:cNvPr id="6" name="Content Placeholder 2">
            <a:extLst>
              <a:ext uri="{FF2B5EF4-FFF2-40B4-BE49-F238E27FC236}">
                <a16:creationId xmlns:a16="http://schemas.microsoft.com/office/drawing/2014/main" id="{366568C2-65C7-3D71-41CD-78D40B9C00D7}"/>
              </a:ext>
            </a:extLst>
          </p:cNvPr>
          <p:cNvSpPr txBox="1">
            <a:spLocks/>
          </p:cNvSpPr>
          <p:nvPr/>
        </p:nvSpPr>
        <p:spPr>
          <a:xfrm>
            <a:off x="8029023" y="3127322"/>
            <a:ext cx="3621509" cy="6862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5000"/>
              </a:lnSpc>
              <a:spcAft>
                <a:spcPts val="800"/>
              </a:spcAft>
              <a:buNone/>
            </a:pPr>
            <a:r>
              <a:rPr lang="en-US" sz="1600" b="1" kern="100" dirty="0">
                <a:effectLst/>
                <a:latin typeface="Aptos" panose="020B0004020202020204" pitchFamily="34" charset="0"/>
                <a:ea typeface="Aptos" panose="020B0004020202020204" pitchFamily="34" charset="0"/>
                <a:cs typeface="Arial" panose="020B0604020202020204" pitchFamily="34" charset="0"/>
              </a:rPr>
              <a:t>Judging by the patient's biometrics, he is lying </a:t>
            </a:r>
            <a:r>
              <a:rPr lang="en-US" sz="1600" b="1" kern="100" dirty="0">
                <a:latin typeface="Aptos" panose="020B0004020202020204" pitchFamily="34" charset="0"/>
                <a:ea typeface="Aptos" panose="020B0004020202020204" pitchFamily="34" charset="0"/>
                <a:cs typeface="Arial" panose="020B0604020202020204" pitchFamily="34" charset="0"/>
              </a:rPr>
              <a:t>even </a:t>
            </a:r>
            <a:r>
              <a:rPr lang="en-US" sz="1600" b="1" kern="100" dirty="0">
                <a:effectLst/>
                <a:latin typeface="Aptos" panose="020B0004020202020204" pitchFamily="34" charset="0"/>
                <a:ea typeface="Aptos" panose="020B0004020202020204" pitchFamily="34" charset="0"/>
                <a:cs typeface="Arial" panose="020B0604020202020204" pitchFamily="34" charset="0"/>
              </a:rPr>
              <a:t>to me.</a:t>
            </a:r>
            <a:endParaRPr lang="en-IL" sz="1600" b="1" kern="100" dirty="0">
              <a:latin typeface="Aptos" panose="020B00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99731757-3731-EB88-5F07-CD3F6F1F9798}"/>
              </a:ext>
            </a:extLst>
          </p:cNvPr>
          <p:cNvPicPr>
            <a:picLocks noChangeAspect="1"/>
          </p:cNvPicPr>
          <p:nvPr/>
        </p:nvPicPr>
        <p:blipFill>
          <a:blip r:embed="rId4"/>
          <a:stretch>
            <a:fillRect/>
          </a:stretch>
        </p:blipFill>
        <p:spPr>
          <a:xfrm>
            <a:off x="8029023" y="3784688"/>
            <a:ext cx="3883843" cy="2878472"/>
          </a:xfrm>
          <a:prstGeom prst="rect">
            <a:avLst/>
          </a:prstGeom>
        </p:spPr>
      </p:pic>
    </p:spTree>
    <p:extLst>
      <p:ext uri="{BB962C8B-B14F-4D97-AF65-F5344CB8AC3E}">
        <p14:creationId xmlns:p14="http://schemas.microsoft.com/office/powerpoint/2010/main" val="3003324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FF680-936E-E402-9CC4-923777F13D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869FA0-2F74-C87D-A1E0-B14EBDC987BE}"/>
              </a:ext>
            </a:extLst>
          </p:cNvPr>
          <p:cNvSpPr>
            <a:spLocks noGrp="1"/>
          </p:cNvSpPr>
          <p:nvPr>
            <p:ph type="title"/>
          </p:nvPr>
        </p:nvSpPr>
        <p:spPr>
          <a:xfrm>
            <a:off x="838200" y="119317"/>
            <a:ext cx="10515600" cy="551156"/>
          </a:xfrm>
        </p:spPr>
        <p:txBody>
          <a:bodyPr>
            <a:normAutofit/>
          </a:bodyPr>
          <a:lstStyle/>
          <a:p>
            <a:r>
              <a:rPr lang="en-US" sz="3200" b="1" dirty="0">
                <a:solidFill>
                  <a:srgbClr val="000000"/>
                </a:solidFill>
                <a:latin typeface="Arial" panose="020B0604020202020204" pitchFamily="34" charset="0"/>
              </a:rPr>
              <a:t>The main methods of our Psychologist program</a:t>
            </a:r>
            <a:endParaRPr lang="en-IL" sz="3200" b="1" dirty="0">
              <a:solidFill>
                <a:srgbClr val="000000"/>
              </a:solidFill>
              <a:latin typeface="Arial" panose="020B0604020202020204" pitchFamily="34" charset="0"/>
            </a:endParaRPr>
          </a:p>
        </p:txBody>
      </p:sp>
      <p:pic>
        <p:nvPicPr>
          <p:cNvPr id="7" name="Picture 6">
            <a:extLst>
              <a:ext uri="{FF2B5EF4-FFF2-40B4-BE49-F238E27FC236}">
                <a16:creationId xmlns:a16="http://schemas.microsoft.com/office/drawing/2014/main" id="{33EC1903-5BE8-CC46-F681-BCD3A77AFBD2}"/>
              </a:ext>
            </a:extLst>
          </p:cNvPr>
          <p:cNvPicPr>
            <a:picLocks noChangeAspect="1"/>
          </p:cNvPicPr>
          <p:nvPr/>
        </p:nvPicPr>
        <p:blipFill>
          <a:blip r:embed="rId3"/>
          <a:stretch>
            <a:fillRect/>
          </a:stretch>
        </p:blipFill>
        <p:spPr>
          <a:xfrm>
            <a:off x="279133" y="737419"/>
            <a:ext cx="11633734" cy="119871"/>
          </a:xfrm>
          <a:prstGeom prst="rect">
            <a:avLst/>
          </a:prstGeom>
        </p:spPr>
      </p:pic>
      <p:sp>
        <p:nvSpPr>
          <p:cNvPr id="6" name="Content Placeholder 2">
            <a:extLst>
              <a:ext uri="{FF2B5EF4-FFF2-40B4-BE49-F238E27FC236}">
                <a16:creationId xmlns:a16="http://schemas.microsoft.com/office/drawing/2014/main" id="{0C749132-C028-B2F9-0CD4-598EFBCED1CD}"/>
              </a:ext>
            </a:extLst>
          </p:cNvPr>
          <p:cNvSpPr txBox="1">
            <a:spLocks/>
          </p:cNvSpPr>
          <p:nvPr/>
        </p:nvSpPr>
        <p:spPr>
          <a:xfrm>
            <a:off x="279135" y="1012722"/>
            <a:ext cx="6358333" cy="584527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t>Fine</a:t>
            </a:r>
            <a:r>
              <a:rPr lang="ru-RU" sz="2000" b="1" dirty="0"/>
              <a:t>-</a:t>
            </a:r>
            <a:r>
              <a:rPr lang="en-US" sz="2000" b="1" dirty="0"/>
              <a:t>tuned LLM model</a:t>
            </a:r>
            <a:r>
              <a:rPr lang="ru-RU" sz="2000" b="1" dirty="0"/>
              <a:t> </a:t>
            </a:r>
            <a:r>
              <a:rPr lang="en-US" sz="2000" dirty="0"/>
              <a:t>for Socratic-style questions therapy:</a:t>
            </a:r>
          </a:p>
          <a:p>
            <a:pPr lvl="1">
              <a:lnSpc>
                <a:spcPct val="100000"/>
              </a:lnSpc>
            </a:pPr>
            <a:r>
              <a:rPr lang="en-US" sz="1600" dirty="0"/>
              <a:t>"What do you mean by that? Can you explain it further?"</a:t>
            </a:r>
          </a:p>
          <a:p>
            <a:pPr lvl="1">
              <a:lnSpc>
                <a:spcPct val="100000"/>
              </a:lnSpc>
            </a:pPr>
            <a:r>
              <a:rPr lang="en-US" sz="1600" dirty="0"/>
              <a:t>"What evidence supports this belief?"</a:t>
            </a:r>
          </a:p>
          <a:p>
            <a:pPr lvl="1">
              <a:lnSpc>
                <a:spcPct val="100000"/>
              </a:lnSpc>
            </a:pPr>
            <a:r>
              <a:rPr lang="en-US" sz="1600" dirty="0"/>
              <a:t>"Are there any experiences or facts that might challenge it?"</a:t>
            </a:r>
          </a:p>
          <a:p>
            <a:pPr lvl="1">
              <a:lnSpc>
                <a:spcPct val="100000"/>
              </a:lnSpc>
            </a:pPr>
            <a:r>
              <a:rPr lang="en-US" sz="1600" dirty="0"/>
              <a:t>"What assumptions might you be making here?"</a:t>
            </a:r>
          </a:p>
          <a:p>
            <a:pPr lvl="1">
              <a:lnSpc>
                <a:spcPct val="100000"/>
              </a:lnSpc>
            </a:pPr>
            <a:r>
              <a:rPr lang="en-US" sz="1600" dirty="0"/>
              <a:t>"How might someone else see this situation?"</a:t>
            </a:r>
          </a:p>
          <a:p>
            <a:pPr lvl="1">
              <a:lnSpc>
                <a:spcPct val="100000"/>
              </a:lnSpc>
            </a:pPr>
            <a:r>
              <a:rPr lang="en-US" sz="1600" dirty="0"/>
              <a:t>"What would happen if you looked at this differently?"</a:t>
            </a:r>
          </a:p>
          <a:p>
            <a:pPr lvl="1">
              <a:lnSpc>
                <a:spcPct val="100000"/>
              </a:lnSpc>
            </a:pPr>
            <a:r>
              <a:rPr lang="en-US" sz="1600" dirty="0"/>
              <a:t>"Why does this matter to you?“</a:t>
            </a:r>
            <a:endParaRPr lang="ru-RU" sz="1600" dirty="0"/>
          </a:p>
          <a:p>
            <a:pPr marL="0" indent="0">
              <a:lnSpc>
                <a:spcPct val="200000"/>
              </a:lnSpc>
              <a:buNone/>
            </a:pPr>
            <a:r>
              <a:rPr lang="en-US" sz="2000" b="1" dirty="0"/>
              <a:t>Retrieval-Augmented Generation</a:t>
            </a:r>
            <a:endParaRPr lang="ru-RU" sz="2000" b="1" dirty="0"/>
          </a:p>
          <a:p>
            <a:pPr lvl="1">
              <a:lnSpc>
                <a:spcPct val="100000"/>
              </a:lnSpc>
            </a:pPr>
            <a:r>
              <a:rPr lang="en-US" sz="1600" dirty="0"/>
              <a:t>In addition to recording the current conversation, relevant information from the patient's previous conversations is transmitted</a:t>
            </a:r>
            <a:r>
              <a:rPr lang="ru-RU" sz="1600" dirty="0"/>
              <a:t> </a:t>
            </a:r>
            <a:r>
              <a:rPr lang="en-US" sz="1600" dirty="0"/>
              <a:t>to LLM model</a:t>
            </a:r>
            <a:endParaRPr lang="ru-RU" sz="1600" dirty="0"/>
          </a:p>
          <a:p>
            <a:pPr marL="0" indent="0">
              <a:lnSpc>
                <a:spcPct val="100000"/>
              </a:lnSpc>
              <a:buNone/>
            </a:pPr>
            <a:r>
              <a:rPr lang="en-US" sz="2000" b="1" dirty="0"/>
              <a:t>Analysis of emotions </a:t>
            </a:r>
            <a:endParaRPr lang="ru-RU" sz="2000" b="1" dirty="0"/>
          </a:p>
          <a:p>
            <a:pPr lvl="1">
              <a:lnSpc>
                <a:spcPct val="100000"/>
              </a:lnSpc>
            </a:pPr>
            <a:r>
              <a:rPr lang="ru-RU" sz="1600" dirty="0"/>
              <a:t> </a:t>
            </a:r>
            <a:r>
              <a:rPr lang="en-US" sz="1600" dirty="0"/>
              <a:t>simple function based on two primary features of speech: energy and pitch</a:t>
            </a:r>
            <a:endParaRPr lang="ru-RU" sz="1600" dirty="0"/>
          </a:p>
          <a:p>
            <a:pPr lvl="1">
              <a:lnSpc>
                <a:spcPct val="150000"/>
              </a:lnSpc>
            </a:pPr>
            <a:endParaRPr lang="ru-RU" sz="1600" dirty="0"/>
          </a:p>
          <a:p>
            <a:pPr marL="0" indent="0">
              <a:lnSpc>
                <a:spcPct val="200000"/>
              </a:lnSpc>
              <a:buNone/>
            </a:pPr>
            <a:endParaRPr lang="ru-RU" sz="2000" b="1" dirty="0"/>
          </a:p>
        </p:txBody>
      </p:sp>
      <p:sp>
        <p:nvSpPr>
          <p:cNvPr id="26" name="TextBox 25">
            <a:extLst>
              <a:ext uri="{FF2B5EF4-FFF2-40B4-BE49-F238E27FC236}">
                <a16:creationId xmlns:a16="http://schemas.microsoft.com/office/drawing/2014/main" id="{8BF5803A-C358-B724-6671-3D91300EC909}"/>
              </a:ext>
            </a:extLst>
          </p:cNvPr>
          <p:cNvSpPr txBox="1"/>
          <p:nvPr/>
        </p:nvSpPr>
        <p:spPr>
          <a:xfrm>
            <a:off x="11353800" y="194840"/>
            <a:ext cx="559066" cy="400110"/>
          </a:xfrm>
          <a:prstGeom prst="rect">
            <a:avLst/>
          </a:prstGeom>
          <a:noFill/>
          <a:ln>
            <a:solidFill>
              <a:schemeClr val="accent1"/>
            </a:solidFill>
          </a:ln>
        </p:spPr>
        <p:txBody>
          <a:bodyPr wrap="square" rtlCol="0">
            <a:spAutoFit/>
          </a:bodyPr>
          <a:lstStyle/>
          <a:p>
            <a:pPr algn="ctr"/>
            <a:r>
              <a:rPr lang="ru-RU" sz="2000" b="1" dirty="0"/>
              <a:t>4</a:t>
            </a:r>
            <a:endParaRPr lang="en-IL" sz="2000" b="1" dirty="0"/>
          </a:p>
        </p:txBody>
      </p:sp>
      <p:pic>
        <p:nvPicPr>
          <p:cNvPr id="3" name="תמונה 5">
            <a:extLst>
              <a:ext uri="{FF2B5EF4-FFF2-40B4-BE49-F238E27FC236}">
                <a16:creationId xmlns:a16="http://schemas.microsoft.com/office/drawing/2014/main" id="{5D218AA3-A2BA-4B56-BB70-A4111EB27E11}"/>
              </a:ext>
            </a:extLst>
          </p:cNvPr>
          <p:cNvPicPr>
            <a:picLocks noChangeAspect="1"/>
          </p:cNvPicPr>
          <p:nvPr/>
        </p:nvPicPr>
        <p:blipFill>
          <a:blip r:embed="rId4"/>
          <a:stretch>
            <a:fillRect/>
          </a:stretch>
        </p:blipFill>
        <p:spPr>
          <a:xfrm>
            <a:off x="6798833" y="1631259"/>
            <a:ext cx="5114032" cy="5031901"/>
          </a:xfrm>
          <a:prstGeom prst="rect">
            <a:avLst/>
          </a:prstGeom>
        </p:spPr>
      </p:pic>
      <p:sp>
        <p:nvSpPr>
          <p:cNvPr id="5" name="Content Placeholder 2">
            <a:extLst>
              <a:ext uri="{FF2B5EF4-FFF2-40B4-BE49-F238E27FC236}">
                <a16:creationId xmlns:a16="http://schemas.microsoft.com/office/drawing/2014/main" id="{54800ED7-A173-4C5F-DFF0-89D5C923007B}"/>
              </a:ext>
            </a:extLst>
          </p:cNvPr>
          <p:cNvSpPr txBox="1">
            <a:spLocks/>
          </p:cNvSpPr>
          <p:nvPr/>
        </p:nvSpPr>
        <p:spPr>
          <a:xfrm>
            <a:off x="6798833" y="937421"/>
            <a:ext cx="4216997" cy="56865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5000"/>
              </a:lnSpc>
              <a:spcAft>
                <a:spcPts val="800"/>
              </a:spcAft>
              <a:buNone/>
            </a:pPr>
            <a:r>
              <a:rPr lang="en-US" sz="1600" b="1" kern="100" dirty="0">
                <a:effectLst/>
                <a:latin typeface="Aptos" panose="020B0004020202020204" pitchFamily="34" charset="0"/>
                <a:ea typeface="Aptos" panose="020B0004020202020204" pitchFamily="34" charset="0"/>
                <a:cs typeface="Arial" panose="020B0604020202020204" pitchFamily="34" charset="0"/>
              </a:rPr>
              <a:t>This image is just for show</a:t>
            </a:r>
            <a:r>
              <a:rPr lang="ru-RU" sz="1600" b="1" kern="100" dirty="0">
                <a:effectLst/>
                <a:latin typeface="Aptos" panose="020B0004020202020204" pitchFamily="34" charset="0"/>
                <a:ea typeface="Aptos" panose="020B0004020202020204" pitchFamily="34" charset="0"/>
                <a:cs typeface="Arial" panose="020B0604020202020204" pitchFamily="34" charset="0"/>
              </a:rPr>
              <a:t> </a:t>
            </a:r>
            <a:r>
              <a:rPr lang="en-US" sz="1600" b="1" kern="100" dirty="0">
                <a:effectLst/>
                <a:latin typeface="Aptos" panose="020B0004020202020204" pitchFamily="34" charset="0"/>
                <a:ea typeface="Aptos" panose="020B0004020202020204" pitchFamily="34" charset="0"/>
                <a:cs typeface="Arial" panose="020B0604020202020204" pitchFamily="34" charset="0"/>
              </a:rPr>
              <a:t>—</a:t>
            </a:r>
            <a:r>
              <a:rPr lang="ru-RU" sz="1600" b="1" kern="100" dirty="0">
                <a:effectLst/>
                <a:latin typeface="Aptos" panose="020B0004020202020204" pitchFamily="34" charset="0"/>
                <a:ea typeface="Aptos" panose="020B0004020202020204" pitchFamily="34" charset="0"/>
                <a:cs typeface="Arial" panose="020B0604020202020204" pitchFamily="34" charset="0"/>
              </a:rPr>
              <a:t> </a:t>
            </a:r>
            <a:r>
              <a:rPr lang="en-US" sz="1600" b="1" kern="100" dirty="0">
                <a:effectLst/>
                <a:latin typeface="Aptos" panose="020B0004020202020204" pitchFamily="34" charset="0"/>
                <a:ea typeface="Aptos" panose="020B0004020202020204" pitchFamily="34" charset="0"/>
                <a:cs typeface="Arial" panose="020B0604020202020204" pitchFamily="34" charset="0"/>
              </a:rPr>
              <a:t>don’t worry, the actual program logic is coming right up!</a:t>
            </a:r>
            <a:endParaRPr lang="en-IL" sz="1600" b="1" dirty="0"/>
          </a:p>
        </p:txBody>
      </p:sp>
    </p:spTree>
    <p:extLst>
      <p:ext uri="{BB962C8B-B14F-4D97-AF65-F5344CB8AC3E}">
        <p14:creationId xmlns:p14="http://schemas.microsoft.com/office/powerpoint/2010/main" val="3403694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C9FC2-6FDA-9F80-5800-1D9ECF2C775B}"/>
              </a:ext>
            </a:extLst>
          </p:cNvPr>
          <p:cNvSpPr>
            <a:spLocks noGrp="1"/>
          </p:cNvSpPr>
          <p:nvPr>
            <p:ph type="title"/>
          </p:nvPr>
        </p:nvSpPr>
        <p:spPr>
          <a:xfrm>
            <a:off x="838200" y="119317"/>
            <a:ext cx="10515600" cy="551156"/>
          </a:xfrm>
        </p:spPr>
        <p:txBody>
          <a:bodyPr>
            <a:normAutofit/>
          </a:bodyPr>
          <a:lstStyle/>
          <a:p>
            <a:r>
              <a:rPr lang="en-US" sz="3200" b="1" dirty="0">
                <a:solidFill>
                  <a:srgbClr val="000000"/>
                </a:solidFill>
                <a:latin typeface="Arial" panose="020B0604020202020204" pitchFamily="34" charset="0"/>
              </a:rPr>
              <a:t>Database Structure Overview</a:t>
            </a:r>
            <a:endParaRPr lang="en-IL" sz="3200" b="1" dirty="0">
              <a:solidFill>
                <a:srgbClr val="000000"/>
              </a:solidFill>
              <a:latin typeface="Arial" panose="020B0604020202020204" pitchFamily="34" charset="0"/>
            </a:endParaRPr>
          </a:p>
        </p:txBody>
      </p:sp>
      <p:pic>
        <p:nvPicPr>
          <p:cNvPr id="7" name="Picture 6">
            <a:extLst>
              <a:ext uri="{FF2B5EF4-FFF2-40B4-BE49-F238E27FC236}">
                <a16:creationId xmlns:a16="http://schemas.microsoft.com/office/drawing/2014/main" id="{44FF53BB-FC36-9C18-4FCE-70B32C745279}"/>
              </a:ext>
            </a:extLst>
          </p:cNvPr>
          <p:cNvPicPr>
            <a:picLocks noChangeAspect="1"/>
          </p:cNvPicPr>
          <p:nvPr/>
        </p:nvPicPr>
        <p:blipFill>
          <a:blip r:embed="rId3"/>
          <a:stretch>
            <a:fillRect/>
          </a:stretch>
        </p:blipFill>
        <p:spPr>
          <a:xfrm>
            <a:off x="279133" y="737419"/>
            <a:ext cx="11633734" cy="119871"/>
          </a:xfrm>
          <a:prstGeom prst="rect">
            <a:avLst/>
          </a:prstGeom>
        </p:spPr>
      </p:pic>
      <p:sp>
        <p:nvSpPr>
          <p:cNvPr id="6" name="Content Placeholder 2">
            <a:extLst>
              <a:ext uri="{FF2B5EF4-FFF2-40B4-BE49-F238E27FC236}">
                <a16:creationId xmlns:a16="http://schemas.microsoft.com/office/drawing/2014/main" id="{74C5299E-FCB0-9B8A-F834-EB5598F15603}"/>
              </a:ext>
            </a:extLst>
          </p:cNvPr>
          <p:cNvSpPr txBox="1">
            <a:spLocks/>
          </p:cNvSpPr>
          <p:nvPr/>
        </p:nvSpPr>
        <p:spPr>
          <a:xfrm>
            <a:off x="279135" y="1012723"/>
            <a:ext cx="6777648" cy="57259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5000"/>
              </a:lnSpc>
              <a:spcAft>
                <a:spcPts val="800"/>
              </a:spcAft>
              <a:buNone/>
            </a:pPr>
            <a:r>
              <a:rPr lang="en-IL" sz="2000" kern="100" dirty="0">
                <a:effectLst/>
                <a:latin typeface="Aptos" panose="020B0004020202020204" pitchFamily="34" charset="0"/>
                <a:ea typeface="Aptos" panose="020B0004020202020204" pitchFamily="34" charset="0"/>
                <a:cs typeface="Arial" panose="020B0604020202020204" pitchFamily="34" charset="0"/>
              </a:rPr>
              <a:t>The database contains two primary tables: </a:t>
            </a:r>
            <a:r>
              <a:rPr lang="en-IL" sz="2000" b="1" kern="100" dirty="0">
                <a:effectLst/>
                <a:latin typeface="Aptos" panose="020B0004020202020204" pitchFamily="34" charset="0"/>
                <a:ea typeface="Aptos" panose="020B0004020202020204" pitchFamily="34" charset="0"/>
                <a:cs typeface="Arial" panose="020B0604020202020204" pitchFamily="34" charset="0"/>
              </a:rPr>
              <a:t>Patients</a:t>
            </a:r>
            <a:r>
              <a:rPr lang="en-IL" sz="2000" kern="100" dirty="0">
                <a:effectLst/>
                <a:latin typeface="Aptos" panose="020B0004020202020204" pitchFamily="34" charset="0"/>
                <a:ea typeface="Aptos" panose="020B0004020202020204" pitchFamily="34" charset="0"/>
                <a:cs typeface="Arial" panose="020B0604020202020204" pitchFamily="34" charset="0"/>
              </a:rPr>
              <a:t> and </a:t>
            </a:r>
            <a:r>
              <a:rPr lang="en-IL" sz="2000" b="1" kern="100" dirty="0">
                <a:effectLst/>
                <a:latin typeface="Aptos" panose="020B0004020202020204" pitchFamily="34" charset="0"/>
                <a:ea typeface="Aptos" panose="020B0004020202020204" pitchFamily="34" charset="0"/>
                <a:cs typeface="Arial" panose="020B0604020202020204" pitchFamily="34" charset="0"/>
              </a:rPr>
              <a:t>Sessions</a:t>
            </a:r>
            <a:r>
              <a:rPr lang="en-IL" sz="2000" kern="100" dirty="0">
                <a:effectLst/>
                <a:latin typeface="Aptos" panose="020B0004020202020204" pitchFamily="34" charset="0"/>
                <a:ea typeface="Aptos" panose="020B0004020202020204" pitchFamily="34" charset="0"/>
                <a:cs typeface="Arial" panose="020B0604020202020204" pitchFamily="34" charset="0"/>
              </a:rPr>
              <a:t>.</a:t>
            </a:r>
          </a:p>
          <a:p>
            <a:pPr marL="342900" lvl="0" indent="-342900">
              <a:lnSpc>
                <a:spcPct val="115000"/>
              </a:lnSpc>
              <a:spcAft>
                <a:spcPts val="800"/>
              </a:spcAft>
              <a:buSzPts val="1000"/>
              <a:buFont typeface="Symbol" panose="05050102010706020507" pitchFamily="18" charset="2"/>
              <a:buChar char=""/>
              <a:tabLst>
                <a:tab pos="457200" algn="l"/>
              </a:tabLst>
            </a:pPr>
            <a:r>
              <a:rPr lang="en-IL" sz="2000" kern="100" dirty="0">
                <a:effectLst/>
                <a:latin typeface="Aptos" panose="020B0004020202020204" pitchFamily="34" charset="0"/>
                <a:ea typeface="Aptos" panose="020B0004020202020204" pitchFamily="34" charset="0"/>
                <a:cs typeface="Arial" panose="020B0604020202020204" pitchFamily="34" charset="0"/>
              </a:rPr>
              <a:t>The </a:t>
            </a:r>
            <a:r>
              <a:rPr lang="en-IL" sz="2000" b="1" kern="100" dirty="0">
                <a:effectLst/>
                <a:latin typeface="Aptos" panose="020B0004020202020204" pitchFamily="34" charset="0"/>
                <a:ea typeface="Aptos" panose="020B0004020202020204" pitchFamily="34" charset="0"/>
                <a:cs typeface="Arial" panose="020B0604020202020204" pitchFamily="34" charset="0"/>
              </a:rPr>
              <a:t>Patients</a:t>
            </a:r>
            <a:r>
              <a:rPr lang="en-IL" sz="2000" kern="100" dirty="0">
                <a:effectLst/>
                <a:latin typeface="Aptos" panose="020B0004020202020204" pitchFamily="34" charset="0"/>
                <a:ea typeface="Aptos" panose="020B0004020202020204" pitchFamily="34" charset="0"/>
                <a:cs typeface="Arial" panose="020B0604020202020204" pitchFamily="34" charset="0"/>
              </a:rPr>
              <a:t> table includes a text field</a:t>
            </a:r>
            <a:r>
              <a:rPr lang="en-US" sz="2000" kern="100" dirty="0">
                <a:effectLst/>
                <a:latin typeface="Aptos" panose="020B0004020202020204" pitchFamily="34" charset="0"/>
                <a:ea typeface="Aptos" panose="020B0004020202020204" pitchFamily="34" charset="0"/>
                <a:cs typeface="Arial" panose="020B0604020202020204" pitchFamily="34" charset="0"/>
              </a:rPr>
              <a:t> </a:t>
            </a:r>
            <a:r>
              <a:rPr lang="en-IL" sz="2000" kern="100" dirty="0" err="1">
                <a:effectLst/>
                <a:latin typeface="Aptos" panose="020B0004020202020204" pitchFamily="34" charset="0"/>
                <a:ea typeface="Aptos" panose="020B0004020202020204" pitchFamily="34" charset="0"/>
                <a:cs typeface="Arial" panose="020B0604020202020204" pitchFamily="34" charset="0"/>
              </a:rPr>
              <a:t>Additional_datas</a:t>
            </a:r>
            <a:r>
              <a:rPr lang="en-IL" sz="2000" kern="100" dirty="0">
                <a:effectLst/>
                <a:latin typeface="Aptos" panose="020B0004020202020204" pitchFamily="34" charset="0"/>
                <a:ea typeface="Aptos" panose="020B0004020202020204" pitchFamily="34" charset="0"/>
                <a:cs typeface="Arial" panose="020B0604020202020204" pitchFamily="34" charset="0"/>
              </a:rPr>
              <a:t>, which stores unstructured information about each patient. Initially, this field is filled in by the patient, then further enriched by the program based on insights gained from ongoing sessions.</a:t>
            </a:r>
          </a:p>
          <a:p>
            <a:pPr marL="342900" lvl="0" indent="-342900">
              <a:lnSpc>
                <a:spcPct val="115000"/>
              </a:lnSpc>
              <a:spcAft>
                <a:spcPts val="800"/>
              </a:spcAft>
              <a:buSzPts val="1000"/>
              <a:buFont typeface="Symbol" panose="05050102010706020507" pitchFamily="18" charset="2"/>
              <a:buChar char=""/>
              <a:tabLst>
                <a:tab pos="457200" algn="l"/>
              </a:tabLst>
            </a:pPr>
            <a:r>
              <a:rPr lang="en-IL" sz="2000" kern="100" dirty="0">
                <a:effectLst/>
                <a:latin typeface="Aptos" panose="020B0004020202020204" pitchFamily="34" charset="0"/>
                <a:ea typeface="Aptos" panose="020B0004020202020204" pitchFamily="34" charset="0"/>
                <a:cs typeface="Arial" panose="020B0604020202020204" pitchFamily="34" charset="0"/>
              </a:rPr>
              <a:t>The </a:t>
            </a:r>
            <a:r>
              <a:rPr lang="en-IL" sz="2000" b="1" kern="100" dirty="0">
                <a:effectLst/>
                <a:latin typeface="Aptos" panose="020B0004020202020204" pitchFamily="34" charset="0"/>
                <a:ea typeface="Aptos" panose="020B0004020202020204" pitchFamily="34" charset="0"/>
                <a:cs typeface="Arial" panose="020B0604020202020204" pitchFamily="34" charset="0"/>
              </a:rPr>
              <a:t>Sessions</a:t>
            </a:r>
            <a:r>
              <a:rPr lang="en-IL" sz="2000" kern="100" dirty="0">
                <a:effectLst/>
                <a:latin typeface="Aptos" panose="020B0004020202020204" pitchFamily="34" charset="0"/>
                <a:ea typeface="Aptos" panose="020B0004020202020204" pitchFamily="34" charset="0"/>
                <a:cs typeface="Arial" panose="020B0604020202020204" pitchFamily="34" charset="0"/>
              </a:rPr>
              <a:t> table stores the complete text of each session along with a summarized version tailored for search and embedding purposes. It also contains embedding </a:t>
            </a:r>
            <a:r>
              <a:rPr lang="en-US" sz="2000" kern="100" dirty="0">
                <a:effectLst/>
                <a:latin typeface="Aptos" panose="020B0004020202020204" pitchFamily="34" charset="0"/>
                <a:ea typeface="Aptos" panose="020B0004020202020204" pitchFamily="34" charset="0"/>
                <a:cs typeface="Arial" panose="020B0604020202020204" pitchFamily="34" charset="0"/>
              </a:rPr>
              <a:t>of </a:t>
            </a:r>
            <a:r>
              <a:rPr lang="en-US" sz="2000" kern="100" dirty="0" err="1">
                <a:effectLst/>
                <a:latin typeface="Aptos" panose="020B0004020202020204" pitchFamily="34" charset="0"/>
                <a:ea typeface="Aptos" panose="020B0004020202020204" pitchFamily="34" charset="0"/>
                <a:cs typeface="Arial" panose="020B0604020202020204" pitchFamily="34" charset="0"/>
              </a:rPr>
              <a:t>su</a:t>
            </a:r>
            <a:r>
              <a:rPr lang="en-IL" sz="2000" kern="100" dirty="0" err="1">
                <a:effectLst/>
                <a:latin typeface="Aptos" panose="020B0004020202020204" pitchFamily="34" charset="0"/>
                <a:ea typeface="Aptos" panose="020B0004020202020204" pitchFamily="34" charset="0"/>
                <a:cs typeface="Arial" panose="020B0604020202020204" pitchFamily="34" charset="0"/>
              </a:rPr>
              <a:t>mmary</a:t>
            </a:r>
            <a:r>
              <a:rPr lang="en-US" sz="2000" kern="100" dirty="0">
                <a:effectLst/>
                <a:latin typeface="Aptos" panose="020B0004020202020204" pitchFamily="34" charset="0"/>
                <a:ea typeface="Aptos" panose="020B0004020202020204" pitchFamily="34" charset="0"/>
                <a:cs typeface="Arial" panose="020B0604020202020204" pitchFamily="34" charset="0"/>
              </a:rPr>
              <a:t> </a:t>
            </a:r>
            <a:r>
              <a:rPr lang="en-IL" sz="2000" kern="100" dirty="0">
                <a:effectLst/>
                <a:latin typeface="Aptos" panose="020B0004020202020204" pitchFamily="34" charset="0"/>
                <a:ea typeface="Aptos" panose="020B0004020202020204" pitchFamily="34" charset="0"/>
                <a:cs typeface="Arial" panose="020B0604020202020204" pitchFamily="34" charset="0"/>
              </a:rPr>
              <a:t>- a vector that enables finding similar or dissimilar sessions. Emotion - an evaluation of the patient’s emotional tone based on voice analysis during the session.</a:t>
            </a:r>
          </a:p>
          <a:p>
            <a:pPr marL="0" indent="0">
              <a:buFont typeface="Arial" panose="020B0604020202020204" pitchFamily="34" charset="0"/>
              <a:buNone/>
            </a:pPr>
            <a:endParaRPr lang="en-US" sz="2000" dirty="0"/>
          </a:p>
          <a:p>
            <a:pPr marL="0" indent="0">
              <a:lnSpc>
                <a:spcPct val="110000"/>
              </a:lnSpc>
              <a:buFont typeface="Arial" panose="020B0604020202020204" pitchFamily="34" charset="0"/>
              <a:buNone/>
            </a:pPr>
            <a:endParaRPr lang="en-IL" sz="2000" dirty="0"/>
          </a:p>
        </p:txBody>
      </p:sp>
      <p:sp>
        <p:nvSpPr>
          <p:cNvPr id="26" name="TextBox 25">
            <a:extLst>
              <a:ext uri="{FF2B5EF4-FFF2-40B4-BE49-F238E27FC236}">
                <a16:creationId xmlns:a16="http://schemas.microsoft.com/office/drawing/2014/main" id="{A68CF076-1A89-CC8B-8C08-007742A6450B}"/>
              </a:ext>
            </a:extLst>
          </p:cNvPr>
          <p:cNvSpPr txBox="1"/>
          <p:nvPr/>
        </p:nvSpPr>
        <p:spPr>
          <a:xfrm>
            <a:off x="11353800" y="194840"/>
            <a:ext cx="559066" cy="400110"/>
          </a:xfrm>
          <a:prstGeom prst="rect">
            <a:avLst/>
          </a:prstGeom>
          <a:noFill/>
          <a:ln>
            <a:solidFill>
              <a:schemeClr val="accent1"/>
            </a:solidFill>
          </a:ln>
        </p:spPr>
        <p:txBody>
          <a:bodyPr wrap="square" rtlCol="0">
            <a:spAutoFit/>
          </a:bodyPr>
          <a:lstStyle/>
          <a:p>
            <a:pPr algn="ctr"/>
            <a:r>
              <a:rPr lang="ru-RU" sz="2000" b="1" dirty="0"/>
              <a:t>5</a:t>
            </a:r>
            <a:endParaRPr lang="en-IL" sz="2000" b="1" dirty="0"/>
          </a:p>
        </p:txBody>
      </p:sp>
      <p:pic>
        <p:nvPicPr>
          <p:cNvPr id="9" name="Picture 8">
            <a:extLst>
              <a:ext uri="{FF2B5EF4-FFF2-40B4-BE49-F238E27FC236}">
                <a16:creationId xmlns:a16="http://schemas.microsoft.com/office/drawing/2014/main" id="{334F440E-D6B8-F3D7-2D71-AACF4D1BF552}"/>
              </a:ext>
            </a:extLst>
          </p:cNvPr>
          <p:cNvPicPr>
            <a:picLocks noChangeAspect="1"/>
          </p:cNvPicPr>
          <p:nvPr/>
        </p:nvPicPr>
        <p:blipFill>
          <a:blip r:embed="rId4"/>
          <a:stretch>
            <a:fillRect/>
          </a:stretch>
        </p:blipFill>
        <p:spPr>
          <a:xfrm>
            <a:off x="9099744" y="1132120"/>
            <a:ext cx="2162477" cy="5487166"/>
          </a:xfrm>
          <a:prstGeom prst="rect">
            <a:avLst/>
          </a:prstGeom>
        </p:spPr>
      </p:pic>
    </p:spTree>
    <p:extLst>
      <p:ext uri="{BB962C8B-B14F-4D97-AF65-F5344CB8AC3E}">
        <p14:creationId xmlns:p14="http://schemas.microsoft.com/office/powerpoint/2010/main" val="1380465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9DD2C2-238A-53B4-F903-314C9820B2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0FF09A-A10D-CE9D-798F-82A7E12516E4}"/>
              </a:ext>
            </a:extLst>
          </p:cNvPr>
          <p:cNvSpPr>
            <a:spLocks noGrp="1"/>
          </p:cNvSpPr>
          <p:nvPr>
            <p:ph type="title"/>
          </p:nvPr>
        </p:nvSpPr>
        <p:spPr>
          <a:xfrm>
            <a:off x="838200" y="119317"/>
            <a:ext cx="10515600" cy="551156"/>
          </a:xfrm>
        </p:spPr>
        <p:txBody>
          <a:bodyPr>
            <a:normAutofit/>
          </a:bodyPr>
          <a:lstStyle/>
          <a:p>
            <a:r>
              <a:rPr lang="en-US" sz="3200" b="1" dirty="0">
                <a:solidFill>
                  <a:srgbClr val="000000"/>
                </a:solidFill>
                <a:latin typeface="Arial" panose="020B0604020202020204" pitchFamily="34" charset="0"/>
              </a:rPr>
              <a:t>Program operation scheme</a:t>
            </a:r>
            <a:endParaRPr lang="en-IL" sz="3200" dirty="0"/>
          </a:p>
        </p:txBody>
      </p:sp>
      <p:pic>
        <p:nvPicPr>
          <p:cNvPr id="7" name="Picture 6">
            <a:extLst>
              <a:ext uri="{FF2B5EF4-FFF2-40B4-BE49-F238E27FC236}">
                <a16:creationId xmlns:a16="http://schemas.microsoft.com/office/drawing/2014/main" id="{65F4D99C-15A8-66C7-6BE2-2208A18F0E35}"/>
              </a:ext>
            </a:extLst>
          </p:cNvPr>
          <p:cNvPicPr>
            <a:picLocks noChangeAspect="1"/>
          </p:cNvPicPr>
          <p:nvPr/>
        </p:nvPicPr>
        <p:blipFill>
          <a:blip r:embed="rId3"/>
          <a:stretch>
            <a:fillRect/>
          </a:stretch>
        </p:blipFill>
        <p:spPr>
          <a:xfrm>
            <a:off x="279133" y="737419"/>
            <a:ext cx="11633734" cy="119871"/>
          </a:xfrm>
          <a:prstGeom prst="rect">
            <a:avLst/>
          </a:prstGeom>
        </p:spPr>
      </p:pic>
      <p:sp>
        <p:nvSpPr>
          <p:cNvPr id="4" name="TextBox 3">
            <a:extLst>
              <a:ext uri="{FF2B5EF4-FFF2-40B4-BE49-F238E27FC236}">
                <a16:creationId xmlns:a16="http://schemas.microsoft.com/office/drawing/2014/main" id="{AD8A7194-8E46-243C-7130-A5621E531894}"/>
              </a:ext>
            </a:extLst>
          </p:cNvPr>
          <p:cNvSpPr txBox="1"/>
          <p:nvPr/>
        </p:nvSpPr>
        <p:spPr>
          <a:xfrm>
            <a:off x="11353800" y="194840"/>
            <a:ext cx="559066" cy="400110"/>
          </a:xfrm>
          <a:prstGeom prst="rect">
            <a:avLst/>
          </a:prstGeom>
          <a:noFill/>
          <a:ln>
            <a:solidFill>
              <a:schemeClr val="accent1"/>
            </a:solidFill>
          </a:ln>
        </p:spPr>
        <p:txBody>
          <a:bodyPr wrap="square" rtlCol="0">
            <a:spAutoFit/>
          </a:bodyPr>
          <a:lstStyle/>
          <a:p>
            <a:pPr algn="ctr"/>
            <a:r>
              <a:rPr lang="ru-RU" sz="2000" b="1" dirty="0"/>
              <a:t>6</a:t>
            </a:r>
            <a:endParaRPr lang="en-IL" sz="2000" b="1" dirty="0"/>
          </a:p>
        </p:txBody>
      </p:sp>
      <p:sp>
        <p:nvSpPr>
          <p:cNvPr id="8" name="TextBox 7">
            <a:extLst>
              <a:ext uri="{FF2B5EF4-FFF2-40B4-BE49-F238E27FC236}">
                <a16:creationId xmlns:a16="http://schemas.microsoft.com/office/drawing/2014/main" id="{C6D58658-8365-1980-3269-79330771A0FC}"/>
              </a:ext>
            </a:extLst>
          </p:cNvPr>
          <p:cNvSpPr txBox="1"/>
          <p:nvPr/>
        </p:nvSpPr>
        <p:spPr>
          <a:xfrm>
            <a:off x="2723653" y="1040842"/>
            <a:ext cx="1515534" cy="1669368"/>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pPr lvl="0">
              <a:lnSpc>
                <a:spcPct val="115000"/>
              </a:lnSpc>
              <a:spcAft>
                <a:spcPts val="800"/>
              </a:spcAft>
              <a:tabLst>
                <a:tab pos="457200" algn="l"/>
              </a:tabLst>
            </a:pPr>
            <a:r>
              <a:rPr lang="en-IL" sz="1800" b="1" kern="100" dirty="0">
                <a:effectLst/>
                <a:latin typeface="Aptos" panose="020B0004020202020204" pitchFamily="34" charset="0"/>
                <a:ea typeface="Aptos" panose="020B0004020202020204" pitchFamily="34" charset="0"/>
                <a:cs typeface="Arial" panose="020B0604020202020204" pitchFamily="34" charset="0"/>
              </a:rPr>
              <a:t>Retrieve Patient Information from Database</a:t>
            </a:r>
            <a:endParaRPr lang="en-IL" sz="18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FD376332-D9F4-4517-28F5-9710B54359F7}"/>
              </a:ext>
            </a:extLst>
          </p:cNvPr>
          <p:cNvSpPr txBox="1"/>
          <p:nvPr/>
        </p:nvSpPr>
        <p:spPr>
          <a:xfrm>
            <a:off x="292927" y="1275359"/>
            <a:ext cx="1752722" cy="1200329"/>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r>
              <a:rPr lang="en-IL" sz="1800" b="1" kern="100" dirty="0">
                <a:effectLst/>
                <a:latin typeface="Aptos" panose="020B0004020202020204" pitchFamily="34" charset="0"/>
                <a:ea typeface="Aptos" panose="020B0004020202020204" pitchFamily="34" charset="0"/>
                <a:cs typeface="Arial" panose="020B0604020202020204" pitchFamily="34" charset="0"/>
              </a:rPr>
              <a:t>Patient Identification or New Patient Registration</a:t>
            </a:r>
            <a:r>
              <a:rPr lang="ru-RU" dirty="0"/>
              <a:t> </a:t>
            </a:r>
            <a:endParaRPr lang="en-IL" dirty="0"/>
          </a:p>
        </p:txBody>
      </p:sp>
      <p:cxnSp>
        <p:nvCxnSpPr>
          <p:cNvPr id="29" name="Connector: Elbow 28">
            <a:extLst>
              <a:ext uri="{FF2B5EF4-FFF2-40B4-BE49-F238E27FC236}">
                <a16:creationId xmlns:a16="http://schemas.microsoft.com/office/drawing/2014/main" id="{6B122CF2-C31F-C009-1E9F-6C04F066E326}"/>
              </a:ext>
            </a:extLst>
          </p:cNvPr>
          <p:cNvCxnSpPr>
            <a:cxnSpLocks/>
            <a:stCxn id="10" idx="3"/>
            <a:endCxn id="8" idx="1"/>
          </p:cNvCxnSpPr>
          <p:nvPr/>
        </p:nvCxnSpPr>
        <p:spPr>
          <a:xfrm>
            <a:off x="2045649" y="1875524"/>
            <a:ext cx="678004" cy="2"/>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Connector: Elbow 31">
            <a:extLst>
              <a:ext uri="{FF2B5EF4-FFF2-40B4-BE49-F238E27FC236}">
                <a16:creationId xmlns:a16="http://schemas.microsoft.com/office/drawing/2014/main" id="{F4134B0C-A388-ED6C-4144-6A19D7431789}"/>
              </a:ext>
            </a:extLst>
          </p:cNvPr>
          <p:cNvCxnSpPr>
            <a:cxnSpLocks/>
            <a:stCxn id="8" idx="3"/>
          </p:cNvCxnSpPr>
          <p:nvPr/>
        </p:nvCxnSpPr>
        <p:spPr>
          <a:xfrm flipV="1">
            <a:off x="4239187" y="1875525"/>
            <a:ext cx="681511" cy="1"/>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85859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B0E866-2A01-616F-2F5C-E1816C95F7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D5937BA-3A11-994E-5181-FD912F336D0E}"/>
              </a:ext>
            </a:extLst>
          </p:cNvPr>
          <p:cNvSpPr>
            <a:spLocks noGrp="1"/>
          </p:cNvSpPr>
          <p:nvPr>
            <p:ph type="title"/>
          </p:nvPr>
        </p:nvSpPr>
        <p:spPr>
          <a:xfrm>
            <a:off x="838200" y="119317"/>
            <a:ext cx="10515600" cy="551156"/>
          </a:xfrm>
        </p:spPr>
        <p:txBody>
          <a:bodyPr>
            <a:normAutofit/>
          </a:bodyPr>
          <a:lstStyle/>
          <a:p>
            <a:r>
              <a:rPr lang="en-US" sz="3200" b="1" dirty="0">
                <a:solidFill>
                  <a:srgbClr val="000000"/>
                </a:solidFill>
                <a:latin typeface="Arial" panose="020B0604020202020204" pitchFamily="34" charset="0"/>
              </a:rPr>
              <a:t>Program operation scheme</a:t>
            </a:r>
            <a:endParaRPr lang="en-IL" sz="3200" dirty="0"/>
          </a:p>
        </p:txBody>
      </p:sp>
      <p:pic>
        <p:nvPicPr>
          <p:cNvPr id="7" name="Picture 6">
            <a:extLst>
              <a:ext uri="{FF2B5EF4-FFF2-40B4-BE49-F238E27FC236}">
                <a16:creationId xmlns:a16="http://schemas.microsoft.com/office/drawing/2014/main" id="{4D121666-E441-8E26-3515-D8D0CE493613}"/>
              </a:ext>
            </a:extLst>
          </p:cNvPr>
          <p:cNvPicPr>
            <a:picLocks noChangeAspect="1"/>
          </p:cNvPicPr>
          <p:nvPr/>
        </p:nvPicPr>
        <p:blipFill>
          <a:blip r:embed="rId3"/>
          <a:stretch>
            <a:fillRect/>
          </a:stretch>
        </p:blipFill>
        <p:spPr>
          <a:xfrm>
            <a:off x="279133" y="737419"/>
            <a:ext cx="11633734" cy="119871"/>
          </a:xfrm>
          <a:prstGeom prst="rect">
            <a:avLst/>
          </a:prstGeom>
        </p:spPr>
      </p:pic>
      <p:sp>
        <p:nvSpPr>
          <p:cNvPr id="4" name="TextBox 3">
            <a:extLst>
              <a:ext uri="{FF2B5EF4-FFF2-40B4-BE49-F238E27FC236}">
                <a16:creationId xmlns:a16="http://schemas.microsoft.com/office/drawing/2014/main" id="{FC256019-BE41-5354-11AA-90E891687222}"/>
              </a:ext>
            </a:extLst>
          </p:cNvPr>
          <p:cNvSpPr txBox="1"/>
          <p:nvPr/>
        </p:nvSpPr>
        <p:spPr>
          <a:xfrm>
            <a:off x="11353800" y="194840"/>
            <a:ext cx="559066" cy="400110"/>
          </a:xfrm>
          <a:prstGeom prst="rect">
            <a:avLst/>
          </a:prstGeom>
          <a:noFill/>
          <a:ln>
            <a:solidFill>
              <a:schemeClr val="accent1"/>
            </a:solidFill>
          </a:ln>
        </p:spPr>
        <p:txBody>
          <a:bodyPr wrap="square" rtlCol="0">
            <a:spAutoFit/>
          </a:bodyPr>
          <a:lstStyle/>
          <a:p>
            <a:pPr algn="ctr"/>
            <a:r>
              <a:rPr lang="ru-RU" sz="2000" b="1" dirty="0"/>
              <a:t>7</a:t>
            </a:r>
            <a:endParaRPr lang="en-IL" sz="2000" b="1" dirty="0"/>
          </a:p>
        </p:txBody>
      </p:sp>
      <p:sp>
        <p:nvSpPr>
          <p:cNvPr id="8" name="TextBox 7">
            <a:extLst>
              <a:ext uri="{FF2B5EF4-FFF2-40B4-BE49-F238E27FC236}">
                <a16:creationId xmlns:a16="http://schemas.microsoft.com/office/drawing/2014/main" id="{5D6D0F81-DC7E-8645-76A1-D09345D77D8D}"/>
              </a:ext>
            </a:extLst>
          </p:cNvPr>
          <p:cNvSpPr txBox="1"/>
          <p:nvPr/>
        </p:nvSpPr>
        <p:spPr>
          <a:xfrm>
            <a:off x="2723653" y="1040842"/>
            <a:ext cx="1515534" cy="1669368"/>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pPr lvl="0">
              <a:lnSpc>
                <a:spcPct val="115000"/>
              </a:lnSpc>
              <a:spcAft>
                <a:spcPts val="800"/>
              </a:spcAft>
              <a:tabLst>
                <a:tab pos="457200" algn="l"/>
              </a:tabLst>
            </a:pPr>
            <a:r>
              <a:rPr lang="en-IL" sz="1800" b="1" kern="100" dirty="0">
                <a:effectLst/>
                <a:latin typeface="Aptos" panose="020B0004020202020204" pitchFamily="34" charset="0"/>
                <a:ea typeface="Aptos" panose="020B0004020202020204" pitchFamily="34" charset="0"/>
                <a:cs typeface="Arial" panose="020B0604020202020204" pitchFamily="34" charset="0"/>
              </a:rPr>
              <a:t>Retrieve Patient Information from Database</a:t>
            </a:r>
            <a:endParaRPr lang="en-IL" sz="18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5534FCE5-D54E-71F7-5D02-10A83C659CB4}"/>
              </a:ext>
            </a:extLst>
          </p:cNvPr>
          <p:cNvSpPr txBox="1"/>
          <p:nvPr/>
        </p:nvSpPr>
        <p:spPr>
          <a:xfrm>
            <a:off x="292927" y="1275359"/>
            <a:ext cx="1752722" cy="1200329"/>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r>
              <a:rPr lang="en-IL" sz="1800" b="1" kern="100" dirty="0">
                <a:effectLst/>
                <a:latin typeface="Aptos" panose="020B0004020202020204" pitchFamily="34" charset="0"/>
                <a:ea typeface="Aptos" panose="020B0004020202020204" pitchFamily="34" charset="0"/>
                <a:cs typeface="Arial" panose="020B0604020202020204" pitchFamily="34" charset="0"/>
              </a:rPr>
              <a:t>Patient Identification or New Patient Registration</a:t>
            </a:r>
            <a:r>
              <a:rPr lang="ru-RU" dirty="0"/>
              <a:t> </a:t>
            </a:r>
            <a:endParaRPr lang="en-IL" dirty="0"/>
          </a:p>
        </p:txBody>
      </p:sp>
      <p:sp>
        <p:nvSpPr>
          <p:cNvPr id="5" name="TextBox 4">
            <a:extLst>
              <a:ext uri="{FF2B5EF4-FFF2-40B4-BE49-F238E27FC236}">
                <a16:creationId xmlns:a16="http://schemas.microsoft.com/office/drawing/2014/main" id="{B11D69A1-7336-5AF2-08AA-5D762F6C4CA6}"/>
              </a:ext>
            </a:extLst>
          </p:cNvPr>
          <p:cNvSpPr txBox="1"/>
          <p:nvPr/>
        </p:nvSpPr>
        <p:spPr>
          <a:xfrm>
            <a:off x="4920698" y="1200115"/>
            <a:ext cx="1515534" cy="1350819"/>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pPr lvl="0">
              <a:lnSpc>
                <a:spcPct val="115000"/>
              </a:lnSpc>
              <a:spcAft>
                <a:spcPts val="800"/>
              </a:spcAft>
              <a:tabLst>
                <a:tab pos="457200" algn="l"/>
              </a:tabLst>
            </a:pPr>
            <a:r>
              <a:rPr lang="en-IL" sz="1800" b="1" kern="100" dirty="0">
                <a:effectLst/>
                <a:latin typeface="Aptos" panose="020B0004020202020204" pitchFamily="34" charset="0"/>
                <a:ea typeface="Aptos" panose="020B0004020202020204" pitchFamily="34" charset="0"/>
                <a:cs typeface="Arial" panose="020B0604020202020204" pitchFamily="34" charset="0"/>
              </a:rPr>
              <a:t>Record and Recognize Patient’s Speech</a:t>
            </a:r>
            <a:endParaRPr lang="en-IL" sz="18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9CCDB9F2-1F99-9F7E-1714-C739FE427C3A}"/>
              </a:ext>
            </a:extLst>
          </p:cNvPr>
          <p:cNvSpPr txBox="1"/>
          <p:nvPr/>
        </p:nvSpPr>
        <p:spPr>
          <a:xfrm>
            <a:off x="7075404" y="2584287"/>
            <a:ext cx="1770447" cy="1032270"/>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pPr lvl="0">
              <a:lnSpc>
                <a:spcPct val="115000"/>
              </a:lnSpc>
              <a:spcAft>
                <a:spcPts val="800"/>
              </a:spcAft>
              <a:tabLst>
                <a:tab pos="457200" algn="l"/>
              </a:tabLst>
            </a:pPr>
            <a:r>
              <a:rPr lang="en-IL" sz="1800" b="1" kern="100" dirty="0">
                <a:effectLst/>
                <a:latin typeface="Aptos" panose="020B0004020202020204" pitchFamily="34" charset="0"/>
                <a:ea typeface="Aptos" panose="020B0004020202020204" pitchFamily="34" charset="0"/>
                <a:cs typeface="Arial" panose="020B0604020202020204" pitchFamily="34" charset="0"/>
              </a:rPr>
              <a:t>Analyse Emotional Tone of Voice</a:t>
            </a:r>
            <a:endParaRPr lang="en-IL" sz="18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8106C5E2-505E-6FA5-54EE-D8EF5C628371}"/>
              </a:ext>
            </a:extLst>
          </p:cNvPr>
          <p:cNvSpPr txBox="1"/>
          <p:nvPr/>
        </p:nvSpPr>
        <p:spPr>
          <a:xfrm>
            <a:off x="7075405" y="1045379"/>
            <a:ext cx="1770446" cy="1350819"/>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pPr lvl="0">
              <a:lnSpc>
                <a:spcPct val="115000"/>
              </a:lnSpc>
              <a:spcAft>
                <a:spcPts val="800"/>
              </a:spcAft>
              <a:tabLst>
                <a:tab pos="457200" algn="l"/>
              </a:tabLst>
            </a:pPr>
            <a:r>
              <a:rPr lang="en-US" b="1" kern="100" dirty="0">
                <a:latin typeface="Aptos" panose="020B0004020202020204" pitchFamily="34" charset="0"/>
                <a:ea typeface="Aptos" panose="020B0004020202020204" pitchFamily="34" charset="0"/>
                <a:cs typeface="Arial" panose="020B0604020202020204" pitchFamily="34" charset="0"/>
              </a:rPr>
              <a:t>Search </a:t>
            </a:r>
            <a:r>
              <a:rPr lang="en-IL" sz="1800" b="1" kern="100" dirty="0">
                <a:effectLst/>
                <a:latin typeface="Aptos" panose="020B0004020202020204" pitchFamily="34" charset="0"/>
                <a:ea typeface="Aptos" panose="020B0004020202020204" pitchFamily="34" charset="0"/>
                <a:cs typeface="Arial" panose="020B0604020202020204" pitchFamily="34" charset="0"/>
              </a:rPr>
              <a:t>Similar and Dissimilar Sessions</a:t>
            </a:r>
            <a:r>
              <a:rPr lang="ru-RU" sz="1800" b="1" kern="100" dirty="0">
                <a:effectLst/>
                <a:latin typeface="Aptos" panose="020B0004020202020204" pitchFamily="34" charset="0"/>
                <a:ea typeface="Aptos" panose="020B0004020202020204" pitchFamily="34" charset="0"/>
                <a:cs typeface="Arial" panose="020B0604020202020204" pitchFamily="34" charset="0"/>
              </a:rPr>
              <a:t> </a:t>
            </a:r>
            <a:r>
              <a:rPr lang="en-US" sz="1800" b="1" kern="100" dirty="0">
                <a:effectLst/>
                <a:latin typeface="Aptos" panose="020B0004020202020204" pitchFamily="34" charset="0"/>
                <a:ea typeface="Aptos" panose="020B0004020202020204" pitchFamily="34" charset="0"/>
                <a:cs typeface="Arial" panose="020B0604020202020204" pitchFamily="34" charset="0"/>
              </a:rPr>
              <a:t>in </a:t>
            </a:r>
            <a:r>
              <a:rPr lang="en-IL" sz="1800" b="1" kern="100" dirty="0">
                <a:effectLst/>
                <a:latin typeface="Aptos" panose="020B0004020202020204" pitchFamily="34" charset="0"/>
                <a:ea typeface="Aptos" panose="020B0004020202020204" pitchFamily="34" charset="0"/>
                <a:cs typeface="Arial" panose="020B0604020202020204" pitchFamily="34" charset="0"/>
              </a:rPr>
              <a:t>Database</a:t>
            </a:r>
            <a:endParaRPr lang="en-IL" sz="1800" kern="100" dirty="0">
              <a:effectLst/>
              <a:latin typeface="Aptos" panose="020B0004020202020204" pitchFamily="34" charset="0"/>
              <a:ea typeface="Aptos" panose="020B0004020202020204" pitchFamily="34" charset="0"/>
              <a:cs typeface="Arial" panose="020B0604020202020204" pitchFamily="34" charset="0"/>
            </a:endParaRPr>
          </a:p>
        </p:txBody>
      </p:sp>
      <p:pic>
        <p:nvPicPr>
          <p:cNvPr id="15" name="Picture 14">
            <a:extLst>
              <a:ext uri="{FF2B5EF4-FFF2-40B4-BE49-F238E27FC236}">
                <a16:creationId xmlns:a16="http://schemas.microsoft.com/office/drawing/2014/main" id="{C3251AD4-864E-8FE1-0172-C5BABB10215F}"/>
              </a:ext>
            </a:extLst>
          </p:cNvPr>
          <p:cNvPicPr>
            <a:picLocks noChangeAspect="1"/>
          </p:cNvPicPr>
          <p:nvPr/>
        </p:nvPicPr>
        <p:blipFill>
          <a:blip r:embed="rId4"/>
          <a:stretch>
            <a:fillRect/>
          </a:stretch>
        </p:blipFill>
        <p:spPr>
          <a:xfrm>
            <a:off x="6019572" y="2001692"/>
            <a:ext cx="392879" cy="536510"/>
          </a:xfrm>
          <a:prstGeom prst="rect">
            <a:avLst/>
          </a:prstGeom>
        </p:spPr>
      </p:pic>
      <p:cxnSp>
        <p:nvCxnSpPr>
          <p:cNvPr id="29" name="Connector: Elbow 28">
            <a:extLst>
              <a:ext uri="{FF2B5EF4-FFF2-40B4-BE49-F238E27FC236}">
                <a16:creationId xmlns:a16="http://schemas.microsoft.com/office/drawing/2014/main" id="{4EAAFBB5-F1CC-4A0D-09FB-A825F3F76E90}"/>
              </a:ext>
            </a:extLst>
          </p:cNvPr>
          <p:cNvCxnSpPr>
            <a:cxnSpLocks/>
            <a:stCxn id="10" idx="3"/>
            <a:endCxn id="8" idx="1"/>
          </p:cNvCxnSpPr>
          <p:nvPr/>
        </p:nvCxnSpPr>
        <p:spPr>
          <a:xfrm>
            <a:off x="2045649" y="1875524"/>
            <a:ext cx="678004" cy="2"/>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Connector: Elbow 31">
            <a:extLst>
              <a:ext uri="{FF2B5EF4-FFF2-40B4-BE49-F238E27FC236}">
                <a16:creationId xmlns:a16="http://schemas.microsoft.com/office/drawing/2014/main" id="{0F9CE401-FABD-9C08-CC7E-856FD9B207D2}"/>
              </a:ext>
            </a:extLst>
          </p:cNvPr>
          <p:cNvCxnSpPr>
            <a:cxnSpLocks/>
            <a:stCxn id="8" idx="3"/>
            <a:endCxn id="5" idx="1"/>
          </p:cNvCxnSpPr>
          <p:nvPr/>
        </p:nvCxnSpPr>
        <p:spPr>
          <a:xfrm flipV="1">
            <a:off x="4239187" y="1875525"/>
            <a:ext cx="681511" cy="1"/>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8" name="Connector: Elbow 47">
            <a:extLst>
              <a:ext uri="{FF2B5EF4-FFF2-40B4-BE49-F238E27FC236}">
                <a16:creationId xmlns:a16="http://schemas.microsoft.com/office/drawing/2014/main" id="{96C71DE9-F258-4D2E-379A-8558D621F538}"/>
              </a:ext>
            </a:extLst>
          </p:cNvPr>
          <p:cNvCxnSpPr>
            <a:cxnSpLocks/>
            <a:stCxn id="5" idx="3"/>
            <a:endCxn id="13" idx="1"/>
          </p:cNvCxnSpPr>
          <p:nvPr/>
        </p:nvCxnSpPr>
        <p:spPr>
          <a:xfrm flipV="1">
            <a:off x="6436232" y="1720789"/>
            <a:ext cx="639173" cy="154736"/>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1" name="Connector: Elbow 50">
            <a:extLst>
              <a:ext uri="{FF2B5EF4-FFF2-40B4-BE49-F238E27FC236}">
                <a16:creationId xmlns:a16="http://schemas.microsoft.com/office/drawing/2014/main" id="{1F5C3ED5-8FE7-EF47-ACB6-DBB521E5478E}"/>
              </a:ext>
            </a:extLst>
          </p:cNvPr>
          <p:cNvCxnSpPr>
            <a:cxnSpLocks/>
            <a:stCxn id="5" idx="3"/>
            <a:endCxn id="6" idx="1"/>
          </p:cNvCxnSpPr>
          <p:nvPr/>
        </p:nvCxnSpPr>
        <p:spPr>
          <a:xfrm>
            <a:off x="6436232" y="1875525"/>
            <a:ext cx="639172" cy="1224897"/>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97947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E22D45-627F-3A46-889B-B9EF23C81A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B9AF5C-6263-6566-7AEF-280979DCE781}"/>
              </a:ext>
            </a:extLst>
          </p:cNvPr>
          <p:cNvSpPr>
            <a:spLocks noGrp="1"/>
          </p:cNvSpPr>
          <p:nvPr>
            <p:ph type="title"/>
          </p:nvPr>
        </p:nvSpPr>
        <p:spPr>
          <a:xfrm>
            <a:off x="838200" y="119317"/>
            <a:ext cx="10515600" cy="551156"/>
          </a:xfrm>
        </p:spPr>
        <p:txBody>
          <a:bodyPr>
            <a:normAutofit/>
          </a:bodyPr>
          <a:lstStyle/>
          <a:p>
            <a:r>
              <a:rPr lang="en-US" sz="3200" b="1" dirty="0">
                <a:solidFill>
                  <a:srgbClr val="000000"/>
                </a:solidFill>
                <a:latin typeface="Arial" panose="020B0604020202020204" pitchFamily="34" charset="0"/>
              </a:rPr>
              <a:t>Program operation scheme</a:t>
            </a:r>
            <a:endParaRPr lang="en-IL" sz="3200" dirty="0"/>
          </a:p>
        </p:txBody>
      </p:sp>
      <p:pic>
        <p:nvPicPr>
          <p:cNvPr id="7" name="Picture 6">
            <a:extLst>
              <a:ext uri="{FF2B5EF4-FFF2-40B4-BE49-F238E27FC236}">
                <a16:creationId xmlns:a16="http://schemas.microsoft.com/office/drawing/2014/main" id="{619EEA08-3989-7C72-D9F3-4EF2173109EA}"/>
              </a:ext>
            </a:extLst>
          </p:cNvPr>
          <p:cNvPicPr>
            <a:picLocks noChangeAspect="1"/>
          </p:cNvPicPr>
          <p:nvPr/>
        </p:nvPicPr>
        <p:blipFill>
          <a:blip r:embed="rId3"/>
          <a:stretch>
            <a:fillRect/>
          </a:stretch>
        </p:blipFill>
        <p:spPr>
          <a:xfrm>
            <a:off x="279133" y="737419"/>
            <a:ext cx="11633734" cy="119871"/>
          </a:xfrm>
          <a:prstGeom prst="rect">
            <a:avLst/>
          </a:prstGeom>
        </p:spPr>
      </p:pic>
      <p:sp>
        <p:nvSpPr>
          <p:cNvPr id="4" name="TextBox 3">
            <a:extLst>
              <a:ext uri="{FF2B5EF4-FFF2-40B4-BE49-F238E27FC236}">
                <a16:creationId xmlns:a16="http://schemas.microsoft.com/office/drawing/2014/main" id="{807E7C87-E939-DE23-0C71-1167723DB1A1}"/>
              </a:ext>
            </a:extLst>
          </p:cNvPr>
          <p:cNvSpPr txBox="1"/>
          <p:nvPr/>
        </p:nvSpPr>
        <p:spPr>
          <a:xfrm>
            <a:off x="11353800" y="194840"/>
            <a:ext cx="559066" cy="400110"/>
          </a:xfrm>
          <a:prstGeom prst="rect">
            <a:avLst/>
          </a:prstGeom>
          <a:noFill/>
          <a:ln>
            <a:solidFill>
              <a:schemeClr val="accent1"/>
            </a:solidFill>
          </a:ln>
        </p:spPr>
        <p:txBody>
          <a:bodyPr wrap="square" rtlCol="0">
            <a:spAutoFit/>
          </a:bodyPr>
          <a:lstStyle/>
          <a:p>
            <a:pPr algn="ctr"/>
            <a:r>
              <a:rPr lang="ru-RU" sz="2000" b="1" dirty="0"/>
              <a:t>8</a:t>
            </a:r>
            <a:endParaRPr lang="en-IL" sz="2000" b="1" dirty="0"/>
          </a:p>
        </p:txBody>
      </p:sp>
      <p:sp>
        <p:nvSpPr>
          <p:cNvPr id="8" name="TextBox 7">
            <a:extLst>
              <a:ext uri="{FF2B5EF4-FFF2-40B4-BE49-F238E27FC236}">
                <a16:creationId xmlns:a16="http://schemas.microsoft.com/office/drawing/2014/main" id="{299BF9C9-22EA-471F-3F10-7E3B82DED6DD}"/>
              </a:ext>
            </a:extLst>
          </p:cNvPr>
          <p:cNvSpPr txBox="1"/>
          <p:nvPr/>
        </p:nvSpPr>
        <p:spPr>
          <a:xfrm>
            <a:off x="2723653" y="1040842"/>
            <a:ext cx="1515534" cy="1669368"/>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pPr lvl="0">
              <a:lnSpc>
                <a:spcPct val="115000"/>
              </a:lnSpc>
              <a:spcAft>
                <a:spcPts val="800"/>
              </a:spcAft>
              <a:tabLst>
                <a:tab pos="457200" algn="l"/>
              </a:tabLst>
            </a:pPr>
            <a:r>
              <a:rPr lang="en-IL" sz="1800" b="1" kern="100" dirty="0">
                <a:effectLst/>
                <a:latin typeface="Aptos" panose="020B0004020202020204" pitchFamily="34" charset="0"/>
                <a:ea typeface="Aptos" panose="020B0004020202020204" pitchFamily="34" charset="0"/>
                <a:cs typeface="Arial" panose="020B0604020202020204" pitchFamily="34" charset="0"/>
              </a:rPr>
              <a:t>Retrieve Patient Information from Database</a:t>
            </a:r>
            <a:endParaRPr lang="en-IL" sz="18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EA339705-3EF5-385E-B3C2-51ACBC01715C}"/>
              </a:ext>
            </a:extLst>
          </p:cNvPr>
          <p:cNvSpPr txBox="1"/>
          <p:nvPr/>
        </p:nvSpPr>
        <p:spPr>
          <a:xfrm>
            <a:off x="292927" y="1275359"/>
            <a:ext cx="1752722" cy="1200329"/>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r>
              <a:rPr lang="en-IL" sz="1800" b="1" kern="100" dirty="0">
                <a:effectLst/>
                <a:latin typeface="Aptos" panose="020B0004020202020204" pitchFamily="34" charset="0"/>
                <a:ea typeface="Aptos" panose="020B0004020202020204" pitchFamily="34" charset="0"/>
                <a:cs typeface="Arial" panose="020B0604020202020204" pitchFamily="34" charset="0"/>
              </a:rPr>
              <a:t>Patient Identification or New Patient Registration</a:t>
            </a:r>
            <a:r>
              <a:rPr lang="ru-RU" dirty="0"/>
              <a:t> </a:t>
            </a:r>
            <a:endParaRPr lang="en-IL" dirty="0"/>
          </a:p>
        </p:txBody>
      </p:sp>
      <p:sp>
        <p:nvSpPr>
          <p:cNvPr id="5" name="TextBox 4">
            <a:extLst>
              <a:ext uri="{FF2B5EF4-FFF2-40B4-BE49-F238E27FC236}">
                <a16:creationId xmlns:a16="http://schemas.microsoft.com/office/drawing/2014/main" id="{C78BA092-228C-F68F-D0F9-9FF6263041C9}"/>
              </a:ext>
            </a:extLst>
          </p:cNvPr>
          <p:cNvSpPr txBox="1"/>
          <p:nvPr/>
        </p:nvSpPr>
        <p:spPr>
          <a:xfrm>
            <a:off x="4920698" y="1200115"/>
            <a:ext cx="1515534" cy="1350819"/>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pPr lvl="0">
              <a:lnSpc>
                <a:spcPct val="115000"/>
              </a:lnSpc>
              <a:spcAft>
                <a:spcPts val="800"/>
              </a:spcAft>
              <a:tabLst>
                <a:tab pos="457200" algn="l"/>
              </a:tabLst>
            </a:pPr>
            <a:r>
              <a:rPr lang="en-IL" sz="1800" b="1" kern="100" dirty="0">
                <a:effectLst/>
                <a:latin typeface="Aptos" panose="020B0004020202020204" pitchFamily="34" charset="0"/>
                <a:ea typeface="Aptos" panose="020B0004020202020204" pitchFamily="34" charset="0"/>
                <a:cs typeface="Arial" panose="020B0604020202020204" pitchFamily="34" charset="0"/>
              </a:rPr>
              <a:t>Record and Recognize Patient’s Speech</a:t>
            </a:r>
            <a:endParaRPr lang="en-IL" sz="18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258E18B1-DC87-D8C6-85A4-965324109AD8}"/>
              </a:ext>
            </a:extLst>
          </p:cNvPr>
          <p:cNvSpPr txBox="1"/>
          <p:nvPr/>
        </p:nvSpPr>
        <p:spPr>
          <a:xfrm>
            <a:off x="7075404" y="2584287"/>
            <a:ext cx="1770447" cy="1032270"/>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pPr lvl="0">
              <a:lnSpc>
                <a:spcPct val="115000"/>
              </a:lnSpc>
              <a:spcAft>
                <a:spcPts val="800"/>
              </a:spcAft>
              <a:tabLst>
                <a:tab pos="457200" algn="l"/>
              </a:tabLst>
            </a:pPr>
            <a:r>
              <a:rPr lang="en-IL" sz="1800" b="1" kern="100" dirty="0">
                <a:effectLst/>
                <a:latin typeface="Aptos" panose="020B0004020202020204" pitchFamily="34" charset="0"/>
                <a:ea typeface="Aptos" panose="020B0004020202020204" pitchFamily="34" charset="0"/>
                <a:cs typeface="Arial" panose="020B0604020202020204" pitchFamily="34" charset="0"/>
              </a:rPr>
              <a:t>Analyse Emotional Tone of Voice</a:t>
            </a:r>
            <a:endParaRPr lang="en-IL" sz="18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02BEBFB7-C581-BDC5-8DEC-A5E2FCD9FD11}"/>
              </a:ext>
            </a:extLst>
          </p:cNvPr>
          <p:cNvSpPr txBox="1"/>
          <p:nvPr/>
        </p:nvSpPr>
        <p:spPr>
          <a:xfrm>
            <a:off x="7075405" y="1045379"/>
            <a:ext cx="1770446" cy="1350819"/>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pPr lvl="0">
              <a:lnSpc>
                <a:spcPct val="115000"/>
              </a:lnSpc>
              <a:spcAft>
                <a:spcPts val="800"/>
              </a:spcAft>
              <a:tabLst>
                <a:tab pos="457200" algn="l"/>
              </a:tabLst>
            </a:pPr>
            <a:r>
              <a:rPr lang="en-US" b="1" kern="100" dirty="0">
                <a:latin typeface="Aptos" panose="020B0004020202020204" pitchFamily="34" charset="0"/>
                <a:ea typeface="Aptos" panose="020B0004020202020204" pitchFamily="34" charset="0"/>
                <a:cs typeface="Arial" panose="020B0604020202020204" pitchFamily="34" charset="0"/>
              </a:rPr>
              <a:t>Search </a:t>
            </a:r>
            <a:r>
              <a:rPr lang="en-IL" sz="1800" b="1" kern="100" dirty="0">
                <a:effectLst/>
                <a:latin typeface="Aptos" panose="020B0004020202020204" pitchFamily="34" charset="0"/>
                <a:ea typeface="Aptos" panose="020B0004020202020204" pitchFamily="34" charset="0"/>
                <a:cs typeface="Arial" panose="020B0604020202020204" pitchFamily="34" charset="0"/>
              </a:rPr>
              <a:t>Similar and Dissimilar Sessions</a:t>
            </a:r>
            <a:r>
              <a:rPr lang="ru-RU" sz="1800" b="1" kern="100" dirty="0">
                <a:effectLst/>
                <a:latin typeface="Aptos" panose="020B0004020202020204" pitchFamily="34" charset="0"/>
                <a:ea typeface="Aptos" panose="020B0004020202020204" pitchFamily="34" charset="0"/>
                <a:cs typeface="Arial" panose="020B0604020202020204" pitchFamily="34" charset="0"/>
              </a:rPr>
              <a:t> </a:t>
            </a:r>
            <a:r>
              <a:rPr lang="en-US" sz="1800" b="1" kern="100" dirty="0">
                <a:effectLst/>
                <a:latin typeface="Aptos" panose="020B0004020202020204" pitchFamily="34" charset="0"/>
                <a:ea typeface="Aptos" panose="020B0004020202020204" pitchFamily="34" charset="0"/>
                <a:cs typeface="Arial" panose="020B0604020202020204" pitchFamily="34" charset="0"/>
              </a:rPr>
              <a:t>in </a:t>
            </a:r>
            <a:r>
              <a:rPr lang="en-IL" sz="1800" b="1" kern="100" dirty="0">
                <a:effectLst/>
                <a:latin typeface="Aptos" panose="020B0004020202020204" pitchFamily="34" charset="0"/>
                <a:ea typeface="Aptos" panose="020B0004020202020204" pitchFamily="34" charset="0"/>
                <a:cs typeface="Arial" panose="020B0604020202020204" pitchFamily="34" charset="0"/>
              </a:rPr>
              <a:t>Database</a:t>
            </a:r>
            <a:endParaRPr lang="en-IL" sz="18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9499EB6C-4037-3D65-4153-ADDD88780346}"/>
              </a:ext>
            </a:extLst>
          </p:cNvPr>
          <p:cNvSpPr txBox="1"/>
          <p:nvPr/>
        </p:nvSpPr>
        <p:spPr>
          <a:xfrm>
            <a:off x="9516233" y="1023877"/>
            <a:ext cx="2426869" cy="2862322"/>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r>
              <a:rPr lang="en-US" b="1" dirty="0"/>
              <a:t>Fine-tuned LLM</a:t>
            </a:r>
            <a:r>
              <a:rPr lang="en-IL" sz="1800" b="1" kern="100" dirty="0">
                <a:effectLst/>
                <a:latin typeface="Aptos" panose="020B0004020202020204" pitchFamily="34" charset="0"/>
                <a:ea typeface="Aptos" panose="020B0004020202020204" pitchFamily="34" charset="0"/>
                <a:cs typeface="Arial" panose="020B0604020202020204" pitchFamily="34" charset="0"/>
              </a:rPr>
              <a:t> “Psychologist” </a:t>
            </a:r>
            <a:r>
              <a:rPr lang="en-IL" sz="1800" kern="100" dirty="0">
                <a:effectLst/>
                <a:latin typeface="Aptos" panose="020B0004020202020204" pitchFamily="34" charset="0"/>
                <a:ea typeface="Aptos" panose="020B0004020202020204" pitchFamily="34" charset="0"/>
                <a:cs typeface="Arial" panose="020B0604020202020204" pitchFamily="34" charset="0"/>
              </a:rPr>
              <a:t>Receives</a:t>
            </a:r>
            <a:r>
              <a:rPr lang="ru-RU" sz="1800" kern="100" dirty="0">
                <a:effectLst/>
                <a:latin typeface="Aptos" panose="020B0004020202020204" pitchFamily="34" charset="0"/>
                <a:ea typeface="Aptos" panose="020B0004020202020204" pitchFamily="34" charset="0"/>
                <a:cs typeface="Arial" panose="020B0604020202020204" pitchFamily="34" charset="0"/>
              </a:rPr>
              <a:t> </a:t>
            </a:r>
            <a:r>
              <a:rPr lang="en-US" sz="1800" kern="100" dirty="0">
                <a:effectLst/>
                <a:latin typeface="Aptos" panose="020B0004020202020204" pitchFamily="34" charset="0"/>
                <a:ea typeface="Aptos" panose="020B0004020202020204" pitchFamily="34" charset="0"/>
                <a:cs typeface="Arial" panose="020B0604020202020204" pitchFamily="34" charset="0"/>
              </a:rPr>
              <a:t>for answer</a:t>
            </a:r>
            <a:r>
              <a:rPr lang="en-IL" sz="1800" kern="100" dirty="0">
                <a:effectLst/>
                <a:latin typeface="Aptos" panose="020B0004020202020204" pitchFamily="34" charset="0"/>
                <a:ea typeface="Aptos" panose="020B0004020202020204" pitchFamily="34" charset="0"/>
                <a:cs typeface="Arial" panose="020B0604020202020204" pitchFamily="34" charset="0"/>
              </a:rPr>
              <a:t>: current session transcript, patient information, summary of the previous session, similar</a:t>
            </a:r>
            <a:r>
              <a:rPr lang="en-US" sz="1800" kern="100" dirty="0">
                <a:effectLst/>
                <a:latin typeface="Aptos" panose="020B0004020202020204" pitchFamily="34" charset="0"/>
                <a:ea typeface="Aptos" panose="020B0004020202020204" pitchFamily="34" charset="0"/>
                <a:cs typeface="Arial" panose="020B0604020202020204" pitchFamily="34" charset="0"/>
              </a:rPr>
              <a:t> and </a:t>
            </a:r>
            <a:r>
              <a:rPr lang="en-IL" sz="1800" kern="100" dirty="0">
                <a:effectLst/>
                <a:latin typeface="Aptos" panose="020B0004020202020204" pitchFamily="34" charset="0"/>
                <a:ea typeface="Aptos" panose="020B0004020202020204" pitchFamily="34" charset="0"/>
                <a:cs typeface="Arial" panose="020B0604020202020204" pitchFamily="34" charset="0"/>
              </a:rPr>
              <a:t>dissimilar sessions</a:t>
            </a:r>
            <a:r>
              <a:rPr lang="en-US" kern="100" dirty="0">
                <a:latin typeface="Aptos" panose="020B0004020202020204" pitchFamily="34" charset="0"/>
                <a:ea typeface="Aptos" panose="020B0004020202020204" pitchFamily="34" charset="0"/>
                <a:cs typeface="Arial" panose="020B0604020202020204" pitchFamily="34" charset="0"/>
              </a:rPr>
              <a:t>, emotion description</a:t>
            </a:r>
            <a:r>
              <a:rPr lang="en-IL" sz="1800" kern="100" dirty="0">
                <a:effectLst/>
                <a:latin typeface="Aptos" panose="020B0004020202020204" pitchFamily="34" charset="0"/>
                <a:ea typeface="Aptos" panose="020B0004020202020204" pitchFamily="34" charset="0"/>
                <a:cs typeface="Arial" panose="020B0604020202020204" pitchFamily="34" charset="0"/>
              </a:rPr>
              <a:t>.</a:t>
            </a:r>
            <a:endParaRPr lang="en-IL" dirty="0"/>
          </a:p>
        </p:txBody>
      </p:sp>
      <p:pic>
        <p:nvPicPr>
          <p:cNvPr id="15" name="Picture 14">
            <a:extLst>
              <a:ext uri="{FF2B5EF4-FFF2-40B4-BE49-F238E27FC236}">
                <a16:creationId xmlns:a16="http://schemas.microsoft.com/office/drawing/2014/main" id="{05622379-0B76-A19B-6B0B-CC267F9B129F}"/>
              </a:ext>
            </a:extLst>
          </p:cNvPr>
          <p:cNvPicPr>
            <a:picLocks noChangeAspect="1"/>
          </p:cNvPicPr>
          <p:nvPr/>
        </p:nvPicPr>
        <p:blipFill>
          <a:blip r:embed="rId4"/>
          <a:stretch>
            <a:fillRect/>
          </a:stretch>
        </p:blipFill>
        <p:spPr>
          <a:xfrm>
            <a:off x="6019572" y="2001692"/>
            <a:ext cx="392879" cy="536510"/>
          </a:xfrm>
          <a:prstGeom prst="rect">
            <a:avLst/>
          </a:prstGeom>
        </p:spPr>
      </p:pic>
      <p:cxnSp>
        <p:nvCxnSpPr>
          <p:cNvPr id="21" name="Connector: Elbow 20">
            <a:extLst>
              <a:ext uri="{FF2B5EF4-FFF2-40B4-BE49-F238E27FC236}">
                <a16:creationId xmlns:a16="http://schemas.microsoft.com/office/drawing/2014/main" id="{B97531AE-5F4C-83B3-C83A-7553D4F4031A}"/>
              </a:ext>
            </a:extLst>
          </p:cNvPr>
          <p:cNvCxnSpPr>
            <a:cxnSpLocks/>
            <a:stCxn id="13" idx="3"/>
            <a:endCxn id="16" idx="1"/>
          </p:cNvCxnSpPr>
          <p:nvPr/>
        </p:nvCxnSpPr>
        <p:spPr>
          <a:xfrm>
            <a:off x="8845851" y="1720789"/>
            <a:ext cx="670382" cy="734249"/>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Connector: Elbow 24">
            <a:extLst>
              <a:ext uri="{FF2B5EF4-FFF2-40B4-BE49-F238E27FC236}">
                <a16:creationId xmlns:a16="http://schemas.microsoft.com/office/drawing/2014/main" id="{A621DFAB-F9A4-6BB7-86D4-BD73010C8B79}"/>
              </a:ext>
            </a:extLst>
          </p:cNvPr>
          <p:cNvCxnSpPr>
            <a:cxnSpLocks/>
            <a:stCxn id="6" idx="3"/>
            <a:endCxn id="16" idx="1"/>
          </p:cNvCxnSpPr>
          <p:nvPr/>
        </p:nvCxnSpPr>
        <p:spPr>
          <a:xfrm flipV="1">
            <a:off x="8845851" y="2455038"/>
            <a:ext cx="670382" cy="645384"/>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Connector: Elbow 28">
            <a:extLst>
              <a:ext uri="{FF2B5EF4-FFF2-40B4-BE49-F238E27FC236}">
                <a16:creationId xmlns:a16="http://schemas.microsoft.com/office/drawing/2014/main" id="{92B4A309-66A8-A8AA-7922-7931AB54814B}"/>
              </a:ext>
            </a:extLst>
          </p:cNvPr>
          <p:cNvCxnSpPr>
            <a:cxnSpLocks/>
            <a:stCxn id="10" idx="3"/>
            <a:endCxn id="8" idx="1"/>
          </p:cNvCxnSpPr>
          <p:nvPr/>
        </p:nvCxnSpPr>
        <p:spPr>
          <a:xfrm>
            <a:off x="2045649" y="1875524"/>
            <a:ext cx="678004" cy="2"/>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Connector: Elbow 31">
            <a:extLst>
              <a:ext uri="{FF2B5EF4-FFF2-40B4-BE49-F238E27FC236}">
                <a16:creationId xmlns:a16="http://schemas.microsoft.com/office/drawing/2014/main" id="{44619C94-6049-9A2D-FCA0-26F22F3668ED}"/>
              </a:ext>
            </a:extLst>
          </p:cNvPr>
          <p:cNvCxnSpPr>
            <a:cxnSpLocks/>
            <a:stCxn id="8" idx="3"/>
            <a:endCxn id="5" idx="1"/>
          </p:cNvCxnSpPr>
          <p:nvPr/>
        </p:nvCxnSpPr>
        <p:spPr>
          <a:xfrm flipV="1">
            <a:off x="4239187" y="1875525"/>
            <a:ext cx="681511" cy="1"/>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8" name="Connector: Elbow 47">
            <a:extLst>
              <a:ext uri="{FF2B5EF4-FFF2-40B4-BE49-F238E27FC236}">
                <a16:creationId xmlns:a16="http://schemas.microsoft.com/office/drawing/2014/main" id="{B8BDEAFD-07F2-BD1C-BD86-5A7943B3A0D1}"/>
              </a:ext>
            </a:extLst>
          </p:cNvPr>
          <p:cNvCxnSpPr>
            <a:cxnSpLocks/>
            <a:stCxn id="5" idx="3"/>
            <a:endCxn id="13" idx="1"/>
          </p:cNvCxnSpPr>
          <p:nvPr/>
        </p:nvCxnSpPr>
        <p:spPr>
          <a:xfrm flipV="1">
            <a:off x="6436232" y="1720789"/>
            <a:ext cx="639173" cy="154736"/>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1" name="Connector: Elbow 50">
            <a:extLst>
              <a:ext uri="{FF2B5EF4-FFF2-40B4-BE49-F238E27FC236}">
                <a16:creationId xmlns:a16="http://schemas.microsoft.com/office/drawing/2014/main" id="{2F77A8B2-5258-1989-839B-AD93026A7594}"/>
              </a:ext>
            </a:extLst>
          </p:cNvPr>
          <p:cNvCxnSpPr>
            <a:cxnSpLocks/>
            <a:stCxn id="5" idx="3"/>
            <a:endCxn id="6" idx="1"/>
          </p:cNvCxnSpPr>
          <p:nvPr/>
        </p:nvCxnSpPr>
        <p:spPr>
          <a:xfrm>
            <a:off x="6436232" y="1875525"/>
            <a:ext cx="639172" cy="1224897"/>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620117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5490</TotalTime>
  <Words>1536</Words>
  <Application>Microsoft Office PowerPoint</Application>
  <PresentationFormat>Widescreen</PresentationFormat>
  <Paragraphs>135</Paragraphs>
  <Slides>11</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-apple-system</vt:lpstr>
      <vt:lpstr>Aptos</vt:lpstr>
      <vt:lpstr>Aptos Display</vt:lpstr>
      <vt:lpstr>Arial</vt:lpstr>
      <vt:lpstr>Symbol</vt:lpstr>
      <vt:lpstr>Office Theme</vt:lpstr>
      <vt:lpstr> LLM Project   AI Psychologist </vt:lpstr>
      <vt:lpstr>Relevance of the "mechanical Psychologist"</vt:lpstr>
      <vt:lpstr>The history of "mechanical Psychologist"</vt:lpstr>
      <vt:lpstr>The history of "mechanical Psychologist"</vt:lpstr>
      <vt:lpstr>The main methods of our Psychologist program</vt:lpstr>
      <vt:lpstr>Database Structure Overview</vt:lpstr>
      <vt:lpstr>Program operation scheme</vt:lpstr>
      <vt:lpstr>Program operation scheme</vt:lpstr>
      <vt:lpstr>Program operation scheme</vt:lpstr>
      <vt:lpstr>Program operation scheme</vt:lpstr>
      <vt:lpstr>Program operation scheme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Илья Зутлер</dc:creator>
  <cp:lastModifiedBy>Илья Зутлер</cp:lastModifiedBy>
  <cp:revision>52</cp:revision>
  <dcterms:created xsi:type="dcterms:W3CDTF">2024-08-27T05:45:36Z</dcterms:created>
  <dcterms:modified xsi:type="dcterms:W3CDTF">2024-11-23T20:45:20Z</dcterms:modified>
</cp:coreProperties>
</file>