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62" r:id="rId2"/>
    <p:sldId id="259" r:id="rId3"/>
    <p:sldId id="291" r:id="rId4"/>
    <p:sldId id="273" r:id="rId5"/>
    <p:sldId id="290" r:id="rId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77" d="100"/>
          <a:sy n="77" d="100"/>
        </p:scale>
        <p:origin x="912" y="67"/>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B5954-A769-41A3-8C14-23C3B163CDC2}" type="datetimeFigureOut">
              <a:rPr lang="en-IL" smtClean="0"/>
              <a:t>14/11/2024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76A1-330E-41CA-BE38-B33435AC0AB6}" type="slidenum">
              <a:rPr lang="en-IL" smtClean="0"/>
              <a:t>‹#›</a:t>
            </a:fld>
            <a:endParaRPr lang="en-IL"/>
          </a:p>
        </p:txBody>
      </p:sp>
    </p:spTree>
    <p:extLst>
      <p:ext uri="{BB962C8B-B14F-4D97-AF65-F5344CB8AC3E}">
        <p14:creationId xmlns:p14="http://schemas.microsoft.com/office/powerpoint/2010/main" val="24958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4</a:t>
            </a:fld>
            <a:endParaRPr lang="en-IL"/>
          </a:p>
        </p:txBody>
      </p:sp>
    </p:spTree>
    <p:extLst>
      <p:ext uri="{BB962C8B-B14F-4D97-AF65-F5344CB8AC3E}">
        <p14:creationId xmlns:p14="http://schemas.microsoft.com/office/powerpoint/2010/main" val="152380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5</a:t>
            </a:fld>
            <a:endParaRPr lang="en-IL"/>
          </a:p>
        </p:txBody>
      </p:sp>
    </p:spTree>
    <p:extLst>
      <p:ext uri="{BB962C8B-B14F-4D97-AF65-F5344CB8AC3E}">
        <p14:creationId xmlns:p14="http://schemas.microsoft.com/office/powerpoint/2010/main" val="102758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22AF-D35D-8126-32E3-3293997E3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C2CA0A3-9E3E-AC70-B36C-3ECE8A2DE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4A77183-9839-089A-7657-595661C4904D}"/>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05D84E0A-2B5C-FA70-DD4C-797510575B3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A24AFC-598C-3337-A216-2990D767DE55}"/>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05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60AC-C368-DF40-401F-BA6F7F7BA46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CA540C5-B4FF-A85A-6832-35896D9A0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60F63C-CC8A-EB7C-7272-0CE73374227A}"/>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F17A66F0-5801-9623-3943-057A08B2930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51E5E20-68B2-7A33-4009-90D4F85DF3DE}"/>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405673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657A8-9EA0-017D-7742-32C504F377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F4B1E65-4588-A6F2-5279-D860AF16D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899351-32AA-4969-4DE1-A41BC7E26A36}"/>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D9F421FE-4DE9-BCE5-C567-63781125FC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E825A2-896D-3D0B-48A0-DC55C27016CA}"/>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7728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150B-6336-5920-0A91-1A4C62C6C1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5E7C8A6-D3AC-C87A-3B76-C1A30FAA3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14BCAF-0F61-BAA3-2BC0-B1C2C5460454}"/>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FABB8408-35F1-573C-D142-11107FBD8A1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9BC83C1-4F6F-F01E-5112-634305B1D22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17269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D403-69A3-39F3-FD8F-9BC7BC4E7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1BDB9CF-FF15-90E2-137E-419C1BAC5C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7C011-D0B4-37F5-CDDD-527082CB9A09}"/>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5F3854FF-E145-4CD0-A8C7-1B21030507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B06F75-C380-06BE-2C68-CC3F2D9A8C5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67732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D9CA-59D9-A9ED-4172-BA566486C4A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D9E044A-9141-D21D-795C-0DBA3E0D12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D91A5B2-86B7-B3E3-D659-545E7DFEA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61A875BF-C19E-9D7C-6909-294A4F876980}"/>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6" name="Footer Placeholder 5">
            <a:extLst>
              <a:ext uri="{FF2B5EF4-FFF2-40B4-BE49-F238E27FC236}">
                <a16:creationId xmlns:a16="http://schemas.microsoft.com/office/drawing/2014/main" id="{35D209D1-5ED0-2378-7527-7CA8126064A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43B421-8AF6-256B-ACA5-CDE4549472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37648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CB7F-3497-747A-EEEA-2B7E0F01AF0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66D010D-6579-29C9-A9E3-69659D4BF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47477-F6CF-54C0-2B48-EB4ACB0BF3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9DAB444-2AF3-4772-B3E2-97DD7ACA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3AA73-893D-2E08-B6B7-4D82ECACC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7F63A28-0D81-5DF6-225C-C602EA9CC322}"/>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8" name="Footer Placeholder 7">
            <a:extLst>
              <a:ext uri="{FF2B5EF4-FFF2-40B4-BE49-F238E27FC236}">
                <a16:creationId xmlns:a16="http://schemas.microsoft.com/office/drawing/2014/main" id="{B9D114D2-2E72-DB21-AF7F-4C23499AEA9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C1802AC-C767-E866-F9C1-EC59ED839A0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7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2D2-7043-42C4-4EB0-ACC3C4F8F44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5018EA9-9E22-97A7-3673-9C2F6D00FEF7}"/>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4" name="Footer Placeholder 3">
            <a:extLst>
              <a:ext uri="{FF2B5EF4-FFF2-40B4-BE49-F238E27FC236}">
                <a16:creationId xmlns:a16="http://schemas.microsoft.com/office/drawing/2014/main" id="{C0C85E74-63D3-E600-373C-DFAB3DBCD11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3D923FA-FAA0-FDB1-8C7D-80E6DE2BE06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14850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1E983-564A-114B-DB66-9C6F0559F12B}"/>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3" name="Footer Placeholder 2">
            <a:extLst>
              <a:ext uri="{FF2B5EF4-FFF2-40B4-BE49-F238E27FC236}">
                <a16:creationId xmlns:a16="http://schemas.microsoft.com/office/drawing/2014/main" id="{4891B163-FDD2-6E84-93F7-87FE3B59555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2207F9A-1371-FC70-5279-4866E2E2F791}"/>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136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57B1-A392-9637-5E89-D63B9E6D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5D4D1CB-C107-3A68-F1FC-7945413C8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9BBD3CB-E758-AA6A-42DA-357B9C82F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FD5A3-AAFD-7B63-731C-4378DE930127}"/>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6" name="Footer Placeholder 5">
            <a:extLst>
              <a:ext uri="{FF2B5EF4-FFF2-40B4-BE49-F238E27FC236}">
                <a16:creationId xmlns:a16="http://schemas.microsoft.com/office/drawing/2014/main" id="{87230ACE-DFBE-BCCC-0A27-80427770D8C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84B8ED-54C6-C0BF-2C1E-E4FD9D334DA6}"/>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24908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4DA-5440-48C1-C73D-0D9F9FF88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45C781E-9095-D677-0D8F-F29A0AE72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543F961-37BB-5E06-9ACB-3192D74D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154AB-F5A6-0D60-2218-4FD55A19B187}"/>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6" name="Footer Placeholder 5">
            <a:extLst>
              <a:ext uri="{FF2B5EF4-FFF2-40B4-BE49-F238E27FC236}">
                <a16:creationId xmlns:a16="http://schemas.microsoft.com/office/drawing/2014/main" id="{908EFF75-6082-0A81-1531-1137B90069F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CA1F30D-A2F9-0585-575B-1A4E6A32F4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30837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B047D-E1F4-60E4-3B7B-364B518A7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CC95AF0-2FC8-BD02-F3E5-F9B213CA1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C647ABE-CD82-BEB4-9908-F48BD2BDD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08F31AB4-7311-29BE-9E19-5EF85DB1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8D0B6399-62D9-CF80-B6B7-D42060EDE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4993DD-0F19-457A-A885-7A6AD1CD5D0C}" type="slidenum">
              <a:rPr lang="en-IL" smtClean="0"/>
              <a:t>‹#›</a:t>
            </a:fld>
            <a:endParaRPr lang="en-IL"/>
          </a:p>
        </p:txBody>
      </p:sp>
    </p:spTree>
    <p:extLst>
      <p:ext uri="{BB962C8B-B14F-4D97-AF65-F5344CB8AC3E}">
        <p14:creationId xmlns:p14="http://schemas.microsoft.com/office/powerpoint/2010/main" val="162375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4F5B-7661-FC77-14C1-9ACEE73204F4}"/>
              </a:ext>
            </a:extLst>
          </p:cNvPr>
          <p:cNvSpPr>
            <a:spLocks noGrp="1"/>
          </p:cNvSpPr>
          <p:nvPr>
            <p:ph type="ctrTitle"/>
          </p:nvPr>
        </p:nvSpPr>
        <p:spPr>
          <a:xfrm>
            <a:off x="1455174" y="1806143"/>
            <a:ext cx="9429136" cy="2710141"/>
          </a:xfrm>
        </p:spPr>
        <p:txBody>
          <a:bodyPr>
            <a:normAutofit fontScale="90000"/>
          </a:bodyPr>
          <a:lstStyle/>
          <a:p>
            <a:br>
              <a:rPr lang="en-US" b="1" i="0" dirty="0">
                <a:solidFill>
                  <a:srgbClr val="1F2328"/>
                </a:solidFill>
                <a:effectLst/>
                <a:highlight>
                  <a:srgbClr val="FFFFFF"/>
                </a:highlight>
                <a:latin typeface="-apple-system"/>
              </a:rPr>
            </a:br>
            <a:r>
              <a:rPr lang="en-US" sz="3600" b="1" i="0" dirty="0">
                <a:solidFill>
                  <a:srgbClr val="1F2328"/>
                </a:solidFill>
                <a:effectLst/>
                <a:highlight>
                  <a:srgbClr val="FFFFFF"/>
                </a:highlight>
                <a:latin typeface="-apple-system"/>
              </a:rPr>
              <a:t>Data Since Project</a:t>
            </a:r>
            <a:r>
              <a:rPr lang="en-US" sz="1600" b="1" i="0" dirty="0">
                <a:solidFill>
                  <a:srgbClr val="1F2328"/>
                </a:solidFill>
                <a:effectLst/>
                <a:highlight>
                  <a:srgbClr val="FFFFFF"/>
                </a:highlight>
                <a:latin typeface="-apple-system"/>
              </a:rPr>
              <a:t> </a:t>
            </a:r>
            <a:br>
              <a:rPr lang="en-US" b="1" i="0" dirty="0">
                <a:solidFill>
                  <a:srgbClr val="1F2328"/>
                </a:solidFill>
                <a:effectLst/>
                <a:highlight>
                  <a:srgbClr val="FFFFFF"/>
                </a:highlight>
                <a:latin typeface="-apple-system"/>
              </a:rPr>
            </a:br>
            <a:br>
              <a:rPr lang="en-US" b="1" i="0" dirty="0">
                <a:solidFill>
                  <a:srgbClr val="1F2328"/>
                </a:solidFill>
                <a:effectLst/>
                <a:highlight>
                  <a:srgbClr val="FFFFFF"/>
                </a:highlight>
                <a:latin typeface="-apple-system"/>
              </a:rPr>
            </a:br>
            <a:r>
              <a:rPr lang="en-US" b="1" i="0" dirty="0">
                <a:solidFill>
                  <a:srgbClr val="1F2328"/>
                </a:solidFill>
                <a:effectLst/>
                <a:highlight>
                  <a:srgbClr val="FFFFFF"/>
                </a:highlight>
                <a:latin typeface="-apple-system"/>
              </a:rPr>
              <a:t>AI Psychologist</a:t>
            </a:r>
            <a:br>
              <a:rPr lang="en-US" b="1" i="0" dirty="0">
                <a:solidFill>
                  <a:srgbClr val="1F2328"/>
                </a:solidFill>
                <a:effectLst/>
                <a:highlight>
                  <a:srgbClr val="FFFFFF"/>
                </a:highlight>
                <a:latin typeface="-apple-system"/>
              </a:rPr>
            </a:br>
            <a:endParaRPr lang="en-IL" dirty="0"/>
          </a:p>
        </p:txBody>
      </p:sp>
      <p:sp>
        <p:nvSpPr>
          <p:cNvPr id="3" name="Subtitle 2">
            <a:extLst>
              <a:ext uri="{FF2B5EF4-FFF2-40B4-BE49-F238E27FC236}">
                <a16:creationId xmlns:a16="http://schemas.microsoft.com/office/drawing/2014/main" id="{FC474AA7-0107-6067-25B1-E82000D0A74C}"/>
              </a:ext>
            </a:extLst>
          </p:cNvPr>
          <p:cNvSpPr>
            <a:spLocks noGrp="1"/>
          </p:cNvSpPr>
          <p:nvPr>
            <p:ph type="subTitle" idx="1"/>
          </p:nvPr>
        </p:nvSpPr>
        <p:spPr>
          <a:xfrm>
            <a:off x="1524000" y="4890066"/>
            <a:ext cx="9144000" cy="1655762"/>
          </a:xfrm>
        </p:spPr>
        <p:txBody>
          <a:bodyPr>
            <a:normAutofit lnSpcReduction="10000"/>
          </a:bodyPr>
          <a:lstStyle/>
          <a:p>
            <a:pPr algn="r"/>
            <a:r>
              <a:rPr lang="en-US" b="1" dirty="0"/>
              <a:t>by Ilya </a:t>
            </a:r>
            <a:r>
              <a:rPr lang="en-US" b="1" dirty="0" err="1"/>
              <a:t>Zutler</a:t>
            </a:r>
            <a:r>
              <a:rPr lang="en-US" b="1" dirty="0"/>
              <a:t> and Shahar </a:t>
            </a:r>
            <a:r>
              <a:rPr lang="en-US" b="1" dirty="0" err="1"/>
              <a:t>Gottliv</a:t>
            </a:r>
            <a:endParaRPr lang="en-US" b="1" dirty="0"/>
          </a:p>
          <a:p>
            <a:pPr algn="r"/>
            <a:endParaRPr lang="en-US" b="1" dirty="0"/>
          </a:p>
          <a:p>
            <a:r>
              <a:rPr lang="en-US" b="1" dirty="0"/>
              <a:t>2024</a:t>
            </a:r>
          </a:p>
          <a:p>
            <a:r>
              <a:rPr lang="en-US" b="1" dirty="0"/>
              <a:t>Ramat Gan, Israel</a:t>
            </a:r>
            <a:endParaRPr lang="en-IL" b="1" dirty="0"/>
          </a:p>
        </p:txBody>
      </p:sp>
      <p:pic>
        <p:nvPicPr>
          <p:cNvPr id="5" name="Picture 2" descr="Bar-Ilan University Logo">
            <a:extLst>
              <a:ext uri="{FF2B5EF4-FFF2-40B4-BE49-F238E27FC236}">
                <a16:creationId xmlns:a16="http://schemas.microsoft.com/office/drawing/2014/main" id="{4E3737F6-F09A-1FBC-A86B-05F19ECF5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88594" cy="819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ar-Ilan University Logo">
            <a:extLst>
              <a:ext uri="{FF2B5EF4-FFF2-40B4-BE49-F238E27FC236}">
                <a16:creationId xmlns:a16="http://schemas.microsoft.com/office/drawing/2014/main" id="{637D6CB4-D8C6-D078-740F-F9E773B08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498" y="0"/>
            <a:ext cx="6938502" cy="81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199" y="119317"/>
            <a:ext cx="10684933" cy="551156"/>
          </a:xfrm>
        </p:spPr>
        <p:txBody>
          <a:bodyPr>
            <a:normAutofit/>
          </a:bodyPr>
          <a:lstStyle/>
          <a:p>
            <a:r>
              <a:rPr lang="en-US" sz="3200" b="1" dirty="0">
                <a:solidFill>
                  <a:srgbClr val="000000"/>
                </a:solidFill>
                <a:latin typeface="Arial" panose="020B0604020202020204" pitchFamily="34" charset="0"/>
              </a:rPr>
              <a:t>The history of "electronic Psychologist"</a:t>
            </a:r>
            <a:endParaRPr lang="en-IL" sz="3200" dirty="0"/>
          </a:p>
        </p:txBody>
      </p:sp>
      <p:sp>
        <p:nvSpPr>
          <p:cNvPr id="3" name="Content Placeholder 2">
            <a:extLst>
              <a:ext uri="{FF2B5EF4-FFF2-40B4-BE49-F238E27FC236}">
                <a16:creationId xmlns:a16="http://schemas.microsoft.com/office/drawing/2014/main" id="{C56AF28F-9125-20A0-2B6F-855893B69099}"/>
              </a:ext>
            </a:extLst>
          </p:cNvPr>
          <p:cNvSpPr>
            <a:spLocks noGrp="1"/>
          </p:cNvSpPr>
          <p:nvPr>
            <p:ph idx="1"/>
          </p:nvPr>
        </p:nvSpPr>
        <p:spPr>
          <a:xfrm>
            <a:off x="279133" y="931726"/>
            <a:ext cx="11633733" cy="5663401"/>
          </a:xfrm>
        </p:spPr>
        <p:txBody>
          <a:bodyPr>
            <a:normAutofit fontScale="70000" lnSpcReduction="20000"/>
          </a:bodyPr>
          <a:lstStyle/>
          <a:p>
            <a:r>
              <a:rPr lang="en-US" sz="1600" dirty="0"/>
              <a:t>The history of "electronic psychologist" concepts spans several decades, reflecting advancements in both psychology and technology. Over time, the ideas and capabilities of a digital "psychologist" have evolved from simple algorithms to complex systems capable of analyzing speech, emotions, and responding to queries in real-time.</a:t>
            </a:r>
          </a:p>
          <a:p>
            <a:r>
              <a:rPr lang="ru-RU" sz="1600" b="1" dirty="0"/>
              <a:t>0.</a:t>
            </a:r>
            <a:r>
              <a:rPr lang="en-US" sz="1600" b="1" dirty="0"/>
              <a:t> Robert </a:t>
            </a:r>
            <a:r>
              <a:rPr lang="en-US" sz="1600" b="1" dirty="0" err="1"/>
              <a:t>Sheckley</a:t>
            </a:r>
            <a:r>
              <a:rPr lang="en-US" sz="1600" b="1" dirty="0"/>
              <a:t>. Bad Medicine 1956</a:t>
            </a:r>
            <a:endParaRPr lang="ru-RU" sz="1600" b="1" dirty="0"/>
          </a:p>
          <a:p>
            <a:r>
              <a:rPr lang="en-US" sz="1600" b="1" dirty="0"/>
              <a:t>1. Early Automated Systems and ELIZA (1960s)</a:t>
            </a:r>
          </a:p>
          <a:p>
            <a:r>
              <a:rPr lang="en-US" sz="1600" dirty="0"/>
              <a:t>In 1966, Joseph </a:t>
            </a:r>
            <a:r>
              <a:rPr lang="en-US" sz="1600" dirty="0" err="1"/>
              <a:t>Weizenbaum</a:t>
            </a:r>
            <a:r>
              <a:rPr lang="en-US" sz="1600" dirty="0"/>
              <a:t> created ELIZA, one of the first "conversational" programs. ELIZA simulated the behavior of a psychotherapist by rephrasing users' phrases. Although it only mimicked interaction, ELIZA became popular and highlighted the potential of using technology in psychotherapy. ELIZA didn’t analyze inputs but demonstrated the feasibility of digital interaction in mental health support.</a:t>
            </a:r>
          </a:p>
          <a:p>
            <a:r>
              <a:rPr lang="en-US" sz="1600" b="1" dirty="0"/>
              <a:t>2. Rule-Based Models (1980-1990s)</a:t>
            </a:r>
          </a:p>
          <a:p>
            <a:r>
              <a:rPr lang="en-US" sz="1600" dirty="0"/>
              <a:t>In the 1980s and 1990s, "electronic psychologist" programs were based on rigid rules and logic. Programs that used cognitive-behavioral techniques offered basic scripts and simple logical chains to respond to users, but they lacked adaptability to complex or unusual questions.</a:t>
            </a:r>
          </a:p>
          <a:p>
            <a:r>
              <a:rPr lang="en-US" sz="1600" b="1" dirty="0"/>
              <a:t>3. The Internet and Online Counseling (1990s)</a:t>
            </a:r>
          </a:p>
          <a:p>
            <a:r>
              <a:rPr lang="en-US" sz="1600" dirty="0"/>
              <a:t>In the 1990s, as the Internet developed, experiments with web-based psychological support services began. Online chat assistants, which used databases of relevant information, could direct users to useful resources. Some of these systems applied basic forms of diagnostics by asking questions to assess users’ mental states.</a:t>
            </a:r>
          </a:p>
          <a:p>
            <a:r>
              <a:rPr lang="en-US" sz="1600" b="1" dirty="0"/>
              <a:t>4. Systems Using Statistical and Linguistic Models (2000s)</a:t>
            </a:r>
          </a:p>
          <a:p>
            <a:r>
              <a:rPr lang="en-US" sz="1600" dirty="0"/>
              <a:t>During the 2000s, with the advancement of NLP (Natural Language Processing) and statistical modeling, electronic psychologists became more flexible and "sensitive" to context. Systems with pre-programmed keyword and phrase libraries could recognize basic emotional states, such as sadness or anxiety.</a:t>
            </a:r>
          </a:p>
          <a:p>
            <a:r>
              <a:rPr lang="en-US" sz="1600" b="1" dirty="0"/>
              <a:t>5. Integration of AI and Machine Learning (2010s)</a:t>
            </a:r>
          </a:p>
          <a:p>
            <a:r>
              <a:rPr lang="en-US" sz="1600" dirty="0"/>
              <a:t>Around the 2010s, machine learning allowed electronic psychologists to process large datasets and identify connections that were previously unclear. Commercial applications, like </a:t>
            </a:r>
            <a:r>
              <a:rPr lang="en-US" sz="1600" dirty="0" err="1"/>
              <a:t>Woebot</a:t>
            </a:r>
            <a:r>
              <a:rPr lang="en-US" sz="1600" dirty="0"/>
              <a:t> and </a:t>
            </a:r>
            <a:r>
              <a:rPr lang="en-US" sz="1600" dirty="0" err="1"/>
              <a:t>Replika</a:t>
            </a:r>
            <a:r>
              <a:rPr lang="en-US" sz="1600" dirty="0"/>
              <a:t>, began using AI for adaptive therapy. These programs could adjust to users and provide information depending on their moods and preferences. At this stage, electronic psychologists became available through mobile apps, attracting attention for their accessibility.</a:t>
            </a:r>
          </a:p>
          <a:p>
            <a:r>
              <a:rPr lang="en-US" sz="1600" b="1" dirty="0"/>
              <a:t>6. Modern Systems with Deep Learning and Emotional Intelligence (2020s)</a:t>
            </a:r>
          </a:p>
          <a:p>
            <a:r>
              <a:rPr lang="en-US" sz="1600" dirty="0"/>
              <a:t>In recent years, deep learning and multi-layered neural networks have enabled electronic psychologists to reach high levels of personalization. Speech recognition, emotion analysis in text, voice tone analysis, and facial expression reading now make it possible not only to understand but also to empathize with the user. Modern systems, like ChatGPT, can understand context and "retain memory," offering not just advice but also emotional support. Tools based on Retrieval-Augmented Generation (RAG) allow models to access various external data sources, broadening their expertise.</a:t>
            </a:r>
          </a:p>
          <a:p>
            <a:r>
              <a:rPr lang="en-US" sz="1600" b="1" dirty="0"/>
              <a:t>7. Future: Automation and Expanded Functionality</a:t>
            </a:r>
          </a:p>
          <a:p>
            <a:r>
              <a:rPr lang="en-US" sz="1600" dirty="0"/>
              <a:t>In the future, electronic psychologists are expected to possess an even deeper understanding of emotional and cognitive states, predict tendencies toward psychological issues, and provide real-time support based on biometrics and behavioral analysis. Automated systems may act as "assistants" to human psychologists and be used to promote mental health awareness.</a:t>
            </a:r>
          </a:p>
          <a:p>
            <a:r>
              <a:rPr lang="en-US" sz="1600" dirty="0"/>
              <a:t>From simple rephrasing algorithms, the concept of an "electronic psychologist" has developed into advanced systems capable of analysis and support.</a:t>
            </a:r>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2"/>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F6FBF147-ABE6-A5A3-D36D-3E130BE8633E}"/>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369913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C362-66C8-6E6A-3E50-D3B867136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75878-AA38-1364-7945-D1A112149EE7}"/>
              </a:ext>
            </a:extLst>
          </p:cNvPr>
          <p:cNvSpPr>
            <a:spLocks noGrp="1"/>
          </p:cNvSpPr>
          <p:nvPr>
            <p:ph type="title"/>
          </p:nvPr>
        </p:nvSpPr>
        <p:spPr>
          <a:xfrm>
            <a:off x="838199" y="119317"/>
            <a:ext cx="10684933" cy="551156"/>
          </a:xfrm>
        </p:spPr>
        <p:txBody>
          <a:bodyPr vert="horz" lIns="91440" tIns="45720" rIns="91440" bIns="45720" rtlCol="0" anchor="ctr">
            <a:normAutofit/>
          </a:bodyPr>
          <a:lstStyle/>
          <a:p>
            <a:r>
              <a:rPr lang="en-US" sz="3200" b="1" dirty="0">
                <a:solidFill>
                  <a:srgbClr val="000000"/>
                </a:solidFill>
                <a:latin typeface="Arial" panose="020B0604020202020204" pitchFamily="34" charset="0"/>
              </a:rPr>
              <a:t>Relevance of the electronic Psychologist</a:t>
            </a:r>
          </a:p>
        </p:txBody>
      </p:sp>
      <p:sp>
        <p:nvSpPr>
          <p:cNvPr id="3" name="Content Placeholder 2">
            <a:extLst>
              <a:ext uri="{FF2B5EF4-FFF2-40B4-BE49-F238E27FC236}">
                <a16:creationId xmlns:a16="http://schemas.microsoft.com/office/drawing/2014/main" id="{52FFC101-275A-1281-2627-9B6AD5E6230C}"/>
              </a:ext>
            </a:extLst>
          </p:cNvPr>
          <p:cNvSpPr>
            <a:spLocks noGrp="1"/>
          </p:cNvSpPr>
          <p:nvPr>
            <p:ph idx="1"/>
          </p:nvPr>
        </p:nvSpPr>
        <p:spPr>
          <a:xfrm>
            <a:off x="279133" y="931726"/>
            <a:ext cx="11633733" cy="5663401"/>
          </a:xfrm>
        </p:spPr>
        <p:txBody>
          <a:bodyPr>
            <a:normAutofit/>
          </a:bodyPr>
          <a:lstStyle/>
          <a:p>
            <a:r>
              <a:rPr lang="en-US" sz="1600" dirty="0"/>
              <a:t>According to data from the </a:t>
            </a:r>
            <a:r>
              <a:rPr lang="en-US" sz="1600" dirty="0" err="1"/>
              <a:t>Clalit</a:t>
            </a:r>
            <a:r>
              <a:rPr lang="en-US" sz="1600" dirty="0"/>
              <a:t> Center for Mental Health Research, since October 7th there has been a 52% increase in anxiety disorders, a 45% rise in post-traumatic stress disorder (PTSD), and a 900% increase in reports of acute stress reactions. These figures reflect a significant surge in mental health inquiries in October and November compared to the average over the past five years. Additionally, mental health service utilization has sharply risen: outpatient treatment requests are up by 25%, and the use of sleep aids and anti-anxiety and antidepressant medications has increased by 8-25%.</a:t>
            </a:r>
          </a:p>
          <a:p>
            <a:r>
              <a:rPr lang="en-US" sz="1600" dirty="0"/>
              <a:t>Levinsky, a mental health expert, explains that while most people who encounter trauma recover, with around 70-80% experiencing post-traumatic growth, the recent events are distinct. The trauma from October 7th and the ongoing war affect the nation as a whole, creating a collective sense of insecurity. Consequently, there will be a higher volume of people seeking support, as the broad-scale impact of these events amplifies the need for accessible mental health resources. Although not all individuals exposed to traumatic events develop PTSD, many experience depression, anxiety, or substance dependency, and they, too, will need support.</a:t>
            </a:r>
          </a:p>
          <a:p>
            <a:r>
              <a:rPr lang="en-US" sz="1600" dirty="0"/>
              <a:t>Given these trends, developing a program that provides easily accessible psychological support is essential.</a:t>
            </a:r>
          </a:p>
        </p:txBody>
      </p:sp>
      <p:pic>
        <p:nvPicPr>
          <p:cNvPr id="7" name="Picture 6">
            <a:extLst>
              <a:ext uri="{FF2B5EF4-FFF2-40B4-BE49-F238E27FC236}">
                <a16:creationId xmlns:a16="http://schemas.microsoft.com/office/drawing/2014/main" id="{90AE6F15-B826-A9B3-E101-BF2117AFC0E7}"/>
              </a:ext>
            </a:extLst>
          </p:cNvPr>
          <p:cNvPicPr>
            <a:picLocks noChangeAspect="1"/>
          </p:cNvPicPr>
          <p:nvPr/>
        </p:nvPicPr>
        <p:blipFill>
          <a:blip r:embed="rId2"/>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29A6CAA2-800A-68E4-7DCE-9B4CA9BA5F65}"/>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23237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Database Structure Overview</a:t>
            </a:r>
            <a:endParaRPr lang="en-IL" sz="3200" b="1"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6" name="Content Placeholder 2">
            <a:extLst>
              <a:ext uri="{FF2B5EF4-FFF2-40B4-BE49-F238E27FC236}">
                <a16:creationId xmlns:a16="http://schemas.microsoft.com/office/drawing/2014/main" id="{74C5299E-FCB0-9B8A-F834-EB5598F15603}"/>
              </a:ext>
            </a:extLst>
          </p:cNvPr>
          <p:cNvSpPr txBox="1">
            <a:spLocks/>
          </p:cNvSpPr>
          <p:nvPr/>
        </p:nvSpPr>
        <p:spPr>
          <a:xfrm>
            <a:off x="279135" y="1012723"/>
            <a:ext cx="4700370" cy="572596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IL" sz="1800" kern="100" dirty="0">
                <a:effectLst/>
                <a:latin typeface="Aptos" panose="020B0004020202020204" pitchFamily="34" charset="0"/>
                <a:ea typeface="Aptos" panose="020B0004020202020204" pitchFamily="34" charset="0"/>
                <a:cs typeface="Arial" panose="020B0604020202020204" pitchFamily="34" charset="0"/>
              </a:rPr>
              <a:t>The database contains two primary tables: </a:t>
            </a:r>
            <a:r>
              <a:rPr lang="en-IL" sz="1800" b="1" kern="100" dirty="0">
                <a:effectLst/>
                <a:latin typeface="Aptos" panose="020B0004020202020204" pitchFamily="34" charset="0"/>
                <a:ea typeface="Aptos" panose="020B0004020202020204" pitchFamily="34" charset="0"/>
                <a:cs typeface="Arial" panose="020B0604020202020204" pitchFamily="34" charset="0"/>
              </a:rPr>
              <a:t>Patients</a:t>
            </a:r>
            <a:r>
              <a:rPr lang="en-IL"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b="1" kern="100" dirty="0">
                <a:effectLst/>
                <a:latin typeface="Aptos" panose="020B0004020202020204" pitchFamily="34" charset="0"/>
                <a:ea typeface="Aptos" panose="020B0004020202020204" pitchFamily="34" charset="0"/>
                <a:cs typeface="Arial" panose="020B0604020202020204" pitchFamily="34" charset="0"/>
              </a:rPr>
              <a:t>Sessions</a:t>
            </a:r>
            <a:r>
              <a:rPr lang="en-IL" sz="18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15000"/>
              </a:lnSpc>
              <a:spcAft>
                <a:spcPts val="800"/>
              </a:spcAft>
              <a:buSzPts val="1000"/>
              <a:buFont typeface="Symbol" panose="05050102010706020507" pitchFamily="18" charset="2"/>
              <a:buChar char=""/>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The </a:t>
            </a:r>
            <a:r>
              <a:rPr lang="en-IL" sz="1800" b="1" kern="100" dirty="0">
                <a:effectLst/>
                <a:latin typeface="Aptos" panose="020B0004020202020204" pitchFamily="34" charset="0"/>
                <a:ea typeface="Aptos" panose="020B0004020202020204" pitchFamily="34" charset="0"/>
                <a:cs typeface="Arial" panose="020B0604020202020204" pitchFamily="34" charset="0"/>
              </a:rPr>
              <a:t>Patients</a:t>
            </a:r>
            <a:r>
              <a:rPr lang="en-IL" sz="1800" kern="100" dirty="0">
                <a:effectLst/>
                <a:latin typeface="Aptos" panose="020B0004020202020204" pitchFamily="34" charset="0"/>
                <a:ea typeface="Aptos" panose="020B0004020202020204" pitchFamily="34" charset="0"/>
                <a:cs typeface="Arial" panose="020B0604020202020204" pitchFamily="34" charset="0"/>
              </a:rPr>
              <a:t> table includes a text field</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IL" sz="1800" kern="100" dirty="0" err="1">
                <a:effectLst/>
                <a:latin typeface="Aptos" panose="020B0004020202020204" pitchFamily="34" charset="0"/>
                <a:ea typeface="Aptos" panose="020B0004020202020204" pitchFamily="34" charset="0"/>
                <a:cs typeface="Arial" panose="020B0604020202020204" pitchFamily="34" charset="0"/>
              </a:rPr>
              <a:t>Additional_datas</a:t>
            </a:r>
            <a:r>
              <a:rPr lang="en-IL" sz="1800" kern="100" dirty="0">
                <a:effectLst/>
                <a:latin typeface="Aptos" panose="020B0004020202020204" pitchFamily="34" charset="0"/>
                <a:ea typeface="Aptos" panose="020B0004020202020204" pitchFamily="34" charset="0"/>
                <a:cs typeface="Arial" panose="020B0604020202020204" pitchFamily="34" charset="0"/>
              </a:rPr>
              <a:t>, which stores unstructured information about each patient. Initially, this field is filled in by the patient, then further enriched by the program based on insights gained from ongoing sessions.</a:t>
            </a:r>
          </a:p>
          <a:p>
            <a:pPr marL="342900" lvl="0" indent="-342900">
              <a:lnSpc>
                <a:spcPct val="115000"/>
              </a:lnSpc>
              <a:spcAft>
                <a:spcPts val="800"/>
              </a:spcAft>
              <a:buSzPts val="1000"/>
              <a:buFont typeface="Symbol" panose="05050102010706020507" pitchFamily="18" charset="2"/>
              <a:buChar char=""/>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The </a:t>
            </a:r>
            <a:r>
              <a:rPr lang="en-IL" sz="1800" b="1" kern="100" dirty="0">
                <a:effectLst/>
                <a:latin typeface="Aptos" panose="020B0004020202020204" pitchFamily="34" charset="0"/>
                <a:ea typeface="Aptos" panose="020B0004020202020204" pitchFamily="34" charset="0"/>
                <a:cs typeface="Arial" panose="020B0604020202020204" pitchFamily="34" charset="0"/>
              </a:rPr>
              <a:t>Sessions</a:t>
            </a:r>
            <a:r>
              <a:rPr lang="en-IL" sz="1800" kern="100" dirty="0">
                <a:effectLst/>
                <a:latin typeface="Aptos" panose="020B0004020202020204" pitchFamily="34" charset="0"/>
                <a:ea typeface="Aptos" panose="020B0004020202020204" pitchFamily="34" charset="0"/>
                <a:cs typeface="Arial" panose="020B0604020202020204" pitchFamily="34" charset="0"/>
              </a:rPr>
              <a:t> table stores the complete text of each session along with a summarized version tailored for search and embedding purposes. It also contains embedding </a:t>
            </a:r>
            <a:r>
              <a:rPr lang="en-US" sz="1800" kern="100" dirty="0">
                <a:effectLst/>
                <a:latin typeface="Aptos" panose="020B0004020202020204" pitchFamily="34" charset="0"/>
                <a:ea typeface="Aptos" panose="020B0004020202020204" pitchFamily="34" charset="0"/>
                <a:cs typeface="Arial" panose="020B0604020202020204" pitchFamily="34" charset="0"/>
              </a:rPr>
              <a:t>of </a:t>
            </a:r>
            <a:r>
              <a:rPr lang="en-US" sz="1800" kern="100" dirty="0" err="1">
                <a:effectLst/>
                <a:latin typeface="Aptos" panose="020B0004020202020204" pitchFamily="34" charset="0"/>
                <a:ea typeface="Aptos" panose="020B0004020202020204" pitchFamily="34" charset="0"/>
                <a:cs typeface="Arial" panose="020B0604020202020204" pitchFamily="34" charset="0"/>
              </a:rPr>
              <a:t>su</a:t>
            </a:r>
            <a:r>
              <a:rPr lang="en-IL" sz="1800" kern="100" dirty="0" err="1">
                <a:effectLst/>
                <a:latin typeface="Aptos" panose="020B0004020202020204" pitchFamily="34" charset="0"/>
                <a:ea typeface="Aptos" panose="020B0004020202020204" pitchFamily="34" charset="0"/>
                <a:cs typeface="Arial" panose="020B0604020202020204" pitchFamily="34" charset="0"/>
              </a:rPr>
              <a:t>mmary</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IL" sz="1800" kern="100" dirty="0">
                <a:effectLst/>
                <a:latin typeface="Aptos" panose="020B0004020202020204" pitchFamily="34" charset="0"/>
                <a:ea typeface="Aptos" panose="020B0004020202020204" pitchFamily="34" charset="0"/>
                <a:cs typeface="Arial" panose="020B0604020202020204" pitchFamily="34" charset="0"/>
              </a:rPr>
              <a:t>- a vector that enables finding similar or dissimilar sessions. Emotion - an evaluation of the patient’s emotional tone based on voice analysis during the session.</a:t>
            </a:r>
          </a:p>
          <a:p>
            <a:pPr marL="0" indent="0">
              <a:buFont typeface="Arial" panose="020B0604020202020204" pitchFamily="34" charset="0"/>
              <a:buNone/>
            </a:pPr>
            <a:endParaRPr lang="en-US" sz="1600" dirty="0"/>
          </a:p>
          <a:p>
            <a:pPr marL="0" indent="0">
              <a:lnSpc>
                <a:spcPct val="110000"/>
              </a:lnSpc>
              <a:buFont typeface="Arial" panose="020B0604020202020204" pitchFamily="34" charset="0"/>
              <a:buNone/>
            </a:pPr>
            <a:endParaRPr lang="en-IL" sz="1600" dirty="0"/>
          </a:p>
        </p:txBody>
      </p:sp>
      <p:pic>
        <p:nvPicPr>
          <p:cNvPr id="3" name="Picture 2">
            <a:extLst>
              <a:ext uri="{FF2B5EF4-FFF2-40B4-BE49-F238E27FC236}">
                <a16:creationId xmlns:a16="http://schemas.microsoft.com/office/drawing/2014/main" id="{24E4370D-304E-7635-7292-0F7DA4B5E80C}"/>
              </a:ext>
            </a:extLst>
          </p:cNvPr>
          <p:cNvPicPr>
            <a:picLocks noChangeAspect="1"/>
          </p:cNvPicPr>
          <p:nvPr/>
        </p:nvPicPr>
        <p:blipFill>
          <a:blip r:embed="rId4"/>
          <a:stretch>
            <a:fillRect/>
          </a:stretch>
        </p:blipFill>
        <p:spPr>
          <a:xfrm>
            <a:off x="5850394" y="1013045"/>
            <a:ext cx="6062472" cy="1446276"/>
          </a:xfrm>
          <a:prstGeom prst="rect">
            <a:avLst/>
          </a:prstGeom>
        </p:spPr>
      </p:pic>
      <p:sp>
        <p:nvSpPr>
          <p:cNvPr id="26" name="TextBox 25">
            <a:extLst>
              <a:ext uri="{FF2B5EF4-FFF2-40B4-BE49-F238E27FC236}">
                <a16:creationId xmlns:a16="http://schemas.microsoft.com/office/drawing/2014/main" id="{A68CF076-1A89-CC8B-8C08-007742A6450B}"/>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2</a:t>
            </a:r>
            <a:endParaRPr lang="en-IL" sz="2000" b="1" dirty="0"/>
          </a:p>
        </p:txBody>
      </p:sp>
    </p:spTree>
    <p:extLst>
      <p:ext uri="{BB962C8B-B14F-4D97-AF65-F5344CB8AC3E}">
        <p14:creationId xmlns:p14="http://schemas.microsoft.com/office/powerpoint/2010/main" val="138046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C6E0908D-3F10-4902-F8A8-145838824873}"/>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ABD2F9EF-96A7-F989-0C51-8C1826BE276A}"/>
              </a:ext>
            </a:extLst>
          </p:cNvPr>
          <p:cNvSpPr txBox="1"/>
          <p:nvPr/>
        </p:nvSpPr>
        <p:spPr>
          <a:xfrm>
            <a:off x="446940" y="921797"/>
            <a:ext cx="1515534" cy="1669368"/>
          </a:xfrm>
          <a:prstGeom prst="rect">
            <a:avLst/>
          </a:prstGeom>
          <a:noFill/>
          <a:ln w="1270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38CC0B2-EC2F-C563-FBE0-D0B97D7DA246}"/>
              </a:ext>
            </a:extLst>
          </p:cNvPr>
          <p:cNvSpPr txBox="1"/>
          <p:nvPr/>
        </p:nvSpPr>
        <p:spPr>
          <a:xfrm>
            <a:off x="202933" y="2578322"/>
            <a:ext cx="1515534" cy="1477328"/>
          </a:xfrm>
          <a:prstGeom prst="rect">
            <a:avLst/>
          </a:prstGeom>
          <a:noFill/>
          <a:ln w="1270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3" name="Content Placeholder 2">
            <a:extLst>
              <a:ext uri="{FF2B5EF4-FFF2-40B4-BE49-F238E27FC236}">
                <a16:creationId xmlns:a16="http://schemas.microsoft.com/office/drawing/2014/main" id="{FAD5562E-325B-EAE2-A4AE-5463B87EC66C}"/>
              </a:ext>
            </a:extLst>
          </p:cNvPr>
          <p:cNvSpPr txBox="1">
            <a:spLocks/>
          </p:cNvSpPr>
          <p:nvPr/>
        </p:nvSpPr>
        <p:spPr>
          <a:xfrm>
            <a:off x="7346714" y="2591165"/>
            <a:ext cx="4700370" cy="572596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pPr>
            <a:r>
              <a:rPr lang="ru-RU" sz="1800" kern="100" dirty="0">
                <a:effectLst/>
                <a:latin typeface="Aptos" panose="020B0004020202020204" pitchFamily="34" charset="0"/>
                <a:ea typeface="Aptos" panose="020B0004020202020204" pitchFamily="34" charset="0"/>
                <a:cs typeface="Arial" panose="020B0604020202020204" pitchFamily="34" charset="0"/>
              </a:rPr>
              <a:t> </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IL" sz="1800" b="1" kern="100" dirty="0">
                <a:effectLst/>
                <a:latin typeface="Aptos" panose="020B0004020202020204" pitchFamily="34" charset="0"/>
                <a:ea typeface="Aptos" panose="020B0004020202020204" pitchFamily="34" charset="0"/>
                <a:cs typeface="Arial" panose="020B0604020202020204" pitchFamily="34" charset="0"/>
              </a:rPr>
              <a:t>Program Workflow</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L" sz="1800" b="1" kern="100" dirty="0" err="1">
                <a:effectLst/>
                <a:latin typeface="Aptos" panose="020B0004020202020204" pitchFamily="34" charset="0"/>
                <a:ea typeface="Aptos" panose="020B0004020202020204" pitchFamily="34" charset="0"/>
                <a:cs typeface="Arial" panose="020B0604020202020204" pitchFamily="34" charset="0"/>
              </a:rPr>
              <a:t>Analyze</a:t>
            </a:r>
            <a:r>
              <a:rPr lang="en-IL" sz="1800" b="1" kern="100" dirty="0">
                <a:effectLst/>
                <a:latin typeface="Aptos" panose="020B0004020202020204" pitchFamily="34" charset="0"/>
                <a:ea typeface="Aptos" panose="020B0004020202020204" pitchFamily="34" charset="0"/>
                <a:cs typeface="Arial" panose="020B0604020202020204" pitchFamily="34" charset="0"/>
              </a:rPr>
              <a:t>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Search Database for Similar and Dissimilar Sessions</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The Pre-trained LLM “Psychologist” Receives</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and similar/dissimilar sessions.</a:t>
            </a:r>
          </a:p>
          <a:p>
            <a:pPr marL="342900" lvl="0" indent="-342900">
              <a:lnSpc>
                <a:spcPct val="115000"/>
              </a:lnSpc>
              <a:spcAft>
                <a:spcPts val="800"/>
              </a:spcAft>
              <a:buFont typeface="+mj-lt"/>
              <a:buAutoNum type="arabicPeriod"/>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Respond to Patient with LLM’s Answer</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End of Session</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Pre-trained LLM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 extracts relevant facts, and updates patient information. The session summary embedding is calculated.</a:t>
            </a:r>
          </a:p>
          <a:p>
            <a:pPr marL="342900" lvl="0" indent="-342900">
              <a:lnSpc>
                <a:spcPct val="115000"/>
              </a:lnSpc>
              <a:spcAft>
                <a:spcPts val="800"/>
              </a:spcAft>
              <a:buFont typeface="+mj-lt"/>
              <a:buAutoNum type="arabicPeriod"/>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Font typeface="Arial" panose="020B0604020202020204" pitchFamily="34" charset="0"/>
              <a:buNone/>
            </a:pPr>
            <a:endParaRPr lang="en-US" sz="1600" dirty="0"/>
          </a:p>
          <a:p>
            <a:pPr marL="0" indent="0">
              <a:lnSpc>
                <a:spcPct val="110000"/>
              </a:lnSpc>
              <a:buFont typeface="Arial" panose="020B0604020202020204" pitchFamily="34" charset="0"/>
              <a:buNone/>
            </a:pPr>
            <a:endParaRPr lang="en-IL" sz="1600" dirty="0"/>
          </a:p>
        </p:txBody>
      </p:sp>
      <p:sp>
        <p:nvSpPr>
          <p:cNvPr id="5" name="TextBox 4">
            <a:extLst>
              <a:ext uri="{FF2B5EF4-FFF2-40B4-BE49-F238E27FC236}">
                <a16:creationId xmlns:a16="http://schemas.microsoft.com/office/drawing/2014/main" id="{F7DC4D1B-9D50-6B19-99C7-F49D0F980149}"/>
              </a:ext>
            </a:extLst>
          </p:cNvPr>
          <p:cNvSpPr txBox="1"/>
          <p:nvPr/>
        </p:nvSpPr>
        <p:spPr>
          <a:xfrm>
            <a:off x="2147594" y="1149445"/>
            <a:ext cx="1515534" cy="1350819"/>
          </a:xfrm>
          <a:prstGeom prst="rect">
            <a:avLst/>
          </a:prstGeom>
          <a:noFill/>
          <a:ln w="1270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A20B910-7C91-D31E-EF48-AB0FF817DE20}"/>
              </a:ext>
            </a:extLst>
          </p:cNvPr>
          <p:cNvSpPr txBox="1"/>
          <p:nvPr/>
        </p:nvSpPr>
        <p:spPr>
          <a:xfrm>
            <a:off x="627501" y="4325748"/>
            <a:ext cx="1515534" cy="1350819"/>
          </a:xfrm>
          <a:prstGeom prst="rect">
            <a:avLst/>
          </a:prstGeom>
          <a:noFill/>
          <a:ln w="1270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err="1">
                <a:effectLst/>
                <a:latin typeface="Aptos" panose="020B0004020202020204" pitchFamily="34" charset="0"/>
                <a:ea typeface="Aptos" panose="020B0004020202020204" pitchFamily="34" charset="0"/>
                <a:cs typeface="Arial" panose="020B0604020202020204" pitchFamily="34" charset="0"/>
              </a:rPr>
              <a:t>Analyze</a:t>
            </a:r>
            <a:r>
              <a:rPr lang="en-IL" sz="1800" b="1" kern="100" dirty="0">
                <a:effectLst/>
                <a:latin typeface="Aptos" panose="020B0004020202020204" pitchFamily="34" charset="0"/>
                <a:ea typeface="Aptos" panose="020B0004020202020204" pitchFamily="34" charset="0"/>
                <a:cs typeface="Arial" panose="020B0604020202020204" pitchFamily="34" charset="0"/>
              </a:rPr>
              <a:t>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56C6185-F319-8264-BBC0-134BA5693D4C}"/>
              </a:ext>
            </a:extLst>
          </p:cNvPr>
          <p:cNvSpPr txBox="1"/>
          <p:nvPr/>
        </p:nvSpPr>
        <p:spPr>
          <a:xfrm>
            <a:off x="1753977" y="2578322"/>
            <a:ext cx="1515534" cy="1669368"/>
          </a:xfrm>
          <a:prstGeom prst="rect">
            <a:avLst/>
          </a:prstGeom>
          <a:noFill/>
          <a:ln w="1270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 for Similar and Dissimilar Sessions</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08153C7-8EBC-AD09-62B1-61CA15220927}"/>
              </a:ext>
            </a:extLst>
          </p:cNvPr>
          <p:cNvSpPr txBox="1"/>
          <p:nvPr/>
        </p:nvSpPr>
        <p:spPr>
          <a:xfrm>
            <a:off x="3823978" y="977483"/>
            <a:ext cx="3361886" cy="2031325"/>
          </a:xfrm>
          <a:prstGeom prst="rect">
            <a:avLst/>
          </a:prstGeom>
          <a:noFill/>
          <a:ln w="1270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The Pre-trained LLM “Psychologist” Receives</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and similar/dissimilar sessions.</a:t>
            </a:r>
          </a:p>
          <a:p>
            <a:endParaRPr lang="en-IL" dirty="0"/>
          </a:p>
        </p:txBody>
      </p:sp>
      <p:sp>
        <p:nvSpPr>
          <p:cNvPr id="17" name="TextBox 16">
            <a:extLst>
              <a:ext uri="{FF2B5EF4-FFF2-40B4-BE49-F238E27FC236}">
                <a16:creationId xmlns:a16="http://schemas.microsoft.com/office/drawing/2014/main" id="{CCFF342A-1A37-579F-2D82-0084E12D338F}"/>
              </a:ext>
            </a:extLst>
          </p:cNvPr>
          <p:cNvSpPr txBox="1"/>
          <p:nvPr/>
        </p:nvSpPr>
        <p:spPr>
          <a:xfrm>
            <a:off x="7740331" y="985352"/>
            <a:ext cx="3178479" cy="2031325"/>
          </a:xfrm>
          <a:prstGeom prst="rect">
            <a:avLst/>
          </a:prstGeom>
          <a:noFill/>
          <a:ln w="1270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Pre-trained LLM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 extracts relevant facts, and updates patient information. The session summary embedding is calculated.</a:t>
            </a:r>
            <a:endParaRPr lang="en-IL" dirty="0"/>
          </a:p>
        </p:txBody>
      </p:sp>
      <p:sp>
        <p:nvSpPr>
          <p:cNvPr id="19" name="TextBox 18">
            <a:extLst>
              <a:ext uri="{FF2B5EF4-FFF2-40B4-BE49-F238E27FC236}">
                <a16:creationId xmlns:a16="http://schemas.microsoft.com/office/drawing/2014/main" id="{7E25D518-B9D3-E22D-CFBB-9D5AD2DD9707}"/>
              </a:ext>
            </a:extLst>
          </p:cNvPr>
          <p:cNvSpPr txBox="1"/>
          <p:nvPr/>
        </p:nvSpPr>
        <p:spPr>
          <a:xfrm>
            <a:off x="3989387" y="3184936"/>
            <a:ext cx="1964152" cy="923330"/>
          </a:xfrm>
          <a:prstGeom prst="rect">
            <a:avLst/>
          </a:prstGeom>
          <a:noFill/>
          <a:ln w="1270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Respond to Patient with LLM’s Answer</a:t>
            </a:r>
            <a:endParaRPr lang="en-IL" dirty="0"/>
          </a:p>
        </p:txBody>
      </p:sp>
      <p:sp>
        <p:nvSpPr>
          <p:cNvPr id="20" name="TextBox 19">
            <a:extLst>
              <a:ext uri="{FF2B5EF4-FFF2-40B4-BE49-F238E27FC236}">
                <a16:creationId xmlns:a16="http://schemas.microsoft.com/office/drawing/2014/main" id="{DADF87E3-D09C-F6F2-4341-F76ECA44518A}"/>
              </a:ext>
            </a:extLst>
          </p:cNvPr>
          <p:cNvSpPr txBox="1"/>
          <p:nvPr/>
        </p:nvSpPr>
        <p:spPr>
          <a:xfrm>
            <a:off x="2752723" y="4597582"/>
            <a:ext cx="1515534" cy="1477328"/>
          </a:xfrm>
          <a:prstGeom prst="rect">
            <a:avLst/>
          </a:prstGeom>
          <a:noFill/>
          <a:ln w="1270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dirty="0"/>
          </a:p>
        </p:txBody>
      </p:sp>
    </p:spTree>
    <p:extLst>
      <p:ext uri="{BB962C8B-B14F-4D97-AF65-F5344CB8AC3E}">
        <p14:creationId xmlns:p14="http://schemas.microsoft.com/office/powerpoint/2010/main" val="968408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4040</TotalTime>
  <Words>1277</Words>
  <Application>Microsoft Office PowerPoint</Application>
  <PresentationFormat>Widescreen</PresentationFormat>
  <Paragraphs>71</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Aptos</vt:lpstr>
      <vt:lpstr>Aptos Display</vt:lpstr>
      <vt:lpstr>Arial</vt:lpstr>
      <vt:lpstr>Symbol</vt:lpstr>
      <vt:lpstr>Office Theme</vt:lpstr>
      <vt:lpstr> Data Since Project   AI Psychologist </vt:lpstr>
      <vt:lpstr>The history of "electronic Psychologist"</vt:lpstr>
      <vt:lpstr>Relevance of the electronic Psychologist</vt:lpstr>
      <vt:lpstr>Database Structure Overview</vt:lpstr>
      <vt:lpstr>Program operation scheme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Илья Зутлер</dc:creator>
  <cp:lastModifiedBy>Илья Зутлер</cp:lastModifiedBy>
  <cp:revision>40</cp:revision>
  <dcterms:created xsi:type="dcterms:W3CDTF">2024-08-27T05:45:36Z</dcterms:created>
  <dcterms:modified xsi:type="dcterms:W3CDTF">2024-11-14T20:18:38Z</dcterms:modified>
</cp:coreProperties>
</file>