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sldIdLst>
    <p:sldId id="262" r:id="rId2"/>
    <p:sldId id="259" r:id="rId3"/>
    <p:sldId id="291" r:id="rId4"/>
    <p:sldId id="273" r:id="rId5"/>
    <p:sldId id="302" r:id="rId6"/>
    <p:sldId id="303" r:id="rId7"/>
    <p:sldId id="304" r:id="rId8"/>
    <p:sldId id="296" r:id="rId9"/>
    <p:sldId id="297" r:id="rId10"/>
    <p:sldId id="293" r:id="rId11"/>
    <p:sldId id="305" r:id="rId12"/>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667" autoAdjust="0"/>
  </p:normalViewPr>
  <p:slideViewPr>
    <p:cSldViewPr snapToGrid="0">
      <p:cViewPr varScale="1">
        <p:scale>
          <a:sx n="71" d="100"/>
          <a:sy n="71" d="100"/>
        </p:scale>
        <p:origin x="1138" y="62"/>
      </p:cViewPr>
      <p:guideLst/>
    </p:cSldViewPr>
  </p:slideViewPr>
  <p:notesTextViewPr>
    <p:cViewPr>
      <p:scale>
        <a:sx n="50" d="100"/>
        <a:sy n="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FB5954-A769-41A3-8C14-23C3B163CDC2}" type="datetimeFigureOut">
              <a:rPr lang="en-IL" smtClean="0"/>
              <a:t>16/11/2024</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8E76A1-330E-41CA-BE38-B33435AC0AB6}" type="slidenum">
              <a:rPr lang="en-IL" smtClean="0"/>
              <a:t>‹#›</a:t>
            </a:fld>
            <a:endParaRPr lang="en-IL"/>
          </a:p>
        </p:txBody>
      </p:sp>
    </p:spTree>
    <p:extLst>
      <p:ext uri="{BB962C8B-B14F-4D97-AF65-F5344CB8AC3E}">
        <p14:creationId xmlns:p14="http://schemas.microsoft.com/office/powerpoint/2010/main" val="249583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4C8E76A1-330E-41CA-BE38-B33435AC0AB6}" type="slidenum">
              <a:rPr lang="en-IL" smtClean="0"/>
              <a:t>2</a:t>
            </a:fld>
            <a:endParaRPr lang="en-IL"/>
          </a:p>
        </p:txBody>
      </p:sp>
    </p:spTree>
    <p:extLst>
      <p:ext uri="{BB962C8B-B14F-4D97-AF65-F5344CB8AC3E}">
        <p14:creationId xmlns:p14="http://schemas.microsoft.com/office/powerpoint/2010/main" val="2201416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10000"/>
              </a:lnSpc>
              <a:buFont typeface="Arial" panose="020B0604020202020204" pitchFamily="34" charset="0"/>
              <a:buNone/>
            </a:pPr>
            <a:endParaRPr lang="ru-RU" sz="1200" dirty="0"/>
          </a:p>
          <a:p>
            <a:endParaRPr lang="en-IL" dirty="0"/>
          </a:p>
        </p:txBody>
      </p:sp>
      <p:sp>
        <p:nvSpPr>
          <p:cNvPr id="4" name="Slide Number Placeholder 3"/>
          <p:cNvSpPr>
            <a:spLocks noGrp="1"/>
          </p:cNvSpPr>
          <p:nvPr>
            <p:ph type="sldNum" sz="quarter" idx="5"/>
          </p:nvPr>
        </p:nvSpPr>
        <p:spPr/>
        <p:txBody>
          <a:bodyPr/>
          <a:lstStyle/>
          <a:p>
            <a:fld id="{4C8E76A1-330E-41CA-BE38-B33435AC0AB6}" type="slidenum">
              <a:rPr lang="en-IL" smtClean="0"/>
              <a:t>4</a:t>
            </a:fld>
            <a:endParaRPr lang="en-IL"/>
          </a:p>
        </p:txBody>
      </p:sp>
    </p:spTree>
    <p:extLst>
      <p:ext uri="{BB962C8B-B14F-4D97-AF65-F5344CB8AC3E}">
        <p14:creationId xmlns:p14="http://schemas.microsoft.com/office/powerpoint/2010/main" val="1523804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915975-D9A4-2B1A-ECD1-65860553C6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490CEF-A253-DEF6-5665-DEA86CE4D2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7BE539-F4C0-CE25-E3B3-91BA15CD24C8}"/>
              </a:ext>
            </a:extLst>
          </p:cNvPr>
          <p:cNvSpPr>
            <a:spLocks noGrp="1"/>
          </p:cNvSpPr>
          <p:nvPr>
            <p:ph type="body" idx="1"/>
          </p:nvPr>
        </p:nvSpPr>
        <p:spPr/>
        <p:txBody>
          <a:bodyPr/>
          <a:lstStyle/>
          <a:p>
            <a:pPr marL="0" indent="0">
              <a:lnSpc>
                <a:spcPct val="110000"/>
              </a:lnSpc>
              <a:buFont typeface="Arial" panose="020B0604020202020204" pitchFamily="34" charset="0"/>
              <a:buNone/>
            </a:pPr>
            <a:endParaRPr lang="ru-RU" sz="1200" dirty="0"/>
          </a:p>
          <a:p>
            <a:pPr marL="0" indent="0">
              <a:buNone/>
            </a:pPr>
            <a:r>
              <a:rPr lang="en-US" sz="1200" dirty="0"/>
              <a:t>The original data frame takes up 250 MB.</a:t>
            </a:r>
            <a:endParaRPr lang="ru-RU" sz="1200" dirty="0"/>
          </a:p>
          <a:p>
            <a:pPr marL="0" indent="0">
              <a:buNone/>
            </a:pPr>
            <a:r>
              <a:rPr lang="en-US" sz="1200" dirty="0"/>
              <a:t>Therefore, the data frame is divided into two tables:</a:t>
            </a:r>
            <a:endParaRPr lang="ru-RU" sz="1200" dirty="0"/>
          </a:p>
          <a:p>
            <a:r>
              <a:rPr lang="en-US" sz="1200" dirty="0"/>
              <a:t>Comments of guests (with apartment ID)</a:t>
            </a:r>
            <a:endParaRPr lang="ru-RU" sz="1200" dirty="0"/>
          </a:p>
          <a:p>
            <a:r>
              <a:rPr lang="en-US" sz="1200" dirty="0"/>
              <a:t>Apartment data (once for one apartment)</a:t>
            </a:r>
            <a:r>
              <a:rPr lang="ru-RU" sz="1200" dirty="0"/>
              <a:t>.</a:t>
            </a:r>
          </a:p>
          <a:p>
            <a:pPr marL="0" indent="0">
              <a:buNone/>
            </a:pPr>
            <a:r>
              <a:rPr lang="en-US" sz="1200" dirty="0"/>
              <a:t>The tables take up 37 MB and 3.5 MB respectively.</a:t>
            </a:r>
            <a:endParaRPr lang="ru-RU" sz="1200" dirty="0"/>
          </a:p>
          <a:p>
            <a:endParaRPr lang="en-IL" dirty="0"/>
          </a:p>
        </p:txBody>
      </p:sp>
      <p:sp>
        <p:nvSpPr>
          <p:cNvPr id="4" name="Slide Number Placeholder 3">
            <a:extLst>
              <a:ext uri="{FF2B5EF4-FFF2-40B4-BE49-F238E27FC236}">
                <a16:creationId xmlns:a16="http://schemas.microsoft.com/office/drawing/2014/main" id="{10DEA106-5BD5-B1D0-5DB8-C5D4B998F0D2}"/>
              </a:ext>
            </a:extLst>
          </p:cNvPr>
          <p:cNvSpPr>
            <a:spLocks noGrp="1"/>
          </p:cNvSpPr>
          <p:nvPr>
            <p:ph type="sldNum" sz="quarter" idx="5"/>
          </p:nvPr>
        </p:nvSpPr>
        <p:spPr/>
        <p:txBody>
          <a:bodyPr/>
          <a:lstStyle/>
          <a:p>
            <a:fld id="{4C8E76A1-330E-41CA-BE38-B33435AC0AB6}" type="slidenum">
              <a:rPr lang="en-IL" smtClean="0"/>
              <a:t>5</a:t>
            </a:fld>
            <a:endParaRPr lang="en-IL"/>
          </a:p>
        </p:txBody>
      </p:sp>
    </p:spTree>
    <p:extLst>
      <p:ext uri="{BB962C8B-B14F-4D97-AF65-F5344CB8AC3E}">
        <p14:creationId xmlns:p14="http://schemas.microsoft.com/office/powerpoint/2010/main" val="787492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43B3E0-40D4-3817-2F65-4CCC902DE6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26926A-8E6A-3E86-5ABC-A4F09A8109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71C91B-4905-C863-99F4-FFB85A814C8F}"/>
              </a:ext>
            </a:extLst>
          </p:cNvPr>
          <p:cNvSpPr>
            <a:spLocks noGrp="1"/>
          </p:cNvSpPr>
          <p:nvPr>
            <p:ph type="body" idx="1"/>
          </p:nvPr>
        </p:nvSpPr>
        <p:spPr/>
        <p:txBody>
          <a:bodyPr/>
          <a:lstStyle/>
          <a:p>
            <a:pPr marL="0" indent="0">
              <a:lnSpc>
                <a:spcPct val="110000"/>
              </a:lnSpc>
              <a:buFont typeface="Arial" panose="020B0604020202020204" pitchFamily="34" charset="0"/>
              <a:buNone/>
            </a:pPr>
            <a:endParaRPr lang="ru-RU" sz="1200" dirty="0"/>
          </a:p>
          <a:p>
            <a:pPr marL="0" indent="0">
              <a:buNone/>
            </a:pPr>
            <a:r>
              <a:rPr lang="en-US" sz="1200" dirty="0"/>
              <a:t>The original data frame takes up 250 MB.</a:t>
            </a:r>
            <a:endParaRPr lang="ru-RU" sz="1200" dirty="0"/>
          </a:p>
          <a:p>
            <a:pPr marL="0" indent="0">
              <a:buNone/>
            </a:pPr>
            <a:r>
              <a:rPr lang="en-US" sz="1200" dirty="0"/>
              <a:t>Therefore, the data frame is divided into two tables:</a:t>
            </a:r>
            <a:endParaRPr lang="ru-RU" sz="1200" dirty="0"/>
          </a:p>
          <a:p>
            <a:r>
              <a:rPr lang="en-US" sz="1200" dirty="0"/>
              <a:t>Comments of guests (with apartment ID)</a:t>
            </a:r>
            <a:endParaRPr lang="ru-RU" sz="1200" dirty="0"/>
          </a:p>
          <a:p>
            <a:r>
              <a:rPr lang="en-US" sz="1200" dirty="0"/>
              <a:t>Apartment data (once for one apartment)</a:t>
            </a:r>
            <a:r>
              <a:rPr lang="ru-RU" sz="1200" dirty="0"/>
              <a:t>.</a:t>
            </a:r>
          </a:p>
          <a:p>
            <a:pPr marL="0" indent="0">
              <a:buNone/>
            </a:pPr>
            <a:r>
              <a:rPr lang="en-US" sz="1200" dirty="0"/>
              <a:t>The tables take up 37 MB and 3.5 MB respectively.</a:t>
            </a:r>
            <a:endParaRPr lang="ru-RU" sz="1200" dirty="0"/>
          </a:p>
          <a:p>
            <a:endParaRPr lang="en-IL" dirty="0"/>
          </a:p>
        </p:txBody>
      </p:sp>
      <p:sp>
        <p:nvSpPr>
          <p:cNvPr id="4" name="Slide Number Placeholder 3">
            <a:extLst>
              <a:ext uri="{FF2B5EF4-FFF2-40B4-BE49-F238E27FC236}">
                <a16:creationId xmlns:a16="http://schemas.microsoft.com/office/drawing/2014/main" id="{5AA5AB90-1DA4-00FA-99E1-C964F911BD95}"/>
              </a:ext>
            </a:extLst>
          </p:cNvPr>
          <p:cNvSpPr>
            <a:spLocks noGrp="1"/>
          </p:cNvSpPr>
          <p:nvPr>
            <p:ph type="sldNum" sz="quarter" idx="5"/>
          </p:nvPr>
        </p:nvSpPr>
        <p:spPr/>
        <p:txBody>
          <a:bodyPr/>
          <a:lstStyle/>
          <a:p>
            <a:fld id="{4C8E76A1-330E-41CA-BE38-B33435AC0AB6}" type="slidenum">
              <a:rPr lang="en-IL" smtClean="0"/>
              <a:t>6</a:t>
            </a:fld>
            <a:endParaRPr lang="en-IL"/>
          </a:p>
        </p:txBody>
      </p:sp>
    </p:spTree>
    <p:extLst>
      <p:ext uri="{BB962C8B-B14F-4D97-AF65-F5344CB8AC3E}">
        <p14:creationId xmlns:p14="http://schemas.microsoft.com/office/powerpoint/2010/main" val="2620233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D5876C-B923-3F3B-5D01-66E2152920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172CC7-A6BE-5949-83EE-FD7E67C1DD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81FCBE-406D-A9E8-D1EA-A30845A7A225}"/>
              </a:ext>
            </a:extLst>
          </p:cNvPr>
          <p:cNvSpPr>
            <a:spLocks noGrp="1"/>
          </p:cNvSpPr>
          <p:nvPr>
            <p:ph type="body" idx="1"/>
          </p:nvPr>
        </p:nvSpPr>
        <p:spPr/>
        <p:txBody>
          <a:bodyPr/>
          <a:lstStyle/>
          <a:p>
            <a:pPr marL="0" indent="0">
              <a:lnSpc>
                <a:spcPct val="110000"/>
              </a:lnSpc>
              <a:buFont typeface="Arial" panose="020B0604020202020204" pitchFamily="34" charset="0"/>
              <a:buNone/>
            </a:pPr>
            <a:endParaRPr lang="ru-RU" sz="1200" dirty="0"/>
          </a:p>
          <a:p>
            <a:pPr marL="0" indent="0">
              <a:buNone/>
            </a:pPr>
            <a:r>
              <a:rPr lang="en-US" sz="1200" dirty="0"/>
              <a:t>The original data frame takes up 250 MB.</a:t>
            </a:r>
            <a:endParaRPr lang="ru-RU" sz="1200" dirty="0"/>
          </a:p>
          <a:p>
            <a:pPr marL="0" indent="0">
              <a:buNone/>
            </a:pPr>
            <a:r>
              <a:rPr lang="en-US" sz="1200" dirty="0"/>
              <a:t>Therefore, the data frame is divided into two tables:</a:t>
            </a:r>
            <a:endParaRPr lang="ru-RU" sz="1200" dirty="0"/>
          </a:p>
          <a:p>
            <a:r>
              <a:rPr lang="en-US" sz="1200" dirty="0"/>
              <a:t>Comments of guests (with apartment ID)</a:t>
            </a:r>
            <a:endParaRPr lang="ru-RU" sz="1200" dirty="0"/>
          </a:p>
          <a:p>
            <a:r>
              <a:rPr lang="en-US" sz="1200" dirty="0"/>
              <a:t>Apartment data (once for one apartment)</a:t>
            </a:r>
            <a:r>
              <a:rPr lang="ru-RU" sz="1200" dirty="0"/>
              <a:t>.</a:t>
            </a:r>
          </a:p>
          <a:p>
            <a:pPr marL="0" indent="0">
              <a:buNone/>
            </a:pPr>
            <a:r>
              <a:rPr lang="en-US" sz="1200" dirty="0"/>
              <a:t>The tables take up 37 MB and 3.5 MB respectively.</a:t>
            </a:r>
            <a:endParaRPr lang="ru-RU" sz="1200" dirty="0"/>
          </a:p>
          <a:p>
            <a:endParaRPr lang="en-IL" dirty="0"/>
          </a:p>
        </p:txBody>
      </p:sp>
      <p:sp>
        <p:nvSpPr>
          <p:cNvPr id="4" name="Slide Number Placeholder 3">
            <a:extLst>
              <a:ext uri="{FF2B5EF4-FFF2-40B4-BE49-F238E27FC236}">
                <a16:creationId xmlns:a16="http://schemas.microsoft.com/office/drawing/2014/main" id="{50A1C5C2-D1C6-A49E-75BD-1FA16DC25309}"/>
              </a:ext>
            </a:extLst>
          </p:cNvPr>
          <p:cNvSpPr>
            <a:spLocks noGrp="1"/>
          </p:cNvSpPr>
          <p:nvPr>
            <p:ph type="sldNum" sz="quarter" idx="5"/>
          </p:nvPr>
        </p:nvSpPr>
        <p:spPr/>
        <p:txBody>
          <a:bodyPr/>
          <a:lstStyle/>
          <a:p>
            <a:fld id="{4C8E76A1-330E-41CA-BE38-B33435AC0AB6}" type="slidenum">
              <a:rPr lang="en-IL" smtClean="0"/>
              <a:t>7</a:t>
            </a:fld>
            <a:endParaRPr lang="en-IL"/>
          </a:p>
        </p:txBody>
      </p:sp>
    </p:spTree>
    <p:extLst>
      <p:ext uri="{BB962C8B-B14F-4D97-AF65-F5344CB8AC3E}">
        <p14:creationId xmlns:p14="http://schemas.microsoft.com/office/powerpoint/2010/main" val="3726474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492E96-D78B-87B5-790D-83F6465518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065DF8-19F8-144F-67C2-4827C7732D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FD754B-DF9E-DC20-4A6C-5DC8F5185183}"/>
              </a:ext>
            </a:extLst>
          </p:cNvPr>
          <p:cNvSpPr>
            <a:spLocks noGrp="1"/>
          </p:cNvSpPr>
          <p:nvPr>
            <p:ph type="body" idx="1"/>
          </p:nvPr>
        </p:nvSpPr>
        <p:spPr/>
        <p:txBody>
          <a:bodyPr/>
          <a:lstStyle/>
          <a:p>
            <a:pPr marL="0" indent="0">
              <a:lnSpc>
                <a:spcPct val="110000"/>
              </a:lnSpc>
              <a:buFont typeface="Arial" panose="020B0604020202020204" pitchFamily="34" charset="0"/>
              <a:buNone/>
            </a:pPr>
            <a:endParaRPr lang="ru-RU" sz="1200" dirty="0"/>
          </a:p>
          <a:p>
            <a:pPr marL="0" indent="0">
              <a:buNone/>
            </a:pPr>
            <a:r>
              <a:rPr lang="en-US" sz="1200" dirty="0"/>
              <a:t>The original data frame takes up 250 MB.</a:t>
            </a:r>
            <a:endParaRPr lang="ru-RU" sz="1200" dirty="0"/>
          </a:p>
          <a:p>
            <a:pPr marL="0" indent="0">
              <a:buNone/>
            </a:pPr>
            <a:r>
              <a:rPr lang="en-US" sz="1200" dirty="0"/>
              <a:t>Therefore, the data frame is divided into two tables:</a:t>
            </a:r>
            <a:endParaRPr lang="ru-RU" sz="1200" dirty="0"/>
          </a:p>
          <a:p>
            <a:r>
              <a:rPr lang="en-US" sz="1200" dirty="0"/>
              <a:t>Comments of guests (with apartment ID)</a:t>
            </a:r>
            <a:endParaRPr lang="ru-RU" sz="1200" dirty="0"/>
          </a:p>
          <a:p>
            <a:r>
              <a:rPr lang="en-US" sz="1200" dirty="0"/>
              <a:t>Apartment data (once for one apartment)</a:t>
            </a:r>
            <a:r>
              <a:rPr lang="ru-RU" sz="1200" dirty="0"/>
              <a:t>.</a:t>
            </a:r>
          </a:p>
          <a:p>
            <a:pPr marL="0" indent="0">
              <a:buNone/>
            </a:pPr>
            <a:r>
              <a:rPr lang="en-US" sz="1200" dirty="0"/>
              <a:t>The tables take up 37 MB and 3.5 MB respectively.</a:t>
            </a:r>
            <a:endParaRPr lang="ru-RU" sz="1200" dirty="0"/>
          </a:p>
          <a:p>
            <a:endParaRPr lang="en-IL" dirty="0"/>
          </a:p>
        </p:txBody>
      </p:sp>
      <p:sp>
        <p:nvSpPr>
          <p:cNvPr id="4" name="Slide Number Placeholder 3">
            <a:extLst>
              <a:ext uri="{FF2B5EF4-FFF2-40B4-BE49-F238E27FC236}">
                <a16:creationId xmlns:a16="http://schemas.microsoft.com/office/drawing/2014/main" id="{8E70BD1B-AA9E-C663-4E5F-D220ABED0D6D}"/>
              </a:ext>
            </a:extLst>
          </p:cNvPr>
          <p:cNvSpPr>
            <a:spLocks noGrp="1"/>
          </p:cNvSpPr>
          <p:nvPr>
            <p:ph type="sldNum" sz="quarter" idx="5"/>
          </p:nvPr>
        </p:nvSpPr>
        <p:spPr/>
        <p:txBody>
          <a:bodyPr/>
          <a:lstStyle/>
          <a:p>
            <a:fld id="{4C8E76A1-330E-41CA-BE38-B33435AC0AB6}" type="slidenum">
              <a:rPr lang="en-IL" smtClean="0"/>
              <a:t>8</a:t>
            </a:fld>
            <a:endParaRPr lang="en-IL"/>
          </a:p>
        </p:txBody>
      </p:sp>
    </p:spTree>
    <p:extLst>
      <p:ext uri="{BB962C8B-B14F-4D97-AF65-F5344CB8AC3E}">
        <p14:creationId xmlns:p14="http://schemas.microsoft.com/office/powerpoint/2010/main" val="1959885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177705-1DF5-33D2-9C2D-AC2C075C9E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4294AE-E2F0-E64A-F9F4-01D5C784D8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6DAFEA-ED41-1D54-4E80-82A0C15799F8}"/>
              </a:ext>
            </a:extLst>
          </p:cNvPr>
          <p:cNvSpPr>
            <a:spLocks noGrp="1"/>
          </p:cNvSpPr>
          <p:nvPr>
            <p:ph type="body" idx="1"/>
          </p:nvPr>
        </p:nvSpPr>
        <p:spPr/>
        <p:txBody>
          <a:bodyPr/>
          <a:lstStyle/>
          <a:p>
            <a:pPr marL="0" indent="0">
              <a:lnSpc>
                <a:spcPct val="110000"/>
              </a:lnSpc>
              <a:buFont typeface="Arial" panose="020B0604020202020204" pitchFamily="34" charset="0"/>
              <a:buNone/>
            </a:pPr>
            <a:endParaRPr lang="ru-RU" sz="1200" dirty="0"/>
          </a:p>
          <a:p>
            <a:pPr marL="0" indent="0">
              <a:buNone/>
            </a:pPr>
            <a:r>
              <a:rPr lang="en-US" sz="1200" dirty="0"/>
              <a:t>The original data frame takes up 250 MB.</a:t>
            </a:r>
            <a:endParaRPr lang="ru-RU" sz="1200" dirty="0"/>
          </a:p>
          <a:p>
            <a:pPr marL="0" indent="0">
              <a:buNone/>
            </a:pPr>
            <a:r>
              <a:rPr lang="en-US" sz="1200" dirty="0"/>
              <a:t>Therefore, the data frame is divided into two tables:</a:t>
            </a:r>
            <a:endParaRPr lang="ru-RU" sz="1200" dirty="0"/>
          </a:p>
          <a:p>
            <a:r>
              <a:rPr lang="en-US" sz="1200" dirty="0"/>
              <a:t>Comments of guests (with apartment ID)</a:t>
            </a:r>
            <a:endParaRPr lang="ru-RU" sz="1200" dirty="0"/>
          </a:p>
          <a:p>
            <a:r>
              <a:rPr lang="en-US" sz="1200" dirty="0"/>
              <a:t>Apartment data (once for one apartment)</a:t>
            </a:r>
            <a:r>
              <a:rPr lang="ru-RU" sz="1200" dirty="0"/>
              <a:t>.</a:t>
            </a:r>
          </a:p>
          <a:p>
            <a:pPr marL="0" indent="0">
              <a:buNone/>
            </a:pPr>
            <a:r>
              <a:rPr lang="en-US" sz="1200" dirty="0"/>
              <a:t>The tables take up 37 MB and 3.5 MB respectively.</a:t>
            </a:r>
            <a:endParaRPr lang="ru-RU" sz="1200" dirty="0"/>
          </a:p>
          <a:p>
            <a:endParaRPr lang="en-IL" dirty="0"/>
          </a:p>
        </p:txBody>
      </p:sp>
      <p:sp>
        <p:nvSpPr>
          <p:cNvPr id="4" name="Slide Number Placeholder 3">
            <a:extLst>
              <a:ext uri="{FF2B5EF4-FFF2-40B4-BE49-F238E27FC236}">
                <a16:creationId xmlns:a16="http://schemas.microsoft.com/office/drawing/2014/main" id="{C2D364A2-238D-599C-A8C6-689B85C03F32}"/>
              </a:ext>
            </a:extLst>
          </p:cNvPr>
          <p:cNvSpPr>
            <a:spLocks noGrp="1"/>
          </p:cNvSpPr>
          <p:nvPr>
            <p:ph type="sldNum" sz="quarter" idx="5"/>
          </p:nvPr>
        </p:nvSpPr>
        <p:spPr/>
        <p:txBody>
          <a:bodyPr/>
          <a:lstStyle/>
          <a:p>
            <a:fld id="{4C8E76A1-330E-41CA-BE38-B33435AC0AB6}" type="slidenum">
              <a:rPr lang="en-IL" smtClean="0"/>
              <a:t>9</a:t>
            </a:fld>
            <a:endParaRPr lang="en-IL"/>
          </a:p>
        </p:txBody>
      </p:sp>
    </p:spTree>
    <p:extLst>
      <p:ext uri="{BB962C8B-B14F-4D97-AF65-F5344CB8AC3E}">
        <p14:creationId xmlns:p14="http://schemas.microsoft.com/office/powerpoint/2010/main" val="2257538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EE5D86-14A5-8461-FD01-DD6CBD709D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24ADB8-31DE-596F-40C8-5A4FCBD647F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CEF749-D2E5-F91A-92E1-CBB50BB52C88}"/>
              </a:ext>
            </a:extLst>
          </p:cNvPr>
          <p:cNvSpPr>
            <a:spLocks noGrp="1"/>
          </p:cNvSpPr>
          <p:nvPr>
            <p:ph type="body" idx="1"/>
          </p:nvPr>
        </p:nvSpPr>
        <p:spPr/>
        <p:txBody>
          <a:bodyPr/>
          <a:lstStyle/>
          <a:p>
            <a:pPr marL="0" indent="0">
              <a:lnSpc>
                <a:spcPct val="110000"/>
              </a:lnSpc>
              <a:buFont typeface="Arial" panose="020B0604020202020204" pitchFamily="34" charset="0"/>
              <a:buNone/>
            </a:pPr>
            <a:endParaRPr lang="ru-RU" sz="1200" dirty="0"/>
          </a:p>
          <a:p>
            <a:pPr marL="0" indent="0">
              <a:buNone/>
            </a:pPr>
            <a:r>
              <a:rPr lang="en-US" sz="1200" dirty="0"/>
              <a:t>The original data frame takes up 250 MB.</a:t>
            </a:r>
            <a:endParaRPr lang="ru-RU" sz="1200" dirty="0"/>
          </a:p>
          <a:p>
            <a:pPr marL="0" indent="0">
              <a:buNone/>
            </a:pPr>
            <a:r>
              <a:rPr lang="en-US" sz="1200" dirty="0"/>
              <a:t>Therefore, the data frame is divided into two tables:</a:t>
            </a:r>
            <a:endParaRPr lang="ru-RU" sz="1200" dirty="0"/>
          </a:p>
          <a:p>
            <a:r>
              <a:rPr lang="en-US" sz="1200" dirty="0"/>
              <a:t>Comments of guests (with apartment ID)</a:t>
            </a:r>
            <a:endParaRPr lang="ru-RU" sz="1200" dirty="0"/>
          </a:p>
          <a:p>
            <a:r>
              <a:rPr lang="en-US" sz="1200" dirty="0"/>
              <a:t>Apartment data (once for one apartment)</a:t>
            </a:r>
            <a:r>
              <a:rPr lang="ru-RU" sz="1200" dirty="0"/>
              <a:t>.</a:t>
            </a:r>
          </a:p>
          <a:p>
            <a:pPr marL="0" indent="0">
              <a:buNone/>
            </a:pPr>
            <a:r>
              <a:rPr lang="en-US" sz="1200" dirty="0"/>
              <a:t>The tables take up 37 MB and 3.5 MB respectively.</a:t>
            </a:r>
            <a:endParaRPr lang="ru-RU" sz="1200" dirty="0"/>
          </a:p>
          <a:p>
            <a:endParaRPr lang="en-IL" dirty="0"/>
          </a:p>
        </p:txBody>
      </p:sp>
      <p:sp>
        <p:nvSpPr>
          <p:cNvPr id="4" name="Slide Number Placeholder 3">
            <a:extLst>
              <a:ext uri="{FF2B5EF4-FFF2-40B4-BE49-F238E27FC236}">
                <a16:creationId xmlns:a16="http://schemas.microsoft.com/office/drawing/2014/main" id="{0913D637-B30A-FAE4-7481-90EA76803465}"/>
              </a:ext>
            </a:extLst>
          </p:cNvPr>
          <p:cNvSpPr>
            <a:spLocks noGrp="1"/>
          </p:cNvSpPr>
          <p:nvPr>
            <p:ph type="sldNum" sz="quarter" idx="5"/>
          </p:nvPr>
        </p:nvSpPr>
        <p:spPr/>
        <p:txBody>
          <a:bodyPr/>
          <a:lstStyle/>
          <a:p>
            <a:fld id="{4C8E76A1-330E-41CA-BE38-B33435AC0AB6}" type="slidenum">
              <a:rPr lang="en-IL" smtClean="0"/>
              <a:t>10</a:t>
            </a:fld>
            <a:endParaRPr lang="en-IL"/>
          </a:p>
        </p:txBody>
      </p:sp>
    </p:spTree>
    <p:extLst>
      <p:ext uri="{BB962C8B-B14F-4D97-AF65-F5344CB8AC3E}">
        <p14:creationId xmlns:p14="http://schemas.microsoft.com/office/powerpoint/2010/main" val="666307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9107EA-D938-5DA7-AF08-9A350FA2F2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7B83F2-96BE-64D4-ABBC-4A0C9B4EEC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B85FF2-93AF-4738-6207-B9846AA2A627}"/>
              </a:ext>
            </a:extLst>
          </p:cNvPr>
          <p:cNvSpPr>
            <a:spLocks noGrp="1"/>
          </p:cNvSpPr>
          <p:nvPr>
            <p:ph type="body" idx="1"/>
          </p:nvPr>
        </p:nvSpPr>
        <p:spPr/>
        <p:txBody>
          <a:bodyPr/>
          <a:lstStyle/>
          <a:p>
            <a:pPr marL="0" indent="0">
              <a:lnSpc>
                <a:spcPct val="110000"/>
              </a:lnSpc>
              <a:buFont typeface="Arial" panose="020B0604020202020204" pitchFamily="34" charset="0"/>
              <a:buNone/>
            </a:pPr>
            <a:endParaRPr lang="ru-RU" sz="1200" dirty="0"/>
          </a:p>
          <a:p>
            <a:pPr marL="0" indent="0">
              <a:buNone/>
            </a:pPr>
            <a:r>
              <a:rPr lang="en-US" sz="1200" dirty="0"/>
              <a:t>The original data frame takes up 250 MB.</a:t>
            </a:r>
            <a:endParaRPr lang="ru-RU" sz="1200" dirty="0"/>
          </a:p>
          <a:p>
            <a:pPr marL="0" indent="0">
              <a:buNone/>
            </a:pPr>
            <a:r>
              <a:rPr lang="en-US" sz="1200" dirty="0"/>
              <a:t>Therefore, the data frame is divided into two tables:</a:t>
            </a:r>
            <a:endParaRPr lang="ru-RU" sz="1200" dirty="0"/>
          </a:p>
          <a:p>
            <a:r>
              <a:rPr lang="en-US" sz="1200" dirty="0"/>
              <a:t>Comments of guests (with apartment ID)</a:t>
            </a:r>
            <a:endParaRPr lang="ru-RU" sz="1200" dirty="0"/>
          </a:p>
          <a:p>
            <a:r>
              <a:rPr lang="en-US" sz="1200" dirty="0"/>
              <a:t>Apartment data (once for one apartment)</a:t>
            </a:r>
            <a:r>
              <a:rPr lang="ru-RU" sz="1200" dirty="0"/>
              <a:t>.</a:t>
            </a:r>
          </a:p>
          <a:p>
            <a:pPr marL="0" indent="0">
              <a:buNone/>
            </a:pPr>
            <a:r>
              <a:rPr lang="en-US" sz="1200" dirty="0"/>
              <a:t>The tables take up 37 MB and 3.5 MB respectively.</a:t>
            </a:r>
            <a:endParaRPr lang="ru-RU" sz="1200" dirty="0"/>
          </a:p>
          <a:p>
            <a:endParaRPr lang="en-IL" dirty="0"/>
          </a:p>
        </p:txBody>
      </p:sp>
      <p:sp>
        <p:nvSpPr>
          <p:cNvPr id="4" name="Slide Number Placeholder 3">
            <a:extLst>
              <a:ext uri="{FF2B5EF4-FFF2-40B4-BE49-F238E27FC236}">
                <a16:creationId xmlns:a16="http://schemas.microsoft.com/office/drawing/2014/main" id="{243529EF-16C8-7E04-2129-4F3E53C48586}"/>
              </a:ext>
            </a:extLst>
          </p:cNvPr>
          <p:cNvSpPr>
            <a:spLocks noGrp="1"/>
          </p:cNvSpPr>
          <p:nvPr>
            <p:ph type="sldNum" sz="quarter" idx="5"/>
          </p:nvPr>
        </p:nvSpPr>
        <p:spPr/>
        <p:txBody>
          <a:bodyPr/>
          <a:lstStyle/>
          <a:p>
            <a:fld id="{4C8E76A1-330E-41CA-BE38-B33435AC0AB6}" type="slidenum">
              <a:rPr lang="en-IL" smtClean="0"/>
              <a:t>11</a:t>
            </a:fld>
            <a:endParaRPr lang="en-IL"/>
          </a:p>
        </p:txBody>
      </p:sp>
    </p:spTree>
    <p:extLst>
      <p:ext uri="{BB962C8B-B14F-4D97-AF65-F5344CB8AC3E}">
        <p14:creationId xmlns:p14="http://schemas.microsoft.com/office/powerpoint/2010/main" val="1175602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C22AF-D35D-8126-32E3-3293997E38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3C2CA0A3-9E3E-AC70-B36C-3ECE8A2DEF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94A77183-9839-089A-7657-595661C4904D}"/>
              </a:ext>
            </a:extLst>
          </p:cNvPr>
          <p:cNvSpPr>
            <a:spLocks noGrp="1"/>
          </p:cNvSpPr>
          <p:nvPr>
            <p:ph type="dt" sz="half" idx="10"/>
          </p:nvPr>
        </p:nvSpPr>
        <p:spPr/>
        <p:txBody>
          <a:bodyPr/>
          <a:lstStyle/>
          <a:p>
            <a:fld id="{87D6BF5F-60DD-4B1B-8BA8-0AB6C34C5D4F}" type="datetimeFigureOut">
              <a:rPr lang="en-IL" smtClean="0"/>
              <a:t>16/11/2024</a:t>
            </a:fld>
            <a:endParaRPr lang="en-IL"/>
          </a:p>
        </p:txBody>
      </p:sp>
      <p:sp>
        <p:nvSpPr>
          <p:cNvPr id="5" name="Footer Placeholder 4">
            <a:extLst>
              <a:ext uri="{FF2B5EF4-FFF2-40B4-BE49-F238E27FC236}">
                <a16:creationId xmlns:a16="http://schemas.microsoft.com/office/drawing/2014/main" id="{05D84E0A-2B5C-FA70-DD4C-797510575B3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CEA24AFC-598C-3337-A216-2990D767DE55}"/>
              </a:ext>
            </a:extLst>
          </p:cNvPr>
          <p:cNvSpPr>
            <a:spLocks noGrp="1"/>
          </p:cNvSpPr>
          <p:nvPr>
            <p:ph type="sldNum" sz="quarter" idx="12"/>
          </p:nvPr>
        </p:nvSpPr>
        <p:spPr/>
        <p:txBody>
          <a:bodyPr/>
          <a:lstStyle/>
          <a:p>
            <a:fld id="{FE4993DD-0F19-457A-A885-7A6AD1CD5D0C}" type="slidenum">
              <a:rPr lang="en-IL" smtClean="0"/>
              <a:t>‹#›</a:t>
            </a:fld>
            <a:endParaRPr lang="en-IL"/>
          </a:p>
        </p:txBody>
      </p:sp>
    </p:spTree>
    <p:extLst>
      <p:ext uri="{BB962C8B-B14F-4D97-AF65-F5344CB8AC3E}">
        <p14:creationId xmlns:p14="http://schemas.microsoft.com/office/powerpoint/2010/main" val="2808056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860AC-C368-DF40-401F-BA6F7F7BA465}"/>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5CA540C5-B4FF-A85A-6832-35896D9A02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0C60F63C-CC8A-EB7C-7272-0CE73374227A}"/>
              </a:ext>
            </a:extLst>
          </p:cNvPr>
          <p:cNvSpPr>
            <a:spLocks noGrp="1"/>
          </p:cNvSpPr>
          <p:nvPr>
            <p:ph type="dt" sz="half" idx="10"/>
          </p:nvPr>
        </p:nvSpPr>
        <p:spPr/>
        <p:txBody>
          <a:bodyPr/>
          <a:lstStyle/>
          <a:p>
            <a:fld id="{87D6BF5F-60DD-4B1B-8BA8-0AB6C34C5D4F}" type="datetimeFigureOut">
              <a:rPr lang="en-IL" smtClean="0"/>
              <a:t>16/11/2024</a:t>
            </a:fld>
            <a:endParaRPr lang="en-IL"/>
          </a:p>
        </p:txBody>
      </p:sp>
      <p:sp>
        <p:nvSpPr>
          <p:cNvPr id="5" name="Footer Placeholder 4">
            <a:extLst>
              <a:ext uri="{FF2B5EF4-FFF2-40B4-BE49-F238E27FC236}">
                <a16:creationId xmlns:a16="http://schemas.microsoft.com/office/drawing/2014/main" id="{F17A66F0-5801-9623-3943-057A08B2930F}"/>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B51E5E20-68B2-7A33-4009-90D4F85DF3DE}"/>
              </a:ext>
            </a:extLst>
          </p:cNvPr>
          <p:cNvSpPr>
            <a:spLocks noGrp="1"/>
          </p:cNvSpPr>
          <p:nvPr>
            <p:ph type="sldNum" sz="quarter" idx="12"/>
          </p:nvPr>
        </p:nvSpPr>
        <p:spPr/>
        <p:txBody>
          <a:bodyPr/>
          <a:lstStyle/>
          <a:p>
            <a:fld id="{FE4993DD-0F19-457A-A885-7A6AD1CD5D0C}" type="slidenum">
              <a:rPr lang="en-IL" smtClean="0"/>
              <a:t>‹#›</a:t>
            </a:fld>
            <a:endParaRPr lang="en-IL"/>
          </a:p>
        </p:txBody>
      </p:sp>
    </p:spTree>
    <p:extLst>
      <p:ext uri="{BB962C8B-B14F-4D97-AF65-F5344CB8AC3E}">
        <p14:creationId xmlns:p14="http://schemas.microsoft.com/office/powerpoint/2010/main" val="4056735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3657A8-9EA0-017D-7742-32C504F377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7F4B1E65-4588-A6F2-5279-D860AF16D8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3B899351-32AA-4969-4DE1-A41BC7E26A36}"/>
              </a:ext>
            </a:extLst>
          </p:cNvPr>
          <p:cNvSpPr>
            <a:spLocks noGrp="1"/>
          </p:cNvSpPr>
          <p:nvPr>
            <p:ph type="dt" sz="half" idx="10"/>
          </p:nvPr>
        </p:nvSpPr>
        <p:spPr/>
        <p:txBody>
          <a:bodyPr/>
          <a:lstStyle/>
          <a:p>
            <a:fld id="{87D6BF5F-60DD-4B1B-8BA8-0AB6C34C5D4F}" type="datetimeFigureOut">
              <a:rPr lang="en-IL" smtClean="0"/>
              <a:t>16/11/2024</a:t>
            </a:fld>
            <a:endParaRPr lang="en-IL"/>
          </a:p>
        </p:txBody>
      </p:sp>
      <p:sp>
        <p:nvSpPr>
          <p:cNvPr id="5" name="Footer Placeholder 4">
            <a:extLst>
              <a:ext uri="{FF2B5EF4-FFF2-40B4-BE49-F238E27FC236}">
                <a16:creationId xmlns:a16="http://schemas.microsoft.com/office/drawing/2014/main" id="{D9F421FE-4DE9-BCE5-C567-63781125FC91}"/>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5E825A2-896D-3D0B-48A0-DC55C27016CA}"/>
              </a:ext>
            </a:extLst>
          </p:cNvPr>
          <p:cNvSpPr>
            <a:spLocks noGrp="1"/>
          </p:cNvSpPr>
          <p:nvPr>
            <p:ph type="sldNum" sz="quarter" idx="12"/>
          </p:nvPr>
        </p:nvSpPr>
        <p:spPr/>
        <p:txBody>
          <a:bodyPr/>
          <a:lstStyle/>
          <a:p>
            <a:fld id="{FE4993DD-0F19-457A-A885-7A6AD1CD5D0C}" type="slidenum">
              <a:rPr lang="en-IL" smtClean="0"/>
              <a:t>‹#›</a:t>
            </a:fld>
            <a:endParaRPr lang="en-IL"/>
          </a:p>
        </p:txBody>
      </p:sp>
    </p:spTree>
    <p:extLst>
      <p:ext uri="{BB962C8B-B14F-4D97-AF65-F5344CB8AC3E}">
        <p14:creationId xmlns:p14="http://schemas.microsoft.com/office/powerpoint/2010/main" val="772835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6150B-6336-5920-0A91-1A4C62C6C14A}"/>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E5E7C8A6-D3AC-C87A-3B76-C1A30FAA3C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3A14BCAF-0F61-BAA3-2BC0-B1C2C5460454}"/>
              </a:ext>
            </a:extLst>
          </p:cNvPr>
          <p:cNvSpPr>
            <a:spLocks noGrp="1"/>
          </p:cNvSpPr>
          <p:nvPr>
            <p:ph type="dt" sz="half" idx="10"/>
          </p:nvPr>
        </p:nvSpPr>
        <p:spPr/>
        <p:txBody>
          <a:bodyPr/>
          <a:lstStyle/>
          <a:p>
            <a:fld id="{87D6BF5F-60DD-4B1B-8BA8-0AB6C34C5D4F}" type="datetimeFigureOut">
              <a:rPr lang="en-IL" smtClean="0"/>
              <a:t>16/11/2024</a:t>
            </a:fld>
            <a:endParaRPr lang="en-IL"/>
          </a:p>
        </p:txBody>
      </p:sp>
      <p:sp>
        <p:nvSpPr>
          <p:cNvPr id="5" name="Footer Placeholder 4">
            <a:extLst>
              <a:ext uri="{FF2B5EF4-FFF2-40B4-BE49-F238E27FC236}">
                <a16:creationId xmlns:a16="http://schemas.microsoft.com/office/drawing/2014/main" id="{FABB8408-35F1-573C-D142-11107FBD8A1B}"/>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9BC83C1-4F6F-F01E-5112-634305B1D228}"/>
              </a:ext>
            </a:extLst>
          </p:cNvPr>
          <p:cNvSpPr>
            <a:spLocks noGrp="1"/>
          </p:cNvSpPr>
          <p:nvPr>
            <p:ph type="sldNum" sz="quarter" idx="12"/>
          </p:nvPr>
        </p:nvSpPr>
        <p:spPr/>
        <p:txBody>
          <a:bodyPr/>
          <a:lstStyle/>
          <a:p>
            <a:fld id="{FE4993DD-0F19-457A-A885-7A6AD1CD5D0C}" type="slidenum">
              <a:rPr lang="en-IL" smtClean="0"/>
              <a:t>‹#›</a:t>
            </a:fld>
            <a:endParaRPr lang="en-IL"/>
          </a:p>
        </p:txBody>
      </p:sp>
    </p:spTree>
    <p:extLst>
      <p:ext uri="{BB962C8B-B14F-4D97-AF65-F5344CB8AC3E}">
        <p14:creationId xmlns:p14="http://schemas.microsoft.com/office/powerpoint/2010/main" val="1172693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7D403-69A3-39F3-FD8F-9BC7BC4E72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81BDB9CF-FF15-90E2-137E-419C1BAC5C1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97C011-D0B4-37F5-CDDD-527082CB9A09}"/>
              </a:ext>
            </a:extLst>
          </p:cNvPr>
          <p:cNvSpPr>
            <a:spLocks noGrp="1"/>
          </p:cNvSpPr>
          <p:nvPr>
            <p:ph type="dt" sz="half" idx="10"/>
          </p:nvPr>
        </p:nvSpPr>
        <p:spPr/>
        <p:txBody>
          <a:bodyPr/>
          <a:lstStyle/>
          <a:p>
            <a:fld id="{87D6BF5F-60DD-4B1B-8BA8-0AB6C34C5D4F}" type="datetimeFigureOut">
              <a:rPr lang="en-IL" smtClean="0"/>
              <a:t>16/11/2024</a:t>
            </a:fld>
            <a:endParaRPr lang="en-IL"/>
          </a:p>
        </p:txBody>
      </p:sp>
      <p:sp>
        <p:nvSpPr>
          <p:cNvPr id="5" name="Footer Placeholder 4">
            <a:extLst>
              <a:ext uri="{FF2B5EF4-FFF2-40B4-BE49-F238E27FC236}">
                <a16:creationId xmlns:a16="http://schemas.microsoft.com/office/drawing/2014/main" id="{5F3854FF-E145-4CD0-A8C7-1B2103050718}"/>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5B06F75-C380-06BE-2C68-CC3F2D9A8C5F}"/>
              </a:ext>
            </a:extLst>
          </p:cNvPr>
          <p:cNvSpPr>
            <a:spLocks noGrp="1"/>
          </p:cNvSpPr>
          <p:nvPr>
            <p:ph type="sldNum" sz="quarter" idx="12"/>
          </p:nvPr>
        </p:nvSpPr>
        <p:spPr/>
        <p:txBody>
          <a:bodyPr/>
          <a:lstStyle/>
          <a:p>
            <a:fld id="{FE4993DD-0F19-457A-A885-7A6AD1CD5D0C}" type="slidenum">
              <a:rPr lang="en-IL" smtClean="0"/>
              <a:t>‹#›</a:t>
            </a:fld>
            <a:endParaRPr lang="en-IL"/>
          </a:p>
        </p:txBody>
      </p:sp>
    </p:spTree>
    <p:extLst>
      <p:ext uri="{BB962C8B-B14F-4D97-AF65-F5344CB8AC3E}">
        <p14:creationId xmlns:p14="http://schemas.microsoft.com/office/powerpoint/2010/main" val="677326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4D9CA-59D9-A9ED-4172-BA566486C4A9}"/>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CD9E044A-9141-D21D-795C-0DBA3E0D12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1D91A5B2-86B7-B3E3-D659-545E7DFEA8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61A875BF-C19E-9D7C-6909-294A4F876980}"/>
              </a:ext>
            </a:extLst>
          </p:cNvPr>
          <p:cNvSpPr>
            <a:spLocks noGrp="1"/>
          </p:cNvSpPr>
          <p:nvPr>
            <p:ph type="dt" sz="half" idx="10"/>
          </p:nvPr>
        </p:nvSpPr>
        <p:spPr/>
        <p:txBody>
          <a:bodyPr/>
          <a:lstStyle/>
          <a:p>
            <a:fld id="{87D6BF5F-60DD-4B1B-8BA8-0AB6C34C5D4F}" type="datetimeFigureOut">
              <a:rPr lang="en-IL" smtClean="0"/>
              <a:t>16/11/2024</a:t>
            </a:fld>
            <a:endParaRPr lang="en-IL"/>
          </a:p>
        </p:txBody>
      </p:sp>
      <p:sp>
        <p:nvSpPr>
          <p:cNvPr id="6" name="Footer Placeholder 5">
            <a:extLst>
              <a:ext uri="{FF2B5EF4-FFF2-40B4-BE49-F238E27FC236}">
                <a16:creationId xmlns:a16="http://schemas.microsoft.com/office/drawing/2014/main" id="{35D209D1-5ED0-2378-7527-7CA8126064A5}"/>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A043B421-8AF6-256B-ACA5-CDE4549472D3}"/>
              </a:ext>
            </a:extLst>
          </p:cNvPr>
          <p:cNvSpPr>
            <a:spLocks noGrp="1"/>
          </p:cNvSpPr>
          <p:nvPr>
            <p:ph type="sldNum" sz="quarter" idx="12"/>
          </p:nvPr>
        </p:nvSpPr>
        <p:spPr/>
        <p:txBody>
          <a:bodyPr/>
          <a:lstStyle/>
          <a:p>
            <a:fld id="{FE4993DD-0F19-457A-A885-7A6AD1CD5D0C}" type="slidenum">
              <a:rPr lang="en-IL" smtClean="0"/>
              <a:t>‹#›</a:t>
            </a:fld>
            <a:endParaRPr lang="en-IL"/>
          </a:p>
        </p:txBody>
      </p:sp>
    </p:spTree>
    <p:extLst>
      <p:ext uri="{BB962C8B-B14F-4D97-AF65-F5344CB8AC3E}">
        <p14:creationId xmlns:p14="http://schemas.microsoft.com/office/powerpoint/2010/main" val="1376483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3CB7F-3497-747A-EEEA-2B7E0F01AF09}"/>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666D010D-6579-29C9-A9E3-69659D4BF0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347477-F6CF-54C0-2B48-EB4ACB0BF3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49DAB444-2AF3-4772-B3E2-97DD7ACA88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F3AA73-893D-2E08-B6B7-4D82ECACC0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E7F63A28-0D81-5DF6-225C-C602EA9CC322}"/>
              </a:ext>
            </a:extLst>
          </p:cNvPr>
          <p:cNvSpPr>
            <a:spLocks noGrp="1"/>
          </p:cNvSpPr>
          <p:nvPr>
            <p:ph type="dt" sz="half" idx="10"/>
          </p:nvPr>
        </p:nvSpPr>
        <p:spPr/>
        <p:txBody>
          <a:bodyPr/>
          <a:lstStyle/>
          <a:p>
            <a:fld id="{87D6BF5F-60DD-4B1B-8BA8-0AB6C34C5D4F}" type="datetimeFigureOut">
              <a:rPr lang="en-IL" smtClean="0"/>
              <a:t>16/11/2024</a:t>
            </a:fld>
            <a:endParaRPr lang="en-IL"/>
          </a:p>
        </p:txBody>
      </p:sp>
      <p:sp>
        <p:nvSpPr>
          <p:cNvPr id="8" name="Footer Placeholder 7">
            <a:extLst>
              <a:ext uri="{FF2B5EF4-FFF2-40B4-BE49-F238E27FC236}">
                <a16:creationId xmlns:a16="http://schemas.microsoft.com/office/drawing/2014/main" id="{B9D114D2-2E72-DB21-AF7F-4C23499AEA91}"/>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9C1802AC-C767-E866-F9C1-EC59ED839A0F}"/>
              </a:ext>
            </a:extLst>
          </p:cNvPr>
          <p:cNvSpPr>
            <a:spLocks noGrp="1"/>
          </p:cNvSpPr>
          <p:nvPr>
            <p:ph type="sldNum" sz="quarter" idx="12"/>
          </p:nvPr>
        </p:nvSpPr>
        <p:spPr/>
        <p:txBody>
          <a:bodyPr/>
          <a:lstStyle/>
          <a:p>
            <a:fld id="{FE4993DD-0F19-457A-A885-7A6AD1CD5D0C}" type="slidenum">
              <a:rPr lang="en-IL" smtClean="0"/>
              <a:t>‹#›</a:t>
            </a:fld>
            <a:endParaRPr lang="en-IL"/>
          </a:p>
        </p:txBody>
      </p:sp>
    </p:spTree>
    <p:extLst>
      <p:ext uri="{BB962C8B-B14F-4D97-AF65-F5344CB8AC3E}">
        <p14:creationId xmlns:p14="http://schemas.microsoft.com/office/powerpoint/2010/main" val="2808729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52D2-7043-42C4-4EB0-ACC3C4F8F44F}"/>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75018EA9-9E22-97A7-3673-9C2F6D00FEF7}"/>
              </a:ext>
            </a:extLst>
          </p:cNvPr>
          <p:cNvSpPr>
            <a:spLocks noGrp="1"/>
          </p:cNvSpPr>
          <p:nvPr>
            <p:ph type="dt" sz="half" idx="10"/>
          </p:nvPr>
        </p:nvSpPr>
        <p:spPr/>
        <p:txBody>
          <a:bodyPr/>
          <a:lstStyle/>
          <a:p>
            <a:fld id="{87D6BF5F-60DD-4B1B-8BA8-0AB6C34C5D4F}" type="datetimeFigureOut">
              <a:rPr lang="en-IL" smtClean="0"/>
              <a:t>16/11/2024</a:t>
            </a:fld>
            <a:endParaRPr lang="en-IL"/>
          </a:p>
        </p:txBody>
      </p:sp>
      <p:sp>
        <p:nvSpPr>
          <p:cNvPr id="4" name="Footer Placeholder 3">
            <a:extLst>
              <a:ext uri="{FF2B5EF4-FFF2-40B4-BE49-F238E27FC236}">
                <a16:creationId xmlns:a16="http://schemas.microsoft.com/office/drawing/2014/main" id="{C0C85E74-63D3-E600-373C-DFAB3DBCD110}"/>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13D923FA-FAA0-FDB1-8C7D-80E6DE2BE068}"/>
              </a:ext>
            </a:extLst>
          </p:cNvPr>
          <p:cNvSpPr>
            <a:spLocks noGrp="1"/>
          </p:cNvSpPr>
          <p:nvPr>
            <p:ph type="sldNum" sz="quarter" idx="12"/>
          </p:nvPr>
        </p:nvSpPr>
        <p:spPr/>
        <p:txBody>
          <a:bodyPr/>
          <a:lstStyle/>
          <a:p>
            <a:fld id="{FE4993DD-0F19-457A-A885-7A6AD1CD5D0C}" type="slidenum">
              <a:rPr lang="en-IL" smtClean="0"/>
              <a:t>‹#›</a:t>
            </a:fld>
            <a:endParaRPr lang="en-IL"/>
          </a:p>
        </p:txBody>
      </p:sp>
    </p:spTree>
    <p:extLst>
      <p:ext uri="{BB962C8B-B14F-4D97-AF65-F5344CB8AC3E}">
        <p14:creationId xmlns:p14="http://schemas.microsoft.com/office/powerpoint/2010/main" val="2148502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E1E983-564A-114B-DB66-9C6F0559F12B}"/>
              </a:ext>
            </a:extLst>
          </p:cNvPr>
          <p:cNvSpPr>
            <a:spLocks noGrp="1"/>
          </p:cNvSpPr>
          <p:nvPr>
            <p:ph type="dt" sz="half" idx="10"/>
          </p:nvPr>
        </p:nvSpPr>
        <p:spPr/>
        <p:txBody>
          <a:bodyPr/>
          <a:lstStyle/>
          <a:p>
            <a:fld id="{87D6BF5F-60DD-4B1B-8BA8-0AB6C34C5D4F}" type="datetimeFigureOut">
              <a:rPr lang="en-IL" smtClean="0"/>
              <a:t>16/11/2024</a:t>
            </a:fld>
            <a:endParaRPr lang="en-IL"/>
          </a:p>
        </p:txBody>
      </p:sp>
      <p:sp>
        <p:nvSpPr>
          <p:cNvPr id="3" name="Footer Placeholder 2">
            <a:extLst>
              <a:ext uri="{FF2B5EF4-FFF2-40B4-BE49-F238E27FC236}">
                <a16:creationId xmlns:a16="http://schemas.microsoft.com/office/drawing/2014/main" id="{4891B163-FDD2-6E84-93F7-87FE3B59555F}"/>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12207F9A-1371-FC70-5279-4866E2E2F791}"/>
              </a:ext>
            </a:extLst>
          </p:cNvPr>
          <p:cNvSpPr>
            <a:spLocks noGrp="1"/>
          </p:cNvSpPr>
          <p:nvPr>
            <p:ph type="sldNum" sz="quarter" idx="12"/>
          </p:nvPr>
        </p:nvSpPr>
        <p:spPr/>
        <p:txBody>
          <a:bodyPr/>
          <a:lstStyle/>
          <a:p>
            <a:fld id="{FE4993DD-0F19-457A-A885-7A6AD1CD5D0C}" type="slidenum">
              <a:rPr lang="en-IL" smtClean="0"/>
              <a:t>‹#›</a:t>
            </a:fld>
            <a:endParaRPr lang="en-IL"/>
          </a:p>
        </p:txBody>
      </p:sp>
    </p:spTree>
    <p:extLst>
      <p:ext uri="{BB962C8B-B14F-4D97-AF65-F5344CB8AC3E}">
        <p14:creationId xmlns:p14="http://schemas.microsoft.com/office/powerpoint/2010/main" val="31369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657B1-A392-9637-5E89-D63B9E6DD7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C5D4D1CB-C107-3A68-F1FC-7945413C85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39BBD3CB-E758-AA6A-42DA-357B9C82F9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DFD5A3-AAFD-7B63-731C-4378DE930127}"/>
              </a:ext>
            </a:extLst>
          </p:cNvPr>
          <p:cNvSpPr>
            <a:spLocks noGrp="1"/>
          </p:cNvSpPr>
          <p:nvPr>
            <p:ph type="dt" sz="half" idx="10"/>
          </p:nvPr>
        </p:nvSpPr>
        <p:spPr/>
        <p:txBody>
          <a:bodyPr/>
          <a:lstStyle/>
          <a:p>
            <a:fld id="{87D6BF5F-60DD-4B1B-8BA8-0AB6C34C5D4F}" type="datetimeFigureOut">
              <a:rPr lang="en-IL" smtClean="0"/>
              <a:t>16/11/2024</a:t>
            </a:fld>
            <a:endParaRPr lang="en-IL"/>
          </a:p>
        </p:txBody>
      </p:sp>
      <p:sp>
        <p:nvSpPr>
          <p:cNvPr id="6" name="Footer Placeholder 5">
            <a:extLst>
              <a:ext uri="{FF2B5EF4-FFF2-40B4-BE49-F238E27FC236}">
                <a16:creationId xmlns:a16="http://schemas.microsoft.com/office/drawing/2014/main" id="{87230ACE-DFBE-BCCC-0A27-80427770D8C2}"/>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4D84B8ED-54C6-C0BF-2C1E-E4FD9D334DA6}"/>
              </a:ext>
            </a:extLst>
          </p:cNvPr>
          <p:cNvSpPr>
            <a:spLocks noGrp="1"/>
          </p:cNvSpPr>
          <p:nvPr>
            <p:ph type="sldNum" sz="quarter" idx="12"/>
          </p:nvPr>
        </p:nvSpPr>
        <p:spPr/>
        <p:txBody>
          <a:bodyPr/>
          <a:lstStyle/>
          <a:p>
            <a:fld id="{FE4993DD-0F19-457A-A885-7A6AD1CD5D0C}" type="slidenum">
              <a:rPr lang="en-IL" smtClean="0"/>
              <a:t>‹#›</a:t>
            </a:fld>
            <a:endParaRPr lang="en-IL"/>
          </a:p>
        </p:txBody>
      </p:sp>
    </p:spTree>
    <p:extLst>
      <p:ext uri="{BB962C8B-B14F-4D97-AF65-F5344CB8AC3E}">
        <p14:creationId xmlns:p14="http://schemas.microsoft.com/office/powerpoint/2010/main" val="1249086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044DA-5440-48C1-C73D-0D9F9FF889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045C781E-9095-D677-0D8F-F29A0AE722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E543F961-37BB-5E06-9ACB-3192D74D67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B154AB-F5A6-0D60-2218-4FD55A19B187}"/>
              </a:ext>
            </a:extLst>
          </p:cNvPr>
          <p:cNvSpPr>
            <a:spLocks noGrp="1"/>
          </p:cNvSpPr>
          <p:nvPr>
            <p:ph type="dt" sz="half" idx="10"/>
          </p:nvPr>
        </p:nvSpPr>
        <p:spPr/>
        <p:txBody>
          <a:bodyPr/>
          <a:lstStyle/>
          <a:p>
            <a:fld id="{87D6BF5F-60DD-4B1B-8BA8-0AB6C34C5D4F}" type="datetimeFigureOut">
              <a:rPr lang="en-IL" smtClean="0"/>
              <a:t>16/11/2024</a:t>
            </a:fld>
            <a:endParaRPr lang="en-IL"/>
          </a:p>
        </p:txBody>
      </p:sp>
      <p:sp>
        <p:nvSpPr>
          <p:cNvPr id="6" name="Footer Placeholder 5">
            <a:extLst>
              <a:ext uri="{FF2B5EF4-FFF2-40B4-BE49-F238E27FC236}">
                <a16:creationId xmlns:a16="http://schemas.microsoft.com/office/drawing/2014/main" id="{908EFF75-6082-0A81-1531-1137B90069F6}"/>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6CA1F30D-A2F9-0585-575B-1A4E6A32F4D3}"/>
              </a:ext>
            </a:extLst>
          </p:cNvPr>
          <p:cNvSpPr>
            <a:spLocks noGrp="1"/>
          </p:cNvSpPr>
          <p:nvPr>
            <p:ph type="sldNum" sz="quarter" idx="12"/>
          </p:nvPr>
        </p:nvSpPr>
        <p:spPr/>
        <p:txBody>
          <a:bodyPr/>
          <a:lstStyle/>
          <a:p>
            <a:fld id="{FE4993DD-0F19-457A-A885-7A6AD1CD5D0C}" type="slidenum">
              <a:rPr lang="en-IL" smtClean="0"/>
              <a:t>‹#›</a:t>
            </a:fld>
            <a:endParaRPr lang="en-IL"/>
          </a:p>
        </p:txBody>
      </p:sp>
    </p:spTree>
    <p:extLst>
      <p:ext uri="{BB962C8B-B14F-4D97-AF65-F5344CB8AC3E}">
        <p14:creationId xmlns:p14="http://schemas.microsoft.com/office/powerpoint/2010/main" val="3308379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CB047D-E1F4-60E4-3B7B-364B518A73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1CC95AF0-2FC8-BD02-F3E5-F9B213CA1F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C647ABE-CD82-BEB4-9908-F48BD2BDDB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7D6BF5F-60DD-4B1B-8BA8-0AB6C34C5D4F}" type="datetimeFigureOut">
              <a:rPr lang="en-IL" smtClean="0"/>
              <a:t>16/11/2024</a:t>
            </a:fld>
            <a:endParaRPr lang="en-IL"/>
          </a:p>
        </p:txBody>
      </p:sp>
      <p:sp>
        <p:nvSpPr>
          <p:cNvPr id="5" name="Footer Placeholder 4">
            <a:extLst>
              <a:ext uri="{FF2B5EF4-FFF2-40B4-BE49-F238E27FC236}">
                <a16:creationId xmlns:a16="http://schemas.microsoft.com/office/drawing/2014/main" id="{08F31AB4-7311-29BE-9E19-5EF85DB165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L"/>
          </a:p>
        </p:txBody>
      </p:sp>
      <p:sp>
        <p:nvSpPr>
          <p:cNvPr id="6" name="Slide Number Placeholder 5">
            <a:extLst>
              <a:ext uri="{FF2B5EF4-FFF2-40B4-BE49-F238E27FC236}">
                <a16:creationId xmlns:a16="http://schemas.microsoft.com/office/drawing/2014/main" id="{8D0B6399-62D9-CF80-B6B7-D42060EDEF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E4993DD-0F19-457A-A885-7A6AD1CD5D0C}" type="slidenum">
              <a:rPr lang="en-IL" smtClean="0"/>
              <a:t>‹#›</a:t>
            </a:fld>
            <a:endParaRPr lang="en-IL"/>
          </a:p>
        </p:txBody>
      </p:sp>
    </p:spTree>
    <p:extLst>
      <p:ext uri="{BB962C8B-B14F-4D97-AF65-F5344CB8AC3E}">
        <p14:creationId xmlns:p14="http://schemas.microsoft.com/office/powerpoint/2010/main" val="1623755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4F5B-7661-FC77-14C1-9ACEE73204F4}"/>
              </a:ext>
            </a:extLst>
          </p:cNvPr>
          <p:cNvSpPr>
            <a:spLocks noGrp="1"/>
          </p:cNvSpPr>
          <p:nvPr>
            <p:ph type="ctrTitle"/>
          </p:nvPr>
        </p:nvSpPr>
        <p:spPr>
          <a:xfrm>
            <a:off x="1524000" y="1499909"/>
            <a:ext cx="9429136" cy="2710141"/>
          </a:xfrm>
        </p:spPr>
        <p:txBody>
          <a:bodyPr>
            <a:normAutofit fontScale="90000"/>
          </a:bodyPr>
          <a:lstStyle/>
          <a:p>
            <a:br>
              <a:rPr lang="en-US" b="1" i="0" dirty="0">
                <a:solidFill>
                  <a:srgbClr val="1F2328"/>
                </a:solidFill>
                <a:effectLst/>
                <a:highlight>
                  <a:srgbClr val="FFFFFF"/>
                </a:highlight>
                <a:latin typeface="-apple-system"/>
              </a:rPr>
            </a:br>
            <a:r>
              <a:rPr lang="en-US" sz="3600" b="1" i="0" dirty="0">
                <a:solidFill>
                  <a:srgbClr val="1F2328"/>
                </a:solidFill>
                <a:effectLst/>
                <a:highlight>
                  <a:srgbClr val="FFFFFF"/>
                </a:highlight>
                <a:latin typeface="-apple-system"/>
              </a:rPr>
              <a:t>Data Since Project</a:t>
            </a:r>
            <a:r>
              <a:rPr lang="en-US" sz="1600" b="1" i="0" dirty="0">
                <a:solidFill>
                  <a:srgbClr val="1F2328"/>
                </a:solidFill>
                <a:effectLst/>
                <a:highlight>
                  <a:srgbClr val="FFFFFF"/>
                </a:highlight>
                <a:latin typeface="-apple-system"/>
              </a:rPr>
              <a:t> </a:t>
            </a:r>
            <a:br>
              <a:rPr lang="en-US" b="1" i="0" dirty="0">
                <a:solidFill>
                  <a:srgbClr val="1F2328"/>
                </a:solidFill>
                <a:effectLst/>
                <a:highlight>
                  <a:srgbClr val="FFFFFF"/>
                </a:highlight>
                <a:latin typeface="-apple-system"/>
              </a:rPr>
            </a:br>
            <a:br>
              <a:rPr lang="en-US" b="1" i="0" dirty="0">
                <a:solidFill>
                  <a:srgbClr val="1F2328"/>
                </a:solidFill>
                <a:effectLst/>
                <a:highlight>
                  <a:srgbClr val="FFFFFF"/>
                </a:highlight>
                <a:latin typeface="-apple-system"/>
              </a:rPr>
            </a:br>
            <a:r>
              <a:rPr lang="en-US" b="1" i="0" dirty="0">
                <a:solidFill>
                  <a:srgbClr val="1F2328"/>
                </a:solidFill>
                <a:effectLst/>
                <a:highlight>
                  <a:srgbClr val="FFFFFF"/>
                </a:highlight>
                <a:latin typeface="-apple-system"/>
              </a:rPr>
              <a:t>AI Psychologist</a:t>
            </a:r>
            <a:br>
              <a:rPr lang="en-US" b="1" i="0" dirty="0">
                <a:solidFill>
                  <a:srgbClr val="1F2328"/>
                </a:solidFill>
                <a:effectLst/>
                <a:highlight>
                  <a:srgbClr val="FFFFFF"/>
                </a:highlight>
                <a:latin typeface="-apple-system"/>
              </a:rPr>
            </a:br>
            <a:endParaRPr lang="en-IL" dirty="0"/>
          </a:p>
        </p:txBody>
      </p:sp>
      <p:sp>
        <p:nvSpPr>
          <p:cNvPr id="3" name="Subtitle 2">
            <a:extLst>
              <a:ext uri="{FF2B5EF4-FFF2-40B4-BE49-F238E27FC236}">
                <a16:creationId xmlns:a16="http://schemas.microsoft.com/office/drawing/2014/main" id="{FC474AA7-0107-6067-25B1-E82000D0A74C}"/>
              </a:ext>
            </a:extLst>
          </p:cNvPr>
          <p:cNvSpPr>
            <a:spLocks noGrp="1"/>
          </p:cNvSpPr>
          <p:nvPr>
            <p:ph type="subTitle" idx="1"/>
          </p:nvPr>
        </p:nvSpPr>
        <p:spPr>
          <a:xfrm>
            <a:off x="1524000" y="4890066"/>
            <a:ext cx="9144000" cy="1655762"/>
          </a:xfrm>
        </p:spPr>
        <p:txBody>
          <a:bodyPr>
            <a:normAutofit lnSpcReduction="10000"/>
          </a:bodyPr>
          <a:lstStyle/>
          <a:p>
            <a:pPr algn="r"/>
            <a:r>
              <a:rPr lang="en-US" b="1" dirty="0"/>
              <a:t>by Ilya </a:t>
            </a:r>
            <a:r>
              <a:rPr lang="en-US" b="1" dirty="0" err="1"/>
              <a:t>Zutler</a:t>
            </a:r>
            <a:r>
              <a:rPr lang="en-US" b="1" dirty="0"/>
              <a:t> and Shahar </a:t>
            </a:r>
            <a:r>
              <a:rPr lang="en-US" b="1" dirty="0" err="1"/>
              <a:t>Gottliv</a:t>
            </a:r>
            <a:endParaRPr lang="en-US" b="1" dirty="0"/>
          </a:p>
          <a:p>
            <a:pPr algn="r"/>
            <a:endParaRPr lang="en-US" b="1" dirty="0"/>
          </a:p>
          <a:p>
            <a:r>
              <a:rPr lang="en-US" b="1" dirty="0"/>
              <a:t>2024</a:t>
            </a:r>
          </a:p>
          <a:p>
            <a:r>
              <a:rPr lang="en-US" b="1" dirty="0"/>
              <a:t>Ramat Gan, Israel</a:t>
            </a:r>
            <a:endParaRPr lang="en-IL" b="1" dirty="0"/>
          </a:p>
        </p:txBody>
      </p:sp>
      <p:pic>
        <p:nvPicPr>
          <p:cNvPr id="5" name="Picture 2" descr="Bar-Ilan University Logo">
            <a:extLst>
              <a:ext uri="{FF2B5EF4-FFF2-40B4-BE49-F238E27FC236}">
                <a16:creationId xmlns:a16="http://schemas.microsoft.com/office/drawing/2014/main" id="{4E3737F6-F09A-1FBC-A86B-05F19ECF57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288594" cy="81989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Bar-Ilan University Logo">
            <a:extLst>
              <a:ext uri="{FF2B5EF4-FFF2-40B4-BE49-F238E27FC236}">
                <a16:creationId xmlns:a16="http://schemas.microsoft.com/office/drawing/2014/main" id="{637D6CB4-D8C6-D078-740F-F9E773B086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3498" y="0"/>
            <a:ext cx="6938502" cy="819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3265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79858C-5901-849C-584B-0A20D471032C}"/>
            </a:ext>
          </a:extLst>
        </p:cNvPr>
        <p:cNvGrpSpPr/>
        <p:nvPr/>
      </p:nvGrpSpPr>
      <p:grpSpPr>
        <a:xfrm>
          <a:off x="0" y="0"/>
          <a:ext cx="0" cy="0"/>
          <a:chOff x="0" y="0"/>
          <a:chExt cx="0" cy="0"/>
        </a:xfrm>
      </p:grpSpPr>
      <p:pic>
        <p:nvPicPr>
          <p:cNvPr id="1034" name="Picture 1033">
            <a:extLst>
              <a:ext uri="{FF2B5EF4-FFF2-40B4-BE49-F238E27FC236}">
                <a16:creationId xmlns:a16="http://schemas.microsoft.com/office/drawing/2014/main" id="{E4DE0E34-C86B-BCA6-37D2-2E8ADD242B59}"/>
              </a:ext>
            </a:extLst>
          </p:cNvPr>
          <p:cNvPicPr>
            <a:picLocks noChangeAspect="1"/>
          </p:cNvPicPr>
          <p:nvPr/>
        </p:nvPicPr>
        <p:blipFill>
          <a:blip r:embed="rId3"/>
          <a:stretch>
            <a:fillRect/>
          </a:stretch>
        </p:blipFill>
        <p:spPr>
          <a:xfrm flipH="1" flipV="1">
            <a:off x="5942617" y="3583605"/>
            <a:ext cx="455911" cy="420421"/>
          </a:xfrm>
          <a:prstGeom prst="rect">
            <a:avLst/>
          </a:prstGeom>
        </p:spPr>
      </p:pic>
      <p:sp>
        <p:nvSpPr>
          <p:cNvPr id="2" name="Title 1">
            <a:extLst>
              <a:ext uri="{FF2B5EF4-FFF2-40B4-BE49-F238E27FC236}">
                <a16:creationId xmlns:a16="http://schemas.microsoft.com/office/drawing/2014/main" id="{E64123F6-AEF8-4C0D-2552-754AB298775D}"/>
              </a:ext>
            </a:extLst>
          </p:cNvPr>
          <p:cNvSpPr>
            <a:spLocks noGrp="1"/>
          </p:cNvSpPr>
          <p:nvPr>
            <p:ph type="title"/>
          </p:nvPr>
        </p:nvSpPr>
        <p:spPr>
          <a:xfrm>
            <a:off x="838200" y="119317"/>
            <a:ext cx="10515600" cy="551156"/>
          </a:xfrm>
        </p:spPr>
        <p:txBody>
          <a:bodyPr>
            <a:normAutofit/>
          </a:bodyPr>
          <a:lstStyle/>
          <a:p>
            <a:r>
              <a:rPr lang="en-US" sz="3200" b="1" dirty="0">
                <a:solidFill>
                  <a:srgbClr val="000000"/>
                </a:solidFill>
                <a:latin typeface="Arial" panose="020B0604020202020204" pitchFamily="34" charset="0"/>
              </a:rPr>
              <a:t>Program operation scheme</a:t>
            </a:r>
            <a:endParaRPr lang="en-IL" sz="3200" dirty="0"/>
          </a:p>
        </p:txBody>
      </p:sp>
      <p:pic>
        <p:nvPicPr>
          <p:cNvPr id="7" name="Picture 6">
            <a:extLst>
              <a:ext uri="{FF2B5EF4-FFF2-40B4-BE49-F238E27FC236}">
                <a16:creationId xmlns:a16="http://schemas.microsoft.com/office/drawing/2014/main" id="{3262B40A-7689-6D4A-C287-F1DE5FBA08DE}"/>
              </a:ext>
            </a:extLst>
          </p:cNvPr>
          <p:cNvPicPr>
            <a:picLocks noChangeAspect="1"/>
          </p:cNvPicPr>
          <p:nvPr/>
        </p:nvPicPr>
        <p:blipFill>
          <a:blip r:embed="rId4"/>
          <a:stretch>
            <a:fillRect/>
          </a:stretch>
        </p:blipFill>
        <p:spPr>
          <a:xfrm>
            <a:off x="279133" y="737419"/>
            <a:ext cx="11633734" cy="119871"/>
          </a:xfrm>
          <a:prstGeom prst="rect">
            <a:avLst/>
          </a:prstGeom>
        </p:spPr>
      </p:pic>
      <p:sp>
        <p:nvSpPr>
          <p:cNvPr id="4" name="TextBox 3">
            <a:extLst>
              <a:ext uri="{FF2B5EF4-FFF2-40B4-BE49-F238E27FC236}">
                <a16:creationId xmlns:a16="http://schemas.microsoft.com/office/drawing/2014/main" id="{221EFA8C-98D6-75C4-2A9C-5DB003138768}"/>
              </a:ext>
            </a:extLst>
          </p:cNvPr>
          <p:cNvSpPr txBox="1"/>
          <p:nvPr/>
        </p:nvSpPr>
        <p:spPr>
          <a:xfrm>
            <a:off x="11353800" y="194840"/>
            <a:ext cx="559066" cy="400110"/>
          </a:xfrm>
          <a:prstGeom prst="rect">
            <a:avLst/>
          </a:prstGeom>
          <a:noFill/>
          <a:ln>
            <a:solidFill>
              <a:schemeClr val="accent1"/>
            </a:solidFill>
          </a:ln>
        </p:spPr>
        <p:txBody>
          <a:bodyPr wrap="square" rtlCol="0">
            <a:spAutoFit/>
          </a:bodyPr>
          <a:lstStyle/>
          <a:p>
            <a:pPr algn="ctr"/>
            <a:r>
              <a:rPr lang="en-US" sz="2000" b="1" dirty="0"/>
              <a:t>1</a:t>
            </a:r>
            <a:endParaRPr lang="en-IL" sz="2000" b="1" dirty="0"/>
          </a:p>
        </p:txBody>
      </p:sp>
      <p:sp>
        <p:nvSpPr>
          <p:cNvPr id="8" name="TextBox 7">
            <a:extLst>
              <a:ext uri="{FF2B5EF4-FFF2-40B4-BE49-F238E27FC236}">
                <a16:creationId xmlns:a16="http://schemas.microsoft.com/office/drawing/2014/main" id="{0787F3FC-3F9A-A110-8005-5FCFBB22C249}"/>
              </a:ext>
            </a:extLst>
          </p:cNvPr>
          <p:cNvSpPr txBox="1"/>
          <p:nvPr/>
        </p:nvSpPr>
        <p:spPr>
          <a:xfrm>
            <a:off x="2723653" y="1040842"/>
            <a:ext cx="1515534" cy="1669368"/>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Retrieve Patient Information from Database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78918391-B6BF-E8B8-512E-B8CA514629DB}"/>
              </a:ext>
            </a:extLst>
          </p:cNvPr>
          <p:cNvSpPr txBox="1"/>
          <p:nvPr/>
        </p:nvSpPr>
        <p:spPr>
          <a:xfrm>
            <a:off x="292927" y="1275359"/>
            <a:ext cx="1752722" cy="1200329"/>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r>
              <a:rPr lang="en-IL" sz="1800" b="1" kern="100" dirty="0">
                <a:effectLst/>
                <a:latin typeface="Aptos" panose="020B0004020202020204" pitchFamily="34" charset="0"/>
                <a:ea typeface="Aptos" panose="020B0004020202020204" pitchFamily="34" charset="0"/>
                <a:cs typeface="Arial" panose="020B0604020202020204" pitchFamily="34" charset="0"/>
              </a:rPr>
              <a:t>Patient Identification or New Patient Registration</a:t>
            </a:r>
            <a:r>
              <a:rPr lang="ru-RU" dirty="0"/>
              <a:t> </a:t>
            </a:r>
            <a:endParaRPr lang="en-IL" dirty="0"/>
          </a:p>
        </p:txBody>
      </p:sp>
      <p:sp>
        <p:nvSpPr>
          <p:cNvPr id="5" name="TextBox 4">
            <a:extLst>
              <a:ext uri="{FF2B5EF4-FFF2-40B4-BE49-F238E27FC236}">
                <a16:creationId xmlns:a16="http://schemas.microsoft.com/office/drawing/2014/main" id="{F479CA09-AFF5-4FF5-F8B4-F7A573699F8A}"/>
              </a:ext>
            </a:extLst>
          </p:cNvPr>
          <p:cNvSpPr txBox="1"/>
          <p:nvPr/>
        </p:nvSpPr>
        <p:spPr>
          <a:xfrm>
            <a:off x="4920698" y="1200115"/>
            <a:ext cx="1515534" cy="1350819"/>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Record and Recognize Patient’s Speech</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47CB29EE-6B3F-752D-0561-BD055262D565}"/>
              </a:ext>
            </a:extLst>
          </p:cNvPr>
          <p:cNvSpPr txBox="1"/>
          <p:nvPr/>
        </p:nvSpPr>
        <p:spPr>
          <a:xfrm>
            <a:off x="7075404" y="2584287"/>
            <a:ext cx="1770447" cy="1032270"/>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Analyse Emotional Tone of Voice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05154FEB-0966-5BAB-37D0-DED951AF3863}"/>
              </a:ext>
            </a:extLst>
          </p:cNvPr>
          <p:cNvSpPr txBox="1"/>
          <p:nvPr/>
        </p:nvSpPr>
        <p:spPr>
          <a:xfrm>
            <a:off x="7075405" y="1045379"/>
            <a:ext cx="1770446" cy="1350819"/>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US" b="1" kern="100" dirty="0">
                <a:latin typeface="Aptos" panose="020B0004020202020204" pitchFamily="34" charset="0"/>
                <a:ea typeface="Aptos" panose="020B0004020202020204" pitchFamily="34" charset="0"/>
                <a:cs typeface="Arial" panose="020B0604020202020204" pitchFamily="34" charset="0"/>
              </a:rPr>
              <a:t>Search </a:t>
            </a:r>
            <a:r>
              <a:rPr lang="en-IL" sz="1800" b="1" kern="100" dirty="0">
                <a:effectLst/>
                <a:latin typeface="Aptos" panose="020B0004020202020204" pitchFamily="34" charset="0"/>
                <a:ea typeface="Aptos" panose="020B0004020202020204" pitchFamily="34" charset="0"/>
                <a:cs typeface="Arial" panose="020B0604020202020204" pitchFamily="34" charset="0"/>
              </a:rPr>
              <a:t>Similar and Dissimilar Sessions</a:t>
            </a:r>
            <a:r>
              <a:rPr lang="ru-RU" sz="1800" b="1" kern="100" dirty="0">
                <a:effectLst/>
                <a:latin typeface="Aptos" panose="020B0004020202020204" pitchFamily="34" charset="0"/>
                <a:ea typeface="Aptos" panose="020B0004020202020204" pitchFamily="34" charset="0"/>
                <a:cs typeface="Arial" panose="020B0604020202020204" pitchFamily="34" charset="0"/>
              </a:rPr>
              <a:t> </a:t>
            </a:r>
            <a:r>
              <a:rPr lang="en-US" sz="1800" b="1" kern="100" dirty="0">
                <a:effectLst/>
                <a:latin typeface="Aptos" panose="020B0004020202020204" pitchFamily="34" charset="0"/>
                <a:ea typeface="Aptos" panose="020B0004020202020204" pitchFamily="34" charset="0"/>
                <a:cs typeface="Arial" panose="020B0604020202020204" pitchFamily="34" charset="0"/>
              </a:rPr>
              <a:t>in </a:t>
            </a:r>
            <a:r>
              <a:rPr lang="en-IL" sz="1800" b="1" kern="100" dirty="0">
                <a:effectLst/>
                <a:latin typeface="Aptos" panose="020B0004020202020204" pitchFamily="34" charset="0"/>
                <a:ea typeface="Aptos" panose="020B0004020202020204" pitchFamily="34" charset="0"/>
                <a:cs typeface="Arial" panose="020B0604020202020204" pitchFamily="34" charset="0"/>
              </a:rPr>
              <a:t>Database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94EC805B-FF0D-DED9-3CC9-E6B95C66D0BE}"/>
              </a:ext>
            </a:extLst>
          </p:cNvPr>
          <p:cNvSpPr txBox="1"/>
          <p:nvPr/>
        </p:nvSpPr>
        <p:spPr>
          <a:xfrm>
            <a:off x="9516233" y="1023877"/>
            <a:ext cx="2426869" cy="2862322"/>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r>
              <a:rPr lang="en-US" b="1" dirty="0"/>
              <a:t>Fine-tuned LLM</a:t>
            </a:r>
            <a:r>
              <a:rPr lang="en-IL" sz="1800" b="1" kern="100" dirty="0">
                <a:effectLst/>
                <a:latin typeface="Aptos" panose="020B0004020202020204" pitchFamily="34" charset="0"/>
                <a:ea typeface="Aptos" panose="020B0004020202020204" pitchFamily="34" charset="0"/>
                <a:cs typeface="Arial" panose="020B0604020202020204" pitchFamily="34" charset="0"/>
              </a:rPr>
              <a:t> “Psychologist” </a:t>
            </a:r>
            <a:r>
              <a:rPr lang="en-IL" sz="1800" kern="100" dirty="0">
                <a:effectLst/>
                <a:latin typeface="Aptos" panose="020B0004020202020204" pitchFamily="34" charset="0"/>
                <a:ea typeface="Aptos" panose="020B0004020202020204" pitchFamily="34" charset="0"/>
                <a:cs typeface="Arial" panose="020B0604020202020204" pitchFamily="34" charset="0"/>
              </a:rPr>
              <a:t>Receives</a:t>
            </a:r>
            <a:r>
              <a:rPr lang="ru-RU" sz="1800" kern="100" dirty="0">
                <a:effectLst/>
                <a:latin typeface="Aptos" panose="020B0004020202020204" pitchFamily="34" charset="0"/>
                <a:ea typeface="Aptos" panose="020B0004020202020204" pitchFamily="34" charset="0"/>
                <a:cs typeface="Arial" panose="020B0604020202020204" pitchFamily="34" charset="0"/>
              </a:rPr>
              <a:t> </a:t>
            </a:r>
            <a:r>
              <a:rPr lang="en-US" sz="1800" kern="100" dirty="0">
                <a:effectLst/>
                <a:latin typeface="Aptos" panose="020B0004020202020204" pitchFamily="34" charset="0"/>
                <a:ea typeface="Aptos" panose="020B0004020202020204" pitchFamily="34" charset="0"/>
                <a:cs typeface="Arial" panose="020B0604020202020204" pitchFamily="34" charset="0"/>
              </a:rPr>
              <a:t>for answer</a:t>
            </a:r>
            <a:r>
              <a:rPr lang="en-IL" sz="1800" kern="100" dirty="0">
                <a:effectLst/>
                <a:latin typeface="Aptos" panose="020B0004020202020204" pitchFamily="34" charset="0"/>
                <a:ea typeface="Aptos" panose="020B0004020202020204" pitchFamily="34" charset="0"/>
                <a:cs typeface="Arial" panose="020B0604020202020204" pitchFamily="34" charset="0"/>
              </a:rPr>
              <a:t>: current session transcript, patient information, summary of the previous session, similar</a:t>
            </a:r>
            <a:r>
              <a:rPr lang="en-US" sz="1800" kern="100" dirty="0">
                <a:effectLst/>
                <a:latin typeface="Aptos" panose="020B0004020202020204" pitchFamily="34" charset="0"/>
                <a:ea typeface="Aptos" panose="020B0004020202020204" pitchFamily="34" charset="0"/>
                <a:cs typeface="Arial" panose="020B0604020202020204" pitchFamily="34" charset="0"/>
              </a:rPr>
              <a:t> and </a:t>
            </a:r>
            <a:r>
              <a:rPr lang="en-IL" sz="1800" kern="100" dirty="0">
                <a:effectLst/>
                <a:latin typeface="Aptos" panose="020B0004020202020204" pitchFamily="34" charset="0"/>
                <a:ea typeface="Aptos" panose="020B0004020202020204" pitchFamily="34" charset="0"/>
                <a:cs typeface="Arial" panose="020B0604020202020204" pitchFamily="34" charset="0"/>
              </a:rPr>
              <a:t>dissimilar sessions</a:t>
            </a:r>
            <a:r>
              <a:rPr lang="en-US" kern="100" dirty="0">
                <a:latin typeface="Aptos" panose="020B0004020202020204" pitchFamily="34" charset="0"/>
                <a:ea typeface="Aptos" panose="020B0004020202020204" pitchFamily="34" charset="0"/>
                <a:cs typeface="Arial" panose="020B0604020202020204" pitchFamily="34" charset="0"/>
              </a:rPr>
              <a:t>, emotion description</a:t>
            </a:r>
            <a:r>
              <a:rPr lang="en-IL" sz="1800" kern="100" dirty="0">
                <a:effectLst/>
                <a:latin typeface="Aptos" panose="020B0004020202020204" pitchFamily="34" charset="0"/>
                <a:ea typeface="Aptos" panose="020B0004020202020204" pitchFamily="34" charset="0"/>
                <a:cs typeface="Arial" panose="020B0604020202020204" pitchFamily="34" charset="0"/>
              </a:rPr>
              <a:t>.</a:t>
            </a:r>
            <a:endParaRPr lang="en-IL" dirty="0"/>
          </a:p>
        </p:txBody>
      </p:sp>
      <p:sp>
        <p:nvSpPr>
          <p:cNvPr id="17" name="TextBox 16">
            <a:extLst>
              <a:ext uri="{FF2B5EF4-FFF2-40B4-BE49-F238E27FC236}">
                <a16:creationId xmlns:a16="http://schemas.microsoft.com/office/drawing/2014/main" id="{372C791E-FDDE-8033-9AA6-0805F11748F4}"/>
              </a:ext>
            </a:extLst>
          </p:cNvPr>
          <p:cNvSpPr txBox="1"/>
          <p:nvPr/>
        </p:nvSpPr>
        <p:spPr>
          <a:xfrm>
            <a:off x="2743531" y="4804144"/>
            <a:ext cx="3690606" cy="1754326"/>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r>
              <a:rPr lang="en-US" b="1" dirty="0"/>
              <a:t>Fine-tuned LLM</a:t>
            </a:r>
            <a:r>
              <a:rPr lang="en-IL" sz="1800" b="1" kern="100" dirty="0">
                <a:effectLst/>
                <a:latin typeface="Aptos" panose="020B0004020202020204" pitchFamily="34" charset="0"/>
                <a:ea typeface="Aptos" panose="020B0004020202020204" pitchFamily="34" charset="0"/>
                <a:cs typeface="Arial" panose="020B0604020202020204" pitchFamily="34" charset="0"/>
              </a:rPr>
              <a:t> “Psychologist”</a:t>
            </a:r>
            <a:r>
              <a:rPr lang="en-IL" sz="1800" kern="100" dirty="0">
                <a:effectLst/>
                <a:latin typeface="Aptos" panose="020B0004020202020204" pitchFamily="34" charset="0"/>
                <a:ea typeface="Aptos" panose="020B0004020202020204" pitchFamily="34" charset="0"/>
                <a:cs typeface="Arial" panose="020B0604020202020204" pitchFamily="34" charset="0"/>
              </a:rPr>
              <a:t>: generates a session summary, extracts relevant facts, and updates patient information. </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r>
              <a:rPr lang="en-IL" sz="1800" kern="100" dirty="0">
                <a:effectLst/>
                <a:latin typeface="Aptos" panose="020B0004020202020204" pitchFamily="34" charset="0"/>
                <a:ea typeface="Aptos" panose="020B0004020202020204" pitchFamily="34" charset="0"/>
                <a:cs typeface="Arial" panose="020B0604020202020204" pitchFamily="34" charset="0"/>
              </a:rPr>
              <a:t>The session summary embedding is calculated.</a:t>
            </a:r>
            <a:endParaRPr lang="en-IL" dirty="0"/>
          </a:p>
        </p:txBody>
      </p:sp>
      <p:sp>
        <p:nvSpPr>
          <p:cNvPr id="9" name="TextBox 8">
            <a:extLst>
              <a:ext uri="{FF2B5EF4-FFF2-40B4-BE49-F238E27FC236}">
                <a16:creationId xmlns:a16="http://schemas.microsoft.com/office/drawing/2014/main" id="{D5276883-87B4-B66F-BE60-1C7DBF0BE1C4}"/>
              </a:ext>
            </a:extLst>
          </p:cNvPr>
          <p:cNvSpPr txBox="1"/>
          <p:nvPr/>
        </p:nvSpPr>
        <p:spPr>
          <a:xfrm>
            <a:off x="301056" y="5002789"/>
            <a:ext cx="1752722" cy="1350819"/>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Record and Update Information in the Database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15" name="Picture 14">
            <a:extLst>
              <a:ext uri="{FF2B5EF4-FFF2-40B4-BE49-F238E27FC236}">
                <a16:creationId xmlns:a16="http://schemas.microsoft.com/office/drawing/2014/main" id="{8506CAF5-C6DC-6968-AFA1-BB3E566B63A9}"/>
              </a:ext>
            </a:extLst>
          </p:cNvPr>
          <p:cNvPicPr>
            <a:picLocks noChangeAspect="1"/>
          </p:cNvPicPr>
          <p:nvPr/>
        </p:nvPicPr>
        <p:blipFill>
          <a:blip r:embed="rId5"/>
          <a:stretch>
            <a:fillRect/>
          </a:stretch>
        </p:blipFill>
        <p:spPr>
          <a:xfrm>
            <a:off x="6019572" y="2001692"/>
            <a:ext cx="392879" cy="536510"/>
          </a:xfrm>
          <a:prstGeom prst="rect">
            <a:avLst/>
          </a:prstGeom>
        </p:spPr>
      </p:pic>
      <p:cxnSp>
        <p:nvCxnSpPr>
          <p:cNvPr id="21" name="Connector: Elbow 20">
            <a:extLst>
              <a:ext uri="{FF2B5EF4-FFF2-40B4-BE49-F238E27FC236}">
                <a16:creationId xmlns:a16="http://schemas.microsoft.com/office/drawing/2014/main" id="{CDEEAE7F-4271-42C5-F976-A3AEAB28613C}"/>
              </a:ext>
            </a:extLst>
          </p:cNvPr>
          <p:cNvCxnSpPr>
            <a:cxnSpLocks/>
            <a:stCxn id="13" idx="3"/>
            <a:endCxn id="16" idx="1"/>
          </p:cNvCxnSpPr>
          <p:nvPr/>
        </p:nvCxnSpPr>
        <p:spPr>
          <a:xfrm>
            <a:off x="8845851" y="1720789"/>
            <a:ext cx="670382" cy="734249"/>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Connector: Elbow 24">
            <a:extLst>
              <a:ext uri="{FF2B5EF4-FFF2-40B4-BE49-F238E27FC236}">
                <a16:creationId xmlns:a16="http://schemas.microsoft.com/office/drawing/2014/main" id="{4A23A916-DBB7-A727-F0FD-FAC456582E57}"/>
              </a:ext>
            </a:extLst>
          </p:cNvPr>
          <p:cNvCxnSpPr>
            <a:cxnSpLocks/>
            <a:stCxn id="6" idx="3"/>
            <a:endCxn id="16" idx="1"/>
          </p:cNvCxnSpPr>
          <p:nvPr/>
        </p:nvCxnSpPr>
        <p:spPr>
          <a:xfrm flipV="1">
            <a:off x="8845851" y="2455038"/>
            <a:ext cx="670382" cy="645384"/>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Connector: Elbow 28">
            <a:extLst>
              <a:ext uri="{FF2B5EF4-FFF2-40B4-BE49-F238E27FC236}">
                <a16:creationId xmlns:a16="http://schemas.microsoft.com/office/drawing/2014/main" id="{2415A292-D3A0-EDA9-AEAC-21DF1B341EFA}"/>
              </a:ext>
            </a:extLst>
          </p:cNvPr>
          <p:cNvCxnSpPr>
            <a:cxnSpLocks/>
            <a:stCxn id="10" idx="3"/>
            <a:endCxn id="8" idx="1"/>
          </p:cNvCxnSpPr>
          <p:nvPr/>
        </p:nvCxnSpPr>
        <p:spPr>
          <a:xfrm>
            <a:off x="2045649" y="1875524"/>
            <a:ext cx="678004" cy="2"/>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or: Elbow 31">
            <a:extLst>
              <a:ext uri="{FF2B5EF4-FFF2-40B4-BE49-F238E27FC236}">
                <a16:creationId xmlns:a16="http://schemas.microsoft.com/office/drawing/2014/main" id="{EC066667-0B70-6074-0969-5614DCDB24F6}"/>
              </a:ext>
            </a:extLst>
          </p:cNvPr>
          <p:cNvCxnSpPr>
            <a:cxnSpLocks/>
            <a:stCxn id="8" idx="3"/>
            <a:endCxn id="5" idx="1"/>
          </p:cNvCxnSpPr>
          <p:nvPr/>
        </p:nvCxnSpPr>
        <p:spPr>
          <a:xfrm flipV="1">
            <a:off x="4239187" y="1875525"/>
            <a:ext cx="681511" cy="1"/>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Connector: Elbow 34">
            <a:extLst>
              <a:ext uri="{FF2B5EF4-FFF2-40B4-BE49-F238E27FC236}">
                <a16:creationId xmlns:a16="http://schemas.microsoft.com/office/drawing/2014/main" id="{5AB9D945-11EC-5186-D815-A33D1F910674}"/>
              </a:ext>
            </a:extLst>
          </p:cNvPr>
          <p:cNvCxnSpPr>
            <a:cxnSpLocks/>
            <a:stCxn id="16" idx="2"/>
          </p:cNvCxnSpPr>
          <p:nvPr/>
        </p:nvCxnSpPr>
        <p:spPr>
          <a:xfrm rot="5400000" flipH="1">
            <a:off x="8421069" y="1577600"/>
            <a:ext cx="302594" cy="4314604"/>
          </a:xfrm>
          <a:prstGeom prst="bentConnector4">
            <a:avLst>
              <a:gd name="adj1" fmla="val -124816"/>
              <a:gd name="adj2" fmla="val 9170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Connector: Elbow 40">
            <a:extLst>
              <a:ext uri="{FF2B5EF4-FFF2-40B4-BE49-F238E27FC236}">
                <a16:creationId xmlns:a16="http://schemas.microsoft.com/office/drawing/2014/main" id="{CD5C2B66-6302-5018-47AE-19F9693BD9CF}"/>
              </a:ext>
            </a:extLst>
          </p:cNvPr>
          <p:cNvCxnSpPr>
            <a:cxnSpLocks/>
            <a:stCxn id="19" idx="0"/>
            <a:endCxn id="5" idx="2"/>
          </p:cNvCxnSpPr>
          <p:nvPr/>
        </p:nvCxnSpPr>
        <p:spPr>
          <a:xfrm rot="5400000" flipH="1" flipV="1">
            <a:off x="5408614" y="2820784"/>
            <a:ext cx="539701" cy="2"/>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Connector: Elbow 47">
            <a:extLst>
              <a:ext uri="{FF2B5EF4-FFF2-40B4-BE49-F238E27FC236}">
                <a16:creationId xmlns:a16="http://schemas.microsoft.com/office/drawing/2014/main" id="{073A74A2-BF75-47C3-A0DD-C2792AE155FB}"/>
              </a:ext>
            </a:extLst>
          </p:cNvPr>
          <p:cNvCxnSpPr>
            <a:cxnSpLocks/>
            <a:stCxn id="5" idx="3"/>
            <a:endCxn id="13" idx="1"/>
          </p:cNvCxnSpPr>
          <p:nvPr/>
        </p:nvCxnSpPr>
        <p:spPr>
          <a:xfrm flipV="1">
            <a:off x="6436232" y="1720789"/>
            <a:ext cx="639173" cy="154736"/>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 name="Connector: Elbow 50">
            <a:extLst>
              <a:ext uri="{FF2B5EF4-FFF2-40B4-BE49-F238E27FC236}">
                <a16:creationId xmlns:a16="http://schemas.microsoft.com/office/drawing/2014/main" id="{FD073112-8ECD-0DD0-C0D4-1E2803997798}"/>
              </a:ext>
            </a:extLst>
          </p:cNvPr>
          <p:cNvCxnSpPr>
            <a:cxnSpLocks/>
            <a:stCxn id="5" idx="3"/>
            <a:endCxn id="6" idx="1"/>
          </p:cNvCxnSpPr>
          <p:nvPr/>
        </p:nvCxnSpPr>
        <p:spPr>
          <a:xfrm>
            <a:off x="6436232" y="1875525"/>
            <a:ext cx="639172" cy="1224897"/>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6" name="Connector: Elbow 55">
            <a:extLst>
              <a:ext uri="{FF2B5EF4-FFF2-40B4-BE49-F238E27FC236}">
                <a16:creationId xmlns:a16="http://schemas.microsoft.com/office/drawing/2014/main" id="{3BB98AAB-8ED1-BE3F-82D8-3F72121C591C}"/>
              </a:ext>
            </a:extLst>
          </p:cNvPr>
          <p:cNvCxnSpPr>
            <a:cxnSpLocks/>
            <a:endCxn id="17" idx="0"/>
          </p:cNvCxnSpPr>
          <p:nvPr/>
        </p:nvCxnSpPr>
        <p:spPr>
          <a:xfrm rot="5400000">
            <a:off x="3613814" y="3517787"/>
            <a:ext cx="2261377" cy="311336"/>
          </a:xfrm>
          <a:prstGeom prst="bentConnector3">
            <a:avLst>
              <a:gd name="adj1" fmla="val 33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1" name="Connector: Elbow 60">
            <a:extLst>
              <a:ext uri="{FF2B5EF4-FFF2-40B4-BE49-F238E27FC236}">
                <a16:creationId xmlns:a16="http://schemas.microsoft.com/office/drawing/2014/main" id="{7AEBB0C3-7BCA-9A33-C2CF-3460BB4D4691}"/>
              </a:ext>
            </a:extLst>
          </p:cNvPr>
          <p:cNvCxnSpPr>
            <a:cxnSpLocks/>
            <a:stCxn id="17" idx="1"/>
            <a:endCxn id="9" idx="3"/>
          </p:cNvCxnSpPr>
          <p:nvPr/>
        </p:nvCxnSpPr>
        <p:spPr>
          <a:xfrm rot="10800000">
            <a:off x="2053779" y="5678199"/>
            <a:ext cx="689753" cy="3108"/>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1037" name="TextBox 1036">
            <a:extLst>
              <a:ext uri="{FF2B5EF4-FFF2-40B4-BE49-F238E27FC236}">
                <a16:creationId xmlns:a16="http://schemas.microsoft.com/office/drawing/2014/main" id="{B7376D65-C81F-125A-BEB3-1D0E7B7DBDCE}"/>
              </a:ext>
            </a:extLst>
          </p:cNvPr>
          <p:cNvSpPr txBox="1"/>
          <p:nvPr/>
        </p:nvSpPr>
        <p:spPr>
          <a:xfrm rot="16200000">
            <a:off x="3492118" y="3587059"/>
            <a:ext cx="1752722" cy="395173"/>
          </a:xfrm>
          <a:prstGeom prst="rect">
            <a:avLst/>
          </a:prstGeom>
          <a:noFill/>
          <a:ln w="12700">
            <a:solidFill>
              <a:schemeClr val="bg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kern="100" dirty="0">
                <a:effectLst/>
                <a:latin typeface="Aptos" panose="020B0004020202020204" pitchFamily="34" charset="0"/>
                <a:ea typeface="Aptos" panose="020B0004020202020204" pitchFamily="34" charset="0"/>
                <a:cs typeface="Arial" panose="020B0604020202020204" pitchFamily="34" charset="0"/>
              </a:rPr>
              <a:t>End of Session</a:t>
            </a:r>
          </a:p>
        </p:txBody>
      </p:sp>
      <p:sp>
        <p:nvSpPr>
          <p:cNvPr id="19" name="TextBox 18">
            <a:extLst>
              <a:ext uri="{FF2B5EF4-FFF2-40B4-BE49-F238E27FC236}">
                <a16:creationId xmlns:a16="http://schemas.microsoft.com/office/drawing/2014/main" id="{45FADBF5-209E-E9F4-E957-F30A1655B1E0}"/>
              </a:ext>
            </a:extLst>
          </p:cNvPr>
          <p:cNvSpPr txBox="1"/>
          <p:nvPr/>
        </p:nvSpPr>
        <p:spPr>
          <a:xfrm>
            <a:off x="4920696" y="3090635"/>
            <a:ext cx="1515534" cy="923330"/>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r>
              <a:rPr lang="en-US" sz="1800" b="1" kern="100" dirty="0">
                <a:effectLst/>
                <a:latin typeface="Aptos" panose="020B0004020202020204" pitchFamily="34" charset="0"/>
                <a:ea typeface="Aptos" panose="020B0004020202020204" pitchFamily="34" charset="0"/>
                <a:cs typeface="Arial" panose="020B0604020202020204" pitchFamily="34" charset="0"/>
              </a:rPr>
              <a:t>Speak LLM answer to Patient</a:t>
            </a:r>
            <a:endParaRPr lang="en-IL" dirty="0"/>
          </a:p>
        </p:txBody>
      </p:sp>
    </p:spTree>
    <p:extLst>
      <p:ext uri="{BB962C8B-B14F-4D97-AF65-F5344CB8AC3E}">
        <p14:creationId xmlns:p14="http://schemas.microsoft.com/office/powerpoint/2010/main" val="3821732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53949A-BA27-1E78-2294-808D729C40A5}"/>
            </a:ext>
          </a:extLst>
        </p:cNvPr>
        <p:cNvGrpSpPr/>
        <p:nvPr/>
      </p:nvGrpSpPr>
      <p:grpSpPr>
        <a:xfrm>
          <a:off x="0" y="0"/>
          <a:ext cx="0" cy="0"/>
          <a:chOff x="0" y="0"/>
          <a:chExt cx="0" cy="0"/>
        </a:xfrm>
      </p:grpSpPr>
      <p:pic>
        <p:nvPicPr>
          <p:cNvPr id="1034" name="Picture 1033">
            <a:extLst>
              <a:ext uri="{FF2B5EF4-FFF2-40B4-BE49-F238E27FC236}">
                <a16:creationId xmlns:a16="http://schemas.microsoft.com/office/drawing/2014/main" id="{918F4313-761B-3096-81C0-C6C6D0CAC66E}"/>
              </a:ext>
            </a:extLst>
          </p:cNvPr>
          <p:cNvPicPr>
            <a:picLocks noChangeAspect="1"/>
          </p:cNvPicPr>
          <p:nvPr/>
        </p:nvPicPr>
        <p:blipFill>
          <a:blip r:embed="rId3"/>
          <a:stretch>
            <a:fillRect/>
          </a:stretch>
        </p:blipFill>
        <p:spPr>
          <a:xfrm flipH="1" flipV="1">
            <a:off x="5942617" y="3583605"/>
            <a:ext cx="455911" cy="420421"/>
          </a:xfrm>
          <a:prstGeom prst="rect">
            <a:avLst/>
          </a:prstGeom>
        </p:spPr>
      </p:pic>
      <p:sp>
        <p:nvSpPr>
          <p:cNvPr id="2" name="Title 1">
            <a:extLst>
              <a:ext uri="{FF2B5EF4-FFF2-40B4-BE49-F238E27FC236}">
                <a16:creationId xmlns:a16="http://schemas.microsoft.com/office/drawing/2014/main" id="{E4040E98-6F79-0887-F12D-CF705FCA4A53}"/>
              </a:ext>
            </a:extLst>
          </p:cNvPr>
          <p:cNvSpPr>
            <a:spLocks noGrp="1"/>
          </p:cNvSpPr>
          <p:nvPr>
            <p:ph type="title"/>
          </p:nvPr>
        </p:nvSpPr>
        <p:spPr>
          <a:xfrm>
            <a:off x="838200" y="119317"/>
            <a:ext cx="10515600" cy="551156"/>
          </a:xfrm>
        </p:spPr>
        <p:txBody>
          <a:bodyPr>
            <a:normAutofit/>
          </a:bodyPr>
          <a:lstStyle/>
          <a:p>
            <a:r>
              <a:rPr lang="en-US" sz="3200" b="1" dirty="0">
                <a:solidFill>
                  <a:srgbClr val="000000"/>
                </a:solidFill>
                <a:latin typeface="Arial" panose="020B0604020202020204" pitchFamily="34" charset="0"/>
              </a:rPr>
              <a:t>Program operation scheme</a:t>
            </a:r>
            <a:endParaRPr lang="en-IL" sz="3200" dirty="0"/>
          </a:p>
        </p:txBody>
      </p:sp>
      <p:pic>
        <p:nvPicPr>
          <p:cNvPr id="7" name="Picture 6">
            <a:extLst>
              <a:ext uri="{FF2B5EF4-FFF2-40B4-BE49-F238E27FC236}">
                <a16:creationId xmlns:a16="http://schemas.microsoft.com/office/drawing/2014/main" id="{1CA4C1BC-E55C-0A61-422A-0B7386E91B4B}"/>
              </a:ext>
            </a:extLst>
          </p:cNvPr>
          <p:cNvPicPr>
            <a:picLocks noChangeAspect="1"/>
          </p:cNvPicPr>
          <p:nvPr/>
        </p:nvPicPr>
        <p:blipFill>
          <a:blip r:embed="rId4"/>
          <a:stretch>
            <a:fillRect/>
          </a:stretch>
        </p:blipFill>
        <p:spPr>
          <a:xfrm>
            <a:off x="279133" y="737419"/>
            <a:ext cx="11633734" cy="119871"/>
          </a:xfrm>
          <a:prstGeom prst="rect">
            <a:avLst/>
          </a:prstGeom>
        </p:spPr>
      </p:pic>
      <p:sp>
        <p:nvSpPr>
          <p:cNvPr id="4" name="TextBox 3">
            <a:extLst>
              <a:ext uri="{FF2B5EF4-FFF2-40B4-BE49-F238E27FC236}">
                <a16:creationId xmlns:a16="http://schemas.microsoft.com/office/drawing/2014/main" id="{6D5C5341-8C95-D550-154E-E7ADCBCB2C0D}"/>
              </a:ext>
            </a:extLst>
          </p:cNvPr>
          <p:cNvSpPr txBox="1"/>
          <p:nvPr/>
        </p:nvSpPr>
        <p:spPr>
          <a:xfrm>
            <a:off x="11353800" y="194840"/>
            <a:ext cx="559066" cy="400110"/>
          </a:xfrm>
          <a:prstGeom prst="rect">
            <a:avLst/>
          </a:prstGeom>
          <a:noFill/>
          <a:ln>
            <a:solidFill>
              <a:schemeClr val="accent1"/>
            </a:solidFill>
          </a:ln>
        </p:spPr>
        <p:txBody>
          <a:bodyPr wrap="square" rtlCol="0">
            <a:spAutoFit/>
          </a:bodyPr>
          <a:lstStyle/>
          <a:p>
            <a:pPr algn="ctr"/>
            <a:r>
              <a:rPr lang="en-US" sz="2000" b="1" dirty="0"/>
              <a:t>1</a:t>
            </a:r>
            <a:endParaRPr lang="en-IL" sz="2000" b="1" dirty="0"/>
          </a:p>
        </p:txBody>
      </p:sp>
      <p:sp>
        <p:nvSpPr>
          <p:cNvPr id="8" name="TextBox 7">
            <a:extLst>
              <a:ext uri="{FF2B5EF4-FFF2-40B4-BE49-F238E27FC236}">
                <a16:creationId xmlns:a16="http://schemas.microsoft.com/office/drawing/2014/main" id="{EB584907-5D7A-EEB4-4133-9EDC7E0A7210}"/>
              </a:ext>
            </a:extLst>
          </p:cNvPr>
          <p:cNvSpPr txBox="1"/>
          <p:nvPr/>
        </p:nvSpPr>
        <p:spPr>
          <a:xfrm>
            <a:off x="2723653" y="1040842"/>
            <a:ext cx="1515534" cy="1669368"/>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Retrieve Patient Information from Database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9CC550F0-21C0-FD8E-D37C-2AEC9A3769E2}"/>
              </a:ext>
            </a:extLst>
          </p:cNvPr>
          <p:cNvSpPr txBox="1"/>
          <p:nvPr/>
        </p:nvSpPr>
        <p:spPr>
          <a:xfrm>
            <a:off x="292927" y="1275359"/>
            <a:ext cx="1752722" cy="1200329"/>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r>
              <a:rPr lang="en-IL" sz="1800" b="1" kern="100" dirty="0">
                <a:effectLst/>
                <a:latin typeface="Aptos" panose="020B0004020202020204" pitchFamily="34" charset="0"/>
                <a:ea typeface="Aptos" panose="020B0004020202020204" pitchFamily="34" charset="0"/>
                <a:cs typeface="Arial" panose="020B0604020202020204" pitchFamily="34" charset="0"/>
              </a:rPr>
              <a:t>Patient Identification or New Patient Registration</a:t>
            </a:r>
            <a:r>
              <a:rPr lang="ru-RU" dirty="0"/>
              <a:t> </a:t>
            </a:r>
            <a:endParaRPr lang="en-IL" dirty="0"/>
          </a:p>
        </p:txBody>
      </p:sp>
      <p:sp>
        <p:nvSpPr>
          <p:cNvPr id="5" name="TextBox 4">
            <a:extLst>
              <a:ext uri="{FF2B5EF4-FFF2-40B4-BE49-F238E27FC236}">
                <a16:creationId xmlns:a16="http://schemas.microsoft.com/office/drawing/2014/main" id="{3AE0BB80-54D0-F2E2-5821-4DE1B36B6531}"/>
              </a:ext>
            </a:extLst>
          </p:cNvPr>
          <p:cNvSpPr txBox="1"/>
          <p:nvPr/>
        </p:nvSpPr>
        <p:spPr>
          <a:xfrm>
            <a:off x="4920698" y="1200115"/>
            <a:ext cx="1515534" cy="1350819"/>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Record and Recognize Patient’s Speech</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1251CD08-743E-B0BE-D907-1A8E4014AC67}"/>
              </a:ext>
            </a:extLst>
          </p:cNvPr>
          <p:cNvSpPr txBox="1"/>
          <p:nvPr/>
        </p:nvSpPr>
        <p:spPr>
          <a:xfrm>
            <a:off x="7075404" y="2584287"/>
            <a:ext cx="1770447" cy="1032270"/>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Analyse Emotional Tone of Voice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896B3D99-B1FB-3A73-10D3-B45C44EBC22E}"/>
              </a:ext>
            </a:extLst>
          </p:cNvPr>
          <p:cNvSpPr txBox="1"/>
          <p:nvPr/>
        </p:nvSpPr>
        <p:spPr>
          <a:xfrm>
            <a:off x="7075405" y="1045379"/>
            <a:ext cx="1770446" cy="1350819"/>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US" b="1" kern="100" dirty="0">
                <a:latin typeface="Aptos" panose="020B0004020202020204" pitchFamily="34" charset="0"/>
                <a:ea typeface="Aptos" panose="020B0004020202020204" pitchFamily="34" charset="0"/>
                <a:cs typeface="Arial" panose="020B0604020202020204" pitchFamily="34" charset="0"/>
              </a:rPr>
              <a:t>Search </a:t>
            </a:r>
            <a:r>
              <a:rPr lang="en-IL" sz="1800" b="1" kern="100" dirty="0">
                <a:effectLst/>
                <a:latin typeface="Aptos" panose="020B0004020202020204" pitchFamily="34" charset="0"/>
                <a:ea typeface="Aptos" panose="020B0004020202020204" pitchFamily="34" charset="0"/>
                <a:cs typeface="Arial" panose="020B0604020202020204" pitchFamily="34" charset="0"/>
              </a:rPr>
              <a:t>Similar and Dissimilar Sessions</a:t>
            </a:r>
            <a:r>
              <a:rPr lang="ru-RU" sz="1800" b="1" kern="100" dirty="0">
                <a:effectLst/>
                <a:latin typeface="Aptos" panose="020B0004020202020204" pitchFamily="34" charset="0"/>
                <a:ea typeface="Aptos" panose="020B0004020202020204" pitchFamily="34" charset="0"/>
                <a:cs typeface="Arial" panose="020B0604020202020204" pitchFamily="34" charset="0"/>
              </a:rPr>
              <a:t> </a:t>
            </a:r>
            <a:r>
              <a:rPr lang="en-US" sz="1800" b="1" kern="100" dirty="0">
                <a:effectLst/>
                <a:latin typeface="Aptos" panose="020B0004020202020204" pitchFamily="34" charset="0"/>
                <a:ea typeface="Aptos" panose="020B0004020202020204" pitchFamily="34" charset="0"/>
                <a:cs typeface="Arial" panose="020B0604020202020204" pitchFamily="34" charset="0"/>
              </a:rPr>
              <a:t>in </a:t>
            </a:r>
            <a:r>
              <a:rPr lang="en-IL" sz="1800" b="1" kern="100" dirty="0">
                <a:effectLst/>
                <a:latin typeface="Aptos" panose="020B0004020202020204" pitchFamily="34" charset="0"/>
                <a:ea typeface="Aptos" panose="020B0004020202020204" pitchFamily="34" charset="0"/>
                <a:cs typeface="Arial" panose="020B0604020202020204" pitchFamily="34" charset="0"/>
              </a:rPr>
              <a:t>Database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B94E2A9B-23D0-77F9-F52A-D838A064DA9C}"/>
              </a:ext>
            </a:extLst>
          </p:cNvPr>
          <p:cNvSpPr txBox="1"/>
          <p:nvPr/>
        </p:nvSpPr>
        <p:spPr>
          <a:xfrm>
            <a:off x="9516233" y="1023877"/>
            <a:ext cx="2426869" cy="2862322"/>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r>
              <a:rPr lang="en-US" b="1" dirty="0"/>
              <a:t>Fine-tuned LLM</a:t>
            </a:r>
            <a:r>
              <a:rPr lang="en-IL" sz="1800" b="1" kern="100" dirty="0">
                <a:effectLst/>
                <a:latin typeface="Aptos" panose="020B0004020202020204" pitchFamily="34" charset="0"/>
                <a:ea typeface="Aptos" panose="020B0004020202020204" pitchFamily="34" charset="0"/>
                <a:cs typeface="Arial" panose="020B0604020202020204" pitchFamily="34" charset="0"/>
              </a:rPr>
              <a:t> “Psychologist” </a:t>
            </a:r>
            <a:r>
              <a:rPr lang="en-IL" sz="1800" kern="100" dirty="0">
                <a:effectLst/>
                <a:latin typeface="Aptos" panose="020B0004020202020204" pitchFamily="34" charset="0"/>
                <a:ea typeface="Aptos" panose="020B0004020202020204" pitchFamily="34" charset="0"/>
                <a:cs typeface="Arial" panose="020B0604020202020204" pitchFamily="34" charset="0"/>
              </a:rPr>
              <a:t>Receives</a:t>
            </a:r>
            <a:r>
              <a:rPr lang="ru-RU" sz="1800" kern="100" dirty="0">
                <a:effectLst/>
                <a:latin typeface="Aptos" panose="020B0004020202020204" pitchFamily="34" charset="0"/>
                <a:ea typeface="Aptos" panose="020B0004020202020204" pitchFamily="34" charset="0"/>
                <a:cs typeface="Arial" panose="020B0604020202020204" pitchFamily="34" charset="0"/>
              </a:rPr>
              <a:t> </a:t>
            </a:r>
            <a:r>
              <a:rPr lang="en-US" sz="1800" kern="100" dirty="0">
                <a:effectLst/>
                <a:latin typeface="Aptos" panose="020B0004020202020204" pitchFamily="34" charset="0"/>
                <a:ea typeface="Aptos" panose="020B0004020202020204" pitchFamily="34" charset="0"/>
                <a:cs typeface="Arial" panose="020B0604020202020204" pitchFamily="34" charset="0"/>
              </a:rPr>
              <a:t>for answer</a:t>
            </a:r>
            <a:r>
              <a:rPr lang="en-IL" sz="1800" kern="100" dirty="0">
                <a:effectLst/>
                <a:latin typeface="Aptos" panose="020B0004020202020204" pitchFamily="34" charset="0"/>
                <a:ea typeface="Aptos" panose="020B0004020202020204" pitchFamily="34" charset="0"/>
                <a:cs typeface="Arial" panose="020B0604020202020204" pitchFamily="34" charset="0"/>
              </a:rPr>
              <a:t>: current session transcript, patient information, summary of the previous session, similar</a:t>
            </a:r>
            <a:r>
              <a:rPr lang="en-US" sz="1800" kern="100" dirty="0">
                <a:effectLst/>
                <a:latin typeface="Aptos" panose="020B0004020202020204" pitchFamily="34" charset="0"/>
                <a:ea typeface="Aptos" panose="020B0004020202020204" pitchFamily="34" charset="0"/>
                <a:cs typeface="Arial" panose="020B0604020202020204" pitchFamily="34" charset="0"/>
              </a:rPr>
              <a:t> and </a:t>
            </a:r>
            <a:r>
              <a:rPr lang="en-IL" sz="1800" kern="100" dirty="0">
                <a:effectLst/>
                <a:latin typeface="Aptos" panose="020B0004020202020204" pitchFamily="34" charset="0"/>
                <a:ea typeface="Aptos" panose="020B0004020202020204" pitchFamily="34" charset="0"/>
                <a:cs typeface="Arial" panose="020B0604020202020204" pitchFamily="34" charset="0"/>
              </a:rPr>
              <a:t>dissimilar sessions</a:t>
            </a:r>
            <a:r>
              <a:rPr lang="en-US" kern="100" dirty="0">
                <a:latin typeface="Aptos" panose="020B0004020202020204" pitchFamily="34" charset="0"/>
                <a:ea typeface="Aptos" panose="020B0004020202020204" pitchFamily="34" charset="0"/>
                <a:cs typeface="Arial" panose="020B0604020202020204" pitchFamily="34" charset="0"/>
              </a:rPr>
              <a:t>, emotion description</a:t>
            </a:r>
            <a:r>
              <a:rPr lang="en-IL" sz="1800" kern="100" dirty="0">
                <a:effectLst/>
                <a:latin typeface="Aptos" panose="020B0004020202020204" pitchFamily="34" charset="0"/>
                <a:ea typeface="Aptos" panose="020B0004020202020204" pitchFamily="34" charset="0"/>
                <a:cs typeface="Arial" panose="020B0604020202020204" pitchFamily="34" charset="0"/>
              </a:rPr>
              <a:t>.</a:t>
            </a:r>
            <a:endParaRPr lang="en-IL" dirty="0"/>
          </a:p>
        </p:txBody>
      </p:sp>
      <p:sp>
        <p:nvSpPr>
          <p:cNvPr id="17" name="TextBox 16">
            <a:extLst>
              <a:ext uri="{FF2B5EF4-FFF2-40B4-BE49-F238E27FC236}">
                <a16:creationId xmlns:a16="http://schemas.microsoft.com/office/drawing/2014/main" id="{CF73E6CF-E1AC-BE02-8A48-1FA26E255AAF}"/>
              </a:ext>
            </a:extLst>
          </p:cNvPr>
          <p:cNvSpPr txBox="1"/>
          <p:nvPr/>
        </p:nvSpPr>
        <p:spPr>
          <a:xfrm>
            <a:off x="2743531" y="4804144"/>
            <a:ext cx="3690606" cy="1754326"/>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r>
              <a:rPr lang="en-US" b="1" dirty="0"/>
              <a:t>Fine-tuned LLM</a:t>
            </a:r>
            <a:r>
              <a:rPr lang="en-IL" sz="1800" b="1" kern="100" dirty="0">
                <a:effectLst/>
                <a:latin typeface="Aptos" panose="020B0004020202020204" pitchFamily="34" charset="0"/>
                <a:ea typeface="Aptos" panose="020B0004020202020204" pitchFamily="34" charset="0"/>
                <a:cs typeface="Arial" panose="020B0604020202020204" pitchFamily="34" charset="0"/>
              </a:rPr>
              <a:t> “Psychologist”</a:t>
            </a:r>
            <a:r>
              <a:rPr lang="en-IL" sz="1800" kern="100" dirty="0">
                <a:effectLst/>
                <a:latin typeface="Aptos" panose="020B0004020202020204" pitchFamily="34" charset="0"/>
                <a:ea typeface="Aptos" panose="020B0004020202020204" pitchFamily="34" charset="0"/>
                <a:cs typeface="Arial" panose="020B0604020202020204" pitchFamily="34" charset="0"/>
              </a:rPr>
              <a:t>: generates a session summary, extracts relevant facts, and updates patient information. </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r>
              <a:rPr lang="en-IL" sz="1800" kern="100" dirty="0">
                <a:effectLst/>
                <a:latin typeface="Aptos" panose="020B0004020202020204" pitchFamily="34" charset="0"/>
                <a:ea typeface="Aptos" panose="020B0004020202020204" pitchFamily="34" charset="0"/>
                <a:cs typeface="Arial" panose="020B0604020202020204" pitchFamily="34" charset="0"/>
              </a:rPr>
              <a:t>The session summary embedding is calculated.</a:t>
            </a:r>
            <a:endParaRPr lang="en-IL" dirty="0"/>
          </a:p>
        </p:txBody>
      </p:sp>
      <p:sp>
        <p:nvSpPr>
          <p:cNvPr id="9" name="TextBox 8">
            <a:extLst>
              <a:ext uri="{FF2B5EF4-FFF2-40B4-BE49-F238E27FC236}">
                <a16:creationId xmlns:a16="http://schemas.microsoft.com/office/drawing/2014/main" id="{21DCA1DC-11A0-2AA7-0A0A-747665C2EA2F}"/>
              </a:ext>
            </a:extLst>
          </p:cNvPr>
          <p:cNvSpPr txBox="1"/>
          <p:nvPr/>
        </p:nvSpPr>
        <p:spPr>
          <a:xfrm>
            <a:off x="301056" y="5002789"/>
            <a:ext cx="1752722" cy="1350819"/>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Record and Update Information in the Database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15" name="Picture 14">
            <a:extLst>
              <a:ext uri="{FF2B5EF4-FFF2-40B4-BE49-F238E27FC236}">
                <a16:creationId xmlns:a16="http://schemas.microsoft.com/office/drawing/2014/main" id="{4D5D3F06-9EE1-8C65-12BA-648B5A1923B8}"/>
              </a:ext>
            </a:extLst>
          </p:cNvPr>
          <p:cNvPicPr>
            <a:picLocks noChangeAspect="1"/>
          </p:cNvPicPr>
          <p:nvPr/>
        </p:nvPicPr>
        <p:blipFill>
          <a:blip r:embed="rId5"/>
          <a:stretch>
            <a:fillRect/>
          </a:stretch>
        </p:blipFill>
        <p:spPr>
          <a:xfrm>
            <a:off x="6019572" y="2001692"/>
            <a:ext cx="392879" cy="536510"/>
          </a:xfrm>
          <a:prstGeom prst="rect">
            <a:avLst/>
          </a:prstGeom>
        </p:spPr>
      </p:pic>
      <p:cxnSp>
        <p:nvCxnSpPr>
          <p:cNvPr id="21" name="Connector: Elbow 20">
            <a:extLst>
              <a:ext uri="{FF2B5EF4-FFF2-40B4-BE49-F238E27FC236}">
                <a16:creationId xmlns:a16="http://schemas.microsoft.com/office/drawing/2014/main" id="{020AE79B-1E15-73CA-5F35-FDAFA4236485}"/>
              </a:ext>
            </a:extLst>
          </p:cNvPr>
          <p:cNvCxnSpPr>
            <a:cxnSpLocks/>
            <a:stCxn id="13" idx="3"/>
            <a:endCxn id="16" idx="1"/>
          </p:cNvCxnSpPr>
          <p:nvPr/>
        </p:nvCxnSpPr>
        <p:spPr>
          <a:xfrm>
            <a:off x="8845851" y="1720789"/>
            <a:ext cx="670382" cy="734249"/>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Connector: Elbow 24">
            <a:extLst>
              <a:ext uri="{FF2B5EF4-FFF2-40B4-BE49-F238E27FC236}">
                <a16:creationId xmlns:a16="http://schemas.microsoft.com/office/drawing/2014/main" id="{BE2A808C-ED13-EE0D-30EE-5B92E5B806F5}"/>
              </a:ext>
            </a:extLst>
          </p:cNvPr>
          <p:cNvCxnSpPr>
            <a:cxnSpLocks/>
            <a:stCxn id="6" idx="3"/>
            <a:endCxn id="16" idx="1"/>
          </p:cNvCxnSpPr>
          <p:nvPr/>
        </p:nvCxnSpPr>
        <p:spPr>
          <a:xfrm flipV="1">
            <a:off x="8845851" y="2455038"/>
            <a:ext cx="670382" cy="645384"/>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Connector: Elbow 28">
            <a:extLst>
              <a:ext uri="{FF2B5EF4-FFF2-40B4-BE49-F238E27FC236}">
                <a16:creationId xmlns:a16="http://schemas.microsoft.com/office/drawing/2014/main" id="{C1988977-6EF3-D973-397D-E63E02EDECD7}"/>
              </a:ext>
            </a:extLst>
          </p:cNvPr>
          <p:cNvCxnSpPr>
            <a:cxnSpLocks/>
            <a:stCxn id="10" idx="3"/>
            <a:endCxn id="8" idx="1"/>
          </p:cNvCxnSpPr>
          <p:nvPr/>
        </p:nvCxnSpPr>
        <p:spPr>
          <a:xfrm>
            <a:off x="2045649" y="1875524"/>
            <a:ext cx="678004" cy="2"/>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or: Elbow 31">
            <a:extLst>
              <a:ext uri="{FF2B5EF4-FFF2-40B4-BE49-F238E27FC236}">
                <a16:creationId xmlns:a16="http://schemas.microsoft.com/office/drawing/2014/main" id="{70499E5C-3CCF-3A4F-418D-573B861844E2}"/>
              </a:ext>
            </a:extLst>
          </p:cNvPr>
          <p:cNvCxnSpPr>
            <a:cxnSpLocks/>
            <a:stCxn id="8" idx="3"/>
            <a:endCxn id="5" idx="1"/>
          </p:cNvCxnSpPr>
          <p:nvPr/>
        </p:nvCxnSpPr>
        <p:spPr>
          <a:xfrm flipV="1">
            <a:off x="4239187" y="1875525"/>
            <a:ext cx="681511" cy="1"/>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Connector: Elbow 34">
            <a:extLst>
              <a:ext uri="{FF2B5EF4-FFF2-40B4-BE49-F238E27FC236}">
                <a16:creationId xmlns:a16="http://schemas.microsoft.com/office/drawing/2014/main" id="{C9596DF6-BD61-9F67-0C3E-810522C4FBDD}"/>
              </a:ext>
            </a:extLst>
          </p:cNvPr>
          <p:cNvCxnSpPr>
            <a:cxnSpLocks/>
            <a:stCxn id="16" idx="2"/>
          </p:cNvCxnSpPr>
          <p:nvPr/>
        </p:nvCxnSpPr>
        <p:spPr>
          <a:xfrm rot="5400000" flipH="1">
            <a:off x="8421069" y="1577600"/>
            <a:ext cx="302594" cy="4314604"/>
          </a:xfrm>
          <a:prstGeom prst="bentConnector4">
            <a:avLst>
              <a:gd name="adj1" fmla="val -124816"/>
              <a:gd name="adj2" fmla="val 9170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Connector: Elbow 40">
            <a:extLst>
              <a:ext uri="{FF2B5EF4-FFF2-40B4-BE49-F238E27FC236}">
                <a16:creationId xmlns:a16="http://schemas.microsoft.com/office/drawing/2014/main" id="{A15C3D7A-CB0E-776D-493E-FAB04392251A}"/>
              </a:ext>
            </a:extLst>
          </p:cNvPr>
          <p:cNvCxnSpPr>
            <a:cxnSpLocks/>
            <a:stCxn id="19" idx="0"/>
            <a:endCxn id="5" idx="2"/>
          </p:cNvCxnSpPr>
          <p:nvPr/>
        </p:nvCxnSpPr>
        <p:spPr>
          <a:xfrm rot="5400000" flipH="1" flipV="1">
            <a:off x="5408614" y="2820784"/>
            <a:ext cx="539701" cy="2"/>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Connector: Elbow 47">
            <a:extLst>
              <a:ext uri="{FF2B5EF4-FFF2-40B4-BE49-F238E27FC236}">
                <a16:creationId xmlns:a16="http://schemas.microsoft.com/office/drawing/2014/main" id="{A8125A2C-A370-4643-E186-2C282DB1585A}"/>
              </a:ext>
            </a:extLst>
          </p:cNvPr>
          <p:cNvCxnSpPr>
            <a:cxnSpLocks/>
            <a:stCxn id="5" idx="3"/>
            <a:endCxn id="13" idx="1"/>
          </p:cNvCxnSpPr>
          <p:nvPr/>
        </p:nvCxnSpPr>
        <p:spPr>
          <a:xfrm flipV="1">
            <a:off x="6436232" y="1720789"/>
            <a:ext cx="639173" cy="154736"/>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 name="Connector: Elbow 50">
            <a:extLst>
              <a:ext uri="{FF2B5EF4-FFF2-40B4-BE49-F238E27FC236}">
                <a16:creationId xmlns:a16="http://schemas.microsoft.com/office/drawing/2014/main" id="{0CD9A68B-4A30-1042-AE70-7638DABA9B65}"/>
              </a:ext>
            </a:extLst>
          </p:cNvPr>
          <p:cNvCxnSpPr>
            <a:cxnSpLocks/>
            <a:stCxn id="5" idx="3"/>
            <a:endCxn id="6" idx="1"/>
          </p:cNvCxnSpPr>
          <p:nvPr/>
        </p:nvCxnSpPr>
        <p:spPr>
          <a:xfrm>
            <a:off x="6436232" y="1875525"/>
            <a:ext cx="639172" cy="1224897"/>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6" name="Connector: Elbow 55">
            <a:extLst>
              <a:ext uri="{FF2B5EF4-FFF2-40B4-BE49-F238E27FC236}">
                <a16:creationId xmlns:a16="http://schemas.microsoft.com/office/drawing/2014/main" id="{89EC29AA-B361-3C2E-9670-C4161934241C}"/>
              </a:ext>
            </a:extLst>
          </p:cNvPr>
          <p:cNvCxnSpPr>
            <a:cxnSpLocks/>
            <a:endCxn id="17" idx="0"/>
          </p:cNvCxnSpPr>
          <p:nvPr/>
        </p:nvCxnSpPr>
        <p:spPr>
          <a:xfrm rot="5400000">
            <a:off x="3613814" y="3517787"/>
            <a:ext cx="2261377" cy="311336"/>
          </a:xfrm>
          <a:prstGeom prst="bentConnector3">
            <a:avLst>
              <a:gd name="adj1" fmla="val 33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1" name="Connector: Elbow 60">
            <a:extLst>
              <a:ext uri="{FF2B5EF4-FFF2-40B4-BE49-F238E27FC236}">
                <a16:creationId xmlns:a16="http://schemas.microsoft.com/office/drawing/2014/main" id="{84731750-FE62-5FF8-0E58-9C916A2E0104}"/>
              </a:ext>
            </a:extLst>
          </p:cNvPr>
          <p:cNvCxnSpPr>
            <a:cxnSpLocks/>
            <a:stCxn id="17" idx="1"/>
            <a:endCxn id="9" idx="3"/>
          </p:cNvCxnSpPr>
          <p:nvPr/>
        </p:nvCxnSpPr>
        <p:spPr>
          <a:xfrm rot="10800000">
            <a:off x="2053779" y="5678199"/>
            <a:ext cx="689753" cy="3108"/>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1037" name="TextBox 1036">
            <a:extLst>
              <a:ext uri="{FF2B5EF4-FFF2-40B4-BE49-F238E27FC236}">
                <a16:creationId xmlns:a16="http://schemas.microsoft.com/office/drawing/2014/main" id="{70956CEF-3D8F-7190-8225-1BFD1AE8E232}"/>
              </a:ext>
            </a:extLst>
          </p:cNvPr>
          <p:cNvSpPr txBox="1"/>
          <p:nvPr/>
        </p:nvSpPr>
        <p:spPr>
          <a:xfrm rot="16200000">
            <a:off x="3492118" y="3587059"/>
            <a:ext cx="1752722" cy="395173"/>
          </a:xfrm>
          <a:prstGeom prst="rect">
            <a:avLst/>
          </a:prstGeom>
          <a:noFill/>
          <a:ln w="12700">
            <a:solidFill>
              <a:schemeClr val="bg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kern="100" dirty="0">
                <a:effectLst/>
                <a:latin typeface="Aptos" panose="020B0004020202020204" pitchFamily="34" charset="0"/>
                <a:ea typeface="Aptos" panose="020B0004020202020204" pitchFamily="34" charset="0"/>
                <a:cs typeface="Arial" panose="020B0604020202020204" pitchFamily="34" charset="0"/>
              </a:rPr>
              <a:t>End of Session</a:t>
            </a:r>
          </a:p>
        </p:txBody>
      </p:sp>
      <p:sp>
        <p:nvSpPr>
          <p:cNvPr id="19" name="TextBox 18">
            <a:extLst>
              <a:ext uri="{FF2B5EF4-FFF2-40B4-BE49-F238E27FC236}">
                <a16:creationId xmlns:a16="http://schemas.microsoft.com/office/drawing/2014/main" id="{0E81DBCB-4E87-728B-C3D6-BF9CDEFEB1B8}"/>
              </a:ext>
            </a:extLst>
          </p:cNvPr>
          <p:cNvSpPr txBox="1"/>
          <p:nvPr/>
        </p:nvSpPr>
        <p:spPr>
          <a:xfrm>
            <a:off x="4920696" y="3090635"/>
            <a:ext cx="1515534" cy="923330"/>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r>
              <a:rPr lang="en-US" sz="1800" b="1" kern="100" dirty="0">
                <a:effectLst/>
                <a:latin typeface="Aptos" panose="020B0004020202020204" pitchFamily="34" charset="0"/>
                <a:ea typeface="Aptos" panose="020B0004020202020204" pitchFamily="34" charset="0"/>
                <a:cs typeface="Arial" panose="020B0604020202020204" pitchFamily="34" charset="0"/>
              </a:rPr>
              <a:t>Speak LLM answer to Patient</a:t>
            </a:r>
            <a:endParaRPr lang="en-IL" dirty="0"/>
          </a:p>
        </p:txBody>
      </p:sp>
    </p:spTree>
    <p:extLst>
      <p:ext uri="{BB962C8B-B14F-4D97-AF65-F5344CB8AC3E}">
        <p14:creationId xmlns:p14="http://schemas.microsoft.com/office/powerpoint/2010/main" val="3222373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C9FC2-6FDA-9F80-5800-1D9ECF2C775B}"/>
              </a:ext>
            </a:extLst>
          </p:cNvPr>
          <p:cNvSpPr>
            <a:spLocks noGrp="1"/>
          </p:cNvSpPr>
          <p:nvPr>
            <p:ph type="title"/>
          </p:nvPr>
        </p:nvSpPr>
        <p:spPr>
          <a:xfrm>
            <a:off x="838199" y="119317"/>
            <a:ext cx="10684933" cy="551156"/>
          </a:xfrm>
        </p:spPr>
        <p:txBody>
          <a:bodyPr>
            <a:normAutofit/>
          </a:bodyPr>
          <a:lstStyle/>
          <a:p>
            <a:r>
              <a:rPr lang="en-US" sz="3200" b="1" dirty="0">
                <a:solidFill>
                  <a:srgbClr val="000000"/>
                </a:solidFill>
                <a:latin typeface="Arial" panose="020B0604020202020204" pitchFamily="34" charset="0"/>
              </a:rPr>
              <a:t>The history of "mechanical Psychologist"</a:t>
            </a:r>
            <a:endParaRPr lang="en-IL" sz="3200" dirty="0"/>
          </a:p>
        </p:txBody>
      </p:sp>
      <p:sp>
        <p:nvSpPr>
          <p:cNvPr id="3" name="Content Placeholder 2">
            <a:extLst>
              <a:ext uri="{FF2B5EF4-FFF2-40B4-BE49-F238E27FC236}">
                <a16:creationId xmlns:a16="http://schemas.microsoft.com/office/drawing/2014/main" id="{C56AF28F-9125-20A0-2B6F-855893B69099}"/>
              </a:ext>
            </a:extLst>
          </p:cNvPr>
          <p:cNvSpPr>
            <a:spLocks noGrp="1"/>
          </p:cNvSpPr>
          <p:nvPr>
            <p:ph idx="1"/>
          </p:nvPr>
        </p:nvSpPr>
        <p:spPr>
          <a:xfrm>
            <a:off x="279133" y="931726"/>
            <a:ext cx="11633733" cy="5663401"/>
          </a:xfrm>
        </p:spPr>
        <p:txBody>
          <a:bodyPr>
            <a:normAutofit fontScale="62500" lnSpcReduction="20000"/>
          </a:bodyPr>
          <a:lstStyle/>
          <a:p>
            <a:r>
              <a:rPr lang="ru-RU" sz="1600" b="1" dirty="0"/>
              <a:t>0.</a:t>
            </a:r>
            <a:r>
              <a:rPr lang="en-US" sz="1600" b="1" dirty="0"/>
              <a:t> Robert </a:t>
            </a:r>
            <a:r>
              <a:rPr lang="en-US" sz="1600" b="1" dirty="0" err="1"/>
              <a:t>Sheckley</a:t>
            </a:r>
            <a:r>
              <a:rPr lang="en-US" sz="1600" b="1" dirty="0"/>
              <a:t>. Bad Medicine </a:t>
            </a:r>
            <a:r>
              <a:rPr lang="ru-RU" sz="1600" b="1" dirty="0"/>
              <a:t>(</a:t>
            </a:r>
            <a:r>
              <a:rPr lang="en-US" sz="1600" b="1" dirty="0"/>
              <a:t>1956</a:t>
            </a:r>
            <a:r>
              <a:rPr lang="ru-RU" sz="1600" b="1" dirty="0"/>
              <a:t>)</a:t>
            </a:r>
            <a:r>
              <a:rPr lang="en-US" sz="1600" b="1" dirty="0"/>
              <a:t>. </a:t>
            </a:r>
          </a:p>
          <a:p>
            <a:r>
              <a:rPr lang="en-US" sz="1600" dirty="0"/>
              <a:t>A man in 2103, suffering from a maniacal urge to kill his friend, mistakenly acquires a psychotherapy robot designed for treating aliens from Mars, a species that lacks the concept of murder entirely. The robot's treatment methods, based on its understanding of its intended patients, prove absurdly incompatible with human psychology, leading to a series of comical and perilous situations. The story satirizes blind reliance on technology and the dangers of misapplying systems without considering fundamental differences.</a:t>
            </a:r>
            <a:endParaRPr lang="ru-RU" sz="1600" dirty="0"/>
          </a:p>
          <a:p>
            <a:r>
              <a:rPr lang="en-US" sz="1600" b="1" dirty="0"/>
              <a:t>1. Early Automated Systems and ELIZA (1960s)</a:t>
            </a:r>
          </a:p>
          <a:p>
            <a:r>
              <a:rPr lang="en-US" sz="1800" kern="100" dirty="0">
                <a:effectLst/>
                <a:latin typeface="Aptos" panose="020B0004020202020204" pitchFamily="34" charset="0"/>
                <a:ea typeface="Aptos" panose="020B0004020202020204" pitchFamily="34" charset="0"/>
                <a:cs typeface="Arial" panose="020B0604020202020204" pitchFamily="34" charset="0"/>
              </a:rPr>
              <a:t>In 1966, </a:t>
            </a:r>
            <a:r>
              <a:rPr lang="en-US" sz="1800" dirty="0"/>
              <a:t>Joseph </a:t>
            </a:r>
            <a:r>
              <a:rPr lang="en-US" sz="1800" dirty="0" err="1"/>
              <a:t>Weizenbaum</a:t>
            </a:r>
            <a:r>
              <a:rPr lang="en-US" sz="1800" kern="100" dirty="0">
                <a:effectLst/>
                <a:latin typeface="Aptos" panose="020B0004020202020204" pitchFamily="34" charset="0"/>
                <a:ea typeface="Aptos" panose="020B0004020202020204" pitchFamily="34" charset="0"/>
                <a:cs typeface="Arial" panose="020B0604020202020204" pitchFamily="34" charset="0"/>
              </a:rPr>
              <a:t> published a comparatively simple program called ELIZA, which could chat to the user. ELIZA was written in the SLIP programming language of </a:t>
            </a:r>
            <a:r>
              <a:rPr lang="en-US" sz="1800" kern="100" dirty="0" err="1">
                <a:effectLst/>
                <a:latin typeface="Aptos" panose="020B0004020202020204" pitchFamily="34" charset="0"/>
                <a:ea typeface="Aptos" panose="020B0004020202020204" pitchFamily="34" charset="0"/>
                <a:cs typeface="Arial" panose="020B0604020202020204" pitchFamily="34" charset="0"/>
              </a:rPr>
              <a:t>Weizenbaum's</a:t>
            </a:r>
            <a:r>
              <a:rPr lang="en-US" sz="1800" kern="100" dirty="0">
                <a:effectLst/>
                <a:latin typeface="Aptos" panose="020B0004020202020204" pitchFamily="34" charset="0"/>
                <a:ea typeface="Aptos" panose="020B0004020202020204" pitchFamily="34" charset="0"/>
                <a:cs typeface="Arial" panose="020B0604020202020204" pitchFamily="34" charset="0"/>
              </a:rPr>
              <a:t> own creation. The program applied pattern matching rules to statements to figure out its replies. (Programs like this are now called chatbots.) Driven by a script named DOCTOR, it was capable of engaging humans in a conversation which bore a striking resemblance to one with an empathic psychologist. </a:t>
            </a:r>
            <a:r>
              <a:rPr lang="en-US" sz="1800" kern="100" dirty="0" err="1">
                <a:effectLst/>
                <a:latin typeface="Aptos" panose="020B0004020202020204" pitchFamily="34" charset="0"/>
                <a:ea typeface="Aptos" panose="020B0004020202020204" pitchFamily="34" charset="0"/>
                <a:cs typeface="Arial" panose="020B0604020202020204" pitchFamily="34" charset="0"/>
              </a:rPr>
              <a:t>Weizenbaum</a:t>
            </a:r>
            <a:r>
              <a:rPr lang="en-US" sz="1800" kern="100" dirty="0">
                <a:effectLst/>
                <a:latin typeface="Aptos" panose="020B0004020202020204" pitchFamily="34" charset="0"/>
                <a:ea typeface="Aptos" panose="020B0004020202020204" pitchFamily="34" charset="0"/>
                <a:cs typeface="Arial" panose="020B0604020202020204" pitchFamily="34" charset="0"/>
              </a:rPr>
              <a:t> modeled its conversational style after Carl Rogers, who introduced the use of open-ended questions to encourage patients to communicate more effectively with therapists. He was shocked that his program was taken seriously by many users, who would open their hearts to it.[3] Famously, when he was observing his secretary using the software - who was aware that it was a simulation - she asked </a:t>
            </a:r>
            <a:r>
              <a:rPr lang="en-US" sz="1800" kern="100" dirty="0" err="1">
                <a:effectLst/>
                <a:latin typeface="Aptos" panose="020B0004020202020204" pitchFamily="34" charset="0"/>
                <a:ea typeface="Aptos" panose="020B0004020202020204" pitchFamily="34" charset="0"/>
                <a:cs typeface="Arial" panose="020B0604020202020204" pitchFamily="34" charset="0"/>
              </a:rPr>
              <a:t>Weizenbaum</a:t>
            </a:r>
            <a:r>
              <a:rPr lang="en-US" sz="1800" kern="100" dirty="0">
                <a:effectLst/>
                <a:latin typeface="Aptos" panose="020B0004020202020204" pitchFamily="34" charset="0"/>
                <a:ea typeface="Aptos" panose="020B0004020202020204" pitchFamily="34" charset="0"/>
                <a:cs typeface="Arial" panose="020B0604020202020204" pitchFamily="34" charset="0"/>
              </a:rPr>
              <a:t>: "would you mind leaving the room please?" Many hailed the program as a forerunner of thinking machines, a misguided interpretation that </a:t>
            </a:r>
            <a:r>
              <a:rPr lang="en-US" sz="1800" kern="100" dirty="0" err="1">
                <a:effectLst/>
                <a:latin typeface="Aptos" panose="020B0004020202020204" pitchFamily="34" charset="0"/>
                <a:ea typeface="Aptos" panose="020B0004020202020204" pitchFamily="34" charset="0"/>
                <a:cs typeface="Arial" panose="020B0604020202020204" pitchFamily="34" charset="0"/>
              </a:rPr>
              <a:t>Weizenbaum's</a:t>
            </a:r>
            <a:r>
              <a:rPr lang="en-US" sz="1800" kern="100" dirty="0">
                <a:effectLst/>
                <a:latin typeface="Aptos" panose="020B0004020202020204" pitchFamily="34" charset="0"/>
                <a:ea typeface="Aptos" panose="020B0004020202020204" pitchFamily="34" charset="0"/>
                <a:cs typeface="Arial" panose="020B0604020202020204" pitchFamily="34" charset="0"/>
              </a:rPr>
              <a:t> later writing would attempt to correct.</a:t>
            </a:r>
            <a:endParaRPr lang="en-US" sz="1600" dirty="0"/>
          </a:p>
          <a:p>
            <a:r>
              <a:rPr lang="en-US" sz="1600" b="1" dirty="0"/>
              <a:t>2. Rule-Based Models (1980-1990s)</a:t>
            </a:r>
          </a:p>
          <a:p>
            <a:r>
              <a:rPr lang="en-US" sz="1600" dirty="0"/>
              <a:t>In the 1980s and 1990s, "electronic psychologist" programs were based on rigid rules and logic. Programs that used cognitive-behavioral techniques offered basic scripts and simple logical chains to respond to users, but they lacked adaptability to complex or unusual questions.</a:t>
            </a:r>
          </a:p>
          <a:p>
            <a:r>
              <a:rPr lang="en-US" sz="1600" b="1" dirty="0"/>
              <a:t>3. The Internet and Online Counseling (1990s)</a:t>
            </a:r>
          </a:p>
          <a:p>
            <a:r>
              <a:rPr lang="en-US" sz="1600" dirty="0"/>
              <a:t>In the 1990s, as the Internet developed, experiments with web-based psychological support services began. Online chat assistants, which used databases of relevant information, could direct users to useful resources. Some of these systems applied basic forms of diagnostics by asking questions to assess users’ mental states.</a:t>
            </a:r>
          </a:p>
          <a:p>
            <a:r>
              <a:rPr lang="en-US" sz="1600" b="1" dirty="0"/>
              <a:t>4. Systems Using Statistical and Linguistic Models (2000s)</a:t>
            </a:r>
          </a:p>
          <a:p>
            <a:r>
              <a:rPr lang="en-US" sz="1600" dirty="0"/>
              <a:t>During the 2000s, with the advancement of NLP (Natural Language Processing) and statistical modeling, electronic psychologists became more flexible and "sensitive" to context. Systems with pre-programmed keyword and phrase libraries could recognize basic emotional states, such as sadness or anxiety.</a:t>
            </a:r>
          </a:p>
          <a:p>
            <a:r>
              <a:rPr lang="en-US" sz="1600" b="1" dirty="0"/>
              <a:t>5. Integration of AI and Machine Learning (2010s)</a:t>
            </a:r>
          </a:p>
          <a:p>
            <a:r>
              <a:rPr lang="en-US" sz="1600" dirty="0"/>
              <a:t>Around the 2010s, machine learning allowed electronic psychologists to process large datasets and identify connections that were previously unclear. Commercial applications, like </a:t>
            </a:r>
            <a:r>
              <a:rPr lang="en-US" sz="1600" dirty="0" err="1"/>
              <a:t>Woebot</a:t>
            </a:r>
            <a:r>
              <a:rPr lang="en-US" sz="1600" dirty="0"/>
              <a:t> and </a:t>
            </a:r>
            <a:r>
              <a:rPr lang="en-US" sz="1600" dirty="0" err="1"/>
              <a:t>Replika</a:t>
            </a:r>
            <a:r>
              <a:rPr lang="en-US" sz="1600" dirty="0"/>
              <a:t>, began using AI for adaptive therapy. These programs could adjust to users and provide information depending on their moods and preferences. At this stage, electronic psychologists became available through mobile apps, attracting attention for their accessibility.</a:t>
            </a:r>
          </a:p>
          <a:p>
            <a:r>
              <a:rPr lang="en-US" sz="1600" b="1" dirty="0"/>
              <a:t>6. Modern Systems with Deep Learning and Emotional Intelligence (2020s)</a:t>
            </a:r>
          </a:p>
          <a:p>
            <a:r>
              <a:rPr lang="en-US" sz="1600" dirty="0"/>
              <a:t>In recent years, deep learning and multi-layered neural networks have enabled electronic psychologists to reach high levels of personalization. Speech recognition, emotion analysis in text, voice tone analysis, and facial expression reading now make it possible not only to understand but also to empathize with the user. Modern systems, like ChatGPT, can understand context and "retain memory," offering not just advice but also emotional support. Tools based on Retrieval-Augmented Generation (RAG) allow models to access various external data sources, broadening their expertise.</a:t>
            </a:r>
          </a:p>
          <a:p>
            <a:r>
              <a:rPr lang="en-US" sz="1600" b="1" dirty="0"/>
              <a:t>7. Future: Automation and Expanded Functionality</a:t>
            </a:r>
          </a:p>
          <a:p>
            <a:r>
              <a:rPr lang="en-US" sz="1600" dirty="0"/>
              <a:t>In the future, electronic psychologists are expected to possess an even deeper understanding of emotional and cognitive states, predict tendencies toward psychological issues, and provide real-time support based on biometrics and behavioral analysis. Automated systems may act as "assistants" to human psychologists and be used to promote mental health awareness.</a:t>
            </a:r>
          </a:p>
          <a:p>
            <a:r>
              <a:rPr lang="en-US" sz="1600" dirty="0"/>
              <a:t>From simple rephrasing algorithms, the concept of an "electronic psychologist" has developed into advanced systems capable of analysis and support.</a:t>
            </a:r>
          </a:p>
        </p:txBody>
      </p:sp>
      <p:pic>
        <p:nvPicPr>
          <p:cNvPr id="7" name="Picture 6">
            <a:extLst>
              <a:ext uri="{FF2B5EF4-FFF2-40B4-BE49-F238E27FC236}">
                <a16:creationId xmlns:a16="http://schemas.microsoft.com/office/drawing/2014/main" id="{44FF53BB-FC36-9C18-4FCE-70B32C745279}"/>
              </a:ext>
            </a:extLst>
          </p:cNvPr>
          <p:cNvPicPr>
            <a:picLocks noChangeAspect="1"/>
          </p:cNvPicPr>
          <p:nvPr/>
        </p:nvPicPr>
        <p:blipFill>
          <a:blip r:embed="rId3"/>
          <a:stretch>
            <a:fillRect/>
          </a:stretch>
        </p:blipFill>
        <p:spPr>
          <a:xfrm>
            <a:off x="279133" y="737419"/>
            <a:ext cx="11633734" cy="119871"/>
          </a:xfrm>
          <a:prstGeom prst="rect">
            <a:avLst/>
          </a:prstGeom>
        </p:spPr>
      </p:pic>
      <p:sp>
        <p:nvSpPr>
          <p:cNvPr id="8" name="TextBox 7">
            <a:extLst>
              <a:ext uri="{FF2B5EF4-FFF2-40B4-BE49-F238E27FC236}">
                <a16:creationId xmlns:a16="http://schemas.microsoft.com/office/drawing/2014/main" id="{F6FBF147-ABE6-A5A3-D36D-3E130BE8633E}"/>
              </a:ext>
            </a:extLst>
          </p:cNvPr>
          <p:cNvSpPr txBox="1"/>
          <p:nvPr/>
        </p:nvSpPr>
        <p:spPr>
          <a:xfrm>
            <a:off x="11353800" y="194840"/>
            <a:ext cx="559066" cy="400110"/>
          </a:xfrm>
          <a:prstGeom prst="rect">
            <a:avLst/>
          </a:prstGeom>
          <a:noFill/>
          <a:ln>
            <a:solidFill>
              <a:schemeClr val="accent1"/>
            </a:solidFill>
          </a:ln>
        </p:spPr>
        <p:txBody>
          <a:bodyPr wrap="square" rtlCol="0">
            <a:spAutoFit/>
          </a:bodyPr>
          <a:lstStyle/>
          <a:p>
            <a:pPr algn="ctr"/>
            <a:r>
              <a:rPr lang="en-US" sz="2000" b="1" dirty="0"/>
              <a:t>1</a:t>
            </a:r>
            <a:endParaRPr lang="en-IL" sz="2000" b="1" dirty="0"/>
          </a:p>
        </p:txBody>
      </p:sp>
    </p:spTree>
    <p:extLst>
      <p:ext uri="{BB962C8B-B14F-4D97-AF65-F5344CB8AC3E}">
        <p14:creationId xmlns:p14="http://schemas.microsoft.com/office/powerpoint/2010/main" val="3699131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36C362-66C8-6E6A-3E50-D3B867136F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D75878-AA38-1364-7945-D1A112149EE7}"/>
              </a:ext>
            </a:extLst>
          </p:cNvPr>
          <p:cNvSpPr>
            <a:spLocks noGrp="1"/>
          </p:cNvSpPr>
          <p:nvPr>
            <p:ph type="title"/>
          </p:nvPr>
        </p:nvSpPr>
        <p:spPr>
          <a:xfrm>
            <a:off x="838199" y="119317"/>
            <a:ext cx="10684933" cy="551156"/>
          </a:xfrm>
        </p:spPr>
        <p:txBody>
          <a:bodyPr vert="horz" lIns="91440" tIns="45720" rIns="91440" bIns="45720" rtlCol="0" anchor="ctr">
            <a:normAutofit/>
          </a:bodyPr>
          <a:lstStyle/>
          <a:p>
            <a:r>
              <a:rPr lang="en-US" sz="3200" b="1" dirty="0">
                <a:solidFill>
                  <a:srgbClr val="000000"/>
                </a:solidFill>
                <a:latin typeface="Arial" panose="020B0604020202020204" pitchFamily="34" charset="0"/>
              </a:rPr>
              <a:t>Relevance of the electronic Psychologist</a:t>
            </a:r>
          </a:p>
        </p:txBody>
      </p:sp>
      <p:sp>
        <p:nvSpPr>
          <p:cNvPr id="3" name="Content Placeholder 2">
            <a:extLst>
              <a:ext uri="{FF2B5EF4-FFF2-40B4-BE49-F238E27FC236}">
                <a16:creationId xmlns:a16="http://schemas.microsoft.com/office/drawing/2014/main" id="{52FFC101-275A-1281-2627-9B6AD5E6230C}"/>
              </a:ext>
            </a:extLst>
          </p:cNvPr>
          <p:cNvSpPr>
            <a:spLocks noGrp="1"/>
          </p:cNvSpPr>
          <p:nvPr>
            <p:ph idx="1"/>
          </p:nvPr>
        </p:nvSpPr>
        <p:spPr>
          <a:xfrm>
            <a:off x="279133" y="931726"/>
            <a:ext cx="11633733" cy="5663401"/>
          </a:xfrm>
        </p:spPr>
        <p:txBody>
          <a:bodyPr>
            <a:normAutofit/>
          </a:bodyPr>
          <a:lstStyle/>
          <a:p>
            <a:r>
              <a:rPr lang="en-US" sz="1600" dirty="0"/>
              <a:t>According to data from the </a:t>
            </a:r>
            <a:r>
              <a:rPr lang="en-US" sz="1600" dirty="0" err="1"/>
              <a:t>Clalit</a:t>
            </a:r>
            <a:r>
              <a:rPr lang="en-US" sz="1600" dirty="0"/>
              <a:t> Center for Mental Health Research, since October 7th there has been a 52% increase in anxiety disorders, a 45% rise in post-traumatic stress disorder (PTSD), and a 900% increase in reports of acute stress reactions. These figures reflect a significant surge in mental health inquiries in October and November compared to the average over the past five years. Additionally, mental health service utilization has sharply risen: outpatient treatment requests are up by 25%, and the use of sleep aids and anti-anxiety and antidepressant medications has increased by 8-25%.</a:t>
            </a:r>
          </a:p>
          <a:p>
            <a:r>
              <a:rPr lang="en-US" sz="1600" dirty="0"/>
              <a:t>Levinsky, a mental health expert, explains that while most people who encounter trauma recover, with around 70-80% experiencing post-traumatic growth, the recent events are distinct. The trauma from October 7th and the ongoing war affect the nation as a whole, creating a collective sense of insecurity. Consequently, there will be a higher volume of people seeking support, as the broad-scale impact of these events amplifies the need for accessible mental health resources. Although not all individuals exposed to traumatic events develop PTSD, many experience depression, anxiety, or substance dependency, and they, too, will need support.</a:t>
            </a:r>
          </a:p>
          <a:p>
            <a:r>
              <a:rPr lang="en-US" sz="1600" dirty="0"/>
              <a:t>Given these trends, developing a program that provides easily accessible psychological support is essential.</a:t>
            </a:r>
            <a:r>
              <a:rPr lang="ru-RU" sz="1600" dirty="0"/>
              <a:t> </a:t>
            </a:r>
            <a:r>
              <a:rPr lang="en-US" sz="1600" dirty="0"/>
              <a:t>But it's worth remembering. Ig Nobel Prize in 2008 in Medicine: Rebecca </a:t>
            </a:r>
            <a:r>
              <a:rPr lang="en-US" sz="1600" dirty="0" err="1"/>
              <a:t>Waber</a:t>
            </a:r>
            <a:r>
              <a:rPr lang="en-US" sz="1600" dirty="0"/>
              <a:t>, Baba Shiv, Ziv Carmon, and Dan Ariely for demonstrating that expensive placebos are more effective than inexpensive placebos.</a:t>
            </a:r>
            <a:r>
              <a:rPr lang="ru-RU" sz="1600" dirty="0"/>
              <a:t> </a:t>
            </a:r>
            <a:r>
              <a:rPr lang="en-US" sz="1600" dirty="0"/>
              <a:t>So we'll use the relatively expensive </a:t>
            </a:r>
            <a:r>
              <a:rPr lang="en-US" sz="1600" dirty="0" err="1"/>
              <a:t>OpenIA</a:t>
            </a:r>
            <a:r>
              <a:rPr lang="en-US" sz="1600" dirty="0"/>
              <a:t> solutions instead of the free </a:t>
            </a:r>
            <a:r>
              <a:rPr lang="en-US" sz="1600" dirty="0" err="1"/>
              <a:t>huggingface</a:t>
            </a:r>
            <a:r>
              <a:rPr lang="en-US" sz="1600" dirty="0"/>
              <a:t> libraries.</a:t>
            </a:r>
          </a:p>
        </p:txBody>
      </p:sp>
      <p:pic>
        <p:nvPicPr>
          <p:cNvPr id="7" name="Picture 6">
            <a:extLst>
              <a:ext uri="{FF2B5EF4-FFF2-40B4-BE49-F238E27FC236}">
                <a16:creationId xmlns:a16="http://schemas.microsoft.com/office/drawing/2014/main" id="{90AE6F15-B826-A9B3-E101-BF2117AFC0E7}"/>
              </a:ext>
            </a:extLst>
          </p:cNvPr>
          <p:cNvPicPr>
            <a:picLocks noChangeAspect="1"/>
          </p:cNvPicPr>
          <p:nvPr/>
        </p:nvPicPr>
        <p:blipFill>
          <a:blip r:embed="rId2"/>
          <a:stretch>
            <a:fillRect/>
          </a:stretch>
        </p:blipFill>
        <p:spPr>
          <a:xfrm>
            <a:off x="279133" y="737419"/>
            <a:ext cx="11633734" cy="119871"/>
          </a:xfrm>
          <a:prstGeom prst="rect">
            <a:avLst/>
          </a:prstGeom>
        </p:spPr>
      </p:pic>
      <p:sp>
        <p:nvSpPr>
          <p:cNvPr id="8" name="TextBox 7">
            <a:extLst>
              <a:ext uri="{FF2B5EF4-FFF2-40B4-BE49-F238E27FC236}">
                <a16:creationId xmlns:a16="http://schemas.microsoft.com/office/drawing/2014/main" id="{29A6CAA2-800A-68E4-7DCE-9B4CA9BA5F65}"/>
              </a:ext>
            </a:extLst>
          </p:cNvPr>
          <p:cNvSpPr txBox="1"/>
          <p:nvPr/>
        </p:nvSpPr>
        <p:spPr>
          <a:xfrm>
            <a:off x="11353800" y="194840"/>
            <a:ext cx="559066" cy="400110"/>
          </a:xfrm>
          <a:prstGeom prst="rect">
            <a:avLst/>
          </a:prstGeom>
          <a:noFill/>
          <a:ln>
            <a:solidFill>
              <a:schemeClr val="accent1"/>
            </a:solidFill>
          </a:ln>
        </p:spPr>
        <p:txBody>
          <a:bodyPr wrap="square" rtlCol="0">
            <a:spAutoFit/>
          </a:bodyPr>
          <a:lstStyle/>
          <a:p>
            <a:pPr algn="ctr"/>
            <a:r>
              <a:rPr lang="en-US" sz="2000" b="1" dirty="0"/>
              <a:t>1</a:t>
            </a:r>
            <a:endParaRPr lang="en-IL" sz="2000" b="1" dirty="0"/>
          </a:p>
        </p:txBody>
      </p:sp>
    </p:spTree>
    <p:extLst>
      <p:ext uri="{BB962C8B-B14F-4D97-AF65-F5344CB8AC3E}">
        <p14:creationId xmlns:p14="http://schemas.microsoft.com/office/powerpoint/2010/main" val="232372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C9FC2-6FDA-9F80-5800-1D9ECF2C775B}"/>
              </a:ext>
            </a:extLst>
          </p:cNvPr>
          <p:cNvSpPr>
            <a:spLocks noGrp="1"/>
          </p:cNvSpPr>
          <p:nvPr>
            <p:ph type="title"/>
          </p:nvPr>
        </p:nvSpPr>
        <p:spPr>
          <a:xfrm>
            <a:off x="838200" y="119317"/>
            <a:ext cx="10515600" cy="551156"/>
          </a:xfrm>
        </p:spPr>
        <p:txBody>
          <a:bodyPr>
            <a:normAutofit/>
          </a:bodyPr>
          <a:lstStyle/>
          <a:p>
            <a:r>
              <a:rPr lang="en-US" sz="3200" b="1" dirty="0">
                <a:solidFill>
                  <a:srgbClr val="000000"/>
                </a:solidFill>
                <a:latin typeface="Arial" panose="020B0604020202020204" pitchFamily="34" charset="0"/>
              </a:rPr>
              <a:t>Database Structure Overview</a:t>
            </a:r>
            <a:endParaRPr lang="en-IL" sz="3200" b="1" dirty="0">
              <a:solidFill>
                <a:srgbClr val="000000"/>
              </a:solidFill>
              <a:latin typeface="Arial" panose="020B0604020202020204" pitchFamily="34" charset="0"/>
            </a:endParaRPr>
          </a:p>
        </p:txBody>
      </p:sp>
      <p:pic>
        <p:nvPicPr>
          <p:cNvPr id="7" name="Picture 6">
            <a:extLst>
              <a:ext uri="{FF2B5EF4-FFF2-40B4-BE49-F238E27FC236}">
                <a16:creationId xmlns:a16="http://schemas.microsoft.com/office/drawing/2014/main" id="{44FF53BB-FC36-9C18-4FCE-70B32C745279}"/>
              </a:ext>
            </a:extLst>
          </p:cNvPr>
          <p:cNvPicPr>
            <a:picLocks noChangeAspect="1"/>
          </p:cNvPicPr>
          <p:nvPr/>
        </p:nvPicPr>
        <p:blipFill>
          <a:blip r:embed="rId3"/>
          <a:stretch>
            <a:fillRect/>
          </a:stretch>
        </p:blipFill>
        <p:spPr>
          <a:xfrm>
            <a:off x="279133" y="737419"/>
            <a:ext cx="11633734" cy="119871"/>
          </a:xfrm>
          <a:prstGeom prst="rect">
            <a:avLst/>
          </a:prstGeom>
        </p:spPr>
      </p:pic>
      <p:sp>
        <p:nvSpPr>
          <p:cNvPr id="6" name="Content Placeholder 2">
            <a:extLst>
              <a:ext uri="{FF2B5EF4-FFF2-40B4-BE49-F238E27FC236}">
                <a16:creationId xmlns:a16="http://schemas.microsoft.com/office/drawing/2014/main" id="{74C5299E-FCB0-9B8A-F834-EB5598F15603}"/>
              </a:ext>
            </a:extLst>
          </p:cNvPr>
          <p:cNvSpPr txBox="1">
            <a:spLocks/>
          </p:cNvSpPr>
          <p:nvPr/>
        </p:nvSpPr>
        <p:spPr>
          <a:xfrm>
            <a:off x="279135" y="1012723"/>
            <a:ext cx="6777648" cy="57259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spcAft>
                <a:spcPts val="800"/>
              </a:spcAft>
              <a:buNone/>
            </a:pPr>
            <a:r>
              <a:rPr lang="en-IL" sz="2000" kern="100" dirty="0">
                <a:effectLst/>
                <a:latin typeface="Aptos" panose="020B0004020202020204" pitchFamily="34" charset="0"/>
                <a:ea typeface="Aptos" panose="020B0004020202020204" pitchFamily="34" charset="0"/>
                <a:cs typeface="Arial" panose="020B0604020202020204" pitchFamily="34" charset="0"/>
              </a:rPr>
              <a:t>The database contains two primary tables: </a:t>
            </a:r>
            <a:r>
              <a:rPr lang="en-IL" sz="2000" b="1" kern="100" dirty="0">
                <a:effectLst/>
                <a:latin typeface="Aptos" panose="020B0004020202020204" pitchFamily="34" charset="0"/>
                <a:ea typeface="Aptos" panose="020B0004020202020204" pitchFamily="34" charset="0"/>
                <a:cs typeface="Arial" panose="020B0604020202020204" pitchFamily="34" charset="0"/>
              </a:rPr>
              <a:t>Patients</a:t>
            </a:r>
            <a:r>
              <a:rPr lang="en-IL" sz="2000" kern="100" dirty="0">
                <a:effectLst/>
                <a:latin typeface="Aptos" panose="020B0004020202020204" pitchFamily="34" charset="0"/>
                <a:ea typeface="Aptos" panose="020B0004020202020204" pitchFamily="34" charset="0"/>
                <a:cs typeface="Arial" panose="020B0604020202020204" pitchFamily="34" charset="0"/>
              </a:rPr>
              <a:t> and </a:t>
            </a:r>
            <a:r>
              <a:rPr lang="en-IL" sz="2000" b="1" kern="100" dirty="0">
                <a:effectLst/>
                <a:latin typeface="Aptos" panose="020B0004020202020204" pitchFamily="34" charset="0"/>
                <a:ea typeface="Aptos" panose="020B0004020202020204" pitchFamily="34" charset="0"/>
                <a:cs typeface="Arial" panose="020B0604020202020204" pitchFamily="34" charset="0"/>
              </a:rPr>
              <a:t>Sessions</a:t>
            </a:r>
            <a:r>
              <a:rPr lang="en-IL" sz="2000" kern="100" dirty="0">
                <a:effectLst/>
                <a:latin typeface="Aptos" panose="020B0004020202020204" pitchFamily="34" charset="0"/>
                <a:ea typeface="Aptos" panose="020B0004020202020204" pitchFamily="34" charset="0"/>
                <a:cs typeface="Arial" panose="020B0604020202020204" pitchFamily="34" charset="0"/>
              </a:rPr>
              <a:t>.</a:t>
            </a:r>
          </a:p>
          <a:p>
            <a:pPr marL="342900" lvl="0" indent="-342900">
              <a:lnSpc>
                <a:spcPct val="115000"/>
              </a:lnSpc>
              <a:spcAft>
                <a:spcPts val="800"/>
              </a:spcAft>
              <a:buSzPts val="1000"/>
              <a:buFont typeface="Symbol" panose="05050102010706020507" pitchFamily="18" charset="2"/>
              <a:buChar char=""/>
              <a:tabLst>
                <a:tab pos="457200" algn="l"/>
              </a:tabLst>
            </a:pPr>
            <a:r>
              <a:rPr lang="en-IL" sz="2000" kern="100" dirty="0">
                <a:effectLst/>
                <a:latin typeface="Aptos" panose="020B0004020202020204" pitchFamily="34" charset="0"/>
                <a:ea typeface="Aptos" panose="020B0004020202020204" pitchFamily="34" charset="0"/>
                <a:cs typeface="Arial" panose="020B0604020202020204" pitchFamily="34" charset="0"/>
              </a:rPr>
              <a:t>The </a:t>
            </a:r>
            <a:r>
              <a:rPr lang="en-IL" sz="2000" b="1" kern="100" dirty="0">
                <a:effectLst/>
                <a:latin typeface="Aptos" panose="020B0004020202020204" pitchFamily="34" charset="0"/>
                <a:ea typeface="Aptos" panose="020B0004020202020204" pitchFamily="34" charset="0"/>
                <a:cs typeface="Arial" panose="020B0604020202020204" pitchFamily="34" charset="0"/>
              </a:rPr>
              <a:t>Patients</a:t>
            </a:r>
            <a:r>
              <a:rPr lang="en-IL" sz="2000" kern="100" dirty="0">
                <a:effectLst/>
                <a:latin typeface="Aptos" panose="020B0004020202020204" pitchFamily="34" charset="0"/>
                <a:ea typeface="Aptos" panose="020B0004020202020204" pitchFamily="34" charset="0"/>
                <a:cs typeface="Arial" panose="020B0604020202020204" pitchFamily="34" charset="0"/>
              </a:rPr>
              <a:t> table includes a text field</a:t>
            </a:r>
            <a:r>
              <a:rPr lang="en-US" sz="2000" kern="100" dirty="0">
                <a:effectLst/>
                <a:latin typeface="Aptos" panose="020B0004020202020204" pitchFamily="34" charset="0"/>
                <a:ea typeface="Aptos" panose="020B0004020202020204" pitchFamily="34" charset="0"/>
                <a:cs typeface="Arial" panose="020B0604020202020204" pitchFamily="34" charset="0"/>
              </a:rPr>
              <a:t> </a:t>
            </a:r>
            <a:r>
              <a:rPr lang="en-IL" sz="2000" kern="100" dirty="0" err="1">
                <a:effectLst/>
                <a:latin typeface="Aptos" panose="020B0004020202020204" pitchFamily="34" charset="0"/>
                <a:ea typeface="Aptos" panose="020B0004020202020204" pitchFamily="34" charset="0"/>
                <a:cs typeface="Arial" panose="020B0604020202020204" pitchFamily="34" charset="0"/>
              </a:rPr>
              <a:t>Additional_datas</a:t>
            </a:r>
            <a:r>
              <a:rPr lang="en-IL" sz="2000" kern="100" dirty="0">
                <a:effectLst/>
                <a:latin typeface="Aptos" panose="020B0004020202020204" pitchFamily="34" charset="0"/>
                <a:ea typeface="Aptos" panose="020B0004020202020204" pitchFamily="34" charset="0"/>
                <a:cs typeface="Arial" panose="020B0604020202020204" pitchFamily="34" charset="0"/>
              </a:rPr>
              <a:t>, which stores unstructured information about each patient. Initially, this field is filled in by the patient, then further enriched by the program based on insights gained from ongoing sessions.</a:t>
            </a:r>
          </a:p>
          <a:p>
            <a:pPr marL="342900" lvl="0" indent="-342900">
              <a:lnSpc>
                <a:spcPct val="115000"/>
              </a:lnSpc>
              <a:spcAft>
                <a:spcPts val="800"/>
              </a:spcAft>
              <a:buSzPts val="1000"/>
              <a:buFont typeface="Symbol" panose="05050102010706020507" pitchFamily="18" charset="2"/>
              <a:buChar char=""/>
              <a:tabLst>
                <a:tab pos="457200" algn="l"/>
              </a:tabLst>
            </a:pPr>
            <a:r>
              <a:rPr lang="en-IL" sz="2000" kern="100" dirty="0">
                <a:effectLst/>
                <a:latin typeface="Aptos" panose="020B0004020202020204" pitchFamily="34" charset="0"/>
                <a:ea typeface="Aptos" panose="020B0004020202020204" pitchFamily="34" charset="0"/>
                <a:cs typeface="Arial" panose="020B0604020202020204" pitchFamily="34" charset="0"/>
              </a:rPr>
              <a:t>The </a:t>
            </a:r>
            <a:r>
              <a:rPr lang="en-IL" sz="2000" b="1" kern="100" dirty="0">
                <a:effectLst/>
                <a:latin typeface="Aptos" panose="020B0004020202020204" pitchFamily="34" charset="0"/>
                <a:ea typeface="Aptos" panose="020B0004020202020204" pitchFamily="34" charset="0"/>
                <a:cs typeface="Arial" panose="020B0604020202020204" pitchFamily="34" charset="0"/>
              </a:rPr>
              <a:t>Sessions</a:t>
            </a:r>
            <a:r>
              <a:rPr lang="en-IL" sz="2000" kern="100" dirty="0">
                <a:effectLst/>
                <a:latin typeface="Aptos" panose="020B0004020202020204" pitchFamily="34" charset="0"/>
                <a:ea typeface="Aptos" panose="020B0004020202020204" pitchFamily="34" charset="0"/>
                <a:cs typeface="Arial" panose="020B0604020202020204" pitchFamily="34" charset="0"/>
              </a:rPr>
              <a:t> table stores the complete text of each session along with a summarized version tailored for search and embedding purposes. It also contains embedding </a:t>
            </a:r>
            <a:r>
              <a:rPr lang="en-US" sz="2000" kern="100" dirty="0">
                <a:effectLst/>
                <a:latin typeface="Aptos" panose="020B0004020202020204" pitchFamily="34" charset="0"/>
                <a:ea typeface="Aptos" panose="020B0004020202020204" pitchFamily="34" charset="0"/>
                <a:cs typeface="Arial" panose="020B0604020202020204" pitchFamily="34" charset="0"/>
              </a:rPr>
              <a:t>of </a:t>
            </a:r>
            <a:r>
              <a:rPr lang="en-US" sz="2000" kern="100" dirty="0" err="1">
                <a:effectLst/>
                <a:latin typeface="Aptos" panose="020B0004020202020204" pitchFamily="34" charset="0"/>
                <a:ea typeface="Aptos" panose="020B0004020202020204" pitchFamily="34" charset="0"/>
                <a:cs typeface="Arial" panose="020B0604020202020204" pitchFamily="34" charset="0"/>
              </a:rPr>
              <a:t>su</a:t>
            </a:r>
            <a:r>
              <a:rPr lang="en-IL" sz="2000" kern="100" dirty="0" err="1">
                <a:effectLst/>
                <a:latin typeface="Aptos" panose="020B0004020202020204" pitchFamily="34" charset="0"/>
                <a:ea typeface="Aptos" panose="020B0004020202020204" pitchFamily="34" charset="0"/>
                <a:cs typeface="Arial" panose="020B0604020202020204" pitchFamily="34" charset="0"/>
              </a:rPr>
              <a:t>mmary</a:t>
            </a:r>
            <a:r>
              <a:rPr lang="en-US" sz="2000" kern="100" dirty="0">
                <a:effectLst/>
                <a:latin typeface="Aptos" panose="020B0004020202020204" pitchFamily="34" charset="0"/>
                <a:ea typeface="Aptos" panose="020B0004020202020204" pitchFamily="34" charset="0"/>
                <a:cs typeface="Arial" panose="020B0604020202020204" pitchFamily="34" charset="0"/>
              </a:rPr>
              <a:t> </a:t>
            </a:r>
            <a:r>
              <a:rPr lang="en-IL" sz="2000" kern="100" dirty="0">
                <a:effectLst/>
                <a:latin typeface="Aptos" panose="020B0004020202020204" pitchFamily="34" charset="0"/>
                <a:ea typeface="Aptos" panose="020B0004020202020204" pitchFamily="34" charset="0"/>
                <a:cs typeface="Arial" panose="020B0604020202020204" pitchFamily="34" charset="0"/>
              </a:rPr>
              <a:t>- a vector that enables finding similar or dissimilar sessions. Emotion - an evaluation of the patient’s emotional tone based on voice analysis during the session.</a:t>
            </a:r>
          </a:p>
          <a:p>
            <a:pPr marL="0" indent="0">
              <a:buFont typeface="Arial" panose="020B0604020202020204" pitchFamily="34" charset="0"/>
              <a:buNone/>
            </a:pPr>
            <a:endParaRPr lang="en-US" sz="2000" dirty="0"/>
          </a:p>
          <a:p>
            <a:pPr marL="0" indent="0">
              <a:lnSpc>
                <a:spcPct val="110000"/>
              </a:lnSpc>
              <a:buFont typeface="Arial" panose="020B0604020202020204" pitchFamily="34" charset="0"/>
              <a:buNone/>
            </a:pPr>
            <a:endParaRPr lang="en-IL" sz="2000" dirty="0"/>
          </a:p>
        </p:txBody>
      </p:sp>
      <p:sp>
        <p:nvSpPr>
          <p:cNvPr id="26" name="TextBox 25">
            <a:extLst>
              <a:ext uri="{FF2B5EF4-FFF2-40B4-BE49-F238E27FC236}">
                <a16:creationId xmlns:a16="http://schemas.microsoft.com/office/drawing/2014/main" id="{A68CF076-1A89-CC8B-8C08-007742A6450B}"/>
              </a:ext>
            </a:extLst>
          </p:cNvPr>
          <p:cNvSpPr txBox="1"/>
          <p:nvPr/>
        </p:nvSpPr>
        <p:spPr>
          <a:xfrm>
            <a:off x="11353800" y="194840"/>
            <a:ext cx="559066" cy="400110"/>
          </a:xfrm>
          <a:prstGeom prst="rect">
            <a:avLst/>
          </a:prstGeom>
          <a:noFill/>
          <a:ln>
            <a:solidFill>
              <a:schemeClr val="accent1"/>
            </a:solidFill>
          </a:ln>
        </p:spPr>
        <p:txBody>
          <a:bodyPr wrap="square" rtlCol="0">
            <a:spAutoFit/>
          </a:bodyPr>
          <a:lstStyle/>
          <a:p>
            <a:pPr algn="ctr"/>
            <a:r>
              <a:rPr lang="en-US" sz="2000" b="1" dirty="0"/>
              <a:t>2</a:t>
            </a:r>
            <a:endParaRPr lang="en-IL" sz="2000" b="1" dirty="0"/>
          </a:p>
        </p:txBody>
      </p:sp>
      <p:pic>
        <p:nvPicPr>
          <p:cNvPr id="9" name="Picture 8">
            <a:extLst>
              <a:ext uri="{FF2B5EF4-FFF2-40B4-BE49-F238E27FC236}">
                <a16:creationId xmlns:a16="http://schemas.microsoft.com/office/drawing/2014/main" id="{334F440E-D6B8-F3D7-2D71-AACF4D1BF552}"/>
              </a:ext>
            </a:extLst>
          </p:cNvPr>
          <p:cNvPicPr>
            <a:picLocks noChangeAspect="1"/>
          </p:cNvPicPr>
          <p:nvPr/>
        </p:nvPicPr>
        <p:blipFill>
          <a:blip r:embed="rId4"/>
          <a:stretch>
            <a:fillRect/>
          </a:stretch>
        </p:blipFill>
        <p:spPr>
          <a:xfrm>
            <a:off x="9099744" y="1132120"/>
            <a:ext cx="2162477" cy="5487166"/>
          </a:xfrm>
          <a:prstGeom prst="rect">
            <a:avLst/>
          </a:prstGeom>
        </p:spPr>
      </p:pic>
    </p:spTree>
    <p:extLst>
      <p:ext uri="{BB962C8B-B14F-4D97-AF65-F5344CB8AC3E}">
        <p14:creationId xmlns:p14="http://schemas.microsoft.com/office/powerpoint/2010/main" val="1380465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9DD2C2-238A-53B4-F903-314C9820B2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0FF09A-A10D-CE9D-798F-82A7E12516E4}"/>
              </a:ext>
            </a:extLst>
          </p:cNvPr>
          <p:cNvSpPr>
            <a:spLocks noGrp="1"/>
          </p:cNvSpPr>
          <p:nvPr>
            <p:ph type="title"/>
          </p:nvPr>
        </p:nvSpPr>
        <p:spPr>
          <a:xfrm>
            <a:off x="838200" y="119317"/>
            <a:ext cx="10515600" cy="551156"/>
          </a:xfrm>
        </p:spPr>
        <p:txBody>
          <a:bodyPr>
            <a:normAutofit/>
          </a:bodyPr>
          <a:lstStyle/>
          <a:p>
            <a:r>
              <a:rPr lang="en-US" sz="3200" b="1" dirty="0">
                <a:solidFill>
                  <a:srgbClr val="000000"/>
                </a:solidFill>
                <a:latin typeface="Arial" panose="020B0604020202020204" pitchFamily="34" charset="0"/>
              </a:rPr>
              <a:t>Program operation scheme</a:t>
            </a:r>
            <a:endParaRPr lang="en-IL" sz="3200" dirty="0"/>
          </a:p>
        </p:txBody>
      </p:sp>
      <p:pic>
        <p:nvPicPr>
          <p:cNvPr id="7" name="Picture 6">
            <a:extLst>
              <a:ext uri="{FF2B5EF4-FFF2-40B4-BE49-F238E27FC236}">
                <a16:creationId xmlns:a16="http://schemas.microsoft.com/office/drawing/2014/main" id="{65F4D99C-15A8-66C7-6BE2-2208A18F0E35}"/>
              </a:ext>
            </a:extLst>
          </p:cNvPr>
          <p:cNvPicPr>
            <a:picLocks noChangeAspect="1"/>
          </p:cNvPicPr>
          <p:nvPr/>
        </p:nvPicPr>
        <p:blipFill>
          <a:blip r:embed="rId3"/>
          <a:stretch>
            <a:fillRect/>
          </a:stretch>
        </p:blipFill>
        <p:spPr>
          <a:xfrm>
            <a:off x="279133" y="737419"/>
            <a:ext cx="11633734" cy="119871"/>
          </a:xfrm>
          <a:prstGeom prst="rect">
            <a:avLst/>
          </a:prstGeom>
        </p:spPr>
      </p:pic>
      <p:sp>
        <p:nvSpPr>
          <p:cNvPr id="4" name="TextBox 3">
            <a:extLst>
              <a:ext uri="{FF2B5EF4-FFF2-40B4-BE49-F238E27FC236}">
                <a16:creationId xmlns:a16="http://schemas.microsoft.com/office/drawing/2014/main" id="{AD8A7194-8E46-243C-7130-A5621E531894}"/>
              </a:ext>
            </a:extLst>
          </p:cNvPr>
          <p:cNvSpPr txBox="1"/>
          <p:nvPr/>
        </p:nvSpPr>
        <p:spPr>
          <a:xfrm>
            <a:off x="11353800" y="194840"/>
            <a:ext cx="559066" cy="400110"/>
          </a:xfrm>
          <a:prstGeom prst="rect">
            <a:avLst/>
          </a:prstGeom>
          <a:noFill/>
          <a:ln>
            <a:solidFill>
              <a:schemeClr val="accent1"/>
            </a:solidFill>
          </a:ln>
        </p:spPr>
        <p:txBody>
          <a:bodyPr wrap="square" rtlCol="0">
            <a:spAutoFit/>
          </a:bodyPr>
          <a:lstStyle/>
          <a:p>
            <a:pPr algn="ctr"/>
            <a:r>
              <a:rPr lang="en-US" sz="2000" b="1" dirty="0"/>
              <a:t>1</a:t>
            </a:r>
            <a:endParaRPr lang="en-IL" sz="2000" b="1" dirty="0"/>
          </a:p>
        </p:txBody>
      </p:sp>
      <p:sp>
        <p:nvSpPr>
          <p:cNvPr id="8" name="TextBox 7">
            <a:extLst>
              <a:ext uri="{FF2B5EF4-FFF2-40B4-BE49-F238E27FC236}">
                <a16:creationId xmlns:a16="http://schemas.microsoft.com/office/drawing/2014/main" id="{C6D58658-8365-1980-3269-79330771A0FC}"/>
              </a:ext>
            </a:extLst>
          </p:cNvPr>
          <p:cNvSpPr txBox="1"/>
          <p:nvPr/>
        </p:nvSpPr>
        <p:spPr>
          <a:xfrm>
            <a:off x="2723653" y="1040842"/>
            <a:ext cx="1515534" cy="1669368"/>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Retrieve Patient Information from Database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FD376332-D9F4-4517-28F5-9710B54359F7}"/>
              </a:ext>
            </a:extLst>
          </p:cNvPr>
          <p:cNvSpPr txBox="1"/>
          <p:nvPr/>
        </p:nvSpPr>
        <p:spPr>
          <a:xfrm>
            <a:off x="292927" y="1275359"/>
            <a:ext cx="1752722" cy="1200329"/>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r>
              <a:rPr lang="en-IL" sz="1800" b="1" kern="100" dirty="0">
                <a:effectLst/>
                <a:latin typeface="Aptos" panose="020B0004020202020204" pitchFamily="34" charset="0"/>
                <a:ea typeface="Aptos" panose="020B0004020202020204" pitchFamily="34" charset="0"/>
                <a:cs typeface="Arial" panose="020B0604020202020204" pitchFamily="34" charset="0"/>
              </a:rPr>
              <a:t>Patient Identification or New Patient Registration</a:t>
            </a:r>
            <a:r>
              <a:rPr lang="ru-RU" dirty="0"/>
              <a:t> </a:t>
            </a:r>
            <a:endParaRPr lang="en-IL" dirty="0"/>
          </a:p>
        </p:txBody>
      </p:sp>
      <p:cxnSp>
        <p:nvCxnSpPr>
          <p:cNvPr id="29" name="Connector: Elbow 28">
            <a:extLst>
              <a:ext uri="{FF2B5EF4-FFF2-40B4-BE49-F238E27FC236}">
                <a16:creationId xmlns:a16="http://schemas.microsoft.com/office/drawing/2014/main" id="{6B122CF2-C31F-C009-1E9F-6C04F066E326}"/>
              </a:ext>
            </a:extLst>
          </p:cNvPr>
          <p:cNvCxnSpPr>
            <a:cxnSpLocks/>
            <a:stCxn id="10" idx="3"/>
            <a:endCxn id="8" idx="1"/>
          </p:cNvCxnSpPr>
          <p:nvPr/>
        </p:nvCxnSpPr>
        <p:spPr>
          <a:xfrm>
            <a:off x="2045649" y="1875524"/>
            <a:ext cx="678004" cy="2"/>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or: Elbow 31">
            <a:extLst>
              <a:ext uri="{FF2B5EF4-FFF2-40B4-BE49-F238E27FC236}">
                <a16:creationId xmlns:a16="http://schemas.microsoft.com/office/drawing/2014/main" id="{F4134B0C-A388-ED6C-4144-6A19D7431789}"/>
              </a:ext>
            </a:extLst>
          </p:cNvPr>
          <p:cNvCxnSpPr>
            <a:cxnSpLocks/>
            <a:stCxn id="8" idx="3"/>
          </p:cNvCxnSpPr>
          <p:nvPr/>
        </p:nvCxnSpPr>
        <p:spPr>
          <a:xfrm flipV="1">
            <a:off x="4239187" y="1875525"/>
            <a:ext cx="681511" cy="1"/>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5859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B0E866-2A01-616F-2F5C-E1816C95F7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5937BA-3A11-994E-5181-FD912F336D0E}"/>
              </a:ext>
            </a:extLst>
          </p:cNvPr>
          <p:cNvSpPr>
            <a:spLocks noGrp="1"/>
          </p:cNvSpPr>
          <p:nvPr>
            <p:ph type="title"/>
          </p:nvPr>
        </p:nvSpPr>
        <p:spPr>
          <a:xfrm>
            <a:off x="838200" y="119317"/>
            <a:ext cx="10515600" cy="551156"/>
          </a:xfrm>
        </p:spPr>
        <p:txBody>
          <a:bodyPr>
            <a:normAutofit/>
          </a:bodyPr>
          <a:lstStyle/>
          <a:p>
            <a:r>
              <a:rPr lang="en-US" sz="3200" b="1" dirty="0">
                <a:solidFill>
                  <a:srgbClr val="000000"/>
                </a:solidFill>
                <a:latin typeface="Arial" panose="020B0604020202020204" pitchFamily="34" charset="0"/>
              </a:rPr>
              <a:t>Program operation scheme</a:t>
            </a:r>
            <a:endParaRPr lang="en-IL" sz="3200" dirty="0"/>
          </a:p>
        </p:txBody>
      </p:sp>
      <p:pic>
        <p:nvPicPr>
          <p:cNvPr id="7" name="Picture 6">
            <a:extLst>
              <a:ext uri="{FF2B5EF4-FFF2-40B4-BE49-F238E27FC236}">
                <a16:creationId xmlns:a16="http://schemas.microsoft.com/office/drawing/2014/main" id="{4D121666-E441-8E26-3515-D8D0CE493613}"/>
              </a:ext>
            </a:extLst>
          </p:cNvPr>
          <p:cNvPicPr>
            <a:picLocks noChangeAspect="1"/>
          </p:cNvPicPr>
          <p:nvPr/>
        </p:nvPicPr>
        <p:blipFill>
          <a:blip r:embed="rId3"/>
          <a:stretch>
            <a:fillRect/>
          </a:stretch>
        </p:blipFill>
        <p:spPr>
          <a:xfrm>
            <a:off x="279133" y="737419"/>
            <a:ext cx="11633734" cy="119871"/>
          </a:xfrm>
          <a:prstGeom prst="rect">
            <a:avLst/>
          </a:prstGeom>
        </p:spPr>
      </p:pic>
      <p:sp>
        <p:nvSpPr>
          <p:cNvPr id="4" name="TextBox 3">
            <a:extLst>
              <a:ext uri="{FF2B5EF4-FFF2-40B4-BE49-F238E27FC236}">
                <a16:creationId xmlns:a16="http://schemas.microsoft.com/office/drawing/2014/main" id="{FC256019-BE41-5354-11AA-90E891687222}"/>
              </a:ext>
            </a:extLst>
          </p:cNvPr>
          <p:cNvSpPr txBox="1"/>
          <p:nvPr/>
        </p:nvSpPr>
        <p:spPr>
          <a:xfrm>
            <a:off x="11353800" y="194840"/>
            <a:ext cx="559066" cy="400110"/>
          </a:xfrm>
          <a:prstGeom prst="rect">
            <a:avLst/>
          </a:prstGeom>
          <a:noFill/>
          <a:ln>
            <a:solidFill>
              <a:schemeClr val="accent1"/>
            </a:solidFill>
          </a:ln>
        </p:spPr>
        <p:txBody>
          <a:bodyPr wrap="square" rtlCol="0">
            <a:spAutoFit/>
          </a:bodyPr>
          <a:lstStyle/>
          <a:p>
            <a:pPr algn="ctr"/>
            <a:r>
              <a:rPr lang="en-US" sz="2000" b="1" dirty="0"/>
              <a:t>1</a:t>
            </a:r>
            <a:endParaRPr lang="en-IL" sz="2000" b="1" dirty="0"/>
          </a:p>
        </p:txBody>
      </p:sp>
      <p:sp>
        <p:nvSpPr>
          <p:cNvPr id="8" name="TextBox 7">
            <a:extLst>
              <a:ext uri="{FF2B5EF4-FFF2-40B4-BE49-F238E27FC236}">
                <a16:creationId xmlns:a16="http://schemas.microsoft.com/office/drawing/2014/main" id="{5D6D0F81-DC7E-8645-76A1-D09345D77D8D}"/>
              </a:ext>
            </a:extLst>
          </p:cNvPr>
          <p:cNvSpPr txBox="1"/>
          <p:nvPr/>
        </p:nvSpPr>
        <p:spPr>
          <a:xfrm>
            <a:off x="2723653" y="1040842"/>
            <a:ext cx="1515534" cy="1669368"/>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Retrieve Patient Information from Database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5534FCE5-D54E-71F7-5D02-10A83C659CB4}"/>
              </a:ext>
            </a:extLst>
          </p:cNvPr>
          <p:cNvSpPr txBox="1"/>
          <p:nvPr/>
        </p:nvSpPr>
        <p:spPr>
          <a:xfrm>
            <a:off x="292927" y="1275359"/>
            <a:ext cx="1752722" cy="1200329"/>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r>
              <a:rPr lang="en-IL" sz="1800" b="1" kern="100" dirty="0">
                <a:effectLst/>
                <a:latin typeface="Aptos" panose="020B0004020202020204" pitchFamily="34" charset="0"/>
                <a:ea typeface="Aptos" panose="020B0004020202020204" pitchFamily="34" charset="0"/>
                <a:cs typeface="Arial" panose="020B0604020202020204" pitchFamily="34" charset="0"/>
              </a:rPr>
              <a:t>Patient Identification or New Patient Registration</a:t>
            </a:r>
            <a:r>
              <a:rPr lang="ru-RU" dirty="0"/>
              <a:t> </a:t>
            </a:r>
            <a:endParaRPr lang="en-IL" dirty="0"/>
          </a:p>
        </p:txBody>
      </p:sp>
      <p:sp>
        <p:nvSpPr>
          <p:cNvPr id="5" name="TextBox 4">
            <a:extLst>
              <a:ext uri="{FF2B5EF4-FFF2-40B4-BE49-F238E27FC236}">
                <a16:creationId xmlns:a16="http://schemas.microsoft.com/office/drawing/2014/main" id="{B11D69A1-7336-5AF2-08AA-5D762F6C4CA6}"/>
              </a:ext>
            </a:extLst>
          </p:cNvPr>
          <p:cNvSpPr txBox="1"/>
          <p:nvPr/>
        </p:nvSpPr>
        <p:spPr>
          <a:xfrm>
            <a:off x="4920698" y="1200115"/>
            <a:ext cx="1515534" cy="1350819"/>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Record and Recognize Patient’s Speech</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9CCDB9F2-1F99-9F7E-1714-C739FE427C3A}"/>
              </a:ext>
            </a:extLst>
          </p:cNvPr>
          <p:cNvSpPr txBox="1"/>
          <p:nvPr/>
        </p:nvSpPr>
        <p:spPr>
          <a:xfrm>
            <a:off x="7075404" y="2584287"/>
            <a:ext cx="1770447" cy="1032270"/>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Analyse Emotional Tone of Voice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8106C5E2-505E-6FA5-54EE-D8EF5C628371}"/>
              </a:ext>
            </a:extLst>
          </p:cNvPr>
          <p:cNvSpPr txBox="1"/>
          <p:nvPr/>
        </p:nvSpPr>
        <p:spPr>
          <a:xfrm>
            <a:off x="7075405" y="1045379"/>
            <a:ext cx="1770446" cy="1350819"/>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US" b="1" kern="100" dirty="0">
                <a:latin typeface="Aptos" panose="020B0004020202020204" pitchFamily="34" charset="0"/>
                <a:ea typeface="Aptos" panose="020B0004020202020204" pitchFamily="34" charset="0"/>
                <a:cs typeface="Arial" panose="020B0604020202020204" pitchFamily="34" charset="0"/>
              </a:rPr>
              <a:t>Search </a:t>
            </a:r>
            <a:r>
              <a:rPr lang="en-IL" sz="1800" b="1" kern="100" dirty="0">
                <a:effectLst/>
                <a:latin typeface="Aptos" panose="020B0004020202020204" pitchFamily="34" charset="0"/>
                <a:ea typeface="Aptos" panose="020B0004020202020204" pitchFamily="34" charset="0"/>
                <a:cs typeface="Arial" panose="020B0604020202020204" pitchFamily="34" charset="0"/>
              </a:rPr>
              <a:t>Similar and Dissimilar Sessions</a:t>
            </a:r>
            <a:r>
              <a:rPr lang="ru-RU" sz="1800" b="1" kern="100" dirty="0">
                <a:effectLst/>
                <a:latin typeface="Aptos" panose="020B0004020202020204" pitchFamily="34" charset="0"/>
                <a:ea typeface="Aptos" panose="020B0004020202020204" pitchFamily="34" charset="0"/>
                <a:cs typeface="Arial" panose="020B0604020202020204" pitchFamily="34" charset="0"/>
              </a:rPr>
              <a:t> </a:t>
            </a:r>
            <a:r>
              <a:rPr lang="en-US" sz="1800" b="1" kern="100" dirty="0">
                <a:effectLst/>
                <a:latin typeface="Aptos" panose="020B0004020202020204" pitchFamily="34" charset="0"/>
                <a:ea typeface="Aptos" panose="020B0004020202020204" pitchFamily="34" charset="0"/>
                <a:cs typeface="Arial" panose="020B0604020202020204" pitchFamily="34" charset="0"/>
              </a:rPr>
              <a:t>in </a:t>
            </a:r>
            <a:r>
              <a:rPr lang="en-IL" sz="1800" b="1" kern="100" dirty="0">
                <a:effectLst/>
                <a:latin typeface="Aptos" panose="020B0004020202020204" pitchFamily="34" charset="0"/>
                <a:ea typeface="Aptos" panose="020B0004020202020204" pitchFamily="34" charset="0"/>
                <a:cs typeface="Arial" panose="020B0604020202020204" pitchFamily="34" charset="0"/>
              </a:rPr>
              <a:t>Database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15" name="Picture 14">
            <a:extLst>
              <a:ext uri="{FF2B5EF4-FFF2-40B4-BE49-F238E27FC236}">
                <a16:creationId xmlns:a16="http://schemas.microsoft.com/office/drawing/2014/main" id="{C3251AD4-864E-8FE1-0172-C5BABB10215F}"/>
              </a:ext>
            </a:extLst>
          </p:cNvPr>
          <p:cNvPicPr>
            <a:picLocks noChangeAspect="1"/>
          </p:cNvPicPr>
          <p:nvPr/>
        </p:nvPicPr>
        <p:blipFill>
          <a:blip r:embed="rId4"/>
          <a:stretch>
            <a:fillRect/>
          </a:stretch>
        </p:blipFill>
        <p:spPr>
          <a:xfrm>
            <a:off x="6019572" y="2001692"/>
            <a:ext cx="392879" cy="536510"/>
          </a:xfrm>
          <a:prstGeom prst="rect">
            <a:avLst/>
          </a:prstGeom>
        </p:spPr>
      </p:pic>
      <p:cxnSp>
        <p:nvCxnSpPr>
          <p:cNvPr id="29" name="Connector: Elbow 28">
            <a:extLst>
              <a:ext uri="{FF2B5EF4-FFF2-40B4-BE49-F238E27FC236}">
                <a16:creationId xmlns:a16="http://schemas.microsoft.com/office/drawing/2014/main" id="{4EAAFBB5-F1CC-4A0D-09FB-A825F3F76E90}"/>
              </a:ext>
            </a:extLst>
          </p:cNvPr>
          <p:cNvCxnSpPr>
            <a:cxnSpLocks/>
            <a:stCxn id="10" idx="3"/>
            <a:endCxn id="8" idx="1"/>
          </p:cNvCxnSpPr>
          <p:nvPr/>
        </p:nvCxnSpPr>
        <p:spPr>
          <a:xfrm>
            <a:off x="2045649" y="1875524"/>
            <a:ext cx="678004" cy="2"/>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or: Elbow 31">
            <a:extLst>
              <a:ext uri="{FF2B5EF4-FFF2-40B4-BE49-F238E27FC236}">
                <a16:creationId xmlns:a16="http://schemas.microsoft.com/office/drawing/2014/main" id="{0F9CE401-FABD-9C08-CC7E-856FD9B207D2}"/>
              </a:ext>
            </a:extLst>
          </p:cNvPr>
          <p:cNvCxnSpPr>
            <a:cxnSpLocks/>
            <a:stCxn id="8" idx="3"/>
            <a:endCxn id="5" idx="1"/>
          </p:cNvCxnSpPr>
          <p:nvPr/>
        </p:nvCxnSpPr>
        <p:spPr>
          <a:xfrm flipV="1">
            <a:off x="4239187" y="1875525"/>
            <a:ext cx="681511" cy="1"/>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Connector: Elbow 47">
            <a:extLst>
              <a:ext uri="{FF2B5EF4-FFF2-40B4-BE49-F238E27FC236}">
                <a16:creationId xmlns:a16="http://schemas.microsoft.com/office/drawing/2014/main" id="{96C71DE9-F258-4D2E-379A-8558D621F538}"/>
              </a:ext>
            </a:extLst>
          </p:cNvPr>
          <p:cNvCxnSpPr>
            <a:cxnSpLocks/>
            <a:stCxn id="5" idx="3"/>
            <a:endCxn id="13" idx="1"/>
          </p:cNvCxnSpPr>
          <p:nvPr/>
        </p:nvCxnSpPr>
        <p:spPr>
          <a:xfrm flipV="1">
            <a:off x="6436232" y="1720789"/>
            <a:ext cx="639173" cy="154736"/>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 name="Connector: Elbow 50">
            <a:extLst>
              <a:ext uri="{FF2B5EF4-FFF2-40B4-BE49-F238E27FC236}">
                <a16:creationId xmlns:a16="http://schemas.microsoft.com/office/drawing/2014/main" id="{1F5C3ED5-8FE7-EF47-ACB6-DBB521E5478E}"/>
              </a:ext>
            </a:extLst>
          </p:cNvPr>
          <p:cNvCxnSpPr>
            <a:cxnSpLocks/>
            <a:stCxn id="5" idx="3"/>
            <a:endCxn id="6" idx="1"/>
          </p:cNvCxnSpPr>
          <p:nvPr/>
        </p:nvCxnSpPr>
        <p:spPr>
          <a:xfrm>
            <a:off x="6436232" y="1875525"/>
            <a:ext cx="639172" cy="1224897"/>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7947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E22D45-627F-3A46-889B-B9EF23C81A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B9AF5C-6263-6566-7AEF-280979DCE781}"/>
              </a:ext>
            </a:extLst>
          </p:cNvPr>
          <p:cNvSpPr>
            <a:spLocks noGrp="1"/>
          </p:cNvSpPr>
          <p:nvPr>
            <p:ph type="title"/>
          </p:nvPr>
        </p:nvSpPr>
        <p:spPr>
          <a:xfrm>
            <a:off x="838200" y="119317"/>
            <a:ext cx="10515600" cy="551156"/>
          </a:xfrm>
        </p:spPr>
        <p:txBody>
          <a:bodyPr>
            <a:normAutofit/>
          </a:bodyPr>
          <a:lstStyle/>
          <a:p>
            <a:r>
              <a:rPr lang="en-US" sz="3200" b="1" dirty="0">
                <a:solidFill>
                  <a:srgbClr val="000000"/>
                </a:solidFill>
                <a:latin typeface="Arial" panose="020B0604020202020204" pitchFamily="34" charset="0"/>
              </a:rPr>
              <a:t>Program operation scheme</a:t>
            </a:r>
            <a:endParaRPr lang="en-IL" sz="3200" dirty="0"/>
          </a:p>
        </p:txBody>
      </p:sp>
      <p:pic>
        <p:nvPicPr>
          <p:cNvPr id="7" name="Picture 6">
            <a:extLst>
              <a:ext uri="{FF2B5EF4-FFF2-40B4-BE49-F238E27FC236}">
                <a16:creationId xmlns:a16="http://schemas.microsoft.com/office/drawing/2014/main" id="{619EEA08-3989-7C72-D9F3-4EF2173109EA}"/>
              </a:ext>
            </a:extLst>
          </p:cNvPr>
          <p:cNvPicPr>
            <a:picLocks noChangeAspect="1"/>
          </p:cNvPicPr>
          <p:nvPr/>
        </p:nvPicPr>
        <p:blipFill>
          <a:blip r:embed="rId3"/>
          <a:stretch>
            <a:fillRect/>
          </a:stretch>
        </p:blipFill>
        <p:spPr>
          <a:xfrm>
            <a:off x="279133" y="737419"/>
            <a:ext cx="11633734" cy="119871"/>
          </a:xfrm>
          <a:prstGeom prst="rect">
            <a:avLst/>
          </a:prstGeom>
        </p:spPr>
      </p:pic>
      <p:sp>
        <p:nvSpPr>
          <p:cNvPr id="4" name="TextBox 3">
            <a:extLst>
              <a:ext uri="{FF2B5EF4-FFF2-40B4-BE49-F238E27FC236}">
                <a16:creationId xmlns:a16="http://schemas.microsoft.com/office/drawing/2014/main" id="{807E7C87-E939-DE23-0C71-1167723DB1A1}"/>
              </a:ext>
            </a:extLst>
          </p:cNvPr>
          <p:cNvSpPr txBox="1"/>
          <p:nvPr/>
        </p:nvSpPr>
        <p:spPr>
          <a:xfrm>
            <a:off x="11353800" y="194840"/>
            <a:ext cx="559066" cy="400110"/>
          </a:xfrm>
          <a:prstGeom prst="rect">
            <a:avLst/>
          </a:prstGeom>
          <a:noFill/>
          <a:ln>
            <a:solidFill>
              <a:schemeClr val="accent1"/>
            </a:solidFill>
          </a:ln>
        </p:spPr>
        <p:txBody>
          <a:bodyPr wrap="square" rtlCol="0">
            <a:spAutoFit/>
          </a:bodyPr>
          <a:lstStyle/>
          <a:p>
            <a:pPr algn="ctr"/>
            <a:r>
              <a:rPr lang="en-US" sz="2000" b="1" dirty="0"/>
              <a:t>1</a:t>
            </a:r>
            <a:endParaRPr lang="en-IL" sz="2000" b="1" dirty="0"/>
          </a:p>
        </p:txBody>
      </p:sp>
      <p:sp>
        <p:nvSpPr>
          <p:cNvPr id="8" name="TextBox 7">
            <a:extLst>
              <a:ext uri="{FF2B5EF4-FFF2-40B4-BE49-F238E27FC236}">
                <a16:creationId xmlns:a16="http://schemas.microsoft.com/office/drawing/2014/main" id="{299BF9C9-22EA-471F-3F10-7E3B82DED6DD}"/>
              </a:ext>
            </a:extLst>
          </p:cNvPr>
          <p:cNvSpPr txBox="1"/>
          <p:nvPr/>
        </p:nvSpPr>
        <p:spPr>
          <a:xfrm>
            <a:off x="2723653" y="1040842"/>
            <a:ext cx="1515534" cy="1669368"/>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Retrieve Patient Information from Database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EA339705-3EF5-385E-B3C2-51ACBC01715C}"/>
              </a:ext>
            </a:extLst>
          </p:cNvPr>
          <p:cNvSpPr txBox="1"/>
          <p:nvPr/>
        </p:nvSpPr>
        <p:spPr>
          <a:xfrm>
            <a:off x="292927" y="1275359"/>
            <a:ext cx="1752722" cy="1200329"/>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r>
              <a:rPr lang="en-IL" sz="1800" b="1" kern="100" dirty="0">
                <a:effectLst/>
                <a:latin typeface="Aptos" panose="020B0004020202020204" pitchFamily="34" charset="0"/>
                <a:ea typeface="Aptos" panose="020B0004020202020204" pitchFamily="34" charset="0"/>
                <a:cs typeface="Arial" panose="020B0604020202020204" pitchFamily="34" charset="0"/>
              </a:rPr>
              <a:t>Patient Identification or New Patient Registration</a:t>
            </a:r>
            <a:r>
              <a:rPr lang="ru-RU" dirty="0"/>
              <a:t> </a:t>
            </a:r>
            <a:endParaRPr lang="en-IL" dirty="0"/>
          </a:p>
        </p:txBody>
      </p:sp>
      <p:sp>
        <p:nvSpPr>
          <p:cNvPr id="5" name="TextBox 4">
            <a:extLst>
              <a:ext uri="{FF2B5EF4-FFF2-40B4-BE49-F238E27FC236}">
                <a16:creationId xmlns:a16="http://schemas.microsoft.com/office/drawing/2014/main" id="{C78BA092-228C-F68F-D0F9-9FF6263041C9}"/>
              </a:ext>
            </a:extLst>
          </p:cNvPr>
          <p:cNvSpPr txBox="1"/>
          <p:nvPr/>
        </p:nvSpPr>
        <p:spPr>
          <a:xfrm>
            <a:off x="4920698" y="1200115"/>
            <a:ext cx="1515534" cy="1350819"/>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Record and Recognize Patient’s Speech</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258E18B1-DC87-D8C6-85A4-965324109AD8}"/>
              </a:ext>
            </a:extLst>
          </p:cNvPr>
          <p:cNvSpPr txBox="1"/>
          <p:nvPr/>
        </p:nvSpPr>
        <p:spPr>
          <a:xfrm>
            <a:off x="7075404" y="2584287"/>
            <a:ext cx="1770447" cy="1032270"/>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Analyse Emotional Tone of Voice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02BEBFB7-C581-BDC5-8DEC-A5E2FCD9FD11}"/>
              </a:ext>
            </a:extLst>
          </p:cNvPr>
          <p:cNvSpPr txBox="1"/>
          <p:nvPr/>
        </p:nvSpPr>
        <p:spPr>
          <a:xfrm>
            <a:off x="7075405" y="1045379"/>
            <a:ext cx="1770446" cy="1350819"/>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US" b="1" kern="100" dirty="0">
                <a:latin typeface="Aptos" panose="020B0004020202020204" pitchFamily="34" charset="0"/>
                <a:ea typeface="Aptos" panose="020B0004020202020204" pitchFamily="34" charset="0"/>
                <a:cs typeface="Arial" panose="020B0604020202020204" pitchFamily="34" charset="0"/>
              </a:rPr>
              <a:t>Search </a:t>
            </a:r>
            <a:r>
              <a:rPr lang="en-IL" sz="1800" b="1" kern="100" dirty="0">
                <a:effectLst/>
                <a:latin typeface="Aptos" panose="020B0004020202020204" pitchFamily="34" charset="0"/>
                <a:ea typeface="Aptos" panose="020B0004020202020204" pitchFamily="34" charset="0"/>
                <a:cs typeface="Arial" panose="020B0604020202020204" pitchFamily="34" charset="0"/>
              </a:rPr>
              <a:t>Similar and Dissimilar Sessions</a:t>
            </a:r>
            <a:r>
              <a:rPr lang="ru-RU" sz="1800" b="1" kern="100" dirty="0">
                <a:effectLst/>
                <a:latin typeface="Aptos" panose="020B0004020202020204" pitchFamily="34" charset="0"/>
                <a:ea typeface="Aptos" panose="020B0004020202020204" pitchFamily="34" charset="0"/>
                <a:cs typeface="Arial" panose="020B0604020202020204" pitchFamily="34" charset="0"/>
              </a:rPr>
              <a:t> </a:t>
            </a:r>
            <a:r>
              <a:rPr lang="en-US" sz="1800" b="1" kern="100" dirty="0">
                <a:effectLst/>
                <a:latin typeface="Aptos" panose="020B0004020202020204" pitchFamily="34" charset="0"/>
                <a:ea typeface="Aptos" panose="020B0004020202020204" pitchFamily="34" charset="0"/>
                <a:cs typeface="Arial" panose="020B0604020202020204" pitchFamily="34" charset="0"/>
              </a:rPr>
              <a:t>in </a:t>
            </a:r>
            <a:r>
              <a:rPr lang="en-IL" sz="1800" b="1" kern="100" dirty="0">
                <a:effectLst/>
                <a:latin typeface="Aptos" panose="020B0004020202020204" pitchFamily="34" charset="0"/>
                <a:ea typeface="Aptos" panose="020B0004020202020204" pitchFamily="34" charset="0"/>
                <a:cs typeface="Arial" panose="020B0604020202020204" pitchFamily="34" charset="0"/>
              </a:rPr>
              <a:t>Database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9499EB6C-4037-3D65-4153-ADDD88780346}"/>
              </a:ext>
            </a:extLst>
          </p:cNvPr>
          <p:cNvSpPr txBox="1"/>
          <p:nvPr/>
        </p:nvSpPr>
        <p:spPr>
          <a:xfrm>
            <a:off x="9516233" y="1023877"/>
            <a:ext cx="2426869" cy="2862322"/>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r>
              <a:rPr lang="en-US" b="1" dirty="0"/>
              <a:t>Fine-tuned LLM</a:t>
            </a:r>
            <a:r>
              <a:rPr lang="en-IL" sz="1800" b="1" kern="100" dirty="0">
                <a:effectLst/>
                <a:latin typeface="Aptos" panose="020B0004020202020204" pitchFamily="34" charset="0"/>
                <a:ea typeface="Aptos" panose="020B0004020202020204" pitchFamily="34" charset="0"/>
                <a:cs typeface="Arial" panose="020B0604020202020204" pitchFamily="34" charset="0"/>
              </a:rPr>
              <a:t> “Psychologist” </a:t>
            </a:r>
            <a:r>
              <a:rPr lang="en-IL" sz="1800" kern="100" dirty="0">
                <a:effectLst/>
                <a:latin typeface="Aptos" panose="020B0004020202020204" pitchFamily="34" charset="0"/>
                <a:ea typeface="Aptos" panose="020B0004020202020204" pitchFamily="34" charset="0"/>
                <a:cs typeface="Arial" panose="020B0604020202020204" pitchFamily="34" charset="0"/>
              </a:rPr>
              <a:t>Receives</a:t>
            </a:r>
            <a:r>
              <a:rPr lang="ru-RU" sz="1800" kern="100" dirty="0">
                <a:effectLst/>
                <a:latin typeface="Aptos" panose="020B0004020202020204" pitchFamily="34" charset="0"/>
                <a:ea typeface="Aptos" panose="020B0004020202020204" pitchFamily="34" charset="0"/>
                <a:cs typeface="Arial" panose="020B0604020202020204" pitchFamily="34" charset="0"/>
              </a:rPr>
              <a:t> </a:t>
            </a:r>
            <a:r>
              <a:rPr lang="en-US" sz="1800" kern="100" dirty="0">
                <a:effectLst/>
                <a:latin typeface="Aptos" panose="020B0004020202020204" pitchFamily="34" charset="0"/>
                <a:ea typeface="Aptos" panose="020B0004020202020204" pitchFamily="34" charset="0"/>
                <a:cs typeface="Arial" panose="020B0604020202020204" pitchFamily="34" charset="0"/>
              </a:rPr>
              <a:t>for answer</a:t>
            </a:r>
            <a:r>
              <a:rPr lang="en-IL" sz="1800" kern="100" dirty="0">
                <a:effectLst/>
                <a:latin typeface="Aptos" panose="020B0004020202020204" pitchFamily="34" charset="0"/>
                <a:ea typeface="Aptos" panose="020B0004020202020204" pitchFamily="34" charset="0"/>
                <a:cs typeface="Arial" panose="020B0604020202020204" pitchFamily="34" charset="0"/>
              </a:rPr>
              <a:t>: current session transcript, patient information, summary of the previous session, similar</a:t>
            </a:r>
            <a:r>
              <a:rPr lang="en-US" sz="1800" kern="100" dirty="0">
                <a:effectLst/>
                <a:latin typeface="Aptos" panose="020B0004020202020204" pitchFamily="34" charset="0"/>
                <a:ea typeface="Aptos" panose="020B0004020202020204" pitchFamily="34" charset="0"/>
                <a:cs typeface="Arial" panose="020B0604020202020204" pitchFamily="34" charset="0"/>
              </a:rPr>
              <a:t> and </a:t>
            </a:r>
            <a:r>
              <a:rPr lang="en-IL" sz="1800" kern="100" dirty="0">
                <a:effectLst/>
                <a:latin typeface="Aptos" panose="020B0004020202020204" pitchFamily="34" charset="0"/>
                <a:ea typeface="Aptos" panose="020B0004020202020204" pitchFamily="34" charset="0"/>
                <a:cs typeface="Arial" panose="020B0604020202020204" pitchFamily="34" charset="0"/>
              </a:rPr>
              <a:t>dissimilar sessions</a:t>
            </a:r>
            <a:r>
              <a:rPr lang="en-US" kern="100" dirty="0">
                <a:latin typeface="Aptos" panose="020B0004020202020204" pitchFamily="34" charset="0"/>
                <a:ea typeface="Aptos" panose="020B0004020202020204" pitchFamily="34" charset="0"/>
                <a:cs typeface="Arial" panose="020B0604020202020204" pitchFamily="34" charset="0"/>
              </a:rPr>
              <a:t>, emotion description</a:t>
            </a:r>
            <a:r>
              <a:rPr lang="en-IL" sz="1800" kern="100" dirty="0">
                <a:effectLst/>
                <a:latin typeface="Aptos" panose="020B0004020202020204" pitchFamily="34" charset="0"/>
                <a:ea typeface="Aptos" panose="020B0004020202020204" pitchFamily="34" charset="0"/>
                <a:cs typeface="Arial" panose="020B0604020202020204" pitchFamily="34" charset="0"/>
              </a:rPr>
              <a:t>.</a:t>
            </a:r>
            <a:endParaRPr lang="en-IL" dirty="0"/>
          </a:p>
        </p:txBody>
      </p:sp>
      <p:pic>
        <p:nvPicPr>
          <p:cNvPr id="15" name="Picture 14">
            <a:extLst>
              <a:ext uri="{FF2B5EF4-FFF2-40B4-BE49-F238E27FC236}">
                <a16:creationId xmlns:a16="http://schemas.microsoft.com/office/drawing/2014/main" id="{05622379-0B76-A19B-6B0B-CC267F9B129F}"/>
              </a:ext>
            </a:extLst>
          </p:cNvPr>
          <p:cNvPicPr>
            <a:picLocks noChangeAspect="1"/>
          </p:cNvPicPr>
          <p:nvPr/>
        </p:nvPicPr>
        <p:blipFill>
          <a:blip r:embed="rId4"/>
          <a:stretch>
            <a:fillRect/>
          </a:stretch>
        </p:blipFill>
        <p:spPr>
          <a:xfrm>
            <a:off x="6019572" y="2001692"/>
            <a:ext cx="392879" cy="536510"/>
          </a:xfrm>
          <a:prstGeom prst="rect">
            <a:avLst/>
          </a:prstGeom>
        </p:spPr>
      </p:pic>
      <p:cxnSp>
        <p:nvCxnSpPr>
          <p:cNvPr id="21" name="Connector: Elbow 20">
            <a:extLst>
              <a:ext uri="{FF2B5EF4-FFF2-40B4-BE49-F238E27FC236}">
                <a16:creationId xmlns:a16="http://schemas.microsoft.com/office/drawing/2014/main" id="{B97531AE-5F4C-83B3-C83A-7553D4F4031A}"/>
              </a:ext>
            </a:extLst>
          </p:cNvPr>
          <p:cNvCxnSpPr>
            <a:cxnSpLocks/>
            <a:stCxn id="13" idx="3"/>
            <a:endCxn id="16" idx="1"/>
          </p:cNvCxnSpPr>
          <p:nvPr/>
        </p:nvCxnSpPr>
        <p:spPr>
          <a:xfrm>
            <a:off x="8845851" y="1720789"/>
            <a:ext cx="670382" cy="734249"/>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Connector: Elbow 24">
            <a:extLst>
              <a:ext uri="{FF2B5EF4-FFF2-40B4-BE49-F238E27FC236}">
                <a16:creationId xmlns:a16="http://schemas.microsoft.com/office/drawing/2014/main" id="{A621DFAB-F9A4-6BB7-86D4-BD73010C8B79}"/>
              </a:ext>
            </a:extLst>
          </p:cNvPr>
          <p:cNvCxnSpPr>
            <a:cxnSpLocks/>
            <a:stCxn id="6" idx="3"/>
            <a:endCxn id="16" idx="1"/>
          </p:cNvCxnSpPr>
          <p:nvPr/>
        </p:nvCxnSpPr>
        <p:spPr>
          <a:xfrm flipV="1">
            <a:off x="8845851" y="2455038"/>
            <a:ext cx="670382" cy="645384"/>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Connector: Elbow 28">
            <a:extLst>
              <a:ext uri="{FF2B5EF4-FFF2-40B4-BE49-F238E27FC236}">
                <a16:creationId xmlns:a16="http://schemas.microsoft.com/office/drawing/2014/main" id="{92B4A309-66A8-A8AA-7922-7931AB54814B}"/>
              </a:ext>
            </a:extLst>
          </p:cNvPr>
          <p:cNvCxnSpPr>
            <a:cxnSpLocks/>
            <a:stCxn id="10" idx="3"/>
            <a:endCxn id="8" idx="1"/>
          </p:cNvCxnSpPr>
          <p:nvPr/>
        </p:nvCxnSpPr>
        <p:spPr>
          <a:xfrm>
            <a:off x="2045649" y="1875524"/>
            <a:ext cx="678004" cy="2"/>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or: Elbow 31">
            <a:extLst>
              <a:ext uri="{FF2B5EF4-FFF2-40B4-BE49-F238E27FC236}">
                <a16:creationId xmlns:a16="http://schemas.microsoft.com/office/drawing/2014/main" id="{44619C94-6049-9A2D-FCA0-26F22F3668ED}"/>
              </a:ext>
            </a:extLst>
          </p:cNvPr>
          <p:cNvCxnSpPr>
            <a:cxnSpLocks/>
            <a:stCxn id="8" idx="3"/>
            <a:endCxn id="5" idx="1"/>
          </p:cNvCxnSpPr>
          <p:nvPr/>
        </p:nvCxnSpPr>
        <p:spPr>
          <a:xfrm flipV="1">
            <a:off x="4239187" y="1875525"/>
            <a:ext cx="681511" cy="1"/>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Connector: Elbow 47">
            <a:extLst>
              <a:ext uri="{FF2B5EF4-FFF2-40B4-BE49-F238E27FC236}">
                <a16:creationId xmlns:a16="http://schemas.microsoft.com/office/drawing/2014/main" id="{B8BDEAFD-07F2-BD1C-BD86-5A7943B3A0D1}"/>
              </a:ext>
            </a:extLst>
          </p:cNvPr>
          <p:cNvCxnSpPr>
            <a:cxnSpLocks/>
            <a:stCxn id="5" idx="3"/>
            <a:endCxn id="13" idx="1"/>
          </p:cNvCxnSpPr>
          <p:nvPr/>
        </p:nvCxnSpPr>
        <p:spPr>
          <a:xfrm flipV="1">
            <a:off x="6436232" y="1720789"/>
            <a:ext cx="639173" cy="154736"/>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 name="Connector: Elbow 50">
            <a:extLst>
              <a:ext uri="{FF2B5EF4-FFF2-40B4-BE49-F238E27FC236}">
                <a16:creationId xmlns:a16="http://schemas.microsoft.com/office/drawing/2014/main" id="{2F77A8B2-5258-1989-839B-AD93026A7594}"/>
              </a:ext>
            </a:extLst>
          </p:cNvPr>
          <p:cNvCxnSpPr>
            <a:cxnSpLocks/>
            <a:stCxn id="5" idx="3"/>
            <a:endCxn id="6" idx="1"/>
          </p:cNvCxnSpPr>
          <p:nvPr/>
        </p:nvCxnSpPr>
        <p:spPr>
          <a:xfrm>
            <a:off x="6436232" y="1875525"/>
            <a:ext cx="639172" cy="1224897"/>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2011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04A4B0-9C46-D429-0F88-3F3420469626}"/>
            </a:ext>
          </a:extLst>
        </p:cNvPr>
        <p:cNvGrpSpPr/>
        <p:nvPr/>
      </p:nvGrpSpPr>
      <p:grpSpPr>
        <a:xfrm>
          <a:off x="0" y="0"/>
          <a:ext cx="0" cy="0"/>
          <a:chOff x="0" y="0"/>
          <a:chExt cx="0" cy="0"/>
        </a:xfrm>
      </p:grpSpPr>
      <p:pic>
        <p:nvPicPr>
          <p:cNvPr id="1034" name="Picture 1033">
            <a:extLst>
              <a:ext uri="{FF2B5EF4-FFF2-40B4-BE49-F238E27FC236}">
                <a16:creationId xmlns:a16="http://schemas.microsoft.com/office/drawing/2014/main" id="{995FF5BD-1C02-3EAB-27E5-6BA8CD84AE8F}"/>
              </a:ext>
            </a:extLst>
          </p:cNvPr>
          <p:cNvPicPr>
            <a:picLocks noChangeAspect="1"/>
          </p:cNvPicPr>
          <p:nvPr/>
        </p:nvPicPr>
        <p:blipFill>
          <a:blip r:embed="rId3"/>
          <a:stretch>
            <a:fillRect/>
          </a:stretch>
        </p:blipFill>
        <p:spPr>
          <a:xfrm flipH="1" flipV="1">
            <a:off x="5942617" y="3583605"/>
            <a:ext cx="455911" cy="420421"/>
          </a:xfrm>
          <a:prstGeom prst="rect">
            <a:avLst/>
          </a:prstGeom>
        </p:spPr>
      </p:pic>
      <p:sp>
        <p:nvSpPr>
          <p:cNvPr id="2" name="Title 1">
            <a:extLst>
              <a:ext uri="{FF2B5EF4-FFF2-40B4-BE49-F238E27FC236}">
                <a16:creationId xmlns:a16="http://schemas.microsoft.com/office/drawing/2014/main" id="{9CFCCEC7-29CF-248D-91D0-B092C32595C1}"/>
              </a:ext>
            </a:extLst>
          </p:cNvPr>
          <p:cNvSpPr>
            <a:spLocks noGrp="1"/>
          </p:cNvSpPr>
          <p:nvPr>
            <p:ph type="title"/>
          </p:nvPr>
        </p:nvSpPr>
        <p:spPr>
          <a:xfrm>
            <a:off x="838200" y="119317"/>
            <a:ext cx="10515600" cy="551156"/>
          </a:xfrm>
        </p:spPr>
        <p:txBody>
          <a:bodyPr>
            <a:normAutofit/>
          </a:bodyPr>
          <a:lstStyle/>
          <a:p>
            <a:r>
              <a:rPr lang="en-US" sz="3200" b="1" dirty="0">
                <a:solidFill>
                  <a:srgbClr val="000000"/>
                </a:solidFill>
                <a:latin typeface="Arial" panose="020B0604020202020204" pitchFamily="34" charset="0"/>
              </a:rPr>
              <a:t>Program operation scheme</a:t>
            </a:r>
            <a:endParaRPr lang="en-IL" sz="3200" dirty="0"/>
          </a:p>
        </p:txBody>
      </p:sp>
      <p:pic>
        <p:nvPicPr>
          <p:cNvPr id="7" name="Picture 6">
            <a:extLst>
              <a:ext uri="{FF2B5EF4-FFF2-40B4-BE49-F238E27FC236}">
                <a16:creationId xmlns:a16="http://schemas.microsoft.com/office/drawing/2014/main" id="{AC5B0CB6-C8DE-991E-E6CA-0DE376A45043}"/>
              </a:ext>
            </a:extLst>
          </p:cNvPr>
          <p:cNvPicPr>
            <a:picLocks noChangeAspect="1"/>
          </p:cNvPicPr>
          <p:nvPr/>
        </p:nvPicPr>
        <p:blipFill>
          <a:blip r:embed="rId4"/>
          <a:stretch>
            <a:fillRect/>
          </a:stretch>
        </p:blipFill>
        <p:spPr>
          <a:xfrm>
            <a:off x="279133" y="737419"/>
            <a:ext cx="11633734" cy="119871"/>
          </a:xfrm>
          <a:prstGeom prst="rect">
            <a:avLst/>
          </a:prstGeom>
        </p:spPr>
      </p:pic>
      <p:sp>
        <p:nvSpPr>
          <p:cNvPr id="4" name="TextBox 3">
            <a:extLst>
              <a:ext uri="{FF2B5EF4-FFF2-40B4-BE49-F238E27FC236}">
                <a16:creationId xmlns:a16="http://schemas.microsoft.com/office/drawing/2014/main" id="{DFF29AA7-3115-7DB5-D507-8DE000284175}"/>
              </a:ext>
            </a:extLst>
          </p:cNvPr>
          <p:cNvSpPr txBox="1"/>
          <p:nvPr/>
        </p:nvSpPr>
        <p:spPr>
          <a:xfrm>
            <a:off x="11353800" y="194840"/>
            <a:ext cx="559066" cy="400110"/>
          </a:xfrm>
          <a:prstGeom prst="rect">
            <a:avLst/>
          </a:prstGeom>
          <a:noFill/>
          <a:ln>
            <a:solidFill>
              <a:schemeClr val="accent1"/>
            </a:solidFill>
          </a:ln>
        </p:spPr>
        <p:txBody>
          <a:bodyPr wrap="square" rtlCol="0">
            <a:spAutoFit/>
          </a:bodyPr>
          <a:lstStyle/>
          <a:p>
            <a:pPr algn="ctr"/>
            <a:r>
              <a:rPr lang="en-US" sz="2000" b="1" dirty="0"/>
              <a:t>1</a:t>
            </a:r>
            <a:endParaRPr lang="en-IL" sz="2000" b="1" dirty="0"/>
          </a:p>
        </p:txBody>
      </p:sp>
      <p:sp>
        <p:nvSpPr>
          <p:cNvPr id="8" name="TextBox 7">
            <a:extLst>
              <a:ext uri="{FF2B5EF4-FFF2-40B4-BE49-F238E27FC236}">
                <a16:creationId xmlns:a16="http://schemas.microsoft.com/office/drawing/2014/main" id="{C9383AA7-E4B7-80FE-A717-74199491EAE8}"/>
              </a:ext>
            </a:extLst>
          </p:cNvPr>
          <p:cNvSpPr txBox="1"/>
          <p:nvPr/>
        </p:nvSpPr>
        <p:spPr>
          <a:xfrm>
            <a:off x="2723653" y="1040842"/>
            <a:ext cx="1515534" cy="1669368"/>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Retrieve Patient Information from Database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268830A5-E378-89DC-0EB6-C8553FBDC2B4}"/>
              </a:ext>
            </a:extLst>
          </p:cNvPr>
          <p:cNvSpPr txBox="1"/>
          <p:nvPr/>
        </p:nvSpPr>
        <p:spPr>
          <a:xfrm>
            <a:off x="292927" y="1275359"/>
            <a:ext cx="1752722" cy="1200329"/>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r>
              <a:rPr lang="en-IL" sz="1800" b="1" kern="100" dirty="0">
                <a:effectLst/>
                <a:latin typeface="Aptos" panose="020B0004020202020204" pitchFamily="34" charset="0"/>
                <a:ea typeface="Aptos" panose="020B0004020202020204" pitchFamily="34" charset="0"/>
                <a:cs typeface="Arial" panose="020B0604020202020204" pitchFamily="34" charset="0"/>
              </a:rPr>
              <a:t>Patient Identification or New Patient Registration</a:t>
            </a:r>
            <a:r>
              <a:rPr lang="ru-RU" dirty="0"/>
              <a:t> </a:t>
            </a:r>
            <a:endParaRPr lang="en-IL" dirty="0"/>
          </a:p>
        </p:txBody>
      </p:sp>
      <p:sp>
        <p:nvSpPr>
          <p:cNvPr id="5" name="TextBox 4">
            <a:extLst>
              <a:ext uri="{FF2B5EF4-FFF2-40B4-BE49-F238E27FC236}">
                <a16:creationId xmlns:a16="http://schemas.microsoft.com/office/drawing/2014/main" id="{2560838E-3016-A1EB-03B9-606BDA577B89}"/>
              </a:ext>
            </a:extLst>
          </p:cNvPr>
          <p:cNvSpPr txBox="1"/>
          <p:nvPr/>
        </p:nvSpPr>
        <p:spPr>
          <a:xfrm>
            <a:off x="4920698" y="1200115"/>
            <a:ext cx="1515534" cy="1350819"/>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Record and Recognize Patient’s Speech</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74B8EC73-3E6A-5A0D-C720-0D8BDB15C4DA}"/>
              </a:ext>
            </a:extLst>
          </p:cNvPr>
          <p:cNvSpPr txBox="1"/>
          <p:nvPr/>
        </p:nvSpPr>
        <p:spPr>
          <a:xfrm>
            <a:off x="7075404" y="2584287"/>
            <a:ext cx="1770447" cy="1032270"/>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Analyse Emotional Tone of Voice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AF72AF56-8D16-E951-4E05-AD8CCA2186CF}"/>
              </a:ext>
            </a:extLst>
          </p:cNvPr>
          <p:cNvSpPr txBox="1"/>
          <p:nvPr/>
        </p:nvSpPr>
        <p:spPr>
          <a:xfrm>
            <a:off x="7075405" y="1045379"/>
            <a:ext cx="1770446" cy="1350819"/>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US" b="1" kern="100" dirty="0">
                <a:latin typeface="Aptos" panose="020B0004020202020204" pitchFamily="34" charset="0"/>
                <a:ea typeface="Aptos" panose="020B0004020202020204" pitchFamily="34" charset="0"/>
                <a:cs typeface="Arial" panose="020B0604020202020204" pitchFamily="34" charset="0"/>
              </a:rPr>
              <a:t>Search </a:t>
            </a:r>
            <a:r>
              <a:rPr lang="en-IL" sz="1800" b="1" kern="100" dirty="0">
                <a:effectLst/>
                <a:latin typeface="Aptos" panose="020B0004020202020204" pitchFamily="34" charset="0"/>
                <a:ea typeface="Aptos" panose="020B0004020202020204" pitchFamily="34" charset="0"/>
                <a:cs typeface="Arial" panose="020B0604020202020204" pitchFamily="34" charset="0"/>
              </a:rPr>
              <a:t>Similar and Dissimilar Sessions</a:t>
            </a:r>
            <a:r>
              <a:rPr lang="ru-RU" sz="1800" b="1" kern="100" dirty="0">
                <a:effectLst/>
                <a:latin typeface="Aptos" panose="020B0004020202020204" pitchFamily="34" charset="0"/>
                <a:ea typeface="Aptos" panose="020B0004020202020204" pitchFamily="34" charset="0"/>
                <a:cs typeface="Arial" panose="020B0604020202020204" pitchFamily="34" charset="0"/>
              </a:rPr>
              <a:t> </a:t>
            </a:r>
            <a:r>
              <a:rPr lang="en-US" sz="1800" b="1" kern="100" dirty="0">
                <a:effectLst/>
                <a:latin typeface="Aptos" panose="020B0004020202020204" pitchFamily="34" charset="0"/>
                <a:ea typeface="Aptos" panose="020B0004020202020204" pitchFamily="34" charset="0"/>
                <a:cs typeface="Arial" panose="020B0604020202020204" pitchFamily="34" charset="0"/>
              </a:rPr>
              <a:t>in </a:t>
            </a:r>
            <a:r>
              <a:rPr lang="en-IL" sz="1800" b="1" kern="100" dirty="0">
                <a:effectLst/>
                <a:latin typeface="Aptos" panose="020B0004020202020204" pitchFamily="34" charset="0"/>
                <a:ea typeface="Aptos" panose="020B0004020202020204" pitchFamily="34" charset="0"/>
                <a:cs typeface="Arial" panose="020B0604020202020204" pitchFamily="34" charset="0"/>
              </a:rPr>
              <a:t>Database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513DBB00-220F-CCE2-C415-EFED84E1C90A}"/>
              </a:ext>
            </a:extLst>
          </p:cNvPr>
          <p:cNvSpPr txBox="1"/>
          <p:nvPr/>
        </p:nvSpPr>
        <p:spPr>
          <a:xfrm>
            <a:off x="9516233" y="1023877"/>
            <a:ext cx="2426869" cy="2862322"/>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r>
              <a:rPr lang="en-US" b="1" dirty="0"/>
              <a:t>Fine-tuned LLM</a:t>
            </a:r>
            <a:r>
              <a:rPr lang="en-IL" sz="1800" b="1" kern="100" dirty="0">
                <a:effectLst/>
                <a:latin typeface="Aptos" panose="020B0004020202020204" pitchFamily="34" charset="0"/>
                <a:ea typeface="Aptos" panose="020B0004020202020204" pitchFamily="34" charset="0"/>
                <a:cs typeface="Arial" panose="020B0604020202020204" pitchFamily="34" charset="0"/>
              </a:rPr>
              <a:t> “Psychologist” </a:t>
            </a:r>
            <a:r>
              <a:rPr lang="en-IL" sz="1800" kern="100" dirty="0">
                <a:effectLst/>
                <a:latin typeface="Aptos" panose="020B0004020202020204" pitchFamily="34" charset="0"/>
                <a:ea typeface="Aptos" panose="020B0004020202020204" pitchFamily="34" charset="0"/>
                <a:cs typeface="Arial" panose="020B0604020202020204" pitchFamily="34" charset="0"/>
              </a:rPr>
              <a:t>Receives</a:t>
            </a:r>
            <a:r>
              <a:rPr lang="ru-RU" sz="1800" kern="100" dirty="0">
                <a:effectLst/>
                <a:latin typeface="Aptos" panose="020B0004020202020204" pitchFamily="34" charset="0"/>
                <a:ea typeface="Aptos" panose="020B0004020202020204" pitchFamily="34" charset="0"/>
                <a:cs typeface="Arial" panose="020B0604020202020204" pitchFamily="34" charset="0"/>
              </a:rPr>
              <a:t> </a:t>
            </a:r>
            <a:r>
              <a:rPr lang="en-US" sz="1800" kern="100" dirty="0">
                <a:effectLst/>
                <a:latin typeface="Aptos" panose="020B0004020202020204" pitchFamily="34" charset="0"/>
                <a:ea typeface="Aptos" panose="020B0004020202020204" pitchFamily="34" charset="0"/>
                <a:cs typeface="Arial" panose="020B0604020202020204" pitchFamily="34" charset="0"/>
              </a:rPr>
              <a:t>for answer</a:t>
            </a:r>
            <a:r>
              <a:rPr lang="en-IL" sz="1800" kern="100" dirty="0">
                <a:effectLst/>
                <a:latin typeface="Aptos" panose="020B0004020202020204" pitchFamily="34" charset="0"/>
                <a:ea typeface="Aptos" panose="020B0004020202020204" pitchFamily="34" charset="0"/>
                <a:cs typeface="Arial" panose="020B0604020202020204" pitchFamily="34" charset="0"/>
              </a:rPr>
              <a:t>: current session transcript, patient information, summary of the previous session, similar</a:t>
            </a:r>
            <a:r>
              <a:rPr lang="en-US" sz="1800" kern="100" dirty="0">
                <a:effectLst/>
                <a:latin typeface="Aptos" panose="020B0004020202020204" pitchFamily="34" charset="0"/>
                <a:ea typeface="Aptos" panose="020B0004020202020204" pitchFamily="34" charset="0"/>
                <a:cs typeface="Arial" panose="020B0604020202020204" pitchFamily="34" charset="0"/>
              </a:rPr>
              <a:t> and </a:t>
            </a:r>
            <a:r>
              <a:rPr lang="en-IL" sz="1800" kern="100" dirty="0">
                <a:effectLst/>
                <a:latin typeface="Aptos" panose="020B0004020202020204" pitchFamily="34" charset="0"/>
                <a:ea typeface="Aptos" panose="020B0004020202020204" pitchFamily="34" charset="0"/>
                <a:cs typeface="Arial" panose="020B0604020202020204" pitchFamily="34" charset="0"/>
              </a:rPr>
              <a:t>dissimilar sessions</a:t>
            </a:r>
            <a:r>
              <a:rPr lang="en-US" kern="100" dirty="0">
                <a:latin typeface="Aptos" panose="020B0004020202020204" pitchFamily="34" charset="0"/>
                <a:ea typeface="Aptos" panose="020B0004020202020204" pitchFamily="34" charset="0"/>
                <a:cs typeface="Arial" panose="020B0604020202020204" pitchFamily="34" charset="0"/>
              </a:rPr>
              <a:t>, emotion description</a:t>
            </a:r>
            <a:r>
              <a:rPr lang="en-IL" sz="1800" kern="100" dirty="0">
                <a:effectLst/>
                <a:latin typeface="Aptos" panose="020B0004020202020204" pitchFamily="34" charset="0"/>
                <a:ea typeface="Aptos" panose="020B0004020202020204" pitchFamily="34" charset="0"/>
                <a:cs typeface="Arial" panose="020B0604020202020204" pitchFamily="34" charset="0"/>
              </a:rPr>
              <a:t>.</a:t>
            </a:r>
            <a:endParaRPr lang="en-IL" dirty="0"/>
          </a:p>
        </p:txBody>
      </p:sp>
      <p:pic>
        <p:nvPicPr>
          <p:cNvPr id="15" name="Picture 14">
            <a:extLst>
              <a:ext uri="{FF2B5EF4-FFF2-40B4-BE49-F238E27FC236}">
                <a16:creationId xmlns:a16="http://schemas.microsoft.com/office/drawing/2014/main" id="{DDD6FF35-9370-FA73-D5CA-3E483F3C7D65}"/>
              </a:ext>
            </a:extLst>
          </p:cNvPr>
          <p:cNvPicPr>
            <a:picLocks noChangeAspect="1"/>
          </p:cNvPicPr>
          <p:nvPr/>
        </p:nvPicPr>
        <p:blipFill>
          <a:blip r:embed="rId5"/>
          <a:stretch>
            <a:fillRect/>
          </a:stretch>
        </p:blipFill>
        <p:spPr>
          <a:xfrm>
            <a:off x="6019572" y="2001692"/>
            <a:ext cx="392879" cy="536510"/>
          </a:xfrm>
          <a:prstGeom prst="rect">
            <a:avLst/>
          </a:prstGeom>
        </p:spPr>
      </p:pic>
      <p:cxnSp>
        <p:nvCxnSpPr>
          <p:cNvPr id="21" name="Connector: Elbow 20">
            <a:extLst>
              <a:ext uri="{FF2B5EF4-FFF2-40B4-BE49-F238E27FC236}">
                <a16:creationId xmlns:a16="http://schemas.microsoft.com/office/drawing/2014/main" id="{27759B76-AA32-B802-95C2-BBF58687726F}"/>
              </a:ext>
            </a:extLst>
          </p:cNvPr>
          <p:cNvCxnSpPr>
            <a:cxnSpLocks/>
            <a:stCxn id="13" idx="3"/>
            <a:endCxn id="16" idx="1"/>
          </p:cNvCxnSpPr>
          <p:nvPr/>
        </p:nvCxnSpPr>
        <p:spPr>
          <a:xfrm>
            <a:off x="8845851" y="1720789"/>
            <a:ext cx="670382" cy="734249"/>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Connector: Elbow 24">
            <a:extLst>
              <a:ext uri="{FF2B5EF4-FFF2-40B4-BE49-F238E27FC236}">
                <a16:creationId xmlns:a16="http://schemas.microsoft.com/office/drawing/2014/main" id="{9646515E-61DD-D5B6-06EC-0D6D2AB603BB}"/>
              </a:ext>
            </a:extLst>
          </p:cNvPr>
          <p:cNvCxnSpPr>
            <a:cxnSpLocks/>
            <a:stCxn id="6" idx="3"/>
            <a:endCxn id="16" idx="1"/>
          </p:cNvCxnSpPr>
          <p:nvPr/>
        </p:nvCxnSpPr>
        <p:spPr>
          <a:xfrm flipV="1">
            <a:off x="8845851" y="2455038"/>
            <a:ext cx="670382" cy="645384"/>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Connector: Elbow 28">
            <a:extLst>
              <a:ext uri="{FF2B5EF4-FFF2-40B4-BE49-F238E27FC236}">
                <a16:creationId xmlns:a16="http://schemas.microsoft.com/office/drawing/2014/main" id="{2C6E82B8-DF9B-C0A5-D2B6-00986CFCB63B}"/>
              </a:ext>
            </a:extLst>
          </p:cNvPr>
          <p:cNvCxnSpPr>
            <a:cxnSpLocks/>
            <a:stCxn id="10" idx="3"/>
            <a:endCxn id="8" idx="1"/>
          </p:cNvCxnSpPr>
          <p:nvPr/>
        </p:nvCxnSpPr>
        <p:spPr>
          <a:xfrm>
            <a:off x="2045649" y="1875524"/>
            <a:ext cx="678004" cy="2"/>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or: Elbow 31">
            <a:extLst>
              <a:ext uri="{FF2B5EF4-FFF2-40B4-BE49-F238E27FC236}">
                <a16:creationId xmlns:a16="http://schemas.microsoft.com/office/drawing/2014/main" id="{24B014C0-1659-CF83-EC1A-873D43696082}"/>
              </a:ext>
            </a:extLst>
          </p:cNvPr>
          <p:cNvCxnSpPr>
            <a:cxnSpLocks/>
            <a:stCxn id="8" idx="3"/>
            <a:endCxn id="5" idx="1"/>
          </p:cNvCxnSpPr>
          <p:nvPr/>
        </p:nvCxnSpPr>
        <p:spPr>
          <a:xfrm flipV="1">
            <a:off x="4239187" y="1875525"/>
            <a:ext cx="681511" cy="1"/>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Connector: Elbow 34">
            <a:extLst>
              <a:ext uri="{FF2B5EF4-FFF2-40B4-BE49-F238E27FC236}">
                <a16:creationId xmlns:a16="http://schemas.microsoft.com/office/drawing/2014/main" id="{C6269186-4C79-F82C-2E2D-F475ED5DE567}"/>
              </a:ext>
            </a:extLst>
          </p:cNvPr>
          <p:cNvCxnSpPr>
            <a:cxnSpLocks/>
            <a:stCxn id="16" idx="2"/>
          </p:cNvCxnSpPr>
          <p:nvPr/>
        </p:nvCxnSpPr>
        <p:spPr>
          <a:xfrm rot="5400000" flipH="1">
            <a:off x="8421069" y="1577600"/>
            <a:ext cx="302594" cy="4314604"/>
          </a:xfrm>
          <a:prstGeom prst="bentConnector4">
            <a:avLst>
              <a:gd name="adj1" fmla="val -124816"/>
              <a:gd name="adj2" fmla="val 9170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Connector: Elbow 40">
            <a:extLst>
              <a:ext uri="{FF2B5EF4-FFF2-40B4-BE49-F238E27FC236}">
                <a16:creationId xmlns:a16="http://schemas.microsoft.com/office/drawing/2014/main" id="{AA023E56-FB45-44F8-EADE-01C9F33941D3}"/>
              </a:ext>
            </a:extLst>
          </p:cNvPr>
          <p:cNvCxnSpPr>
            <a:cxnSpLocks/>
            <a:stCxn id="19" idx="0"/>
            <a:endCxn id="5" idx="2"/>
          </p:cNvCxnSpPr>
          <p:nvPr/>
        </p:nvCxnSpPr>
        <p:spPr>
          <a:xfrm rot="5400000" flipH="1" flipV="1">
            <a:off x="5408614" y="2820784"/>
            <a:ext cx="539701" cy="2"/>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Connector: Elbow 47">
            <a:extLst>
              <a:ext uri="{FF2B5EF4-FFF2-40B4-BE49-F238E27FC236}">
                <a16:creationId xmlns:a16="http://schemas.microsoft.com/office/drawing/2014/main" id="{455EFCDC-C7D5-583D-1342-28910B0383AF}"/>
              </a:ext>
            </a:extLst>
          </p:cNvPr>
          <p:cNvCxnSpPr>
            <a:cxnSpLocks/>
            <a:stCxn id="5" idx="3"/>
            <a:endCxn id="13" idx="1"/>
          </p:cNvCxnSpPr>
          <p:nvPr/>
        </p:nvCxnSpPr>
        <p:spPr>
          <a:xfrm flipV="1">
            <a:off x="6436232" y="1720789"/>
            <a:ext cx="639173" cy="154736"/>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 name="Connector: Elbow 50">
            <a:extLst>
              <a:ext uri="{FF2B5EF4-FFF2-40B4-BE49-F238E27FC236}">
                <a16:creationId xmlns:a16="http://schemas.microsoft.com/office/drawing/2014/main" id="{C668357E-9697-9C80-38C8-E3AEF262CF49}"/>
              </a:ext>
            </a:extLst>
          </p:cNvPr>
          <p:cNvCxnSpPr>
            <a:cxnSpLocks/>
            <a:stCxn id="5" idx="3"/>
            <a:endCxn id="6" idx="1"/>
          </p:cNvCxnSpPr>
          <p:nvPr/>
        </p:nvCxnSpPr>
        <p:spPr>
          <a:xfrm>
            <a:off x="6436232" y="1875525"/>
            <a:ext cx="639172" cy="1224897"/>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5E5A83FE-9CFB-5207-05D2-2C44EBBFFD9B}"/>
              </a:ext>
            </a:extLst>
          </p:cNvPr>
          <p:cNvSpPr txBox="1"/>
          <p:nvPr/>
        </p:nvSpPr>
        <p:spPr>
          <a:xfrm>
            <a:off x="4920696" y="3090635"/>
            <a:ext cx="1515534" cy="923330"/>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r>
              <a:rPr lang="en-US" sz="1800" b="1" kern="100" dirty="0">
                <a:effectLst/>
                <a:latin typeface="Aptos" panose="020B0004020202020204" pitchFamily="34" charset="0"/>
                <a:ea typeface="Aptos" panose="020B0004020202020204" pitchFamily="34" charset="0"/>
                <a:cs typeface="Arial" panose="020B0604020202020204" pitchFamily="34" charset="0"/>
              </a:rPr>
              <a:t>Speak LLM answer to Patient</a:t>
            </a:r>
            <a:endParaRPr lang="en-IL" dirty="0"/>
          </a:p>
        </p:txBody>
      </p:sp>
    </p:spTree>
    <p:extLst>
      <p:ext uri="{BB962C8B-B14F-4D97-AF65-F5344CB8AC3E}">
        <p14:creationId xmlns:p14="http://schemas.microsoft.com/office/powerpoint/2010/main" val="716849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6F787D-CA41-9D95-FD65-27369EB8A6E3}"/>
            </a:ext>
          </a:extLst>
        </p:cNvPr>
        <p:cNvGrpSpPr/>
        <p:nvPr/>
      </p:nvGrpSpPr>
      <p:grpSpPr>
        <a:xfrm>
          <a:off x="0" y="0"/>
          <a:ext cx="0" cy="0"/>
          <a:chOff x="0" y="0"/>
          <a:chExt cx="0" cy="0"/>
        </a:xfrm>
      </p:grpSpPr>
      <p:pic>
        <p:nvPicPr>
          <p:cNvPr id="1034" name="Picture 1033">
            <a:extLst>
              <a:ext uri="{FF2B5EF4-FFF2-40B4-BE49-F238E27FC236}">
                <a16:creationId xmlns:a16="http://schemas.microsoft.com/office/drawing/2014/main" id="{94BC8B16-909C-6FDF-0F19-1DC8F8580144}"/>
              </a:ext>
            </a:extLst>
          </p:cNvPr>
          <p:cNvPicPr>
            <a:picLocks noChangeAspect="1"/>
          </p:cNvPicPr>
          <p:nvPr/>
        </p:nvPicPr>
        <p:blipFill>
          <a:blip r:embed="rId3"/>
          <a:stretch>
            <a:fillRect/>
          </a:stretch>
        </p:blipFill>
        <p:spPr>
          <a:xfrm flipH="1" flipV="1">
            <a:off x="5942617" y="3583605"/>
            <a:ext cx="455911" cy="420421"/>
          </a:xfrm>
          <a:prstGeom prst="rect">
            <a:avLst/>
          </a:prstGeom>
        </p:spPr>
      </p:pic>
      <p:sp>
        <p:nvSpPr>
          <p:cNvPr id="2" name="Title 1">
            <a:extLst>
              <a:ext uri="{FF2B5EF4-FFF2-40B4-BE49-F238E27FC236}">
                <a16:creationId xmlns:a16="http://schemas.microsoft.com/office/drawing/2014/main" id="{69B59632-41BC-C2BB-488F-88A7E58F1279}"/>
              </a:ext>
            </a:extLst>
          </p:cNvPr>
          <p:cNvSpPr>
            <a:spLocks noGrp="1"/>
          </p:cNvSpPr>
          <p:nvPr>
            <p:ph type="title"/>
          </p:nvPr>
        </p:nvSpPr>
        <p:spPr>
          <a:xfrm>
            <a:off x="838200" y="119317"/>
            <a:ext cx="10515600" cy="551156"/>
          </a:xfrm>
        </p:spPr>
        <p:txBody>
          <a:bodyPr>
            <a:normAutofit/>
          </a:bodyPr>
          <a:lstStyle/>
          <a:p>
            <a:r>
              <a:rPr lang="en-US" sz="3200" b="1" dirty="0">
                <a:solidFill>
                  <a:srgbClr val="000000"/>
                </a:solidFill>
                <a:latin typeface="Arial" panose="020B0604020202020204" pitchFamily="34" charset="0"/>
              </a:rPr>
              <a:t>Program operation scheme</a:t>
            </a:r>
            <a:endParaRPr lang="en-IL" sz="3200" dirty="0"/>
          </a:p>
        </p:txBody>
      </p:sp>
      <p:pic>
        <p:nvPicPr>
          <p:cNvPr id="7" name="Picture 6">
            <a:extLst>
              <a:ext uri="{FF2B5EF4-FFF2-40B4-BE49-F238E27FC236}">
                <a16:creationId xmlns:a16="http://schemas.microsoft.com/office/drawing/2014/main" id="{10F1C43C-D3FD-952C-17A4-D91521CF5690}"/>
              </a:ext>
            </a:extLst>
          </p:cNvPr>
          <p:cNvPicPr>
            <a:picLocks noChangeAspect="1"/>
          </p:cNvPicPr>
          <p:nvPr/>
        </p:nvPicPr>
        <p:blipFill>
          <a:blip r:embed="rId4"/>
          <a:stretch>
            <a:fillRect/>
          </a:stretch>
        </p:blipFill>
        <p:spPr>
          <a:xfrm>
            <a:off x="279133" y="737419"/>
            <a:ext cx="11633734" cy="119871"/>
          </a:xfrm>
          <a:prstGeom prst="rect">
            <a:avLst/>
          </a:prstGeom>
        </p:spPr>
      </p:pic>
      <p:sp>
        <p:nvSpPr>
          <p:cNvPr id="4" name="TextBox 3">
            <a:extLst>
              <a:ext uri="{FF2B5EF4-FFF2-40B4-BE49-F238E27FC236}">
                <a16:creationId xmlns:a16="http://schemas.microsoft.com/office/drawing/2014/main" id="{A54DDBE6-1A13-5D74-74E3-AF6314679823}"/>
              </a:ext>
            </a:extLst>
          </p:cNvPr>
          <p:cNvSpPr txBox="1"/>
          <p:nvPr/>
        </p:nvSpPr>
        <p:spPr>
          <a:xfrm>
            <a:off x="11353800" y="194840"/>
            <a:ext cx="559066" cy="400110"/>
          </a:xfrm>
          <a:prstGeom prst="rect">
            <a:avLst/>
          </a:prstGeom>
          <a:noFill/>
          <a:ln>
            <a:solidFill>
              <a:schemeClr val="accent1"/>
            </a:solidFill>
          </a:ln>
        </p:spPr>
        <p:txBody>
          <a:bodyPr wrap="square" rtlCol="0">
            <a:spAutoFit/>
          </a:bodyPr>
          <a:lstStyle/>
          <a:p>
            <a:pPr algn="ctr"/>
            <a:r>
              <a:rPr lang="en-US" sz="2000" b="1" dirty="0"/>
              <a:t>1</a:t>
            </a:r>
            <a:endParaRPr lang="en-IL" sz="2000" b="1" dirty="0"/>
          </a:p>
        </p:txBody>
      </p:sp>
      <p:sp>
        <p:nvSpPr>
          <p:cNvPr id="8" name="TextBox 7">
            <a:extLst>
              <a:ext uri="{FF2B5EF4-FFF2-40B4-BE49-F238E27FC236}">
                <a16:creationId xmlns:a16="http://schemas.microsoft.com/office/drawing/2014/main" id="{7B93F3E7-63F5-8CA9-6F0B-806599AA1526}"/>
              </a:ext>
            </a:extLst>
          </p:cNvPr>
          <p:cNvSpPr txBox="1"/>
          <p:nvPr/>
        </p:nvSpPr>
        <p:spPr>
          <a:xfrm>
            <a:off x="2723653" y="1040842"/>
            <a:ext cx="1515534" cy="1669368"/>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Retrieve Patient Information from Database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12B715ED-880F-A433-EB07-6FD0217061DC}"/>
              </a:ext>
            </a:extLst>
          </p:cNvPr>
          <p:cNvSpPr txBox="1"/>
          <p:nvPr/>
        </p:nvSpPr>
        <p:spPr>
          <a:xfrm>
            <a:off x="292927" y="1275359"/>
            <a:ext cx="1752722" cy="1200329"/>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r>
              <a:rPr lang="en-IL" sz="1800" b="1" kern="100" dirty="0">
                <a:effectLst/>
                <a:latin typeface="Aptos" panose="020B0004020202020204" pitchFamily="34" charset="0"/>
                <a:ea typeface="Aptos" panose="020B0004020202020204" pitchFamily="34" charset="0"/>
                <a:cs typeface="Arial" panose="020B0604020202020204" pitchFamily="34" charset="0"/>
              </a:rPr>
              <a:t>Patient Identification or New Patient Registration</a:t>
            </a:r>
            <a:r>
              <a:rPr lang="ru-RU" dirty="0"/>
              <a:t> </a:t>
            </a:r>
            <a:endParaRPr lang="en-IL" dirty="0"/>
          </a:p>
        </p:txBody>
      </p:sp>
      <p:sp>
        <p:nvSpPr>
          <p:cNvPr id="5" name="TextBox 4">
            <a:extLst>
              <a:ext uri="{FF2B5EF4-FFF2-40B4-BE49-F238E27FC236}">
                <a16:creationId xmlns:a16="http://schemas.microsoft.com/office/drawing/2014/main" id="{8A4B5609-42F1-879E-1985-C294F3E8947C}"/>
              </a:ext>
            </a:extLst>
          </p:cNvPr>
          <p:cNvSpPr txBox="1"/>
          <p:nvPr/>
        </p:nvSpPr>
        <p:spPr>
          <a:xfrm>
            <a:off x="4920698" y="1200115"/>
            <a:ext cx="1515534" cy="1350819"/>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Record and Recognize Patient’s Speech</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143F4352-AAE3-E165-A1E3-37A3D0BC9CBA}"/>
              </a:ext>
            </a:extLst>
          </p:cNvPr>
          <p:cNvSpPr txBox="1"/>
          <p:nvPr/>
        </p:nvSpPr>
        <p:spPr>
          <a:xfrm>
            <a:off x="7075404" y="2584287"/>
            <a:ext cx="1770447" cy="1032270"/>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Analyse Emotional Tone of Voice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0E0F6B81-3CB8-D393-C50B-AF74878A4E07}"/>
              </a:ext>
            </a:extLst>
          </p:cNvPr>
          <p:cNvSpPr txBox="1"/>
          <p:nvPr/>
        </p:nvSpPr>
        <p:spPr>
          <a:xfrm>
            <a:off x="7075405" y="1045379"/>
            <a:ext cx="1770446" cy="1350819"/>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US" b="1" kern="100" dirty="0">
                <a:latin typeface="Aptos" panose="020B0004020202020204" pitchFamily="34" charset="0"/>
                <a:ea typeface="Aptos" panose="020B0004020202020204" pitchFamily="34" charset="0"/>
                <a:cs typeface="Arial" panose="020B0604020202020204" pitchFamily="34" charset="0"/>
              </a:rPr>
              <a:t>Search </a:t>
            </a:r>
            <a:r>
              <a:rPr lang="en-IL" sz="1800" b="1" kern="100" dirty="0">
                <a:effectLst/>
                <a:latin typeface="Aptos" panose="020B0004020202020204" pitchFamily="34" charset="0"/>
                <a:ea typeface="Aptos" panose="020B0004020202020204" pitchFamily="34" charset="0"/>
                <a:cs typeface="Arial" panose="020B0604020202020204" pitchFamily="34" charset="0"/>
              </a:rPr>
              <a:t>Similar and Dissimilar Sessions</a:t>
            </a:r>
            <a:r>
              <a:rPr lang="ru-RU" sz="1800" b="1" kern="100" dirty="0">
                <a:effectLst/>
                <a:latin typeface="Aptos" panose="020B0004020202020204" pitchFamily="34" charset="0"/>
                <a:ea typeface="Aptos" panose="020B0004020202020204" pitchFamily="34" charset="0"/>
                <a:cs typeface="Arial" panose="020B0604020202020204" pitchFamily="34" charset="0"/>
              </a:rPr>
              <a:t> </a:t>
            </a:r>
            <a:r>
              <a:rPr lang="en-US" sz="1800" b="1" kern="100" dirty="0">
                <a:effectLst/>
                <a:latin typeface="Aptos" panose="020B0004020202020204" pitchFamily="34" charset="0"/>
                <a:ea typeface="Aptos" panose="020B0004020202020204" pitchFamily="34" charset="0"/>
                <a:cs typeface="Arial" panose="020B0604020202020204" pitchFamily="34" charset="0"/>
              </a:rPr>
              <a:t>in </a:t>
            </a:r>
            <a:r>
              <a:rPr lang="en-IL" sz="1800" b="1" kern="100" dirty="0">
                <a:effectLst/>
                <a:latin typeface="Aptos" panose="020B0004020202020204" pitchFamily="34" charset="0"/>
                <a:ea typeface="Aptos" panose="020B0004020202020204" pitchFamily="34" charset="0"/>
                <a:cs typeface="Arial" panose="020B0604020202020204" pitchFamily="34" charset="0"/>
              </a:rPr>
              <a:t>Database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9D77EFDA-6DFB-35DE-3197-28AA26A907F6}"/>
              </a:ext>
            </a:extLst>
          </p:cNvPr>
          <p:cNvSpPr txBox="1"/>
          <p:nvPr/>
        </p:nvSpPr>
        <p:spPr>
          <a:xfrm>
            <a:off x="9516233" y="1023877"/>
            <a:ext cx="2426869" cy="2862322"/>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r>
              <a:rPr lang="en-US" b="1" dirty="0"/>
              <a:t>Fine-tuned LLM</a:t>
            </a:r>
            <a:r>
              <a:rPr lang="en-IL" sz="1800" b="1" kern="100" dirty="0">
                <a:effectLst/>
                <a:latin typeface="Aptos" panose="020B0004020202020204" pitchFamily="34" charset="0"/>
                <a:ea typeface="Aptos" panose="020B0004020202020204" pitchFamily="34" charset="0"/>
                <a:cs typeface="Arial" panose="020B0604020202020204" pitchFamily="34" charset="0"/>
              </a:rPr>
              <a:t> “Psychologist” </a:t>
            </a:r>
            <a:r>
              <a:rPr lang="en-IL" sz="1800" kern="100" dirty="0">
                <a:effectLst/>
                <a:latin typeface="Aptos" panose="020B0004020202020204" pitchFamily="34" charset="0"/>
                <a:ea typeface="Aptos" panose="020B0004020202020204" pitchFamily="34" charset="0"/>
                <a:cs typeface="Arial" panose="020B0604020202020204" pitchFamily="34" charset="0"/>
              </a:rPr>
              <a:t>Receives</a:t>
            </a:r>
            <a:r>
              <a:rPr lang="ru-RU" sz="1800" kern="100" dirty="0">
                <a:effectLst/>
                <a:latin typeface="Aptos" panose="020B0004020202020204" pitchFamily="34" charset="0"/>
                <a:ea typeface="Aptos" panose="020B0004020202020204" pitchFamily="34" charset="0"/>
                <a:cs typeface="Arial" panose="020B0604020202020204" pitchFamily="34" charset="0"/>
              </a:rPr>
              <a:t> </a:t>
            </a:r>
            <a:r>
              <a:rPr lang="en-US" sz="1800" kern="100" dirty="0">
                <a:effectLst/>
                <a:latin typeface="Aptos" panose="020B0004020202020204" pitchFamily="34" charset="0"/>
                <a:ea typeface="Aptos" panose="020B0004020202020204" pitchFamily="34" charset="0"/>
                <a:cs typeface="Arial" panose="020B0604020202020204" pitchFamily="34" charset="0"/>
              </a:rPr>
              <a:t>for answer</a:t>
            </a:r>
            <a:r>
              <a:rPr lang="en-IL" sz="1800" kern="100" dirty="0">
                <a:effectLst/>
                <a:latin typeface="Aptos" panose="020B0004020202020204" pitchFamily="34" charset="0"/>
                <a:ea typeface="Aptos" panose="020B0004020202020204" pitchFamily="34" charset="0"/>
                <a:cs typeface="Arial" panose="020B0604020202020204" pitchFamily="34" charset="0"/>
              </a:rPr>
              <a:t>: current session transcript, patient information, summary of the previous session, similar</a:t>
            </a:r>
            <a:r>
              <a:rPr lang="en-US" sz="1800" kern="100" dirty="0">
                <a:effectLst/>
                <a:latin typeface="Aptos" panose="020B0004020202020204" pitchFamily="34" charset="0"/>
                <a:ea typeface="Aptos" panose="020B0004020202020204" pitchFamily="34" charset="0"/>
                <a:cs typeface="Arial" panose="020B0604020202020204" pitchFamily="34" charset="0"/>
              </a:rPr>
              <a:t> and </a:t>
            </a:r>
            <a:r>
              <a:rPr lang="en-IL" sz="1800" kern="100" dirty="0">
                <a:effectLst/>
                <a:latin typeface="Aptos" panose="020B0004020202020204" pitchFamily="34" charset="0"/>
                <a:ea typeface="Aptos" panose="020B0004020202020204" pitchFamily="34" charset="0"/>
                <a:cs typeface="Arial" panose="020B0604020202020204" pitchFamily="34" charset="0"/>
              </a:rPr>
              <a:t>dissimilar sessions</a:t>
            </a:r>
            <a:r>
              <a:rPr lang="en-US" kern="100" dirty="0">
                <a:latin typeface="Aptos" panose="020B0004020202020204" pitchFamily="34" charset="0"/>
                <a:ea typeface="Aptos" panose="020B0004020202020204" pitchFamily="34" charset="0"/>
                <a:cs typeface="Arial" panose="020B0604020202020204" pitchFamily="34" charset="0"/>
              </a:rPr>
              <a:t>, emotion description</a:t>
            </a:r>
            <a:r>
              <a:rPr lang="en-IL" sz="1800" kern="100" dirty="0">
                <a:effectLst/>
                <a:latin typeface="Aptos" panose="020B0004020202020204" pitchFamily="34" charset="0"/>
                <a:ea typeface="Aptos" panose="020B0004020202020204" pitchFamily="34" charset="0"/>
                <a:cs typeface="Arial" panose="020B0604020202020204" pitchFamily="34" charset="0"/>
              </a:rPr>
              <a:t>.</a:t>
            </a:r>
            <a:endParaRPr lang="en-IL" dirty="0"/>
          </a:p>
        </p:txBody>
      </p:sp>
      <p:sp>
        <p:nvSpPr>
          <p:cNvPr id="17" name="TextBox 16">
            <a:extLst>
              <a:ext uri="{FF2B5EF4-FFF2-40B4-BE49-F238E27FC236}">
                <a16:creationId xmlns:a16="http://schemas.microsoft.com/office/drawing/2014/main" id="{223DE7AB-A656-BE7E-2D76-A7E714423F88}"/>
              </a:ext>
            </a:extLst>
          </p:cNvPr>
          <p:cNvSpPr txBox="1"/>
          <p:nvPr/>
        </p:nvSpPr>
        <p:spPr>
          <a:xfrm>
            <a:off x="2743531" y="4804144"/>
            <a:ext cx="3690606" cy="1754326"/>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r>
              <a:rPr lang="en-US" b="1" dirty="0"/>
              <a:t>Fine-tuned LLM</a:t>
            </a:r>
            <a:r>
              <a:rPr lang="en-IL" sz="1800" b="1" kern="100" dirty="0">
                <a:effectLst/>
                <a:latin typeface="Aptos" panose="020B0004020202020204" pitchFamily="34" charset="0"/>
                <a:ea typeface="Aptos" panose="020B0004020202020204" pitchFamily="34" charset="0"/>
                <a:cs typeface="Arial" panose="020B0604020202020204" pitchFamily="34" charset="0"/>
              </a:rPr>
              <a:t> “Psychologist”</a:t>
            </a:r>
            <a:r>
              <a:rPr lang="en-IL" sz="1800" kern="100" dirty="0">
                <a:effectLst/>
                <a:latin typeface="Aptos" panose="020B0004020202020204" pitchFamily="34" charset="0"/>
                <a:ea typeface="Aptos" panose="020B0004020202020204" pitchFamily="34" charset="0"/>
                <a:cs typeface="Arial" panose="020B0604020202020204" pitchFamily="34" charset="0"/>
              </a:rPr>
              <a:t>: generates a session summary, extracts relevant facts, and updates patient information. </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r>
              <a:rPr lang="en-IL" sz="1800" kern="100" dirty="0">
                <a:effectLst/>
                <a:latin typeface="Aptos" panose="020B0004020202020204" pitchFamily="34" charset="0"/>
                <a:ea typeface="Aptos" panose="020B0004020202020204" pitchFamily="34" charset="0"/>
                <a:cs typeface="Arial" panose="020B0604020202020204" pitchFamily="34" charset="0"/>
              </a:rPr>
              <a:t>The session summary embedding is calculated.</a:t>
            </a:r>
            <a:endParaRPr lang="en-IL" dirty="0"/>
          </a:p>
        </p:txBody>
      </p:sp>
      <p:sp>
        <p:nvSpPr>
          <p:cNvPr id="9" name="TextBox 8">
            <a:extLst>
              <a:ext uri="{FF2B5EF4-FFF2-40B4-BE49-F238E27FC236}">
                <a16:creationId xmlns:a16="http://schemas.microsoft.com/office/drawing/2014/main" id="{15CBA3DA-B478-D216-E768-C48BD2FB418B}"/>
              </a:ext>
            </a:extLst>
          </p:cNvPr>
          <p:cNvSpPr txBox="1"/>
          <p:nvPr/>
        </p:nvSpPr>
        <p:spPr>
          <a:xfrm>
            <a:off x="301056" y="5002789"/>
            <a:ext cx="1752722" cy="1350819"/>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Record and Update Information in the Database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15" name="Picture 14">
            <a:extLst>
              <a:ext uri="{FF2B5EF4-FFF2-40B4-BE49-F238E27FC236}">
                <a16:creationId xmlns:a16="http://schemas.microsoft.com/office/drawing/2014/main" id="{3F0E3B9B-4B89-8E5A-4471-AB1F8D553325}"/>
              </a:ext>
            </a:extLst>
          </p:cNvPr>
          <p:cNvPicPr>
            <a:picLocks noChangeAspect="1"/>
          </p:cNvPicPr>
          <p:nvPr/>
        </p:nvPicPr>
        <p:blipFill>
          <a:blip r:embed="rId5"/>
          <a:stretch>
            <a:fillRect/>
          </a:stretch>
        </p:blipFill>
        <p:spPr>
          <a:xfrm>
            <a:off x="6019572" y="2001692"/>
            <a:ext cx="392879" cy="536510"/>
          </a:xfrm>
          <a:prstGeom prst="rect">
            <a:avLst/>
          </a:prstGeom>
        </p:spPr>
      </p:pic>
      <p:cxnSp>
        <p:nvCxnSpPr>
          <p:cNvPr id="21" name="Connector: Elbow 20">
            <a:extLst>
              <a:ext uri="{FF2B5EF4-FFF2-40B4-BE49-F238E27FC236}">
                <a16:creationId xmlns:a16="http://schemas.microsoft.com/office/drawing/2014/main" id="{25C1C3D2-BD71-DB2F-3CF4-849B077034D0}"/>
              </a:ext>
            </a:extLst>
          </p:cNvPr>
          <p:cNvCxnSpPr>
            <a:cxnSpLocks/>
            <a:stCxn id="13" idx="3"/>
            <a:endCxn id="16" idx="1"/>
          </p:cNvCxnSpPr>
          <p:nvPr/>
        </p:nvCxnSpPr>
        <p:spPr>
          <a:xfrm>
            <a:off x="8845851" y="1720789"/>
            <a:ext cx="670382" cy="734249"/>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Connector: Elbow 24">
            <a:extLst>
              <a:ext uri="{FF2B5EF4-FFF2-40B4-BE49-F238E27FC236}">
                <a16:creationId xmlns:a16="http://schemas.microsoft.com/office/drawing/2014/main" id="{9F7E718D-3762-2F63-8A29-FAAED880EBA9}"/>
              </a:ext>
            </a:extLst>
          </p:cNvPr>
          <p:cNvCxnSpPr>
            <a:cxnSpLocks/>
            <a:stCxn id="6" idx="3"/>
            <a:endCxn id="16" idx="1"/>
          </p:cNvCxnSpPr>
          <p:nvPr/>
        </p:nvCxnSpPr>
        <p:spPr>
          <a:xfrm flipV="1">
            <a:off x="8845851" y="2455038"/>
            <a:ext cx="670382" cy="645384"/>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Connector: Elbow 28">
            <a:extLst>
              <a:ext uri="{FF2B5EF4-FFF2-40B4-BE49-F238E27FC236}">
                <a16:creationId xmlns:a16="http://schemas.microsoft.com/office/drawing/2014/main" id="{AC436785-EC55-3CC7-F6C1-82B8593CF157}"/>
              </a:ext>
            </a:extLst>
          </p:cNvPr>
          <p:cNvCxnSpPr>
            <a:cxnSpLocks/>
            <a:stCxn id="10" idx="3"/>
            <a:endCxn id="8" idx="1"/>
          </p:cNvCxnSpPr>
          <p:nvPr/>
        </p:nvCxnSpPr>
        <p:spPr>
          <a:xfrm>
            <a:off x="2045649" y="1875524"/>
            <a:ext cx="678004" cy="2"/>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or: Elbow 31">
            <a:extLst>
              <a:ext uri="{FF2B5EF4-FFF2-40B4-BE49-F238E27FC236}">
                <a16:creationId xmlns:a16="http://schemas.microsoft.com/office/drawing/2014/main" id="{F98B5BF3-F666-96D7-898F-F2528AFCC98B}"/>
              </a:ext>
            </a:extLst>
          </p:cNvPr>
          <p:cNvCxnSpPr>
            <a:cxnSpLocks/>
            <a:stCxn id="8" idx="3"/>
            <a:endCxn id="5" idx="1"/>
          </p:cNvCxnSpPr>
          <p:nvPr/>
        </p:nvCxnSpPr>
        <p:spPr>
          <a:xfrm flipV="1">
            <a:off x="4239187" y="1875525"/>
            <a:ext cx="681511" cy="1"/>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Connector: Elbow 34">
            <a:extLst>
              <a:ext uri="{FF2B5EF4-FFF2-40B4-BE49-F238E27FC236}">
                <a16:creationId xmlns:a16="http://schemas.microsoft.com/office/drawing/2014/main" id="{308E9867-FDEE-B8BA-44FF-F7579B98ECBB}"/>
              </a:ext>
            </a:extLst>
          </p:cNvPr>
          <p:cNvCxnSpPr>
            <a:cxnSpLocks/>
            <a:stCxn id="16" idx="2"/>
          </p:cNvCxnSpPr>
          <p:nvPr/>
        </p:nvCxnSpPr>
        <p:spPr>
          <a:xfrm rot="5400000" flipH="1">
            <a:off x="8421069" y="1577600"/>
            <a:ext cx="302594" cy="4314604"/>
          </a:xfrm>
          <a:prstGeom prst="bentConnector4">
            <a:avLst>
              <a:gd name="adj1" fmla="val -124816"/>
              <a:gd name="adj2" fmla="val 9170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Connector: Elbow 40">
            <a:extLst>
              <a:ext uri="{FF2B5EF4-FFF2-40B4-BE49-F238E27FC236}">
                <a16:creationId xmlns:a16="http://schemas.microsoft.com/office/drawing/2014/main" id="{B1501999-E10A-DFAD-7204-4D756CE59885}"/>
              </a:ext>
            </a:extLst>
          </p:cNvPr>
          <p:cNvCxnSpPr>
            <a:cxnSpLocks/>
            <a:stCxn id="19" idx="0"/>
            <a:endCxn id="5" idx="2"/>
          </p:cNvCxnSpPr>
          <p:nvPr/>
        </p:nvCxnSpPr>
        <p:spPr>
          <a:xfrm rot="5400000" flipH="1" flipV="1">
            <a:off x="5408614" y="2820784"/>
            <a:ext cx="539701" cy="2"/>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Connector: Elbow 47">
            <a:extLst>
              <a:ext uri="{FF2B5EF4-FFF2-40B4-BE49-F238E27FC236}">
                <a16:creationId xmlns:a16="http://schemas.microsoft.com/office/drawing/2014/main" id="{6ECDD1EB-84B8-90B1-3FFE-038D93657621}"/>
              </a:ext>
            </a:extLst>
          </p:cNvPr>
          <p:cNvCxnSpPr>
            <a:cxnSpLocks/>
            <a:stCxn id="5" idx="3"/>
            <a:endCxn id="13" idx="1"/>
          </p:cNvCxnSpPr>
          <p:nvPr/>
        </p:nvCxnSpPr>
        <p:spPr>
          <a:xfrm flipV="1">
            <a:off x="6436232" y="1720789"/>
            <a:ext cx="639173" cy="154736"/>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 name="Connector: Elbow 50">
            <a:extLst>
              <a:ext uri="{FF2B5EF4-FFF2-40B4-BE49-F238E27FC236}">
                <a16:creationId xmlns:a16="http://schemas.microsoft.com/office/drawing/2014/main" id="{A38A541A-4438-B6D3-3AA9-7771C6017091}"/>
              </a:ext>
            </a:extLst>
          </p:cNvPr>
          <p:cNvCxnSpPr>
            <a:cxnSpLocks/>
            <a:stCxn id="5" idx="3"/>
            <a:endCxn id="6" idx="1"/>
          </p:cNvCxnSpPr>
          <p:nvPr/>
        </p:nvCxnSpPr>
        <p:spPr>
          <a:xfrm>
            <a:off x="6436232" y="1875525"/>
            <a:ext cx="639172" cy="1224897"/>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6" name="Connector: Elbow 55">
            <a:extLst>
              <a:ext uri="{FF2B5EF4-FFF2-40B4-BE49-F238E27FC236}">
                <a16:creationId xmlns:a16="http://schemas.microsoft.com/office/drawing/2014/main" id="{A70F6F24-F19F-DBB0-D96B-80DD809D2473}"/>
              </a:ext>
            </a:extLst>
          </p:cNvPr>
          <p:cNvCxnSpPr>
            <a:cxnSpLocks/>
            <a:endCxn id="17" idx="0"/>
          </p:cNvCxnSpPr>
          <p:nvPr/>
        </p:nvCxnSpPr>
        <p:spPr>
          <a:xfrm rot="5400000">
            <a:off x="3613814" y="3517787"/>
            <a:ext cx="2261377" cy="311336"/>
          </a:xfrm>
          <a:prstGeom prst="bentConnector3">
            <a:avLst>
              <a:gd name="adj1" fmla="val 33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1" name="Connector: Elbow 60">
            <a:extLst>
              <a:ext uri="{FF2B5EF4-FFF2-40B4-BE49-F238E27FC236}">
                <a16:creationId xmlns:a16="http://schemas.microsoft.com/office/drawing/2014/main" id="{7FA3DB0A-B93F-909B-08C0-615818094355}"/>
              </a:ext>
            </a:extLst>
          </p:cNvPr>
          <p:cNvCxnSpPr>
            <a:cxnSpLocks/>
            <a:stCxn id="17" idx="1"/>
            <a:endCxn id="9" idx="3"/>
          </p:cNvCxnSpPr>
          <p:nvPr/>
        </p:nvCxnSpPr>
        <p:spPr>
          <a:xfrm rot="10800000">
            <a:off x="2053779" y="5678199"/>
            <a:ext cx="689753" cy="3108"/>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1037" name="TextBox 1036">
            <a:extLst>
              <a:ext uri="{FF2B5EF4-FFF2-40B4-BE49-F238E27FC236}">
                <a16:creationId xmlns:a16="http://schemas.microsoft.com/office/drawing/2014/main" id="{1B0175E9-AF1B-49F8-08E8-0C0F6FD52AF9}"/>
              </a:ext>
            </a:extLst>
          </p:cNvPr>
          <p:cNvSpPr txBox="1"/>
          <p:nvPr/>
        </p:nvSpPr>
        <p:spPr>
          <a:xfrm rot="16200000">
            <a:off x="3492118" y="3587059"/>
            <a:ext cx="1752722" cy="395173"/>
          </a:xfrm>
          <a:prstGeom prst="rect">
            <a:avLst/>
          </a:prstGeom>
          <a:noFill/>
          <a:ln w="12700">
            <a:solidFill>
              <a:schemeClr val="bg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kern="100" dirty="0">
                <a:effectLst/>
                <a:latin typeface="Aptos" panose="020B0004020202020204" pitchFamily="34" charset="0"/>
                <a:ea typeface="Aptos" panose="020B0004020202020204" pitchFamily="34" charset="0"/>
                <a:cs typeface="Arial" panose="020B0604020202020204" pitchFamily="34" charset="0"/>
              </a:rPr>
              <a:t>End of Session</a:t>
            </a:r>
          </a:p>
        </p:txBody>
      </p:sp>
      <p:sp>
        <p:nvSpPr>
          <p:cNvPr id="19" name="TextBox 18">
            <a:extLst>
              <a:ext uri="{FF2B5EF4-FFF2-40B4-BE49-F238E27FC236}">
                <a16:creationId xmlns:a16="http://schemas.microsoft.com/office/drawing/2014/main" id="{CCF3F58F-7DA7-D3C7-72AD-06BBB228771A}"/>
              </a:ext>
            </a:extLst>
          </p:cNvPr>
          <p:cNvSpPr txBox="1"/>
          <p:nvPr/>
        </p:nvSpPr>
        <p:spPr>
          <a:xfrm>
            <a:off x="4920696" y="3090635"/>
            <a:ext cx="1515534" cy="923330"/>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r>
              <a:rPr lang="en-US" sz="1800" b="1" kern="100" dirty="0">
                <a:effectLst/>
                <a:latin typeface="Aptos" panose="020B0004020202020204" pitchFamily="34" charset="0"/>
                <a:ea typeface="Aptos" panose="020B0004020202020204" pitchFamily="34" charset="0"/>
                <a:cs typeface="Arial" panose="020B0604020202020204" pitchFamily="34" charset="0"/>
              </a:rPr>
              <a:t>Speak LLM answer to Patient</a:t>
            </a:r>
            <a:endParaRPr lang="en-IL" dirty="0"/>
          </a:p>
        </p:txBody>
      </p:sp>
    </p:spTree>
    <p:extLst>
      <p:ext uri="{BB962C8B-B14F-4D97-AF65-F5344CB8AC3E}">
        <p14:creationId xmlns:p14="http://schemas.microsoft.com/office/powerpoint/2010/main" val="925872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4179</TotalTime>
  <Words>2022</Words>
  <Application>Microsoft Office PowerPoint</Application>
  <PresentationFormat>Widescreen</PresentationFormat>
  <Paragraphs>152</Paragraphs>
  <Slides>11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-apple-system</vt:lpstr>
      <vt:lpstr>Aptos</vt:lpstr>
      <vt:lpstr>Aptos Display</vt:lpstr>
      <vt:lpstr>Arial</vt:lpstr>
      <vt:lpstr>Symbol</vt:lpstr>
      <vt:lpstr>Office Theme</vt:lpstr>
      <vt:lpstr> Data Since Project   AI Psychologist </vt:lpstr>
      <vt:lpstr>The history of "mechanical Psychologist"</vt:lpstr>
      <vt:lpstr>Relevance of the electronic Psychologist</vt:lpstr>
      <vt:lpstr>Database Structure Overview</vt:lpstr>
      <vt:lpstr>Program operation scheme</vt:lpstr>
      <vt:lpstr>Program operation scheme</vt:lpstr>
      <vt:lpstr>Program operation scheme</vt:lpstr>
      <vt:lpstr>Program operation scheme</vt:lpstr>
      <vt:lpstr>Program operation scheme</vt:lpstr>
      <vt:lpstr>Program operation scheme</vt:lpstr>
      <vt:lpstr>Program operation scheme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Илья Зутлер</dc:creator>
  <cp:lastModifiedBy>Илья Зутлер</cp:lastModifiedBy>
  <cp:revision>44</cp:revision>
  <dcterms:created xsi:type="dcterms:W3CDTF">2024-08-27T05:45:36Z</dcterms:created>
  <dcterms:modified xsi:type="dcterms:W3CDTF">2024-11-16T20:58:30Z</dcterms:modified>
</cp:coreProperties>
</file>