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41"/>
  </p:notesMasterIdLst>
  <p:sldIdLst>
    <p:sldId id="256" r:id="rId2"/>
    <p:sldId id="278" r:id="rId3"/>
    <p:sldId id="303" r:id="rId4"/>
    <p:sldId id="304" r:id="rId5"/>
    <p:sldId id="318" r:id="rId6"/>
    <p:sldId id="264" r:id="rId7"/>
    <p:sldId id="266" r:id="rId8"/>
    <p:sldId id="305" r:id="rId9"/>
    <p:sldId id="280" r:id="rId10"/>
    <p:sldId id="282" r:id="rId11"/>
    <p:sldId id="281" r:id="rId12"/>
    <p:sldId id="319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7" r:id="rId29"/>
    <p:sldId id="308" r:id="rId30"/>
    <p:sldId id="309" r:id="rId31"/>
    <p:sldId id="311" r:id="rId32"/>
    <p:sldId id="310" r:id="rId33"/>
    <p:sldId id="312" r:id="rId34"/>
    <p:sldId id="313" r:id="rId35"/>
    <p:sldId id="314" r:id="rId36"/>
    <p:sldId id="315" r:id="rId37"/>
    <p:sldId id="316" r:id="rId38"/>
    <p:sldId id="317" r:id="rId39"/>
    <p:sldId id="320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0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9999FF"/>
    <a:srgbClr val="9966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4B36CD-DCF5-4795-A89A-8D0BA17750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531565-50BF-48DA-AE39-9FBCD3FCCEDD}">
      <dgm:prSet phldrT="[Текст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7030A0"/>
              </a:solidFill>
            </a:rPr>
            <a:t>1. C</a:t>
          </a:r>
          <a:r>
            <a:rPr lang="ru-RU" b="1" dirty="0" err="1" smtClean="0">
              <a:solidFill>
                <a:srgbClr val="7030A0"/>
              </a:solidFill>
            </a:rPr>
            <a:t>pедой</a:t>
          </a:r>
          <a:endParaRPr lang="ru-RU" b="1" dirty="0">
            <a:solidFill>
              <a:srgbClr val="7030A0"/>
            </a:solidFill>
          </a:endParaRPr>
        </a:p>
      </dgm:t>
    </dgm:pt>
    <dgm:pt modelId="{9EE60314-7B51-4F3E-ACF4-39823073356F}" type="parTrans" cxnId="{1D29A5F1-128E-4667-9D73-DD19068BA463}">
      <dgm:prSet/>
      <dgm:spPr/>
      <dgm:t>
        <a:bodyPr/>
        <a:lstStyle/>
        <a:p>
          <a:endParaRPr lang="ru-RU"/>
        </a:p>
      </dgm:t>
    </dgm:pt>
    <dgm:pt modelId="{37D6808C-2129-4F15-A3DF-206515C3B689}" type="sibTrans" cxnId="{1D29A5F1-128E-4667-9D73-DD19068BA463}">
      <dgm:prSet/>
      <dgm:spPr/>
      <dgm:t>
        <a:bodyPr/>
        <a:lstStyle/>
        <a:p>
          <a:endParaRPr lang="ru-RU"/>
        </a:p>
      </dgm:t>
    </dgm:pt>
    <dgm:pt modelId="{8E8F5E5D-DDFE-45A4-88A6-A07FE25F1AE1}">
      <dgm:prSet phldrT="[Текст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7030A0"/>
              </a:solidFill>
            </a:rPr>
            <a:t>2. </a:t>
          </a:r>
          <a:r>
            <a:rPr lang="ru-RU" b="1" dirty="0" err="1" smtClean="0">
              <a:solidFill>
                <a:srgbClr val="7030A0"/>
              </a:solidFill>
            </a:rPr>
            <a:t>Элементаpными</a:t>
          </a:r>
          <a:r>
            <a:rPr lang="ru-RU" b="1" dirty="0" smtClean="0">
              <a:solidFill>
                <a:srgbClr val="7030A0"/>
              </a:solidFill>
            </a:rPr>
            <a:t> действиями</a:t>
          </a:r>
          <a:endParaRPr lang="ru-RU" b="1" dirty="0">
            <a:solidFill>
              <a:srgbClr val="7030A0"/>
            </a:solidFill>
          </a:endParaRPr>
        </a:p>
      </dgm:t>
    </dgm:pt>
    <dgm:pt modelId="{4C0A355C-2F43-4A55-92D9-918E7885630B}" type="parTrans" cxnId="{C8722EAD-021E-48DD-983B-CFC4C7B3C38C}">
      <dgm:prSet/>
      <dgm:spPr/>
      <dgm:t>
        <a:bodyPr/>
        <a:lstStyle/>
        <a:p>
          <a:endParaRPr lang="ru-RU"/>
        </a:p>
      </dgm:t>
    </dgm:pt>
    <dgm:pt modelId="{B7B836C6-1522-4718-8E17-91100CC1D7D9}" type="sibTrans" cxnId="{C8722EAD-021E-48DD-983B-CFC4C7B3C38C}">
      <dgm:prSet/>
      <dgm:spPr/>
      <dgm:t>
        <a:bodyPr/>
        <a:lstStyle/>
        <a:p>
          <a:endParaRPr lang="ru-RU"/>
        </a:p>
      </dgm:t>
    </dgm:pt>
    <dgm:pt modelId="{B1C71B59-A0EB-44BC-9EDA-E14B594A0524}">
      <dgm:prSet phldrT="[Текст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7030A0"/>
              </a:solidFill>
            </a:rPr>
            <a:t>3.</a:t>
          </a:r>
          <a:r>
            <a:rPr lang="ru-RU" b="1" dirty="0" smtClean="0">
              <a:solidFill>
                <a:srgbClr val="7030A0"/>
              </a:solidFill>
            </a:rPr>
            <a:t> Системой команд</a:t>
          </a:r>
          <a:endParaRPr lang="ru-RU" b="1" dirty="0">
            <a:solidFill>
              <a:srgbClr val="7030A0"/>
            </a:solidFill>
          </a:endParaRPr>
        </a:p>
      </dgm:t>
    </dgm:pt>
    <dgm:pt modelId="{2B25B4A3-A45B-4687-BDA9-48B5B438FCDE}" type="parTrans" cxnId="{8CFC5A0D-0540-474D-9F36-A34134D891BC}">
      <dgm:prSet/>
      <dgm:spPr/>
      <dgm:t>
        <a:bodyPr/>
        <a:lstStyle/>
        <a:p>
          <a:endParaRPr lang="ru-RU"/>
        </a:p>
      </dgm:t>
    </dgm:pt>
    <dgm:pt modelId="{584E2501-1F0A-4D0D-B79F-110C053BFF06}" type="sibTrans" cxnId="{8CFC5A0D-0540-474D-9F36-A34134D891BC}">
      <dgm:prSet/>
      <dgm:spPr/>
      <dgm:t>
        <a:bodyPr/>
        <a:lstStyle/>
        <a:p>
          <a:endParaRPr lang="ru-RU"/>
        </a:p>
      </dgm:t>
    </dgm:pt>
    <dgm:pt modelId="{697CBE9D-2357-4C63-8F44-8880F0985F7A}">
      <dgm:prSet phldrT="[Текст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7030A0"/>
              </a:solidFill>
            </a:rPr>
            <a:t>4.</a:t>
          </a:r>
          <a:r>
            <a:rPr lang="ru-RU" b="1" dirty="0" smtClean="0">
              <a:solidFill>
                <a:srgbClr val="7030A0"/>
              </a:solidFill>
            </a:rPr>
            <a:t> Отказами</a:t>
          </a:r>
          <a:endParaRPr lang="ru-RU" b="1" dirty="0">
            <a:solidFill>
              <a:srgbClr val="7030A0"/>
            </a:solidFill>
          </a:endParaRPr>
        </a:p>
      </dgm:t>
    </dgm:pt>
    <dgm:pt modelId="{758C605A-73FF-4AE0-B767-5CC52B03770F}" type="parTrans" cxnId="{EDE73202-6012-49DF-8B97-6050D804ACC9}">
      <dgm:prSet/>
      <dgm:spPr/>
      <dgm:t>
        <a:bodyPr/>
        <a:lstStyle/>
        <a:p>
          <a:endParaRPr lang="ru-RU"/>
        </a:p>
      </dgm:t>
    </dgm:pt>
    <dgm:pt modelId="{11F30AFF-8317-450B-BBDF-6587FE11933D}" type="sibTrans" cxnId="{EDE73202-6012-49DF-8B97-6050D804ACC9}">
      <dgm:prSet/>
      <dgm:spPr/>
      <dgm:t>
        <a:bodyPr/>
        <a:lstStyle/>
        <a:p>
          <a:endParaRPr lang="ru-RU"/>
        </a:p>
      </dgm:t>
    </dgm:pt>
    <dgm:pt modelId="{DD9301B9-6001-42AC-8EB7-A8CA3A4666FD}" type="pres">
      <dgm:prSet presAssocID="{784B36CD-DCF5-4795-A89A-8D0BA17750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8362638-EFBB-491A-BCE1-EA7601AF42C7}" type="pres">
      <dgm:prSet presAssocID="{85531565-50BF-48DA-AE39-9FBCD3FCCED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819FB2-1C4D-40A5-AD1D-1196F88988D0}" type="pres">
      <dgm:prSet presAssocID="{37D6808C-2129-4F15-A3DF-206515C3B689}" presName="spacer" presStyleCnt="0"/>
      <dgm:spPr/>
    </dgm:pt>
    <dgm:pt modelId="{EA4BE1CD-2073-425F-81CB-17879A5E20B8}" type="pres">
      <dgm:prSet presAssocID="{8E8F5E5D-DDFE-45A4-88A6-A07FE25F1AE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F1EB1C-D386-4524-8FC8-CE6B2120EEAF}" type="pres">
      <dgm:prSet presAssocID="{B7B836C6-1522-4718-8E17-91100CC1D7D9}" presName="spacer" presStyleCnt="0"/>
      <dgm:spPr/>
    </dgm:pt>
    <dgm:pt modelId="{1E2D8D5B-50D6-4E27-9E35-5A219B70276D}" type="pres">
      <dgm:prSet presAssocID="{B1C71B59-A0EB-44BC-9EDA-E14B594A052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0646CD-F0A3-4B2C-B067-4FB6BA80F5B1}" type="pres">
      <dgm:prSet presAssocID="{584E2501-1F0A-4D0D-B79F-110C053BFF06}" presName="spacer" presStyleCnt="0"/>
      <dgm:spPr/>
    </dgm:pt>
    <dgm:pt modelId="{97B2DF04-88A1-49AC-8022-080D887F85D0}" type="pres">
      <dgm:prSet presAssocID="{697CBE9D-2357-4C63-8F44-8880F0985F7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E73202-6012-49DF-8B97-6050D804ACC9}" srcId="{784B36CD-DCF5-4795-A89A-8D0BA177504F}" destId="{697CBE9D-2357-4C63-8F44-8880F0985F7A}" srcOrd="3" destOrd="0" parTransId="{758C605A-73FF-4AE0-B767-5CC52B03770F}" sibTransId="{11F30AFF-8317-450B-BBDF-6587FE11933D}"/>
    <dgm:cxn modelId="{BC07FA84-67A7-4829-9674-EBC65016BFCB}" type="presOf" srcId="{B1C71B59-A0EB-44BC-9EDA-E14B594A0524}" destId="{1E2D8D5B-50D6-4E27-9E35-5A219B70276D}" srcOrd="0" destOrd="0" presId="urn:microsoft.com/office/officeart/2005/8/layout/vList2"/>
    <dgm:cxn modelId="{1D29A5F1-128E-4667-9D73-DD19068BA463}" srcId="{784B36CD-DCF5-4795-A89A-8D0BA177504F}" destId="{85531565-50BF-48DA-AE39-9FBCD3FCCEDD}" srcOrd="0" destOrd="0" parTransId="{9EE60314-7B51-4F3E-ACF4-39823073356F}" sibTransId="{37D6808C-2129-4F15-A3DF-206515C3B689}"/>
    <dgm:cxn modelId="{C8722EAD-021E-48DD-983B-CFC4C7B3C38C}" srcId="{784B36CD-DCF5-4795-A89A-8D0BA177504F}" destId="{8E8F5E5D-DDFE-45A4-88A6-A07FE25F1AE1}" srcOrd="1" destOrd="0" parTransId="{4C0A355C-2F43-4A55-92D9-918E7885630B}" sibTransId="{B7B836C6-1522-4718-8E17-91100CC1D7D9}"/>
    <dgm:cxn modelId="{3EE493D3-4BC0-4BF5-ADEB-972170CBA423}" type="presOf" srcId="{697CBE9D-2357-4C63-8F44-8880F0985F7A}" destId="{97B2DF04-88A1-49AC-8022-080D887F85D0}" srcOrd="0" destOrd="0" presId="urn:microsoft.com/office/officeart/2005/8/layout/vList2"/>
    <dgm:cxn modelId="{D6B91C7B-5877-4CC4-862F-A70EE66F9448}" type="presOf" srcId="{8E8F5E5D-DDFE-45A4-88A6-A07FE25F1AE1}" destId="{EA4BE1CD-2073-425F-81CB-17879A5E20B8}" srcOrd="0" destOrd="0" presId="urn:microsoft.com/office/officeart/2005/8/layout/vList2"/>
    <dgm:cxn modelId="{67C4D2DF-7C86-4929-9D22-2A93A8EBDC1E}" type="presOf" srcId="{85531565-50BF-48DA-AE39-9FBCD3FCCEDD}" destId="{08362638-EFBB-491A-BCE1-EA7601AF42C7}" srcOrd="0" destOrd="0" presId="urn:microsoft.com/office/officeart/2005/8/layout/vList2"/>
    <dgm:cxn modelId="{8CFC5A0D-0540-474D-9F36-A34134D891BC}" srcId="{784B36CD-DCF5-4795-A89A-8D0BA177504F}" destId="{B1C71B59-A0EB-44BC-9EDA-E14B594A0524}" srcOrd="2" destOrd="0" parTransId="{2B25B4A3-A45B-4687-BDA9-48B5B438FCDE}" sibTransId="{584E2501-1F0A-4D0D-B79F-110C053BFF06}"/>
    <dgm:cxn modelId="{40A14899-2C21-4555-A787-287C346E6A99}" type="presOf" srcId="{784B36CD-DCF5-4795-A89A-8D0BA177504F}" destId="{DD9301B9-6001-42AC-8EB7-A8CA3A4666FD}" srcOrd="0" destOrd="0" presId="urn:microsoft.com/office/officeart/2005/8/layout/vList2"/>
    <dgm:cxn modelId="{2E534CAB-6580-43D8-9716-C0ECA9FCA714}" type="presParOf" srcId="{DD9301B9-6001-42AC-8EB7-A8CA3A4666FD}" destId="{08362638-EFBB-491A-BCE1-EA7601AF42C7}" srcOrd="0" destOrd="0" presId="urn:microsoft.com/office/officeart/2005/8/layout/vList2"/>
    <dgm:cxn modelId="{8DA2F123-620C-46DE-B488-A5EE3798C0B9}" type="presParOf" srcId="{DD9301B9-6001-42AC-8EB7-A8CA3A4666FD}" destId="{AD819FB2-1C4D-40A5-AD1D-1196F88988D0}" srcOrd="1" destOrd="0" presId="urn:microsoft.com/office/officeart/2005/8/layout/vList2"/>
    <dgm:cxn modelId="{5021BDC7-7E1A-43DE-81E9-FC62DB4BC9BD}" type="presParOf" srcId="{DD9301B9-6001-42AC-8EB7-A8CA3A4666FD}" destId="{EA4BE1CD-2073-425F-81CB-17879A5E20B8}" srcOrd="2" destOrd="0" presId="urn:microsoft.com/office/officeart/2005/8/layout/vList2"/>
    <dgm:cxn modelId="{684EE3F9-5AA5-4AB4-BF8B-F080200A7929}" type="presParOf" srcId="{DD9301B9-6001-42AC-8EB7-A8CA3A4666FD}" destId="{86F1EB1C-D386-4524-8FC8-CE6B2120EEAF}" srcOrd="3" destOrd="0" presId="urn:microsoft.com/office/officeart/2005/8/layout/vList2"/>
    <dgm:cxn modelId="{A123B366-DBA7-44C9-B34E-3F9685E89544}" type="presParOf" srcId="{DD9301B9-6001-42AC-8EB7-A8CA3A4666FD}" destId="{1E2D8D5B-50D6-4E27-9E35-5A219B70276D}" srcOrd="4" destOrd="0" presId="urn:microsoft.com/office/officeart/2005/8/layout/vList2"/>
    <dgm:cxn modelId="{B45E6943-89BC-4D1F-A0AE-ADDFEDCE5E96}" type="presParOf" srcId="{DD9301B9-6001-42AC-8EB7-A8CA3A4666FD}" destId="{BC0646CD-F0A3-4B2C-B067-4FB6BA80F5B1}" srcOrd="5" destOrd="0" presId="urn:microsoft.com/office/officeart/2005/8/layout/vList2"/>
    <dgm:cxn modelId="{6F8548C4-E223-4DAD-92C7-456E1DEA9DBC}" type="presParOf" srcId="{DD9301B9-6001-42AC-8EB7-A8CA3A4666FD}" destId="{97B2DF04-88A1-49AC-8022-080D887F85D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D34E19E-F7DC-434C-8CC2-50306F75C356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C99BD61-0022-4B55-9CAB-01C395261F12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Бесконечный цикл</a:t>
          </a:r>
          <a:endParaRPr lang="en-US" dirty="0">
            <a:solidFill>
              <a:schemeClr val="tx1"/>
            </a:solidFill>
          </a:endParaRPr>
        </a:p>
      </dgm:t>
    </dgm:pt>
    <dgm:pt modelId="{A3713039-09BF-4F1A-B591-ACCD84AF556F}" type="parTrans" cxnId="{A3BB6116-AD73-4D78-B8F1-253797A8042B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62794DF-DCD6-4673-920A-DB641ECC7D00}" type="sibTrans" cxnId="{A3BB6116-AD73-4D78-B8F1-253797A8042B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EF894E6-77E8-4622-9C7C-B766F7703B74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Команда повторения с предусловием (цикл–пока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ru-RU" dirty="0">
            <a:solidFill>
              <a:schemeClr val="tx1"/>
            </a:solidFill>
          </a:endParaRPr>
        </a:p>
      </dgm:t>
    </dgm:pt>
    <dgm:pt modelId="{3DCD379D-64AB-4602-9568-5878075982FF}" type="parTrans" cxnId="{DC8F2CE8-AE0B-415F-9E39-0FC724FBF5B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4365977-DDCF-4A72-9014-1E5150F78852}" type="sibTrans" cxnId="{DC8F2CE8-AE0B-415F-9E39-0FC724FBF5B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BD818EB-6C79-4386-B7C4-CE78DFC08A9B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Команда цикла с постусловием (цикл – до)</a:t>
          </a:r>
          <a:endParaRPr lang="en-US" dirty="0">
            <a:solidFill>
              <a:schemeClr val="tx1"/>
            </a:solidFill>
          </a:endParaRPr>
        </a:p>
      </dgm:t>
    </dgm:pt>
    <dgm:pt modelId="{D65B7D90-AAB9-4D2F-AAD8-91C56097A029}" type="parTrans" cxnId="{6DCF001C-74F5-43A6-BCE3-246FFC2370A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705D6DF-EC71-49AE-BD2A-AE38A28EBE1E}" type="sibTrans" cxnId="{6DCF001C-74F5-43A6-BCE3-246FFC2370A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2D97A47-1470-4392-B1B9-C301F67FC125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Цикл с параметром</a:t>
          </a:r>
          <a:endParaRPr lang="ru-RU" b="1" dirty="0">
            <a:solidFill>
              <a:schemeClr val="tx1"/>
            </a:solidFill>
          </a:endParaRPr>
        </a:p>
      </dgm:t>
    </dgm:pt>
    <dgm:pt modelId="{90DE5E51-B59F-469D-A1E3-C48DEF7026F6}" type="parTrans" cxnId="{5C79027D-5DCB-44B0-BF66-44426631124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3322674-2B17-45F0-B695-82CE1A1046A2}" type="sibTrans" cxnId="{5C79027D-5DCB-44B0-BF66-44426631124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C4F735F-99F5-4FE7-A3AA-CCF9C98549E3}" type="pres">
      <dgm:prSet presAssocID="{7D34E19E-F7DC-434C-8CC2-50306F75C35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084225C-7923-49EA-BC7E-3A1BFAE40139}" type="pres">
      <dgm:prSet presAssocID="{7D34E19E-F7DC-434C-8CC2-50306F75C356}" presName="dummyMaxCanvas" presStyleCnt="0">
        <dgm:presLayoutVars/>
      </dgm:prSet>
      <dgm:spPr/>
    </dgm:pt>
    <dgm:pt modelId="{CF3D7EA2-B65D-404E-AA93-6ECD35BB63C5}" type="pres">
      <dgm:prSet presAssocID="{7D34E19E-F7DC-434C-8CC2-50306F75C35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358DD9-A5B0-4DFA-BAF8-2594093E42E5}" type="pres">
      <dgm:prSet presAssocID="{7D34E19E-F7DC-434C-8CC2-50306F75C35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FDF88F-C596-410E-B59C-8AD533584937}" type="pres">
      <dgm:prSet presAssocID="{7D34E19E-F7DC-434C-8CC2-50306F75C35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40951C-128B-473C-B7FA-D63B8584B7AB}" type="pres">
      <dgm:prSet presAssocID="{7D34E19E-F7DC-434C-8CC2-50306F75C35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4393EB-AF82-460E-B099-C7DDF6A8A6D7}" type="pres">
      <dgm:prSet presAssocID="{7D34E19E-F7DC-434C-8CC2-50306F75C35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DEB51F-FFB3-4AAC-BEFA-CA5208BC6787}" type="pres">
      <dgm:prSet presAssocID="{7D34E19E-F7DC-434C-8CC2-50306F75C35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8EFAED-ECD4-4465-850C-2AE812A08D18}" type="pres">
      <dgm:prSet presAssocID="{7D34E19E-F7DC-434C-8CC2-50306F75C35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8C0E20-4522-4B94-969C-F6D75F44CBD9}" type="pres">
      <dgm:prSet presAssocID="{7D34E19E-F7DC-434C-8CC2-50306F75C35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BCC8E8-E012-4A80-9D47-454872679851}" type="pres">
      <dgm:prSet presAssocID="{7D34E19E-F7DC-434C-8CC2-50306F75C35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DCAAB2-C5A4-46B7-A618-BAD0E2CE77C9}" type="pres">
      <dgm:prSet presAssocID="{7D34E19E-F7DC-434C-8CC2-50306F75C35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4E4686-720F-4622-9D17-8E45DF940367}" type="pres">
      <dgm:prSet presAssocID="{7D34E19E-F7DC-434C-8CC2-50306F75C35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F57D4AD-6023-4362-9508-1A20EC30F3A7}" type="presOf" srcId="{562794DF-DCD6-4673-920A-DB641ECC7D00}" destId="{554393EB-AF82-460E-B099-C7DDF6A8A6D7}" srcOrd="0" destOrd="0" presId="urn:microsoft.com/office/officeart/2005/8/layout/vProcess5"/>
    <dgm:cxn modelId="{C1B8164F-39FD-4E3A-A27A-02B4F92FA75D}" type="presOf" srcId="{3BD818EB-6C79-4386-B7C4-CE78DFC08A9B}" destId="{76DCAAB2-C5A4-46B7-A618-BAD0E2CE77C9}" srcOrd="1" destOrd="0" presId="urn:microsoft.com/office/officeart/2005/8/layout/vProcess5"/>
    <dgm:cxn modelId="{2AAA350C-46B3-4083-BB4D-0B7CB54EEA8A}" type="presOf" srcId="{DC99BD61-0022-4B55-9CAB-01C395261F12}" destId="{058C0E20-4522-4B94-969C-F6D75F44CBD9}" srcOrd="1" destOrd="0" presId="urn:microsoft.com/office/officeart/2005/8/layout/vProcess5"/>
    <dgm:cxn modelId="{9FA72728-A9F9-41A4-9F06-D6ECDCE9F0E8}" type="presOf" srcId="{DEF894E6-77E8-4622-9C7C-B766F7703B74}" destId="{E8BCC8E8-E012-4A80-9D47-454872679851}" srcOrd="1" destOrd="0" presId="urn:microsoft.com/office/officeart/2005/8/layout/vProcess5"/>
    <dgm:cxn modelId="{DC8F2CE8-AE0B-415F-9E39-0FC724FBF5B8}" srcId="{7D34E19E-F7DC-434C-8CC2-50306F75C356}" destId="{DEF894E6-77E8-4622-9C7C-B766F7703B74}" srcOrd="1" destOrd="0" parTransId="{3DCD379D-64AB-4602-9568-5878075982FF}" sibTransId="{14365977-DDCF-4A72-9014-1E5150F78852}"/>
    <dgm:cxn modelId="{5C79027D-5DCB-44B0-BF66-444266311242}" srcId="{7D34E19E-F7DC-434C-8CC2-50306F75C356}" destId="{E2D97A47-1470-4392-B1B9-C301F67FC125}" srcOrd="3" destOrd="0" parTransId="{90DE5E51-B59F-469D-A1E3-C48DEF7026F6}" sibTransId="{B3322674-2B17-45F0-B695-82CE1A1046A2}"/>
    <dgm:cxn modelId="{74D2A64A-DFC4-4967-8CB2-4165FC9B0AF0}" type="presOf" srcId="{E2D97A47-1470-4392-B1B9-C301F67FC125}" destId="{344E4686-720F-4622-9D17-8E45DF940367}" srcOrd="1" destOrd="0" presId="urn:microsoft.com/office/officeart/2005/8/layout/vProcess5"/>
    <dgm:cxn modelId="{6DCF001C-74F5-43A6-BCE3-246FFC2370A0}" srcId="{7D34E19E-F7DC-434C-8CC2-50306F75C356}" destId="{3BD818EB-6C79-4386-B7C4-CE78DFC08A9B}" srcOrd="2" destOrd="0" parTransId="{D65B7D90-AAB9-4D2F-AAD8-91C56097A029}" sibTransId="{1705D6DF-EC71-49AE-BD2A-AE38A28EBE1E}"/>
    <dgm:cxn modelId="{9E9BFFB0-375B-4140-A9C6-972D518B1E29}" type="presOf" srcId="{3BD818EB-6C79-4386-B7C4-CE78DFC08A9B}" destId="{DCFDF88F-C596-410E-B59C-8AD533584937}" srcOrd="0" destOrd="0" presId="urn:microsoft.com/office/officeart/2005/8/layout/vProcess5"/>
    <dgm:cxn modelId="{E136F6C6-F80B-46B3-94F5-63BE11D6F8D6}" type="presOf" srcId="{7D34E19E-F7DC-434C-8CC2-50306F75C356}" destId="{6C4F735F-99F5-4FE7-A3AA-CCF9C98549E3}" srcOrd="0" destOrd="0" presId="urn:microsoft.com/office/officeart/2005/8/layout/vProcess5"/>
    <dgm:cxn modelId="{A3BB6116-AD73-4D78-B8F1-253797A8042B}" srcId="{7D34E19E-F7DC-434C-8CC2-50306F75C356}" destId="{DC99BD61-0022-4B55-9CAB-01C395261F12}" srcOrd="0" destOrd="0" parTransId="{A3713039-09BF-4F1A-B591-ACCD84AF556F}" sibTransId="{562794DF-DCD6-4673-920A-DB641ECC7D00}"/>
    <dgm:cxn modelId="{A3031035-4E58-4D85-BC30-475F9BA37282}" type="presOf" srcId="{E2D97A47-1470-4392-B1B9-C301F67FC125}" destId="{0E40951C-128B-473C-B7FA-D63B8584B7AB}" srcOrd="0" destOrd="0" presId="urn:microsoft.com/office/officeart/2005/8/layout/vProcess5"/>
    <dgm:cxn modelId="{82CCFE7D-760B-4192-A18C-23F11B97AFF7}" type="presOf" srcId="{DC99BD61-0022-4B55-9CAB-01C395261F12}" destId="{CF3D7EA2-B65D-404E-AA93-6ECD35BB63C5}" srcOrd="0" destOrd="0" presId="urn:microsoft.com/office/officeart/2005/8/layout/vProcess5"/>
    <dgm:cxn modelId="{2B8F4BF0-E2B3-4776-AE65-30B00A39488F}" type="presOf" srcId="{14365977-DDCF-4A72-9014-1E5150F78852}" destId="{DADEB51F-FFB3-4AAC-BEFA-CA5208BC6787}" srcOrd="0" destOrd="0" presId="urn:microsoft.com/office/officeart/2005/8/layout/vProcess5"/>
    <dgm:cxn modelId="{675F33DB-BCA3-4118-AAE8-4863E7A8A5E6}" type="presOf" srcId="{DEF894E6-77E8-4622-9C7C-B766F7703B74}" destId="{41358DD9-A5B0-4DFA-BAF8-2594093E42E5}" srcOrd="0" destOrd="0" presId="urn:microsoft.com/office/officeart/2005/8/layout/vProcess5"/>
    <dgm:cxn modelId="{3C319AEE-1624-4958-9741-EBFC706D7C54}" type="presOf" srcId="{1705D6DF-EC71-49AE-BD2A-AE38A28EBE1E}" destId="{C68EFAED-ECD4-4465-850C-2AE812A08D18}" srcOrd="0" destOrd="0" presId="urn:microsoft.com/office/officeart/2005/8/layout/vProcess5"/>
    <dgm:cxn modelId="{88F4DA8D-FEC2-41CF-B44D-92BBA2A5EEF0}" type="presParOf" srcId="{6C4F735F-99F5-4FE7-A3AA-CCF9C98549E3}" destId="{1084225C-7923-49EA-BC7E-3A1BFAE40139}" srcOrd="0" destOrd="0" presId="urn:microsoft.com/office/officeart/2005/8/layout/vProcess5"/>
    <dgm:cxn modelId="{E4AB3936-A71F-4526-B9B7-C7265F20A551}" type="presParOf" srcId="{6C4F735F-99F5-4FE7-A3AA-CCF9C98549E3}" destId="{CF3D7EA2-B65D-404E-AA93-6ECD35BB63C5}" srcOrd="1" destOrd="0" presId="urn:microsoft.com/office/officeart/2005/8/layout/vProcess5"/>
    <dgm:cxn modelId="{4C3EE06B-D689-4882-A4AE-8779675FA95B}" type="presParOf" srcId="{6C4F735F-99F5-4FE7-A3AA-CCF9C98549E3}" destId="{41358DD9-A5B0-4DFA-BAF8-2594093E42E5}" srcOrd="2" destOrd="0" presId="urn:microsoft.com/office/officeart/2005/8/layout/vProcess5"/>
    <dgm:cxn modelId="{CEFD010E-80BB-4D90-A702-A016EA1FC344}" type="presParOf" srcId="{6C4F735F-99F5-4FE7-A3AA-CCF9C98549E3}" destId="{DCFDF88F-C596-410E-B59C-8AD533584937}" srcOrd="3" destOrd="0" presId="urn:microsoft.com/office/officeart/2005/8/layout/vProcess5"/>
    <dgm:cxn modelId="{3EFF67A8-E055-489D-8266-3C30A7B48E0C}" type="presParOf" srcId="{6C4F735F-99F5-4FE7-A3AA-CCF9C98549E3}" destId="{0E40951C-128B-473C-B7FA-D63B8584B7AB}" srcOrd="4" destOrd="0" presId="urn:microsoft.com/office/officeart/2005/8/layout/vProcess5"/>
    <dgm:cxn modelId="{5A325112-4380-4FC4-A82C-0292576F3D07}" type="presParOf" srcId="{6C4F735F-99F5-4FE7-A3AA-CCF9C98549E3}" destId="{554393EB-AF82-460E-B099-C7DDF6A8A6D7}" srcOrd="5" destOrd="0" presId="urn:microsoft.com/office/officeart/2005/8/layout/vProcess5"/>
    <dgm:cxn modelId="{84D8DA84-9128-4F95-BD34-EE304DF0F96F}" type="presParOf" srcId="{6C4F735F-99F5-4FE7-A3AA-CCF9C98549E3}" destId="{DADEB51F-FFB3-4AAC-BEFA-CA5208BC6787}" srcOrd="6" destOrd="0" presId="urn:microsoft.com/office/officeart/2005/8/layout/vProcess5"/>
    <dgm:cxn modelId="{FC7BDE4E-CC07-494A-9827-8F04E849DC89}" type="presParOf" srcId="{6C4F735F-99F5-4FE7-A3AA-CCF9C98549E3}" destId="{C68EFAED-ECD4-4465-850C-2AE812A08D18}" srcOrd="7" destOrd="0" presId="urn:microsoft.com/office/officeart/2005/8/layout/vProcess5"/>
    <dgm:cxn modelId="{90694641-2934-4EB8-98EA-7A7B014327B0}" type="presParOf" srcId="{6C4F735F-99F5-4FE7-A3AA-CCF9C98549E3}" destId="{058C0E20-4522-4B94-969C-F6D75F44CBD9}" srcOrd="8" destOrd="0" presId="urn:microsoft.com/office/officeart/2005/8/layout/vProcess5"/>
    <dgm:cxn modelId="{4C851A11-B5AD-4CF5-A269-55D71D866ABB}" type="presParOf" srcId="{6C4F735F-99F5-4FE7-A3AA-CCF9C98549E3}" destId="{E8BCC8E8-E012-4A80-9D47-454872679851}" srcOrd="9" destOrd="0" presId="urn:microsoft.com/office/officeart/2005/8/layout/vProcess5"/>
    <dgm:cxn modelId="{079A715F-07C1-4126-ADF3-99C2FC260BF8}" type="presParOf" srcId="{6C4F735F-99F5-4FE7-A3AA-CCF9C98549E3}" destId="{76DCAAB2-C5A4-46B7-A618-BAD0E2CE77C9}" srcOrd="10" destOrd="0" presId="urn:microsoft.com/office/officeart/2005/8/layout/vProcess5"/>
    <dgm:cxn modelId="{40222130-7EBE-478D-90E0-EFAF3453DFEA}" type="presParOf" srcId="{6C4F735F-99F5-4FE7-A3AA-CCF9C98549E3}" destId="{344E4686-720F-4622-9D17-8E45DF94036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BC88752-F304-4E3F-B850-93BEDE548D5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1ED992E2-7CD0-483A-B6AB-C7E11A17F8BF}">
      <dgm:prSet/>
      <dgm:spPr/>
      <dgm:t>
        <a:bodyPr/>
        <a:lstStyle/>
        <a:p>
          <a:pPr rtl="0"/>
          <a:r>
            <a:rPr lang="ru-RU" dirty="0" smtClean="0"/>
            <a:t>«цикл с предусловием» («пока»),</a:t>
          </a:r>
          <a:endParaRPr lang="ru-RU" dirty="0"/>
        </a:p>
      </dgm:t>
    </dgm:pt>
    <dgm:pt modelId="{6A9B7580-70BD-4AAA-BD25-64146E4751D3}" type="parTrans" cxnId="{B26222D7-479F-4D12-9FE3-D1E601B77D43}">
      <dgm:prSet/>
      <dgm:spPr/>
      <dgm:t>
        <a:bodyPr/>
        <a:lstStyle/>
        <a:p>
          <a:endParaRPr lang="ru-RU"/>
        </a:p>
      </dgm:t>
    </dgm:pt>
    <dgm:pt modelId="{71A0E714-949F-434D-97AB-4D5C64E6405D}" type="sibTrans" cxnId="{B26222D7-479F-4D12-9FE3-D1E601B77D43}">
      <dgm:prSet/>
      <dgm:spPr/>
      <dgm:t>
        <a:bodyPr/>
        <a:lstStyle/>
        <a:p>
          <a:endParaRPr lang="ru-RU"/>
        </a:p>
      </dgm:t>
    </dgm:pt>
    <dgm:pt modelId="{7A2C9370-3DF3-46E8-9E9A-68DC96E85287}">
      <dgm:prSet/>
      <dgm:spPr/>
      <dgm:t>
        <a:bodyPr/>
        <a:lstStyle/>
        <a:p>
          <a:pPr rtl="0"/>
          <a:r>
            <a:rPr lang="ru-RU" dirty="0" smtClean="0"/>
            <a:t>«цикл с постусловием» («до»),</a:t>
          </a:r>
          <a:endParaRPr lang="ru-RU" dirty="0"/>
        </a:p>
      </dgm:t>
    </dgm:pt>
    <dgm:pt modelId="{C9AEE9FD-7812-4A31-A8CE-51B370BD1523}" type="parTrans" cxnId="{8D17B5CF-CC91-4E67-B11E-62317044DFA6}">
      <dgm:prSet/>
      <dgm:spPr/>
      <dgm:t>
        <a:bodyPr/>
        <a:lstStyle/>
        <a:p>
          <a:endParaRPr lang="ru-RU"/>
        </a:p>
      </dgm:t>
    </dgm:pt>
    <dgm:pt modelId="{A89A1B32-A677-4893-99DD-292081332B41}" type="sibTrans" cxnId="{8D17B5CF-CC91-4E67-B11E-62317044DFA6}">
      <dgm:prSet/>
      <dgm:spPr/>
      <dgm:t>
        <a:bodyPr/>
        <a:lstStyle/>
        <a:p>
          <a:endParaRPr lang="ru-RU"/>
        </a:p>
      </dgm:t>
    </dgm:pt>
    <dgm:pt modelId="{2B848F9C-56C1-4EDF-82A2-EB5D898A44BD}">
      <dgm:prSet/>
      <dgm:spPr/>
      <dgm:t>
        <a:bodyPr/>
        <a:lstStyle/>
        <a:p>
          <a:pPr rtl="0"/>
          <a:r>
            <a:rPr lang="ru-RU" dirty="0" smtClean="0"/>
            <a:t>«цикл с параметром» («для»).</a:t>
          </a:r>
          <a:endParaRPr lang="ru-RU" dirty="0"/>
        </a:p>
      </dgm:t>
    </dgm:pt>
    <dgm:pt modelId="{FB76636A-4B57-4CB0-A3A2-7E58992F9B22}" type="parTrans" cxnId="{636B67C9-229C-40B8-A360-4FD1370DEFCB}">
      <dgm:prSet/>
      <dgm:spPr/>
      <dgm:t>
        <a:bodyPr/>
        <a:lstStyle/>
        <a:p>
          <a:endParaRPr lang="ru-RU"/>
        </a:p>
      </dgm:t>
    </dgm:pt>
    <dgm:pt modelId="{2F2B8BCF-8A9A-40E1-9EE9-33A5A3658C46}" type="sibTrans" cxnId="{636B67C9-229C-40B8-A360-4FD1370DEFCB}">
      <dgm:prSet/>
      <dgm:spPr/>
      <dgm:t>
        <a:bodyPr/>
        <a:lstStyle/>
        <a:p>
          <a:endParaRPr lang="ru-RU"/>
        </a:p>
      </dgm:t>
    </dgm:pt>
    <dgm:pt modelId="{73A8BF6F-0F59-4840-B535-80B930723E8D}" type="pres">
      <dgm:prSet presAssocID="{1BC88752-F304-4E3F-B850-93BEDE548D5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E0A3DF9-CEE3-4DD6-94B3-66F5DAED224A}" type="pres">
      <dgm:prSet presAssocID="{1ED992E2-7CD0-483A-B6AB-C7E11A17F8BF}" presName="circ1" presStyleLbl="vennNode1" presStyleIdx="0" presStyleCnt="3"/>
      <dgm:spPr/>
      <dgm:t>
        <a:bodyPr/>
        <a:lstStyle/>
        <a:p>
          <a:endParaRPr lang="ru-RU"/>
        </a:p>
      </dgm:t>
    </dgm:pt>
    <dgm:pt modelId="{31B09AE3-5964-4126-B681-A63930C4F3FC}" type="pres">
      <dgm:prSet presAssocID="{1ED992E2-7CD0-483A-B6AB-C7E11A17F8B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E0F35E-ACC0-43DB-A530-12815A883A50}" type="pres">
      <dgm:prSet presAssocID="{7A2C9370-3DF3-46E8-9E9A-68DC96E85287}" presName="circ2" presStyleLbl="vennNode1" presStyleIdx="1" presStyleCnt="3"/>
      <dgm:spPr/>
      <dgm:t>
        <a:bodyPr/>
        <a:lstStyle/>
        <a:p>
          <a:endParaRPr lang="ru-RU"/>
        </a:p>
      </dgm:t>
    </dgm:pt>
    <dgm:pt modelId="{E9D36DCD-F40D-4904-AD9F-51D248A230F4}" type="pres">
      <dgm:prSet presAssocID="{7A2C9370-3DF3-46E8-9E9A-68DC96E8528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CB9E1B-3D62-4D37-8897-0D08892427FF}" type="pres">
      <dgm:prSet presAssocID="{2B848F9C-56C1-4EDF-82A2-EB5D898A44BD}" presName="circ3" presStyleLbl="vennNode1" presStyleIdx="2" presStyleCnt="3"/>
      <dgm:spPr/>
      <dgm:t>
        <a:bodyPr/>
        <a:lstStyle/>
        <a:p>
          <a:endParaRPr lang="ru-RU"/>
        </a:p>
      </dgm:t>
    </dgm:pt>
    <dgm:pt modelId="{A316D075-A4D1-4ED5-90A5-DB059D82AF57}" type="pres">
      <dgm:prSet presAssocID="{2B848F9C-56C1-4EDF-82A2-EB5D898A44B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D17B5CF-CC91-4E67-B11E-62317044DFA6}" srcId="{1BC88752-F304-4E3F-B850-93BEDE548D57}" destId="{7A2C9370-3DF3-46E8-9E9A-68DC96E85287}" srcOrd="1" destOrd="0" parTransId="{C9AEE9FD-7812-4A31-A8CE-51B370BD1523}" sibTransId="{A89A1B32-A677-4893-99DD-292081332B41}"/>
    <dgm:cxn modelId="{943B154F-8B02-44EA-A9B2-95FA863E582D}" type="presOf" srcId="{2B848F9C-56C1-4EDF-82A2-EB5D898A44BD}" destId="{4CCB9E1B-3D62-4D37-8897-0D08892427FF}" srcOrd="0" destOrd="0" presId="urn:microsoft.com/office/officeart/2005/8/layout/venn1"/>
    <dgm:cxn modelId="{722C560B-B016-4B58-BA2C-76BE2058AF36}" type="presOf" srcId="{7A2C9370-3DF3-46E8-9E9A-68DC96E85287}" destId="{C9E0F35E-ACC0-43DB-A530-12815A883A50}" srcOrd="0" destOrd="0" presId="urn:microsoft.com/office/officeart/2005/8/layout/venn1"/>
    <dgm:cxn modelId="{D9FC1F2E-0261-4106-8159-BA3340107B40}" type="presOf" srcId="{1ED992E2-7CD0-483A-B6AB-C7E11A17F8BF}" destId="{EE0A3DF9-CEE3-4DD6-94B3-66F5DAED224A}" srcOrd="0" destOrd="0" presId="urn:microsoft.com/office/officeart/2005/8/layout/venn1"/>
    <dgm:cxn modelId="{C3A37C6A-2634-4B93-9748-B76ADC698613}" type="presOf" srcId="{1BC88752-F304-4E3F-B850-93BEDE548D57}" destId="{73A8BF6F-0F59-4840-B535-80B930723E8D}" srcOrd="0" destOrd="0" presId="urn:microsoft.com/office/officeart/2005/8/layout/venn1"/>
    <dgm:cxn modelId="{C904235F-65BD-430D-8459-BA5E310A89F6}" type="presOf" srcId="{1ED992E2-7CD0-483A-B6AB-C7E11A17F8BF}" destId="{31B09AE3-5964-4126-B681-A63930C4F3FC}" srcOrd="1" destOrd="0" presId="urn:microsoft.com/office/officeart/2005/8/layout/venn1"/>
    <dgm:cxn modelId="{A8F85CC4-E2E2-4963-A418-F65565119239}" type="presOf" srcId="{7A2C9370-3DF3-46E8-9E9A-68DC96E85287}" destId="{E9D36DCD-F40D-4904-AD9F-51D248A230F4}" srcOrd="1" destOrd="0" presId="urn:microsoft.com/office/officeart/2005/8/layout/venn1"/>
    <dgm:cxn modelId="{636B67C9-229C-40B8-A360-4FD1370DEFCB}" srcId="{1BC88752-F304-4E3F-B850-93BEDE548D57}" destId="{2B848F9C-56C1-4EDF-82A2-EB5D898A44BD}" srcOrd="2" destOrd="0" parTransId="{FB76636A-4B57-4CB0-A3A2-7E58992F9B22}" sibTransId="{2F2B8BCF-8A9A-40E1-9EE9-33A5A3658C46}"/>
    <dgm:cxn modelId="{B26222D7-479F-4D12-9FE3-D1E601B77D43}" srcId="{1BC88752-F304-4E3F-B850-93BEDE548D57}" destId="{1ED992E2-7CD0-483A-B6AB-C7E11A17F8BF}" srcOrd="0" destOrd="0" parTransId="{6A9B7580-70BD-4AAA-BD25-64146E4751D3}" sibTransId="{71A0E714-949F-434D-97AB-4D5C64E6405D}"/>
    <dgm:cxn modelId="{7A7B30E5-7D76-4C1E-BA46-E354741802AA}" type="presOf" srcId="{2B848F9C-56C1-4EDF-82A2-EB5D898A44BD}" destId="{A316D075-A4D1-4ED5-90A5-DB059D82AF57}" srcOrd="1" destOrd="0" presId="urn:microsoft.com/office/officeart/2005/8/layout/venn1"/>
    <dgm:cxn modelId="{898A0CC4-8461-40F5-AB6A-815839684DD4}" type="presParOf" srcId="{73A8BF6F-0F59-4840-B535-80B930723E8D}" destId="{EE0A3DF9-CEE3-4DD6-94B3-66F5DAED224A}" srcOrd="0" destOrd="0" presId="urn:microsoft.com/office/officeart/2005/8/layout/venn1"/>
    <dgm:cxn modelId="{7CD53BF9-4C5A-4189-9F70-8D7FCFB0C906}" type="presParOf" srcId="{73A8BF6F-0F59-4840-B535-80B930723E8D}" destId="{31B09AE3-5964-4126-B681-A63930C4F3FC}" srcOrd="1" destOrd="0" presId="urn:microsoft.com/office/officeart/2005/8/layout/venn1"/>
    <dgm:cxn modelId="{BBAA5395-6DA7-497D-B508-45AA4B5B3B2D}" type="presParOf" srcId="{73A8BF6F-0F59-4840-B535-80B930723E8D}" destId="{C9E0F35E-ACC0-43DB-A530-12815A883A50}" srcOrd="2" destOrd="0" presId="urn:microsoft.com/office/officeart/2005/8/layout/venn1"/>
    <dgm:cxn modelId="{BB0827E0-CB98-4005-B711-3EF8FAD0CD1E}" type="presParOf" srcId="{73A8BF6F-0F59-4840-B535-80B930723E8D}" destId="{E9D36DCD-F40D-4904-AD9F-51D248A230F4}" srcOrd="3" destOrd="0" presId="urn:microsoft.com/office/officeart/2005/8/layout/venn1"/>
    <dgm:cxn modelId="{5E05B68E-5948-4789-B5BE-7E4E011FBCC2}" type="presParOf" srcId="{73A8BF6F-0F59-4840-B535-80B930723E8D}" destId="{4CCB9E1B-3D62-4D37-8897-0D08892427FF}" srcOrd="4" destOrd="0" presId="urn:microsoft.com/office/officeart/2005/8/layout/venn1"/>
    <dgm:cxn modelId="{7D3172AD-E5C8-4ADB-8CC1-D6D370AB8A93}" type="presParOf" srcId="{73A8BF6F-0F59-4840-B535-80B930723E8D}" destId="{A316D075-A4D1-4ED5-90A5-DB059D82AF5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90897F-8BA8-4B0C-9268-A7E1CD192791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ru-RU"/>
        </a:p>
      </dgm:t>
    </dgm:pt>
    <dgm:pt modelId="{7EA21707-09FB-4EAB-96D3-70669EEC22D2}">
      <dgm:prSet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Детерминированность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(определённость, точность) означает, что для каждого шага по набору исходных данных могут быть однозначно вычислены результаты выполнения шага, и эти результаты не зависят ни от каких случайных факторов. 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6A4BDC-CD12-4655-8131-255B8318F18D}" type="parTrans" cxnId="{F04E06CC-F737-4766-9AE6-3F474C2981A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0FB3CD5-AD8D-4171-953F-B6B03234B03C}" type="sibTrans" cxnId="{F04E06CC-F737-4766-9AE6-3F474C2981A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8A653D8-9DAD-42BA-85C7-2FA352576FDE}">
      <dgm:prSet custT="1"/>
      <dgm:spPr>
        <a:solidFill>
          <a:schemeClr val="accent4">
            <a:lumMod val="40000"/>
            <a:lumOff val="60000"/>
            <a:alpha val="83000"/>
          </a:schemeClr>
        </a:solidFill>
      </dgm:spPr>
      <dgm:t>
        <a:bodyPr/>
        <a:lstStyle/>
        <a:p>
          <a:pPr rtl="0"/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Дискретность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означает, что алгоритм состоит из определенных шагов и эти шаги выполняются в дискретном времени, т.е. любые два последовательных шага разделены при исполнении конечным ненулевым отрезком времени.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729A04-9BA0-40F6-AAE8-A39D1401F9C4}" type="parTrans" cxnId="{FA616DE1-3325-4526-AF82-C5A8E0F8CE0E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00F1F34-4D6B-4661-A714-D46BABAA0C3F}" type="sibTrans" cxnId="{FA616DE1-3325-4526-AF82-C5A8E0F8CE0E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A9FD8AC-F5C9-4EF4-8341-AD138D6EEBB5}">
      <dgm:prSet custT="1"/>
      <dgm:spPr>
        <a:solidFill>
          <a:schemeClr val="accent4">
            <a:lumMod val="40000"/>
            <a:lumOff val="60000"/>
            <a:alpha val="77000"/>
          </a:schemeClr>
        </a:solidFill>
      </dgm:spPr>
      <dgm:t>
        <a:bodyPr/>
        <a:lstStyle/>
        <a:p>
          <a:pPr rtl="0"/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Элементарность шагов 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означает, что объем работы, выполняемой на отдельном шаге, ограничивается некоторой константой, зависящей от характеристик исполнителя алгоритма и не зависящей от входных данных и промежуточных значений. 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23F6A8-6EF9-4B3D-9DE9-A72EBD01D44C}" type="parTrans" cxnId="{95CE8DBC-0237-4438-AF5B-44BCB8E3821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9109781-4CD5-48B2-AD8F-4A0422AFE815}" type="sibTrans" cxnId="{95CE8DBC-0237-4438-AF5B-44BCB8E3821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5BAA0AD-E4B8-4282-A769-8C0B6769F751}">
      <dgm:prSet custT="1"/>
      <dgm:spPr>
        <a:solidFill>
          <a:schemeClr val="accent4">
            <a:lumMod val="40000"/>
            <a:lumOff val="60000"/>
            <a:alpha val="70000"/>
          </a:schemeClr>
        </a:solidFill>
      </dgm:spPr>
      <dgm:t>
        <a:bodyPr/>
        <a:lstStyle/>
        <a:p>
          <a:pPr rtl="0"/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Понятность  алгоритма означает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что алгоритм должен быть записан с помощью команд, которые входят  систему команд исполнителя. 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6DDA30-D387-45FE-AD88-C990E8C47906}" type="parTrans" cxnId="{59ABE942-73A5-4B06-9777-BC4844AF115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B84A84B-794A-4E06-B1BE-2FDD11918AAE}" type="sibTrans" cxnId="{59ABE942-73A5-4B06-9777-BC4844AF115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0599E1A-EEAA-409E-B4A0-297866CB7227}">
      <dgm:prSet custT="1"/>
      <dgm:spPr>
        <a:solidFill>
          <a:schemeClr val="accent4">
            <a:lumMod val="40000"/>
            <a:lumOff val="60000"/>
            <a:alpha val="63000"/>
          </a:schemeClr>
        </a:solidFill>
      </dgm:spPr>
      <dgm:t>
        <a:bodyPr/>
        <a:lstStyle/>
        <a:p>
          <a:pPr rtl="0"/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</a:t>
          </a:r>
          <a:r>
            <a:rPr lang="ru-RU" sz="18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Завершаемость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(конечность, результативность) — означает, что для получения результата нужно выполнить конечное число шагов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449F2C-98C1-428F-A1DE-6700E763A506}" type="parTrans" cxnId="{4DCE2C58-C210-4821-B630-DE18BD75633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8946E2D-C305-4193-8BAB-399B8166267C}" type="sibTrans" cxnId="{4DCE2C58-C210-4821-B630-DE18BD75633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6E72F99-4151-4643-9DE0-C5C32021849F}">
      <dgm:prSet custT="1"/>
      <dgm:spPr>
        <a:solidFill>
          <a:schemeClr val="accent4">
            <a:lumMod val="40000"/>
            <a:lumOff val="60000"/>
            <a:alpha val="57000"/>
          </a:schemeClr>
        </a:solidFill>
      </dgm:spPr>
      <dgm:t>
        <a:bodyPr/>
        <a:lstStyle/>
        <a:p>
          <a:pPr rtl="0"/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Массовость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— алгоритм должен быть применим к разным наборам исходных данных.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3D5EC1-5837-43C9-903A-BD4ED892A3CA}" type="parTrans" cxnId="{CB7E58A5-6C59-41BC-A50D-B529E3B7E5C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7A260A3-BEF8-4CA2-9CA7-92BED0894BF2}" type="sibTrans" cxnId="{CB7E58A5-6C59-41BC-A50D-B529E3B7E5C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15C1DB7-368A-4E52-B52C-94232F396289}">
      <dgm:prSet custT="1"/>
      <dgm:spPr>
        <a:solidFill>
          <a:schemeClr val="accent4">
            <a:lumMod val="40000"/>
            <a:lumOff val="60000"/>
            <a:alpha val="50000"/>
          </a:schemeClr>
        </a:solidFill>
      </dgm:spPr>
      <dgm:t>
        <a:bodyPr/>
        <a:lstStyle/>
        <a:p>
          <a:pPr rtl="0"/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7. Экономичность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— алгоритм должен обеспечивать необходимую и достаточную точность решения задачи</a:t>
          </a:r>
          <a:r>
            <a: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109781-1374-4CFC-BC4A-37C14C6CDCD9}" type="parTrans" cxnId="{38B902C9-CF1A-489A-AE63-B503339F3B4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3D86432-461E-4360-9421-3245B92EEFAD}" type="sibTrans" cxnId="{38B902C9-CF1A-489A-AE63-B503339F3B4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99DE9A7-F24F-4EF0-AB33-067A9079951D}" type="pres">
      <dgm:prSet presAssocID="{0D90897F-8BA8-4B0C-9268-A7E1CD1927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F6CC49-4BDD-4579-9384-F388969038FE}" type="pres">
      <dgm:prSet presAssocID="{7EA21707-09FB-4EAB-96D3-70669EEC22D2}" presName="parentText" presStyleLbl="node1" presStyleIdx="0" presStyleCnt="7" custLinFactNeighborX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005AA3-B049-4305-8705-2AEA63F3C883}" type="pres">
      <dgm:prSet presAssocID="{C0FB3CD5-AD8D-4171-953F-B6B03234B03C}" presName="spacer" presStyleCnt="0"/>
      <dgm:spPr/>
      <dgm:t>
        <a:bodyPr/>
        <a:lstStyle/>
        <a:p>
          <a:endParaRPr lang="ru-RU"/>
        </a:p>
      </dgm:t>
    </dgm:pt>
    <dgm:pt modelId="{9F869C90-58F4-40CE-9CF1-7320FF6C001B}" type="pres">
      <dgm:prSet presAssocID="{18A653D8-9DAD-42BA-85C7-2FA352576FDE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F95D10-0541-48D7-9554-75F9E1C574D4}" type="pres">
      <dgm:prSet presAssocID="{400F1F34-4D6B-4661-A714-D46BABAA0C3F}" presName="spacer" presStyleCnt="0"/>
      <dgm:spPr/>
      <dgm:t>
        <a:bodyPr/>
        <a:lstStyle/>
        <a:p>
          <a:endParaRPr lang="ru-RU"/>
        </a:p>
      </dgm:t>
    </dgm:pt>
    <dgm:pt modelId="{6A85EC89-BEB6-4EB0-AF26-92F20A86A2D8}" type="pres">
      <dgm:prSet presAssocID="{CA9FD8AC-F5C9-4EF4-8341-AD138D6EEBB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3651D9-19B7-4B42-8D11-B7F65035DCF1}" type="pres">
      <dgm:prSet presAssocID="{69109781-4CD5-48B2-AD8F-4A0422AFE815}" presName="spacer" presStyleCnt="0"/>
      <dgm:spPr/>
      <dgm:t>
        <a:bodyPr/>
        <a:lstStyle/>
        <a:p>
          <a:endParaRPr lang="ru-RU"/>
        </a:p>
      </dgm:t>
    </dgm:pt>
    <dgm:pt modelId="{BC53B0D6-AA55-4EAC-A50E-61C8B3935843}" type="pres">
      <dgm:prSet presAssocID="{55BAA0AD-E4B8-4282-A769-8C0B6769F75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A5AB41-9164-4A13-ABB4-BE79A9FC9274}" type="pres">
      <dgm:prSet presAssocID="{4B84A84B-794A-4E06-B1BE-2FDD11918AAE}" presName="spacer" presStyleCnt="0"/>
      <dgm:spPr/>
      <dgm:t>
        <a:bodyPr/>
        <a:lstStyle/>
        <a:p>
          <a:endParaRPr lang="ru-RU"/>
        </a:p>
      </dgm:t>
    </dgm:pt>
    <dgm:pt modelId="{719B3604-55CA-460E-A786-A4088C3EC5D1}" type="pres">
      <dgm:prSet presAssocID="{70599E1A-EEAA-409E-B4A0-297866CB7227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059B25-2A12-415F-9D34-B391BC0DB50D}" type="pres">
      <dgm:prSet presAssocID="{E8946E2D-C305-4193-8BAB-399B8166267C}" presName="spacer" presStyleCnt="0"/>
      <dgm:spPr/>
      <dgm:t>
        <a:bodyPr/>
        <a:lstStyle/>
        <a:p>
          <a:endParaRPr lang="ru-RU"/>
        </a:p>
      </dgm:t>
    </dgm:pt>
    <dgm:pt modelId="{60721D51-E55C-42C3-A10F-F640A6725212}" type="pres">
      <dgm:prSet presAssocID="{46E72F99-4151-4643-9DE0-C5C32021849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4BC738-DD05-4587-93FF-F1FBF27DA8FD}" type="pres">
      <dgm:prSet presAssocID="{B7A260A3-BEF8-4CA2-9CA7-92BED0894BF2}" presName="spacer" presStyleCnt="0"/>
      <dgm:spPr/>
      <dgm:t>
        <a:bodyPr/>
        <a:lstStyle/>
        <a:p>
          <a:endParaRPr lang="ru-RU"/>
        </a:p>
      </dgm:t>
    </dgm:pt>
    <dgm:pt modelId="{99AB744D-51BD-4B01-B3E4-1675526831D7}" type="pres">
      <dgm:prSet presAssocID="{A15C1DB7-368A-4E52-B52C-94232F396289}" presName="parentText" presStyleLbl="node1" presStyleIdx="6" presStyleCnt="7" custLinFactY="461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ABE942-73A5-4B06-9777-BC4844AF1151}" srcId="{0D90897F-8BA8-4B0C-9268-A7E1CD192791}" destId="{55BAA0AD-E4B8-4282-A769-8C0B6769F751}" srcOrd="3" destOrd="0" parTransId="{CB6DDA30-D387-45FE-AD88-C990E8C47906}" sibTransId="{4B84A84B-794A-4E06-B1BE-2FDD11918AAE}"/>
    <dgm:cxn modelId="{CB82A99B-1A48-4D0C-895D-1D41BBB3526C}" type="presOf" srcId="{46E72F99-4151-4643-9DE0-C5C32021849F}" destId="{60721D51-E55C-42C3-A10F-F640A6725212}" srcOrd="0" destOrd="0" presId="urn:microsoft.com/office/officeart/2005/8/layout/vList2"/>
    <dgm:cxn modelId="{F04E06CC-F737-4766-9AE6-3F474C2981A0}" srcId="{0D90897F-8BA8-4B0C-9268-A7E1CD192791}" destId="{7EA21707-09FB-4EAB-96D3-70669EEC22D2}" srcOrd="0" destOrd="0" parTransId="{E66A4BDC-CD12-4655-8131-255B8318F18D}" sibTransId="{C0FB3CD5-AD8D-4171-953F-B6B03234B03C}"/>
    <dgm:cxn modelId="{22797DD6-0868-4DAF-A953-A92435C3EF56}" type="presOf" srcId="{0D90897F-8BA8-4B0C-9268-A7E1CD192791}" destId="{599DE9A7-F24F-4EF0-AB33-067A9079951D}" srcOrd="0" destOrd="0" presId="urn:microsoft.com/office/officeart/2005/8/layout/vList2"/>
    <dgm:cxn modelId="{5A372FD6-A288-4E22-B5EB-2FD756B4D895}" type="presOf" srcId="{CA9FD8AC-F5C9-4EF4-8341-AD138D6EEBB5}" destId="{6A85EC89-BEB6-4EB0-AF26-92F20A86A2D8}" srcOrd="0" destOrd="0" presId="urn:microsoft.com/office/officeart/2005/8/layout/vList2"/>
    <dgm:cxn modelId="{4CA73BC5-C7D6-453C-BE82-CCF26FCA308C}" type="presOf" srcId="{18A653D8-9DAD-42BA-85C7-2FA352576FDE}" destId="{9F869C90-58F4-40CE-9CF1-7320FF6C001B}" srcOrd="0" destOrd="0" presId="urn:microsoft.com/office/officeart/2005/8/layout/vList2"/>
    <dgm:cxn modelId="{F10FDA79-1A10-4A4D-A7A9-257D4C3A2FDB}" type="presOf" srcId="{70599E1A-EEAA-409E-B4A0-297866CB7227}" destId="{719B3604-55CA-460E-A786-A4088C3EC5D1}" srcOrd="0" destOrd="0" presId="urn:microsoft.com/office/officeart/2005/8/layout/vList2"/>
    <dgm:cxn modelId="{95CE8DBC-0237-4438-AF5B-44BCB8E38210}" srcId="{0D90897F-8BA8-4B0C-9268-A7E1CD192791}" destId="{CA9FD8AC-F5C9-4EF4-8341-AD138D6EEBB5}" srcOrd="2" destOrd="0" parTransId="{1223F6A8-6EF9-4B3D-9DE9-A72EBD01D44C}" sibTransId="{69109781-4CD5-48B2-AD8F-4A0422AFE815}"/>
    <dgm:cxn modelId="{3AAF1016-135C-48F7-A34E-825E6CE9F9E7}" type="presOf" srcId="{A15C1DB7-368A-4E52-B52C-94232F396289}" destId="{99AB744D-51BD-4B01-B3E4-1675526831D7}" srcOrd="0" destOrd="0" presId="urn:microsoft.com/office/officeart/2005/8/layout/vList2"/>
    <dgm:cxn modelId="{38B902C9-CF1A-489A-AE63-B503339F3B4A}" srcId="{0D90897F-8BA8-4B0C-9268-A7E1CD192791}" destId="{A15C1DB7-368A-4E52-B52C-94232F396289}" srcOrd="6" destOrd="0" parTransId="{FD109781-1374-4CFC-BC4A-37C14C6CDCD9}" sibTransId="{53D86432-461E-4360-9421-3245B92EEFAD}"/>
    <dgm:cxn modelId="{F6244CC5-35E0-46BC-BF88-994F32F66256}" type="presOf" srcId="{55BAA0AD-E4B8-4282-A769-8C0B6769F751}" destId="{BC53B0D6-AA55-4EAC-A50E-61C8B3935843}" srcOrd="0" destOrd="0" presId="urn:microsoft.com/office/officeart/2005/8/layout/vList2"/>
    <dgm:cxn modelId="{FA616DE1-3325-4526-AF82-C5A8E0F8CE0E}" srcId="{0D90897F-8BA8-4B0C-9268-A7E1CD192791}" destId="{18A653D8-9DAD-42BA-85C7-2FA352576FDE}" srcOrd="1" destOrd="0" parTransId="{71729A04-9BA0-40F6-AAE8-A39D1401F9C4}" sibTransId="{400F1F34-4D6B-4661-A714-D46BABAA0C3F}"/>
    <dgm:cxn modelId="{CB7E58A5-6C59-41BC-A50D-B529E3B7E5C9}" srcId="{0D90897F-8BA8-4B0C-9268-A7E1CD192791}" destId="{46E72F99-4151-4643-9DE0-C5C32021849F}" srcOrd="5" destOrd="0" parTransId="{973D5EC1-5837-43C9-903A-BD4ED892A3CA}" sibTransId="{B7A260A3-BEF8-4CA2-9CA7-92BED0894BF2}"/>
    <dgm:cxn modelId="{4DCE2C58-C210-4821-B630-DE18BD756338}" srcId="{0D90897F-8BA8-4B0C-9268-A7E1CD192791}" destId="{70599E1A-EEAA-409E-B4A0-297866CB7227}" srcOrd="4" destOrd="0" parTransId="{71449F2C-98C1-428F-A1DE-6700E763A506}" sibTransId="{E8946E2D-C305-4193-8BAB-399B8166267C}"/>
    <dgm:cxn modelId="{A8506363-6659-46C0-83D6-E183ED362D01}" type="presOf" srcId="{7EA21707-09FB-4EAB-96D3-70669EEC22D2}" destId="{33F6CC49-4BDD-4579-9384-F388969038FE}" srcOrd="0" destOrd="0" presId="urn:microsoft.com/office/officeart/2005/8/layout/vList2"/>
    <dgm:cxn modelId="{0F1F33ED-57FF-43E2-B485-96525B8EB8A9}" type="presParOf" srcId="{599DE9A7-F24F-4EF0-AB33-067A9079951D}" destId="{33F6CC49-4BDD-4579-9384-F388969038FE}" srcOrd="0" destOrd="0" presId="urn:microsoft.com/office/officeart/2005/8/layout/vList2"/>
    <dgm:cxn modelId="{08BBC53F-F65B-485A-8DF2-70CE3965CF50}" type="presParOf" srcId="{599DE9A7-F24F-4EF0-AB33-067A9079951D}" destId="{39005AA3-B049-4305-8705-2AEA63F3C883}" srcOrd="1" destOrd="0" presId="urn:microsoft.com/office/officeart/2005/8/layout/vList2"/>
    <dgm:cxn modelId="{FA5FA514-38F2-4FA5-8D02-D0FD3A2D4B45}" type="presParOf" srcId="{599DE9A7-F24F-4EF0-AB33-067A9079951D}" destId="{9F869C90-58F4-40CE-9CF1-7320FF6C001B}" srcOrd="2" destOrd="0" presId="urn:microsoft.com/office/officeart/2005/8/layout/vList2"/>
    <dgm:cxn modelId="{C6990024-23EE-4422-86E5-D914295B03D8}" type="presParOf" srcId="{599DE9A7-F24F-4EF0-AB33-067A9079951D}" destId="{ADF95D10-0541-48D7-9554-75F9E1C574D4}" srcOrd="3" destOrd="0" presId="urn:microsoft.com/office/officeart/2005/8/layout/vList2"/>
    <dgm:cxn modelId="{FACD6F95-2D01-49DE-8EDF-8759C320395C}" type="presParOf" srcId="{599DE9A7-F24F-4EF0-AB33-067A9079951D}" destId="{6A85EC89-BEB6-4EB0-AF26-92F20A86A2D8}" srcOrd="4" destOrd="0" presId="urn:microsoft.com/office/officeart/2005/8/layout/vList2"/>
    <dgm:cxn modelId="{3806101F-8458-4024-816A-2FA57243077C}" type="presParOf" srcId="{599DE9A7-F24F-4EF0-AB33-067A9079951D}" destId="{EF3651D9-19B7-4B42-8D11-B7F65035DCF1}" srcOrd="5" destOrd="0" presId="urn:microsoft.com/office/officeart/2005/8/layout/vList2"/>
    <dgm:cxn modelId="{3993A311-9367-40F9-B902-472F18736F1F}" type="presParOf" srcId="{599DE9A7-F24F-4EF0-AB33-067A9079951D}" destId="{BC53B0D6-AA55-4EAC-A50E-61C8B3935843}" srcOrd="6" destOrd="0" presId="urn:microsoft.com/office/officeart/2005/8/layout/vList2"/>
    <dgm:cxn modelId="{55F914FD-8626-4CF6-A50F-58D9AC8496C2}" type="presParOf" srcId="{599DE9A7-F24F-4EF0-AB33-067A9079951D}" destId="{4CA5AB41-9164-4A13-ABB4-BE79A9FC9274}" srcOrd="7" destOrd="0" presId="urn:microsoft.com/office/officeart/2005/8/layout/vList2"/>
    <dgm:cxn modelId="{CF7C820C-EB4C-42D0-A2E9-85EF87E91334}" type="presParOf" srcId="{599DE9A7-F24F-4EF0-AB33-067A9079951D}" destId="{719B3604-55CA-460E-A786-A4088C3EC5D1}" srcOrd="8" destOrd="0" presId="urn:microsoft.com/office/officeart/2005/8/layout/vList2"/>
    <dgm:cxn modelId="{6CF7244C-7EF2-47BA-A007-C18A31DDA075}" type="presParOf" srcId="{599DE9A7-F24F-4EF0-AB33-067A9079951D}" destId="{FA059B25-2A12-415F-9D34-B391BC0DB50D}" srcOrd="9" destOrd="0" presId="urn:microsoft.com/office/officeart/2005/8/layout/vList2"/>
    <dgm:cxn modelId="{10EA911E-D7AB-4C0E-878E-E33C63F9FF6A}" type="presParOf" srcId="{599DE9A7-F24F-4EF0-AB33-067A9079951D}" destId="{60721D51-E55C-42C3-A10F-F640A6725212}" srcOrd="10" destOrd="0" presId="urn:microsoft.com/office/officeart/2005/8/layout/vList2"/>
    <dgm:cxn modelId="{1151126B-336F-42F8-877D-7E4CB9777012}" type="presParOf" srcId="{599DE9A7-F24F-4EF0-AB33-067A9079951D}" destId="{5D4BC738-DD05-4587-93FF-F1FBF27DA8FD}" srcOrd="11" destOrd="0" presId="urn:microsoft.com/office/officeart/2005/8/layout/vList2"/>
    <dgm:cxn modelId="{79779D4A-BF5F-46E3-A184-CBB4D7AF1C25}" type="presParOf" srcId="{599DE9A7-F24F-4EF0-AB33-067A9079951D}" destId="{99AB744D-51BD-4B01-B3E4-1675526831D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4BC970-CF50-43D9-8705-125D49E94F10}" type="doc">
      <dgm:prSet loTypeId="urn:microsoft.com/office/officeart/2008/layout/VerticalCurved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E6754790-926D-4B35-855F-CEF5C9CA520A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algn="just" rtl="0"/>
          <a:r>
            <a:rPr lang="ru-RU" sz="1600" b="0" dirty="0" smtClean="0">
              <a:solidFill>
                <a:schemeClr val="tx1"/>
              </a:solidFill>
            </a:rPr>
            <a:t>	</a:t>
          </a:r>
          <a:r>
            <a:rPr lang="ru-RU" sz="2000" b="1" dirty="0" smtClean="0">
              <a:solidFill>
                <a:schemeClr val="tx1"/>
              </a:solidFill>
            </a:rPr>
            <a:t>Графический</a:t>
          </a:r>
          <a:r>
            <a:rPr lang="ru-RU" sz="2000" b="0" dirty="0" smtClean="0">
              <a:solidFill>
                <a:schemeClr val="tx1"/>
              </a:solidFill>
            </a:rPr>
            <a:t> – Блок-схемы </a:t>
          </a:r>
          <a:endParaRPr lang="ru-RU" sz="2000" b="0" dirty="0">
            <a:solidFill>
              <a:schemeClr val="tx1"/>
            </a:solidFill>
          </a:endParaRPr>
        </a:p>
      </dgm:t>
    </dgm:pt>
    <dgm:pt modelId="{0F9BFD14-5793-4363-9E5C-289ABC1C1EC8}" type="parTrans" cxnId="{F132E7F2-C173-4660-B6DE-2E5D110262D4}">
      <dgm:prSet/>
      <dgm:spPr/>
      <dgm:t>
        <a:bodyPr/>
        <a:lstStyle/>
        <a:p>
          <a:pPr algn="just"/>
          <a:endParaRPr lang="ru-RU" sz="1600" b="0">
            <a:solidFill>
              <a:schemeClr val="tx1"/>
            </a:solidFill>
          </a:endParaRPr>
        </a:p>
      </dgm:t>
    </dgm:pt>
    <dgm:pt modelId="{22F51179-7FB0-48C5-A9C4-43B13026C223}" type="sibTrans" cxnId="{F132E7F2-C173-4660-B6DE-2E5D110262D4}">
      <dgm:prSet/>
      <dgm:spPr/>
      <dgm:t>
        <a:bodyPr/>
        <a:lstStyle/>
        <a:p>
          <a:pPr algn="just"/>
          <a:endParaRPr lang="ru-RU" sz="1600" b="0">
            <a:solidFill>
              <a:schemeClr val="tx1"/>
            </a:solidFill>
          </a:endParaRPr>
        </a:p>
      </dgm:t>
    </dgm:pt>
    <dgm:pt modelId="{94219A7B-B86C-47C2-8388-EE8FC929F681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 algn="just" rtl="0"/>
          <a:r>
            <a:rPr lang="ru-RU" sz="1600" b="0" dirty="0" smtClean="0">
              <a:solidFill>
                <a:schemeClr val="tx1"/>
              </a:solidFill>
            </a:rPr>
            <a:t>	</a:t>
          </a:r>
          <a:r>
            <a:rPr lang="ru-RU" sz="2000" b="1" dirty="0" smtClean="0">
              <a:solidFill>
                <a:schemeClr val="tx1"/>
              </a:solidFill>
            </a:rPr>
            <a:t>Текстовый</a:t>
          </a:r>
          <a:r>
            <a:rPr lang="ru-RU" sz="2000" b="0" dirty="0" smtClean="0">
              <a:solidFill>
                <a:schemeClr val="tx1"/>
              </a:solidFill>
            </a:rPr>
            <a:t> – Псевдокод – текст на языке, похожем на естественный</a:t>
          </a:r>
          <a:endParaRPr lang="ru-RU" sz="2000" b="0" dirty="0">
            <a:solidFill>
              <a:schemeClr val="tx1"/>
            </a:solidFill>
          </a:endParaRPr>
        </a:p>
      </dgm:t>
    </dgm:pt>
    <dgm:pt modelId="{BBA57A98-6084-44BF-B736-2C3594CFACBC}" type="parTrans" cxnId="{B2EE7F54-E55F-4795-911A-3D1F83A7AB79}">
      <dgm:prSet/>
      <dgm:spPr/>
      <dgm:t>
        <a:bodyPr/>
        <a:lstStyle/>
        <a:p>
          <a:pPr algn="just"/>
          <a:endParaRPr lang="ru-RU" sz="1600" b="0">
            <a:solidFill>
              <a:schemeClr val="tx1"/>
            </a:solidFill>
          </a:endParaRPr>
        </a:p>
      </dgm:t>
    </dgm:pt>
    <dgm:pt modelId="{507CCE9D-625B-4541-9EA5-E2D62566EC5F}" type="sibTrans" cxnId="{B2EE7F54-E55F-4795-911A-3D1F83A7AB79}">
      <dgm:prSet/>
      <dgm:spPr/>
      <dgm:t>
        <a:bodyPr/>
        <a:lstStyle/>
        <a:p>
          <a:pPr algn="just"/>
          <a:endParaRPr lang="ru-RU" sz="1600" b="0">
            <a:solidFill>
              <a:schemeClr val="tx1"/>
            </a:solidFill>
          </a:endParaRPr>
        </a:p>
      </dgm:t>
    </dgm:pt>
    <dgm:pt modelId="{4F863029-09CE-4DB4-9CFA-E10AC7ED0AC9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rtl="0"/>
          <a:r>
            <a:rPr lang="ru-RU" sz="1600" b="0" dirty="0" smtClean="0">
              <a:solidFill>
                <a:schemeClr val="tx1"/>
              </a:solidFill>
            </a:rPr>
            <a:t>	</a:t>
          </a:r>
          <a:r>
            <a:rPr lang="ru-RU" sz="2000" b="1" dirty="0" smtClean="0">
              <a:solidFill>
                <a:schemeClr val="tx1"/>
              </a:solidFill>
            </a:rPr>
            <a:t>Программа</a:t>
          </a:r>
          <a:r>
            <a:rPr lang="ru-RU" sz="2000" b="0" dirty="0" smtClean="0">
              <a:solidFill>
                <a:schemeClr val="tx1"/>
              </a:solidFill>
            </a:rPr>
            <a:t> – Код в памяти компьютера на языке команд компьютера</a:t>
          </a:r>
          <a:endParaRPr lang="ru-RU" sz="2000" b="0" dirty="0">
            <a:solidFill>
              <a:schemeClr val="tx1"/>
            </a:solidFill>
          </a:endParaRPr>
        </a:p>
      </dgm:t>
    </dgm:pt>
    <dgm:pt modelId="{F4585715-DC22-40BC-8BDB-545C674C953D}" type="parTrans" cxnId="{BDDBA236-0169-4CC0-BD1A-2D14122166BD}">
      <dgm:prSet/>
      <dgm:spPr/>
      <dgm:t>
        <a:bodyPr/>
        <a:lstStyle/>
        <a:p>
          <a:endParaRPr lang="ru-RU" sz="1600" b="0">
            <a:solidFill>
              <a:schemeClr val="tx1"/>
            </a:solidFill>
          </a:endParaRPr>
        </a:p>
      </dgm:t>
    </dgm:pt>
    <dgm:pt modelId="{9FC35ECB-1580-4C7B-9DCC-41FA873FBF6E}" type="sibTrans" cxnId="{BDDBA236-0169-4CC0-BD1A-2D14122166BD}">
      <dgm:prSet/>
      <dgm:spPr/>
      <dgm:t>
        <a:bodyPr/>
        <a:lstStyle/>
        <a:p>
          <a:endParaRPr lang="ru-RU" sz="1600" b="0">
            <a:solidFill>
              <a:schemeClr val="tx1"/>
            </a:solidFill>
          </a:endParaRPr>
        </a:p>
      </dgm:t>
    </dgm:pt>
    <dgm:pt modelId="{64BA832D-41AC-4AF4-AF1F-C3DEB622A266}" type="pres">
      <dgm:prSet presAssocID="{1E4BC970-CF50-43D9-8705-125D49E94F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5C60A27A-8F9C-4177-A6D0-36F8A16A8BA4}" type="pres">
      <dgm:prSet presAssocID="{1E4BC970-CF50-43D9-8705-125D49E94F10}" presName="Name1" presStyleCnt="0"/>
      <dgm:spPr/>
      <dgm:t>
        <a:bodyPr/>
        <a:lstStyle/>
        <a:p>
          <a:endParaRPr lang="ru-RU"/>
        </a:p>
      </dgm:t>
    </dgm:pt>
    <dgm:pt modelId="{193BB4B6-8BCB-410F-B246-4BFCAD4E05E5}" type="pres">
      <dgm:prSet presAssocID="{1E4BC970-CF50-43D9-8705-125D49E94F10}" presName="cycle" presStyleCnt="0"/>
      <dgm:spPr/>
      <dgm:t>
        <a:bodyPr/>
        <a:lstStyle/>
        <a:p>
          <a:endParaRPr lang="ru-RU"/>
        </a:p>
      </dgm:t>
    </dgm:pt>
    <dgm:pt modelId="{90B1322F-90AF-4204-BB2B-81DF1CA3A309}" type="pres">
      <dgm:prSet presAssocID="{1E4BC970-CF50-43D9-8705-125D49E94F10}" presName="srcNode" presStyleLbl="node1" presStyleIdx="0" presStyleCnt="3"/>
      <dgm:spPr/>
      <dgm:t>
        <a:bodyPr/>
        <a:lstStyle/>
        <a:p>
          <a:endParaRPr lang="ru-RU"/>
        </a:p>
      </dgm:t>
    </dgm:pt>
    <dgm:pt modelId="{110248A6-46FC-419C-B3F8-40C26DA5428A}" type="pres">
      <dgm:prSet presAssocID="{1E4BC970-CF50-43D9-8705-125D49E94F10}" presName="conn" presStyleLbl="parChTrans1D2" presStyleIdx="0" presStyleCnt="1"/>
      <dgm:spPr/>
      <dgm:t>
        <a:bodyPr/>
        <a:lstStyle/>
        <a:p>
          <a:endParaRPr lang="ru-RU"/>
        </a:p>
      </dgm:t>
    </dgm:pt>
    <dgm:pt modelId="{DFBDF49B-E8D1-4EF1-89E3-DF23A288DCC9}" type="pres">
      <dgm:prSet presAssocID="{1E4BC970-CF50-43D9-8705-125D49E94F10}" presName="extraNode" presStyleLbl="node1" presStyleIdx="0" presStyleCnt="3"/>
      <dgm:spPr/>
      <dgm:t>
        <a:bodyPr/>
        <a:lstStyle/>
        <a:p>
          <a:endParaRPr lang="ru-RU"/>
        </a:p>
      </dgm:t>
    </dgm:pt>
    <dgm:pt modelId="{7D3516FD-28C8-41A1-8427-C52780327D56}" type="pres">
      <dgm:prSet presAssocID="{1E4BC970-CF50-43D9-8705-125D49E94F10}" presName="dstNode" presStyleLbl="node1" presStyleIdx="0" presStyleCnt="3"/>
      <dgm:spPr/>
      <dgm:t>
        <a:bodyPr/>
        <a:lstStyle/>
        <a:p>
          <a:endParaRPr lang="ru-RU"/>
        </a:p>
      </dgm:t>
    </dgm:pt>
    <dgm:pt modelId="{AD7E89AA-02AE-4EAA-A781-66D9767FC1E3}" type="pres">
      <dgm:prSet presAssocID="{E6754790-926D-4B35-855F-CEF5C9CA520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AB3938-124F-4CF0-8641-DD860AB6A100}" type="pres">
      <dgm:prSet presAssocID="{E6754790-926D-4B35-855F-CEF5C9CA520A}" presName="accent_1" presStyleCnt="0"/>
      <dgm:spPr/>
      <dgm:t>
        <a:bodyPr/>
        <a:lstStyle/>
        <a:p>
          <a:endParaRPr lang="ru-RU"/>
        </a:p>
      </dgm:t>
    </dgm:pt>
    <dgm:pt modelId="{1D3C7D5F-A9A5-44C5-B512-A541E020B81F}" type="pres">
      <dgm:prSet presAssocID="{E6754790-926D-4B35-855F-CEF5C9CA520A}" presName="accentRepeatNode" presStyleLbl="solidFgAcc1" presStyleIdx="0" presStyleCnt="3"/>
      <dgm:spPr/>
      <dgm:t>
        <a:bodyPr/>
        <a:lstStyle/>
        <a:p>
          <a:endParaRPr lang="ru-RU"/>
        </a:p>
      </dgm:t>
    </dgm:pt>
    <dgm:pt modelId="{FCBBE937-2C32-47A0-A23A-4CC01071E685}" type="pres">
      <dgm:prSet presAssocID="{94219A7B-B86C-47C2-8388-EE8FC929F68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6CFE0D-A9B3-49CE-B8BF-ABFF6A1659F7}" type="pres">
      <dgm:prSet presAssocID="{94219A7B-B86C-47C2-8388-EE8FC929F681}" presName="accent_2" presStyleCnt="0"/>
      <dgm:spPr/>
      <dgm:t>
        <a:bodyPr/>
        <a:lstStyle/>
        <a:p>
          <a:endParaRPr lang="ru-RU"/>
        </a:p>
      </dgm:t>
    </dgm:pt>
    <dgm:pt modelId="{529E0157-E738-40BE-9075-67283BF6CD43}" type="pres">
      <dgm:prSet presAssocID="{94219A7B-B86C-47C2-8388-EE8FC929F681}" presName="accentRepeatNode" presStyleLbl="solidFgAcc1" presStyleIdx="1" presStyleCnt="3"/>
      <dgm:spPr/>
      <dgm:t>
        <a:bodyPr/>
        <a:lstStyle/>
        <a:p>
          <a:endParaRPr lang="ru-RU"/>
        </a:p>
      </dgm:t>
    </dgm:pt>
    <dgm:pt modelId="{9898F57D-70CF-49A4-B028-7864EC44228C}" type="pres">
      <dgm:prSet presAssocID="{4F863029-09CE-4DB4-9CFA-E10AC7ED0AC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582CED-84A0-4F89-A604-F0656D4AC886}" type="pres">
      <dgm:prSet presAssocID="{4F863029-09CE-4DB4-9CFA-E10AC7ED0AC9}" presName="accent_3" presStyleCnt="0"/>
      <dgm:spPr/>
    </dgm:pt>
    <dgm:pt modelId="{F3426370-31B4-4281-97F8-0B99523D67E7}" type="pres">
      <dgm:prSet presAssocID="{4F863029-09CE-4DB4-9CFA-E10AC7ED0AC9}" presName="accentRepeatNode" presStyleLbl="solidFgAcc1" presStyleIdx="2" presStyleCnt="3"/>
      <dgm:spPr/>
      <dgm:t>
        <a:bodyPr/>
        <a:lstStyle/>
        <a:p>
          <a:endParaRPr lang="ru-RU"/>
        </a:p>
      </dgm:t>
    </dgm:pt>
  </dgm:ptLst>
  <dgm:cxnLst>
    <dgm:cxn modelId="{29B470DD-79FB-450C-B0D8-DA0CDD1AC963}" type="presOf" srcId="{94219A7B-B86C-47C2-8388-EE8FC929F681}" destId="{FCBBE937-2C32-47A0-A23A-4CC01071E685}" srcOrd="0" destOrd="0" presId="urn:microsoft.com/office/officeart/2008/layout/VerticalCurvedList"/>
    <dgm:cxn modelId="{B2EE7F54-E55F-4795-911A-3D1F83A7AB79}" srcId="{1E4BC970-CF50-43D9-8705-125D49E94F10}" destId="{94219A7B-B86C-47C2-8388-EE8FC929F681}" srcOrd="1" destOrd="0" parTransId="{BBA57A98-6084-44BF-B736-2C3594CFACBC}" sibTransId="{507CCE9D-625B-4541-9EA5-E2D62566EC5F}"/>
    <dgm:cxn modelId="{A6F40BFA-6473-43B3-9F1A-B5C917EA3A83}" type="presOf" srcId="{22F51179-7FB0-48C5-A9C4-43B13026C223}" destId="{110248A6-46FC-419C-B3F8-40C26DA5428A}" srcOrd="0" destOrd="0" presId="urn:microsoft.com/office/officeart/2008/layout/VerticalCurvedList"/>
    <dgm:cxn modelId="{77874EE9-7D99-437D-B6CB-DD5F9654565D}" type="presOf" srcId="{1E4BC970-CF50-43D9-8705-125D49E94F10}" destId="{64BA832D-41AC-4AF4-AF1F-C3DEB622A266}" srcOrd="0" destOrd="0" presId="urn:microsoft.com/office/officeart/2008/layout/VerticalCurvedList"/>
    <dgm:cxn modelId="{61A51704-648B-4A44-936C-4EFA5F2A5874}" type="presOf" srcId="{E6754790-926D-4B35-855F-CEF5C9CA520A}" destId="{AD7E89AA-02AE-4EAA-A781-66D9767FC1E3}" srcOrd="0" destOrd="0" presId="urn:microsoft.com/office/officeart/2008/layout/VerticalCurvedList"/>
    <dgm:cxn modelId="{2CAC4B8C-E9B5-4C00-A9DA-CBC7A2295B83}" type="presOf" srcId="{4F863029-09CE-4DB4-9CFA-E10AC7ED0AC9}" destId="{9898F57D-70CF-49A4-B028-7864EC44228C}" srcOrd="0" destOrd="0" presId="urn:microsoft.com/office/officeart/2008/layout/VerticalCurvedList"/>
    <dgm:cxn modelId="{F132E7F2-C173-4660-B6DE-2E5D110262D4}" srcId="{1E4BC970-CF50-43D9-8705-125D49E94F10}" destId="{E6754790-926D-4B35-855F-CEF5C9CA520A}" srcOrd="0" destOrd="0" parTransId="{0F9BFD14-5793-4363-9E5C-289ABC1C1EC8}" sibTransId="{22F51179-7FB0-48C5-A9C4-43B13026C223}"/>
    <dgm:cxn modelId="{BDDBA236-0169-4CC0-BD1A-2D14122166BD}" srcId="{1E4BC970-CF50-43D9-8705-125D49E94F10}" destId="{4F863029-09CE-4DB4-9CFA-E10AC7ED0AC9}" srcOrd="2" destOrd="0" parTransId="{F4585715-DC22-40BC-8BDB-545C674C953D}" sibTransId="{9FC35ECB-1580-4C7B-9DCC-41FA873FBF6E}"/>
    <dgm:cxn modelId="{BD9B1100-594E-4BA7-9716-A884A80E170B}" type="presParOf" srcId="{64BA832D-41AC-4AF4-AF1F-C3DEB622A266}" destId="{5C60A27A-8F9C-4177-A6D0-36F8A16A8BA4}" srcOrd="0" destOrd="0" presId="urn:microsoft.com/office/officeart/2008/layout/VerticalCurvedList"/>
    <dgm:cxn modelId="{3D80E761-16ED-450D-BD5F-309E1D9FCBDF}" type="presParOf" srcId="{5C60A27A-8F9C-4177-A6D0-36F8A16A8BA4}" destId="{193BB4B6-8BCB-410F-B246-4BFCAD4E05E5}" srcOrd="0" destOrd="0" presId="urn:microsoft.com/office/officeart/2008/layout/VerticalCurvedList"/>
    <dgm:cxn modelId="{B67E88A2-2EA6-4B53-BBD3-5EDB64D33A72}" type="presParOf" srcId="{193BB4B6-8BCB-410F-B246-4BFCAD4E05E5}" destId="{90B1322F-90AF-4204-BB2B-81DF1CA3A309}" srcOrd="0" destOrd="0" presId="urn:microsoft.com/office/officeart/2008/layout/VerticalCurvedList"/>
    <dgm:cxn modelId="{CBF18A7F-0103-424D-BE0B-5B4E5769CE76}" type="presParOf" srcId="{193BB4B6-8BCB-410F-B246-4BFCAD4E05E5}" destId="{110248A6-46FC-419C-B3F8-40C26DA5428A}" srcOrd="1" destOrd="0" presId="urn:microsoft.com/office/officeart/2008/layout/VerticalCurvedList"/>
    <dgm:cxn modelId="{6C01F9D5-4173-415E-8072-A6963CAFED8C}" type="presParOf" srcId="{193BB4B6-8BCB-410F-B246-4BFCAD4E05E5}" destId="{DFBDF49B-E8D1-4EF1-89E3-DF23A288DCC9}" srcOrd="2" destOrd="0" presId="urn:microsoft.com/office/officeart/2008/layout/VerticalCurvedList"/>
    <dgm:cxn modelId="{8D100120-4E7C-4E4E-B256-2EBECFDBF786}" type="presParOf" srcId="{193BB4B6-8BCB-410F-B246-4BFCAD4E05E5}" destId="{7D3516FD-28C8-41A1-8427-C52780327D56}" srcOrd="3" destOrd="0" presId="urn:microsoft.com/office/officeart/2008/layout/VerticalCurvedList"/>
    <dgm:cxn modelId="{1DC24F3C-BF1B-4E37-9C07-83C619BBC106}" type="presParOf" srcId="{5C60A27A-8F9C-4177-A6D0-36F8A16A8BA4}" destId="{AD7E89AA-02AE-4EAA-A781-66D9767FC1E3}" srcOrd="1" destOrd="0" presId="urn:microsoft.com/office/officeart/2008/layout/VerticalCurvedList"/>
    <dgm:cxn modelId="{F601ABB1-BF5E-4B94-907A-C89F29DB6024}" type="presParOf" srcId="{5C60A27A-8F9C-4177-A6D0-36F8A16A8BA4}" destId="{D1AB3938-124F-4CF0-8641-DD860AB6A100}" srcOrd="2" destOrd="0" presId="urn:microsoft.com/office/officeart/2008/layout/VerticalCurvedList"/>
    <dgm:cxn modelId="{4C37CE62-3E12-48BE-9574-C2DF5DDDA603}" type="presParOf" srcId="{D1AB3938-124F-4CF0-8641-DD860AB6A100}" destId="{1D3C7D5F-A9A5-44C5-B512-A541E020B81F}" srcOrd="0" destOrd="0" presId="urn:microsoft.com/office/officeart/2008/layout/VerticalCurvedList"/>
    <dgm:cxn modelId="{999CBA1A-DC7A-4900-B2F1-EACF991DA730}" type="presParOf" srcId="{5C60A27A-8F9C-4177-A6D0-36F8A16A8BA4}" destId="{FCBBE937-2C32-47A0-A23A-4CC01071E685}" srcOrd="3" destOrd="0" presId="urn:microsoft.com/office/officeart/2008/layout/VerticalCurvedList"/>
    <dgm:cxn modelId="{B1C7E3FF-16AE-4DF4-995A-1F2A4E4728EF}" type="presParOf" srcId="{5C60A27A-8F9C-4177-A6D0-36F8A16A8BA4}" destId="{5E6CFE0D-A9B3-49CE-B8BF-ABFF6A1659F7}" srcOrd="4" destOrd="0" presId="urn:microsoft.com/office/officeart/2008/layout/VerticalCurvedList"/>
    <dgm:cxn modelId="{9AAB0EAC-86C1-481E-B0DE-D03AEBA4E509}" type="presParOf" srcId="{5E6CFE0D-A9B3-49CE-B8BF-ABFF6A1659F7}" destId="{529E0157-E738-40BE-9075-67283BF6CD43}" srcOrd="0" destOrd="0" presId="urn:microsoft.com/office/officeart/2008/layout/VerticalCurvedList"/>
    <dgm:cxn modelId="{88156B1F-22C2-4C04-993B-7A63D13F0E89}" type="presParOf" srcId="{5C60A27A-8F9C-4177-A6D0-36F8A16A8BA4}" destId="{9898F57D-70CF-49A4-B028-7864EC44228C}" srcOrd="5" destOrd="0" presId="urn:microsoft.com/office/officeart/2008/layout/VerticalCurvedList"/>
    <dgm:cxn modelId="{C22EE70D-42C4-4C75-B2A2-2D27684229A8}" type="presParOf" srcId="{5C60A27A-8F9C-4177-A6D0-36F8A16A8BA4}" destId="{31582CED-84A0-4F89-A604-F0656D4AC886}" srcOrd="6" destOrd="0" presId="urn:microsoft.com/office/officeart/2008/layout/VerticalCurvedList"/>
    <dgm:cxn modelId="{9D14056F-A68F-451C-879A-C7A0A69D4963}" type="presParOf" srcId="{31582CED-84A0-4F89-A604-F0656D4AC886}" destId="{F3426370-31B4-4281-97F8-0B99523D67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F731FE-2F53-4D3C-B690-5B62E3D37AF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AB1C3A-CCAF-426A-AC02-DD0CDB0917A7}">
      <dgm:prSet custT="1"/>
      <dgm:spPr/>
      <dgm:t>
        <a:bodyPr/>
        <a:lstStyle/>
        <a:p>
          <a:pPr algn="l" rtl="0"/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Линейный.</a:t>
          </a:r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Линейным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называется такой вычислительный процесс, при котором все этапы решения задачи выполняются в естественном порядке следования записи этих этапов.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DD925E-CFC8-490C-A0C4-EECEFDBE1BB7}" type="parTrans" cxnId="{73E19CF2-7FF7-4D3E-B470-A7F6F080B616}">
      <dgm:prSet/>
      <dgm:spPr/>
      <dgm:t>
        <a:bodyPr/>
        <a:lstStyle/>
        <a:p>
          <a:endParaRPr lang="ru-RU"/>
        </a:p>
      </dgm:t>
    </dgm:pt>
    <dgm:pt modelId="{A82DF616-D0C9-4C0A-9D6A-A60320B90D5C}" type="sibTrans" cxnId="{73E19CF2-7FF7-4D3E-B470-A7F6F080B616}">
      <dgm:prSet/>
      <dgm:spPr/>
      <dgm:t>
        <a:bodyPr/>
        <a:lstStyle/>
        <a:p>
          <a:endParaRPr lang="ru-RU"/>
        </a:p>
      </dgm:t>
    </dgm:pt>
    <dgm:pt modelId="{50DEAAB0-5D16-4B0E-8E84-F7B1C485912B}">
      <dgm:prSet custT="1"/>
      <dgm:spPr/>
      <dgm:t>
        <a:bodyPr/>
        <a:lstStyle/>
        <a:p>
          <a:pPr algn="l" rtl="0"/>
          <a:r>
            <a: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Ветвящийся.</a:t>
          </a:r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Ветвящимся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называется такой вычислительный процесс, в котором выбор направления обработки информации зависит от исходных или промежуточных данных (от результатов проверки выполнения какого-либо логического условия).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278FC0-860A-408B-B7E8-147F870A6CB7}" type="parTrans" cxnId="{53C98FB3-A9DA-4159-85EB-222E277D1735}">
      <dgm:prSet/>
      <dgm:spPr/>
      <dgm:t>
        <a:bodyPr/>
        <a:lstStyle/>
        <a:p>
          <a:endParaRPr lang="ru-RU"/>
        </a:p>
      </dgm:t>
    </dgm:pt>
    <dgm:pt modelId="{6F838CD9-9D09-4704-A58F-BB183E597704}" type="sibTrans" cxnId="{53C98FB3-A9DA-4159-85EB-222E277D1735}">
      <dgm:prSet/>
      <dgm:spPr/>
      <dgm:t>
        <a:bodyPr/>
        <a:lstStyle/>
        <a:p>
          <a:endParaRPr lang="ru-RU"/>
        </a:p>
      </dgm:t>
    </dgm:pt>
    <dgm:pt modelId="{161747AD-C52A-4690-890C-17B3B5D34F69}">
      <dgm:prSet custT="1"/>
      <dgm:spPr/>
      <dgm:t>
        <a:bodyPr/>
        <a:lstStyle/>
        <a:p>
          <a:pPr algn="l" rtl="0"/>
          <a:r>
            <a: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Циклический. </a:t>
          </a:r>
          <a:r>
            <a:rPr lang="ru-RU" sz="1600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Циклом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называется многократно повторяемый участок вычислений. Вычислительный процесс, содержащий один или несколько циклов, называется циклическим. По количеству выполнения циклы делятся на циклы с определенным (заранее заданным) числом повторений и циклы с неопределенным числом повторений.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443C20-9E8C-442B-A9C8-CE2F2D375115}" type="parTrans" cxnId="{C3A7BFED-0B69-4E00-93B5-15D202212814}">
      <dgm:prSet/>
      <dgm:spPr/>
      <dgm:t>
        <a:bodyPr/>
        <a:lstStyle/>
        <a:p>
          <a:endParaRPr lang="ru-RU"/>
        </a:p>
      </dgm:t>
    </dgm:pt>
    <dgm:pt modelId="{51720A71-0FFE-4ED6-98A7-D10D7FE746D8}" type="sibTrans" cxnId="{C3A7BFED-0B69-4E00-93B5-15D202212814}">
      <dgm:prSet/>
      <dgm:spPr/>
      <dgm:t>
        <a:bodyPr/>
        <a:lstStyle/>
        <a:p>
          <a:endParaRPr lang="ru-RU"/>
        </a:p>
      </dgm:t>
    </dgm:pt>
    <dgm:pt modelId="{F4BB9B3D-ACCE-4D2A-8F6D-3E30DA42CDB8}" type="pres">
      <dgm:prSet presAssocID="{83F731FE-2F53-4D3C-B690-5B62E3D37AF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C4AC69D1-FC2E-4290-8AAB-B1E4E94AE537}" type="pres">
      <dgm:prSet presAssocID="{83F731FE-2F53-4D3C-B690-5B62E3D37AFE}" presName="pyramid" presStyleLbl="node1" presStyleIdx="0" presStyleCnt="1" custScaleX="97983" custScaleY="89846" custLinFactNeighborX="1548" custLinFactNeighborY="-4729"/>
      <dgm:spPr/>
    </dgm:pt>
    <dgm:pt modelId="{7C8BC5E2-0F40-4DFF-BA96-A09A57B2E8C9}" type="pres">
      <dgm:prSet presAssocID="{83F731FE-2F53-4D3C-B690-5B62E3D37AFE}" presName="theList" presStyleCnt="0"/>
      <dgm:spPr/>
    </dgm:pt>
    <dgm:pt modelId="{F8A05BAA-6082-45A7-90CA-30015C9E60AD}" type="pres">
      <dgm:prSet presAssocID="{D4AB1C3A-CCAF-426A-AC02-DD0CDB0917A7}" presName="aNode" presStyleLbl="fgAcc1" presStyleIdx="0" presStyleCnt="3" custScaleX="171068" custScaleY="157272" custLinFactY="-31870" custLinFactNeighborX="49878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1EF1F4-E255-412A-82FB-77A089A7A647}" type="pres">
      <dgm:prSet presAssocID="{D4AB1C3A-CCAF-426A-AC02-DD0CDB0917A7}" presName="aSpace" presStyleCnt="0"/>
      <dgm:spPr/>
    </dgm:pt>
    <dgm:pt modelId="{3AD50D96-6DB0-4701-912B-8AB2164B2E26}" type="pres">
      <dgm:prSet presAssocID="{50DEAAB0-5D16-4B0E-8E84-F7B1C485912B}" presName="aNode" presStyleLbl="fgAcc1" presStyleIdx="1" presStyleCnt="3" custScaleX="169349" custScaleY="167421" custLinFactY="-25431" custLinFactNeighborX="50673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A8580D-E769-44C3-81C6-8D20530C4B48}" type="pres">
      <dgm:prSet presAssocID="{50DEAAB0-5D16-4B0E-8E84-F7B1C485912B}" presName="aSpace" presStyleCnt="0"/>
      <dgm:spPr/>
    </dgm:pt>
    <dgm:pt modelId="{5AD5A74C-0C17-4BB9-ACB3-0C20D7561E2E}" type="pres">
      <dgm:prSet presAssocID="{161747AD-C52A-4690-890C-17B3B5D34F69}" presName="aNode" presStyleLbl="fgAcc1" presStyleIdx="2" presStyleCnt="3" custScaleX="173440" custScaleY="195580" custLinFactY="-20168" custLinFactNeighborX="51059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B1D12A-88F8-4CE7-8A36-2776C5C79422}" type="pres">
      <dgm:prSet presAssocID="{161747AD-C52A-4690-890C-17B3B5D34F69}" presName="aSpace" presStyleCnt="0"/>
      <dgm:spPr/>
    </dgm:pt>
  </dgm:ptLst>
  <dgm:cxnLst>
    <dgm:cxn modelId="{53C98FB3-A9DA-4159-85EB-222E277D1735}" srcId="{83F731FE-2F53-4D3C-B690-5B62E3D37AFE}" destId="{50DEAAB0-5D16-4B0E-8E84-F7B1C485912B}" srcOrd="1" destOrd="0" parTransId="{BF278FC0-860A-408B-B7E8-147F870A6CB7}" sibTransId="{6F838CD9-9D09-4704-A58F-BB183E597704}"/>
    <dgm:cxn modelId="{E0D7570A-C7A3-414D-A4B5-68F0EAC1536D}" type="presOf" srcId="{50DEAAB0-5D16-4B0E-8E84-F7B1C485912B}" destId="{3AD50D96-6DB0-4701-912B-8AB2164B2E26}" srcOrd="0" destOrd="0" presId="urn:microsoft.com/office/officeart/2005/8/layout/pyramid2"/>
    <dgm:cxn modelId="{5ADFF6B7-93D1-4182-B6A6-4B3338BB8B5E}" type="presOf" srcId="{161747AD-C52A-4690-890C-17B3B5D34F69}" destId="{5AD5A74C-0C17-4BB9-ACB3-0C20D7561E2E}" srcOrd="0" destOrd="0" presId="urn:microsoft.com/office/officeart/2005/8/layout/pyramid2"/>
    <dgm:cxn modelId="{65ECBD57-28D0-4481-AC35-C4F72DD19604}" type="presOf" srcId="{D4AB1C3A-CCAF-426A-AC02-DD0CDB0917A7}" destId="{F8A05BAA-6082-45A7-90CA-30015C9E60AD}" srcOrd="0" destOrd="0" presId="urn:microsoft.com/office/officeart/2005/8/layout/pyramid2"/>
    <dgm:cxn modelId="{C3A7BFED-0B69-4E00-93B5-15D202212814}" srcId="{83F731FE-2F53-4D3C-B690-5B62E3D37AFE}" destId="{161747AD-C52A-4690-890C-17B3B5D34F69}" srcOrd="2" destOrd="0" parTransId="{8B443C20-9E8C-442B-A9C8-CE2F2D375115}" sibTransId="{51720A71-0FFE-4ED6-98A7-D10D7FE746D8}"/>
    <dgm:cxn modelId="{73E19CF2-7FF7-4D3E-B470-A7F6F080B616}" srcId="{83F731FE-2F53-4D3C-B690-5B62E3D37AFE}" destId="{D4AB1C3A-CCAF-426A-AC02-DD0CDB0917A7}" srcOrd="0" destOrd="0" parTransId="{30DD925E-CFC8-490C-A0C4-EECEFDBE1BB7}" sibTransId="{A82DF616-D0C9-4C0A-9D6A-A60320B90D5C}"/>
    <dgm:cxn modelId="{24F2DCB4-DA8C-401D-8277-8C840FFB5854}" type="presOf" srcId="{83F731FE-2F53-4D3C-B690-5B62E3D37AFE}" destId="{F4BB9B3D-ACCE-4D2A-8F6D-3E30DA42CDB8}" srcOrd="0" destOrd="0" presId="urn:microsoft.com/office/officeart/2005/8/layout/pyramid2"/>
    <dgm:cxn modelId="{F4FC167A-24DF-46DF-BB8F-B1BBAB4CE155}" type="presParOf" srcId="{F4BB9B3D-ACCE-4D2A-8F6D-3E30DA42CDB8}" destId="{C4AC69D1-FC2E-4290-8AAB-B1E4E94AE537}" srcOrd="0" destOrd="0" presId="urn:microsoft.com/office/officeart/2005/8/layout/pyramid2"/>
    <dgm:cxn modelId="{FA0236FF-1E16-4E0C-80D5-01F71037B42A}" type="presParOf" srcId="{F4BB9B3D-ACCE-4D2A-8F6D-3E30DA42CDB8}" destId="{7C8BC5E2-0F40-4DFF-BA96-A09A57B2E8C9}" srcOrd="1" destOrd="0" presId="urn:microsoft.com/office/officeart/2005/8/layout/pyramid2"/>
    <dgm:cxn modelId="{4361DE4D-BE7E-4EA7-BD8B-8A7A8C345E04}" type="presParOf" srcId="{7C8BC5E2-0F40-4DFF-BA96-A09A57B2E8C9}" destId="{F8A05BAA-6082-45A7-90CA-30015C9E60AD}" srcOrd="0" destOrd="0" presId="urn:microsoft.com/office/officeart/2005/8/layout/pyramid2"/>
    <dgm:cxn modelId="{439C5C8B-FC90-4EF5-92C4-88CDBE96038C}" type="presParOf" srcId="{7C8BC5E2-0F40-4DFF-BA96-A09A57B2E8C9}" destId="{391EF1F4-E255-412A-82FB-77A089A7A647}" srcOrd="1" destOrd="0" presId="urn:microsoft.com/office/officeart/2005/8/layout/pyramid2"/>
    <dgm:cxn modelId="{269F36D2-34F1-4F30-AC01-05F778A78FF1}" type="presParOf" srcId="{7C8BC5E2-0F40-4DFF-BA96-A09A57B2E8C9}" destId="{3AD50D96-6DB0-4701-912B-8AB2164B2E26}" srcOrd="2" destOrd="0" presId="urn:microsoft.com/office/officeart/2005/8/layout/pyramid2"/>
    <dgm:cxn modelId="{26FBB7C3-D4D4-414A-BBCF-B4F48CCEA06F}" type="presParOf" srcId="{7C8BC5E2-0F40-4DFF-BA96-A09A57B2E8C9}" destId="{1FA8580D-E769-44C3-81C6-8D20530C4B48}" srcOrd="3" destOrd="0" presId="urn:microsoft.com/office/officeart/2005/8/layout/pyramid2"/>
    <dgm:cxn modelId="{2071215A-D778-40ED-B04F-A64C7A2B5FB3}" type="presParOf" srcId="{7C8BC5E2-0F40-4DFF-BA96-A09A57B2E8C9}" destId="{5AD5A74C-0C17-4BB9-ACB3-0C20D7561E2E}" srcOrd="4" destOrd="0" presId="urn:microsoft.com/office/officeart/2005/8/layout/pyramid2"/>
    <dgm:cxn modelId="{32E1DFD3-A593-426D-9E70-35B36954A026}" type="presParOf" srcId="{7C8BC5E2-0F40-4DFF-BA96-A09A57B2E8C9}" destId="{72B1D12A-88F8-4CE7-8A36-2776C5C7942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7B8203-7E70-4954-B9CC-7CD1CD32BCE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E5B01C95-A6E3-4A58-9780-D16A06577149}">
      <dgm:prSet/>
      <dgm:spPr/>
      <dgm:t>
        <a:bodyPr/>
        <a:lstStyle/>
        <a:p>
          <a:pPr rtl="0"/>
          <a:r>
            <a:rPr lang="ru-RU" b="1" smtClean="0">
              <a:solidFill>
                <a:schemeClr val="tx1"/>
              </a:solidFill>
            </a:rPr>
            <a:t>Команда следования</a:t>
          </a:r>
          <a:endParaRPr lang="ru-RU">
            <a:solidFill>
              <a:schemeClr val="tx1"/>
            </a:solidFill>
          </a:endParaRPr>
        </a:p>
      </dgm:t>
    </dgm:pt>
    <dgm:pt modelId="{BE46A812-096A-4F45-B99E-9FB646E5A713}" type="parTrans" cxnId="{F5A3F876-B95C-41DD-B71A-CEB20FD6170F}">
      <dgm:prSet/>
      <dgm:spPr/>
      <dgm:t>
        <a:bodyPr/>
        <a:lstStyle/>
        <a:p>
          <a:endParaRPr lang="ru-RU"/>
        </a:p>
      </dgm:t>
    </dgm:pt>
    <dgm:pt modelId="{3AE39314-EA77-4B4E-ADF9-977AFFD40D94}" type="sibTrans" cxnId="{F5A3F876-B95C-41DD-B71A-CEB20FD6170F}">
      <dgm:prSet/>
      <dgm:spPr/>
      <dgm:t>
        <a:bodyPr/>
        <a:lstStyle/>
        <a:p>
          <a:endParaRPr lang="ru-RU"/>
        </a:p>
      </dgm:t>
    </dgm:pt>
    <dgm:pt modelId="{97B62928-DB4F-4165-BCA0-885147DA9919}">
      <dgm:prSet/>
      <dgm:spPr/>
      <dgm:t>
        <a:bodyPr/>
        <a:lstStyle/>
        <a:p>
          <a:pPr rtl="0"/>
          <a:r>
            <a:rPr lang="ru-RU" b="1" dirty="0" smtClean="0">
              <a:solidFill>
                <a:schemeClr val="tx1"/>
              </a:solidFill>
            </a:rPr>
            <a:t>Команда ветвления</a:t>
          </a:r>
          <a:endParaRPr lang="ru-RU" dirty="0">
            <a:solidFill>
              <a:schemeClr val="tx1"/>
            </a:solidFill>
          </a:endParaRPr>
        </a:p>
      </dgm:t>
    </dgm:pt>
    <dgm:pt modelId="{55921FA0-2159-4CE3-9ECC-FD12771DCE30}" type="parTrans" cxnId="{DFA41BCC-4910-49B9-9D6D-DF1CBCA38783}">
      <dgm:prSet/>
      <dgm:spPr/>
      <dgm:t>
        <a:bodyPr/>
        <a:lstStyle/>
        <a:p>
          <a:endParaRPr lang="ru-RU"/>
        </a:p>
      </dgm:t>
    </dgm:pt>
    <dgm:pt modelId="{F4BD240B-147C-4FCA-9EB9-FC312A77B0E4}" type="sibTrans" cxnId="{DFA41BCC-4910-49B9-9D6D-DF1CBCA38783}">
      <dgm:prSet/>
      <dgm:spPr/>
      <dgm:t>
        <a:bodyPr/>
        <a:lstStyle/>
        <a:p>
          <a:endParaRPr lang="ru-RU"/>
        </a:p>
      </dgm:t>
    </dgm:pt>
    <dgm:pt modelId="{D02C2F19-4AE7-46BC-ACA9-CC174AAE32E0}">
      <dgm:prSet/>
      <dgm:spPr/>
      <dgm:t>
        <a:bodyPr/>
        <a:lstStyle/>
        <a:p>
          <a:pPr rtl="0"/>
          <a:r>
            <a:rPr lang="ru-RU" b="1" dirty="0" smtClean="0">
              <a:solidFill>
                <a:schemeClr val="tx1"/>
              </a:solidFill>
            </a:rPr>
            <a:t>Команда повторения (цикла)</a:t>
          </a:r>
          <a:endParaRPr lang="ru-RU" dirty="0">
            <a:solidFill>
              <a:schemeClr val="tx1"/>
            </a:solidFill>
          </a:endParaRPr>
        </a:p>
      </dgm:t>
    </dgm:pt>
    <dgm:pt modelId="{591E4F92-6669-492E-9D46-4BC10469D555}" type="parTrans" cxnId="{8EDC747C-0918-4672-8D65-B4F3FFAA482C}">
      <dgm:prSet/>
      <dgm:spPr/>
      <dgm:t>
        <a:bodyPr/>
        <a:lstStyle/>
        <a:p>
          <a:endParaRPr lang="ru-RU"/>
        </a:p>
      </dgm:t>
    </dgm:pt>
    <dgm:pt modelId="{EB726CB9-C792-4DFA-AE05-8A73141DC4D5}" type="sibTrans" cxnId="{8EDC747C-0918-4672-8D65-B4F3FFAA482C}">
      <dgm:prSet/>
      <dgm:spPr/>
      <dgm:t>
        <a:bodyPr/>
        <a:lstStyle/>
        <a:p>
          <a:endParaRPr lang="ru-RU"/>
        </a:p>
      </dgm:t>
    </dgm:pt>
    <dgm:pt modelId="{841BC3D1-17ED-4D5D-BDA5-F494BDFAD3EA}" type="pres">
      <dgm:prSet presAssocID="{C77B8203-7E70-4954-B9CC-7CD1CD32BC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0617120-67D0-47FC-B5E9-166FB72FEB5F}" type="pres">
      <dgm:prSet presAssocID="{E5B01C95-A6E3-4A58-9780-D16A06577149}" presName="composite" presStyleCnt="0"/>
      <dgm:spPr/>
    </dgm:pt>
    <dgm:pt modelId="{FD8C5D0A-67B3-4DAD-A36C-B3CD2BCEA512}" type="pres">
      <dgm:prSet presAssocID="{E5B01C95-A6E3-4A58-9780-D16A0657714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8105A7-30F9-434E-9BE4-C1A5A12507D8}" type="pres">
      <dgm:prSet presAssocID="{E5B01C95-A6E3-4A58-9780-D16A06577149}" presName="desTx" presStyleLbl="alignAccFollowNode1" presStyleIdx="0" presStyleCnt="3">
        <dgm:presLayoutVars>
          <dgm:bulletEnabled val="1"/>
        </dgm:presLayoutVars>
      </dgm:prSet>
      <dgm:spPr/>
    </dgm:pt>
    <dgm:pt modelId="{68D3335B-DF00-44C5-BE1B-2B3E1BC38DB8}" type="pres">
      <dgm:prSet presAssocID="{3AE39314-EA77-4B4E-ADF9-977AFFD40D94}" presName="space" presStyleCnt="0"/>
      <dgm:spPr/>
    </dgm:pt>
    <dgm:pt modelId="{FF2E2FEB-FBCC-4DD8-8884-BAFEE717B1F3}" type="pres">
      <dgm:prSet presAssocID="{97B62928-DB4F-4165-BCA0-885147DA9919}" presName="composite" presStyleCnt="0"/>
      <dgm:spPr/>
    </dgm:pt>
    <dgm:pt modelId="{CCE01C46-FAE8-413E-8026-D5EBFFE9D837}" type="pres">
      <dgm:prSet presAssocID="{97B62928-DB4F-4165-BCA0-885147DA991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E22221-81E8-4535-ACDB-B41DB0CFE838}" type="pres">
      <dgm:prSet presAssocID="{97B62928-DB4F-4165-BCA0-885147DA9919}" presName="desTx" presStyleLbl="alignAccFollowNode1" presStyleIdx="1" presStyleCnt="3">
        <dgm:presLayoutVars>
          <dgm:bulletEnabled val="1"/>
        </dgm:presLayoutVars>
      </dgm:prSet>
      <dgm:spPr/>
    </dgm:pt>
    <dgm:pt modelId="{9A39C0F0-5C77-455A-BCAD-77601D92E6F2}" type="pres">
      <dgm:prSet presAssocID="{F4BD240B-147C-4FCA-9EB9-FC312A77B0E4}" presName="space" presStyleCnt="0"/>
      <dgm:spPr/>
    </dgm:pt>
    <dgm:pt modelId="{84CC7F5F-D939-4472-BD9B-BE69DCE8B079}" type="pres">
      <dgm:prSet presAssocID="{D02C2F19-4AE7-46BC-ACA9-CC174AAE32E0}" presName="composite" presStyleCnt="0"/>
      <dgm:spPr/>
    </dgm:pt>
    <dgm:pt modelId="{BD4BC3FE-A40A-400B-878D-EF8117695261}" type="pres">
      <dgm:prSet presAssocID="{D02C2F19-4AE7-46BC-ACA9-CC174AAE32E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BEF7C4-9F60-44CB-8D98-62E6D9A0A44E}" type="pres">
      <dgm:prSet presAssocID="{D02C2F19-4AE7-46BC-ACA9-CC174AAE32E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4762B1B-4D86-4714-9E10-FF06D94AB9A7}" type="presOf" srcId="{C77B8203-7E70-4954-B9CC-7CD1CD32BCEB}" destId="{841BC3D1-17ED-4D5D-BDA5-F494BDFAD3EA}" srcOrd="0" destOrd="0" presId="urn:microsoft.com/office/officeart/2005/8/layout/hList1"/>
    <dgm:cxn modelId="{DFA41BCC-4910-49B9-9D6D-DF1CBCA38783}" srcId="{C77B8203-7E70-4954-B9CC-7CD1CD32BCEB}" destId="{97B62928-DB4F-4165-BCA0-885147DA9919}" srcOrd="1" destOrd="0" parTransId="{55921FA0-2159-4CE3-9ECC-FD12771DCE30}" sibTransId="{F4BD240B-147C-4FCA-9EB9-FC312A77B0E4}"/>
    <dgm:cxn modelId="{E4E73068-30EF-404F-9D9F-3FD21FBBDBE7}" type="presOf" srcId="{E5B01C95-A6E3-4A58-9780-D16A06577149}" destId="{FD8C5D0A-67B3-4DAD-A36C-B3CD2BCEA512}" srcOrd="0" destOrd="0" presId="urn:microsoft.com/office/officeart/2005/8/layout/hList1"/>
    <dgm:cxn modelId="{8EDC747C-0918-4672-8D65-B4F3FFAA482C}" srcId="{C77B8203-7E70-4954-B9CC-7CD1CD32BCEB}" destId="{D02C2F19-4AE7-46BC-ACA9-CC174AAE32E0}" srcOrd="2" destOrd="0" parTransId="{591E4F92-6669-492E-9D46-4BC10469D555}" sibTransId="{EB726CB9-C792-4DFA-AE05-8A73141DC4D5}"/>
    <dgm:cxn modelId="{0B3838DF-CEAB-459D-B374-C4AA0065AA68}" type="presOf" srcId="{D02C2F19-4AE7-46BC-ACA9-CC174AAE32E0}" destId="{BD4BC3FE-A40A-400B-878D-EF8117695261}" srcOrd="0" destOrd="0" presId="urn:microsoft.com/office/officeart/2005/8/layout/hList1"/>
    <dgm:cxn modelId="{F5A3F876-B95C-41DD-B71A-CEB20FD6170F}" srcId="{C77B8203-7E70-4954-B9CC-7CD1CD32BCEB}" destId="{E5B01C95-A6E3-4A58-9780-D16A06577149}" srcOrd="0" destOrd="0" parTransId="{BE46A812-096A-4F45-B99E-9FB646E5A713}" sibTransId="{3AE39314-EA77-4B4E-ADF9-977AFFD40D94}"/>
    <dgm:cxn modelId="{337A4004-35AE-4B13-9478-32DFDD4CCDA6}" type="presOf" srcId="{97B62928-DB4F-4165-BCA0-885147DA9919}" destId="{CCE01C46-FAE8-413E-8026-D5EBFFE9D837}" srcOrd="0" destOrd="0" presId="urn:microsoft.com/office/officeart/2005/8/layout/hList1"/>
    <dgm:cxn modelId="{EBFFB1FC-0FE7-49D7-BD80-3A400202D234}" type="presParOf" srcId="{841BC3D1-17ED-4D5D-BDA5-F494BDFAD3EA}" destId="{40617120-67D0-47FC-B5E9-166FB72FEB5F}" srcOrd="0" destOrd="0" presId="urn:microsoft.com/office/officeart/2005/8/layout/hList1"/>
    <dgm:cxn modelId="{11ADD458-A96B-415D-8C37-327F5121E0E0}" type="presParOf" srcId="{40617120-67D0-47FC-B5E9-166FB72FEB5F}" destId="{FD8C5D0A-67B3-4DAD-A36C-B3CD2BCEA512}" srcOrd="0" destOrd="0" presId="urn:microsoft.com/office/officeart/2005/8/layout/hList1"/>
    <dgm:cxn modelId="{B403528B-5040-4660-B367-2AB4497C3270}" type="presParOf" srcId="{40617120-67D0-47FC-B5E9-166FB72FEB5F}" destId="{6F8105A7-30F9-434E-9BE4-C1A5A12507D8}" srcOrd="1" destOrd="0" presId="urn:microsoft.com/office/officeart/2005/8/layout/hList1"/>
    <dgm:cxn modelId="{83ED3369-4AB4-410F-8C6E-4A391CD260C5}" type="presParOf" srcId="{841BC3D1-17ED-4D5D-BDA5-F494BDFAD3EA}" destId="{68D3335B-DF00-44C5-BE1B-2B3E1BC38DB8}" srcOrd="1" destOrd="0" presId="urn:microsoft.com/office/officeart/2005/8/layout/hList1"/>
    <dgm:cxn modelId="{0A83497B-BD00-49D2-8933-4F5E9F80E041}" type="presParOf" srcId="{841BC3D1-17ED-4D5D-BDA5-F494BDFAD3EA}" destId="{FF2E2FEB-FBCC-4DD8-8884-BAFEE717B1F3}" srcOrd="2" destOrd="0" presId="urn:microsoft.com/office/officeart/2005/8/layout/hList1"/>
    <dgm:cxn modelId="{11547561-D420-4CB1-AAF3-D2CEA72DC2CD}" type="presParOf" srcId="{FF2E2FEB-FBCC-4DD8-8884-BAFEE717B1F3}" destId="{CCE01C46-FAE8-413E-8026-D5EBFFE9D837}" srcOrd="0" destOrd="0" presId="urn:microsoft.com/office/officeart/2005/8/layout/hList1"/>
    <dgm:cxn modelId="{7099B892-1CC7-4728-9134-A09E7E6E3F61}" type="presParOf" srcId="{FF2E2FEB-FBCC-4DD8-8884-BAFEE717B1F3}" destId="{1AE22221-81E8-4535-ACDB-B41DB0CFE838}" srcOrd="1" destOrd="0" presId="urn:microsoft.com/office/officeart/2005/8/layout/hList1"/>
    <dgm:cxn modelId="{20E50EB4-1751-4D1A-9B60-BFC8B96DB475}" type="presParOf" srcId="{841BC3D1-17ED-4D5D-BDA5-F494BDFAD3EA}" destId="{9A39C0F0-5C77-455A-BCAD-77601D92E6F2}" srcOrd="3" destOrd="0" presId="urn:microsoft.com/office/officeart/2005/8/layout/hList1"/>
    <dgm:cxn modelId="{77283B4D-3EB8-455C-86EC-08A9814D1473}" type="presParOf" srcId="{841BC3D1-17ED-4D5D-BDA5-F494BDFAD3EA}" destId="{84CC7F5F-D939-4472-BD9B-BE69DCE8B079}" srcOrd="4" destOrd="0" presId="urn:microsoft.com/office/officeart/2005/8/layout/hList1"/>
    <dgm:cxn modelId="{CDBDD053-C806-4219-80FA-CD527F4730E2}" type="presParOf" srcId="{84CC7F5F-D939-4472-BD9B-BE69DCE8B079}" destId="{BD4BC3FE-A40A-400B-878D-EF8117695261}" srcOrd="0" destOrd="0" presId="urn:microsoft.com/office/officeart/2005/8/layout/hList1"/>
    <dgm:cxn modelId="{5FF4DD30-88FB-4130-A7EE-943DA89FE713}" type="presParOf" srcId="{84CC7F5F-D939-4472-BD9B-BE69DCE8B079}" destId="{A0BEF7C4-9F60-44CB-8D98-62E6D9A0A4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4232C6-EFFD-4B3F-9CCD-9EF7B73C36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FEAD4E9-3CE6-4B69-BF5B-3EA4CC80140E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 algn="l" rtl="0"/>
          <a:r>
            <a:rPr lang="ru-RU" sz="2000" b="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Команда следования</a:t>
          </a:r>
          <a:r>
            <a:rPr lang="en-US" sz="2000" b="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 – </a:t>
          </a:r>
          <a:r>
            <a:rPr lang="ru-RU" sz="2000" b="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эта команда образуется из </a:t>
          </a:r>
          <a:r>
            <a:rPr lang="ru-RU" sz="2000" b="0" i="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последовательности команд, </a:t>
          </a:r>
          <a:r>
            <a:rPr lang="ru-RU" sz="2000" b="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следующих одна за другой. При записи на псевдокоде команды отделяются друг от друга точкой с запятой. При исполнении алгоритма команды выполняются одна за другой в естественном порядке их записи. Для обозначения начала и конца команды следования используются служебные слова начало и конец.</a:t>
          </a:r>
          <a:endParaRPr lang="ru-RU" sz="2000" b="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9B3F0C2-77DB-4A81-8FBA-E1F0EA7A60FB}" type="parTrans" cxnId="{598A3D29-7A9E-460F-9A22-3BD508C65030}">
      <dgm:prSet/>
      <dgm:spPr/>
      <dgm:t>
        <a:bodyPr/>
        <a:lstStyle/>
        <a:p>
          <a:endParaRPr lang="ru-RU"/>
        </a:p>
      </dgm:t>
    </dgm:pt>
    <dgm:pt modelId="{D16BAA4C-C8D5-4E47-BBBA-2468A2CFEEAE}" type="sibTrans" cxnId="{598A3D29-7A9E-460F-9A22-3BD508C65030}">
      <dgm:prSet/>
      <dgm:spPr/>
      <dgm:t>
        <a:bodyPr/>
        <a:lstStyle/>
        <a:p>
          <a:endParaRPr lang="ru-RU"/>
        </a:p>
      </dgm:t>
    </dgm:pt>
    <dgm:pt modelId="{81C2E906-67B3-4966-B5EA-8A525A9C85A0}" type="pres">
      <dgm:prSet presAssocID="{284232C6-EFFD-4B3F-9CCD-9EF7B73C36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AF63F81-271F-4EB0-9CFF-18D72522C859}" type="pres">
      <dgm:prSet presAssocID="{1FEAD4E9-3CE6-4B69-BF5B-3EA4CC80140E}" presName="parentText" presStyleLbl="node1" presStyleIdx="0" presStyleCnt="1" custScaleY="686709" custLinFactNeighborX="-1487" custLinFactNeighborY="1808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B115A3B-843F-4C07-AE18-F5B934118B9B}" type="presOf" srcId="{1FEAD4E9-3CE6-4B69-BF5B-3EA4CC80140E}" destId="{AAF63F81-271F-4EB0-9CFF-18D72522C859}" srcOrd="0" destOrd="0" presId="urn:microsoft.com/office/officeart/2005/8/layout/vList2"/>
    <dgm:cxn modelId="{9D5910D7-A33D-478D-A169-E5BA25D8C4DD}" type="presOf" srcId="{284232C6-EFFD-4B3F-9CCD-9EF7B73C36F0}" destId="{81C2E906-67B3-4966-B5EA-8A525A9C85A0}" srcOrd="0" destOrd="0" presId="urn:microsoft.com/office/officeart/2005/8/layout/vList2"/>
    <dgm:cxn modelId="{598A3D29-7A9E-460F-9A22-3BD508C65030}" srcId="{284232C6-EFFD-4B3F-9CCD-9EF7B73C36F0}" destId="{1FEAD4E9-3CE6-4B69-BF5B-3EA4CC80140E}" srcOrd="0" destOrd="0" parTransId="{E9B3F0C2-77DB-4A81-8FBA-E1F0EA7A60FB}" sibTransId="{D16BAA4C-C8D5-4E47-BBBA-2468A2CFEEAE}"/>
    <dgm:cxn modelId="{7408BA4C-BE93-450B-965A-56D14617B2AF}" type="presParOf" srcId="{81C2E906-67B3-4966-B5EA-8A525A9C85A0}" destId="{AAF63F81-271F-4EB0-9CFF-18D72522C8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844F4E-6CC6-4D89-86B0-604CB6C82F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3549430-8D68-4B8C-9612-9578DB9BC90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0"/>
          <a:r>
            <a: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Команда ветвления- </a:t>
          </a:r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это альтернатива, где есть два возможных пути, и выбор зависит от того, верно или неверно некоторое 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sz="1800" b="0" i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условие</a:t>
          </a:r>
          <a:endParaRPr lang="ru-RU" sz="1800" b="0" i="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AB4E3A4-8554-40CB-A93D-EFCE9393FF73}" type="parTrans" cxnId="{595401E5-F642-4531-A499-01D032C1E12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FA39F8F-C8CF-4682-812B-929261B00FBA}" type="sibTrans" cxnId="{595401E5-F642-4531-A499-01D032C1E12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C541249-F525-4393-8AC0-167B75D3CFC8}" type="pres">
      <dgm:prSet presAssocID="{55844F4E-6CC6-4D89-86B0-604CB6C82F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67C3C44-D1BE-4C9A-9627-9982A628ACE6}" type="pres">
      <dgm:prSet presAssocID="{53549430-8D68-4B8C-9612-9578DB9BC906}" presName="parentText" presStyleLbl="node1" presStyleIdx="0" presStyleCnt="1" custLinFactNeighborY="2500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5401E5-F642-4531-A499-01D032C1E127}" srcId="{55844F4E-6CC6-4D89-86B0-604CB6C82F95}" destId="{53549430-8D68-4B8C-9612-9578DB9BC906}" srcOrd="0" destOrd="0" parTransId="{AAB4E3A4-8554-40CB-A93D-EFCE9393FF73}" sibTransId="{AFA39F8F-C8CF-4682-812B-929261B00FBA}"/>
    <dgm:cxn modelId="{7EC32D43-D92C-4109-B068-FEE29DACCB0A}" type="presOf" srcId="{55844F4E-6CC6-4D89-86B0-604CB6C82F95}" destId="{0C541249-F525-4393-8AC0-167B75D3CFC8}" srcOrd="0" destOrd="0" presId="urn:microsoft.com/office/officeart/2005/8/layout/vList2"/>
    <dgm:cxn modelId="{94B536E4-3175-4BD9-BB11-6869AE931740}" type="presOf" srcId="{53549430-8D68-4B8C-9612-9578DB9BC906}" destId="{367C3C44-D1BE-4C9A-9627-9982A628ACE6}" srcOrd="0" destOrd="0" presId="urn:microsoft.com/office/officeart/2005/8/layout/vList2"/>
    <dgm:cxn modelId="{9526091E-5065-47A7-BB7F-994FD6767D1F}" type="presParOf" srcId="{0C541249-F525-4393-8AC0-167B75D3CFC8}" destId="{367C3C44-D1BE-4C9A-9627-9982A628ACE6}" srcOrd="0" destOrd="0" presId="urn:microsoft.com/office/officeart/2005/8/layout/vList2"/>
  </dgm:cxnLst>
  <dgm:bg>
    <a:solidFill>
      <a:schemeClr val="accent6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844F4E-6CC6-4D89-86B0-604CB6C82F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3549430-8D68-4B8C-9612-9578DB9BC90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0"/>
          <a:r>
            <a:rPr lang="ru-RU" sz="2000" dirty="0" smtClean="0">
              <a:solidFill>
                <a:srgbClr val="002060"/>
              </a:solidFill>
            </a:rPr>
            <a:t>Часто приходится выбирать не из двух, а из нескольких возможностей. Такую ситуацию называют </a:t>
          </a:r>
          <a:r>
            <a:rPr lang="ru-RU" sz="2000" b="1" i="1" dirty="0" smtClean="0">
              <a:solidFill>
                <a:srgbClr val="002060"/>
              </a:solidFill>
            </a:rPr>
            <a:t>многозначным ветвлением</a:t>
          </a:r>
          <a:r>
            <a:rPr lang="ru-RU" sz="2000" i="1" dirty="0" smtClean="0">
              <a:solidFill>
                <a:srgbClr val="002060"/>
              </a:solidFill>
            </a:rPr>
            <a:t> (</a:t>
          </a:r>
          <a:r>
            <a:rPr lang="ru-RU" sz="2000" b="1" i="1" dirty="0" smtClean="0">
              <a:solidFill>
                <a:srgbClr val="002060"/>
              </a:solidFill>
            </a:rPr>
            <a:t>переключателем</a:t>
          </a:r>
          <a:r>
            <a:rPr lang="ru-RU" sz="2000" i="1" dirty="0" smtClean="0">
              <a:solidFill>
                <a:srgbClr val="002060"/>
              </a:solidFill>
            </a:rPr>
            <a:t>) </a:t>
          </a:r>
          <a:r>
            <a:rPr lang="ru-RU" sz="2000" dirty="0" smtClean="0">
              <a:solidFill>
                <a:srgbClr val="002060"/>
              </a:solidFill>
            </a:rPr>
            <a:t>и записывают:</a:t>
          </a:r>
          <a:endParaRPr lang="ru-RU" sz="2000" b="0" i="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AB4E3A4-8554-40CB-A93D-EFCE9393FF73}" type="parTrans" cxnId="{595401E5-F642-4531-A499-01D032C1E12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FA39F8F-C8CF-4682-812B-929261B00FBA}" type="sibTrans" cxnId="{595401E5-F642-4531-A499-01D032C1E12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C541249-F525-4393-8AC0-167B75D3CFC8}" type="pres">
      <dgm:prSet presAssocID="{55844F4E-6CC6-4D89-86B0-604CB6C82F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67C3C44-D1BE-4C9A-9627-9982A628ACE6}" type="pres">
      <dgm:prSet presAssocID="{53549430-8D68-4B8C-9612-9578DB9BC906}" presName="parentText" presStyleLbl="node1" presStyleIdx="0" presStyleCnt="1" custLinFactNeighborY="2500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5401E5-F642-4531-A499-01D032C1E127}" srcId="{55844F4E-6CC6-4D89-86B0-604CB6C82F95}" destId="{53549430-8D68-4B8C-9612-9578DB9BC906}" srcOrd="0" destOrd="0" parTransId="{AAB4E3A4-8554-40CB-A93D-EFCE9393FF73}" sibTransId="{AFA39F8F-C8CF-4682-812B-929261B00FBA}"/>
    <dgm:cxn modelId="{C65E419C-96DB-4B37-B029-5597B9CFB62C}" type="presOf" srcId="{55844F4E-6CC6-4D89-86B0-604CB6C82F95}" destId="{0C541249-F525-4393-8AC0-167B75D3CFC8}" srcOrd="0" destOrd="0" presId="urn:microsoft.com/office/officeart/2005/8/layout/vList2"/>
    <dgm:cxn modelId="{6813CCFC-BBB0-4455-81FC-8A3BEE63704A}" type="presOf" srcId="{53549430-8D68-4B8C-9612-9578DB9BC906}" destId="{367C3C44-D1BE-4C9A-9627-9982A628ACE6}" srcOrd="0" destOrd="0" presId="urn:microsoft.com/office/officeart/2005/8/layout/vList2"/>
    <dgm:cxn modelId="{F6F67879-833B-4F4F-B996-8302DCEDC142}" type="presParOf" srcId="{0C541249-F525-4393-8AC0-167B75D3CFC8}" destId="{367C3C44-D1BE-4C9A-9627-9982A628ACE6}" srcOrd="0" destOrd="0" presId="urn:microsoft.com/office/officeart/2005/8/layout/vList2"/>
  </dgm:cxnLst>
  <dgm:bg>
    <a:solidFill>
      <a:schemeClr val="accent6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30B4D98-30E2-4648-9DC9-F8EF6E5103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D497CAD-DA1B-4DE3-AC9A-A36ECA1632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0"/>
          <a:r>
            <a:rPr lang="ru-RU" sz="2000" b="1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Команда повторения (цикла)</a:t>
          </a:r>
          <a:r>
            <a:rPr lang="en-US" sz="2000" b="1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ru-RU" sz="2000" b="1" baseline="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rtl="0"/>
          <a:r>
            <a:rPr lang="ru-RU" sz="2000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Для обозначения многократно повторяемых действий используют специальную конструкцию —цикл. Составная команда цикла, называемая также командой повторения, содержит условие, значение которого определяет количество повторений.</a:t>
          </a:r>
          <a:endParaRPr lang="ru-RU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72A7482-2A84-4CC8-9FEE-AC3A0CDD57E5}" type="parTrans" cxnId="{59677234-507C-4467-81F1-07B6634B9AAF}">
      <dgm:prSet/>
      <dgm:spPr/>
      <dgm:t>
        <a:bodyPr/>
        <a:lstStyle/>
        <a:p>
          <a:endParaRPr lang="ru-RU"/>
        </a:p>
      </dgm:t>
    </dgm:pt>
    <dgm:pt modelId="{361419F1-2951-468B-A704-50B9BF6C2F98}" type="sibTrans" cxnId="{59677234-507C-4467-81F1-07B6634B9AAF}">
      <dgm:prSet/>
      <dgm:spPr/>
      <dgm:t>
        <a:bodyPr/>
        <a:lstStyle/>
        <a:p>
          <a:endParaRPr lang="ru-RU"/>
        </a:p>
      </dgm:t>
    </dgm:pt>
    <dgm:pt modelId="{8E677B58-2225-408C-8277-8823BC2BEBD0}" type="pres">
      <dgm:prSet presAssocID="{C30B4D98-30E2-4648-9DC9-F8EF6E5103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ED4C0F2-F771-4D9F-B698-34DFD7C31DC6}" type="pres">
      <dgm:prSet presAssocID="{DD497CAD-DA1B-4DE3-AC9A-A36ECA163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DF46A5B-1DC1-4849-834A-4E369A800FF1}" type="presOf" srcId="{DD497CAD-DA1B-4DE3-AC9A-A36ECA16324C}" destId="{7ED4C0F2-F771-4D9F-B698-34DFD7C31DC6}" srcOrd="0" destOrd="0" presId="urn:microsoft.com/office/officeart/2005/8/layout/vList2"/>
    <dgm:cxn modelId="{6FEBCEA5-6AF7-47E6-9636-0EFE9003205F}" type="presOf" srcId="{C30B4D98-30E2-4648-9DC9-F8EF6E5103C0}" destId="{8E677B58-2225-408C-8277-8823BC2BEBD0}" srcOrd="0" destOrd="0" presId="urn:microsoft.com/office/officeart/2005/8/layout/vList2"/>
    <dgm:cxn modelId="{59677234-507C-4467-81F1-07B6634B9AAF}" srcId="{C30B4D98-30E2-4648-9DC9-F8EF6E5103C0}" destId="{DD497CAD-DA1B-4DE3-AC9A-A36ECA16324C}" srcOrd="0" destOrd="0" parTransId="{F72A7482-2A84-4CC8-9FEE-AC3A0CDD57E5}" sibTransId="{361419F1-2951-468B-A704-50B9BF6C2F98}"/>
    <dgm:cxn modelId="{1630B3DC-7204-45CB-97F3-98A06D42EA28}" type="presParOf" srcId="{8E677B58-2225-408C-8277-8823BC2BEBD0}" destId="{7ED4C0F2-F771-4D9F-B698-34DFD7C31D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62638-EFBB-491A-BCE1-EA7601AF42C7}">
      <dsp:nvSpPr>
        <dsp:cNvPr id="0" name=""/>
        <dsp:cNvSpPr/>
      </dsp:nvSpPr>
      <dsp:spPr>
        <a:xfrm>
          <a:off x="0" y="23636"/>
          <a:ext cx="9597163" cy="5850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7030A0"/>
              </a:solidFill>
            </a:rPr>
            <a:t>1. C</a:t>
          </a:r>
          <a:r>
            <a:rPr lang="ru-RU" sz="2500" b="1" kern="1200" dirty="0" err="1" smtClean="0">
              <a:solidFill>
                <a:srgbClr val="7030A0"/>
              </a:solidFill>
            </a:rPr>
            <a:t>pедой</a:t>
          </a:r>
          <a:endParaRPr lang="ru-RU" sz="2500" b="1" kern="1200" dirty="0">
            <a:solidFill>
              <a:srgbClr val="7030A0"/>
            </a:solidFill>
          </a:endParaRPr>
        </a:p>
      </dsp:txBody>
      <dsp:txXfrm>
        <a:off x="28557" y="52193"/>
        <a:ext cx="9540049" cy="527886"/>
      </dsp:txXfrm>
    </dsp:sp>
    <dsp:sp modelId="{EA4BE1CD-2073-425F-81CB-17879A5E20B8}">
      <dsp:nvSpPr>
        <dsp:cNvPr id="0" name=""/>
        <dsp:cNvSpPr/>
      </dsp:nvSpPr>
      <dsp:spPr>
        <a:xfrm>
          <a:off x="0" y="680636"/>
          <a:ext cx="9597163" cy="58500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7030A0"/>
              </a:solidFill>
            </a:rPr>
            <a:t>2. </a:t>
          </a:r>
          <a:r>
            <a:rPr lang="ru-RU" sz="2500" b="1" kern="1200" dirty="0" err="1" smtClean="0">
              <a:solidFill>
                <a:srgbClr val="7030A0"/>
              </a:solidFill>
            </a:rPr>
            <a:t>Элементаpными</a:t>
          </a:r>
          <a:r>
            <a:rPr lang="ru-RU" sz="2500" b="1" kern="1200" dirty="0" smtClean="0">
              <a:solidFill>
                <a:srgbClr val="7030A0"/>
              </a:solidFill>
            </a:rPr>
            <a:t> действиями</a:t>
          </a:r>
          <a:endParaRPr lang="ru-RU" sz="2500" b="1" kern="1200" dirty="0">
            <a:solidFill>
              <a:srgbClr val="7030A0"/>
            </a:solidFill>
          </a:endParaRPr>
        </a:p>
      </dsp:txBody>
      <dsp:txXfrm>
        <a:off x="28557" y="709193"/>
        <a:ext cx="9540049" cy="527886"/>
      </dsp:txXfrm>
    </dsp:sp>
    <dsp:sp modelId="{1E2D8D5B-50D6-4E27-9E35-5A219B70276D}">
      <dsp:nvSpPr>
        <dsp:cNvPr id="0" name=""/>
        <dsp:cNvSpPr/>
      </dsp:nvSpPr>
      <dsp:spPr>
        <a:xfrm>
          <a:off x="0" y="1337636"/>
          <a:ext cx="9597163" cy="585000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7030A0"/>
              </a:solidFill>
            </a:rPr>
            <a:t>3.</a:t>
          </a:r>
          <a:r>
            <a:rPr lang="ru-RU" sz="2500" b="1" kern="1200" dirty="0" smtClean="0">
              <a:solidFill>
                <a:srgbClr val="7030A0"/>
              </a:solidFill>
            </a:rPr>
            <a:t> Системой команд</a:t>
          </a:r>
          <a:endParaRPr lang="ru-RU" sz="2500" b="1" kern="1200" dirty="0">
            <a:solidFill>
              <a:srgbClr val="7030A0"/>
            </a:solidFill>
          </a:endParaRPr>
        </a:p>
      </dsp:txBody>
      <dsp:txXfrm>
        <a:off x="28557" y="1366193"/>
        <a:ext cx="9540049" cy="527886"/>
      </dsp:txXfrm>
    </dsp:sp>
    <dsp:sp modelId="{97B2DF04-88A1-49AC-8022-080D887F85D0}">
      <dsp:nvSpPr>
        <dsp:cNvPr id="0" name=""/>
        <dsp:cNvSpPr/>
      </dsp:nvSpPr>
      <dsp:spPr>
        <a:xfrm>
          <a:off x="0" y="1994637"/>
          <a:ext cx="9597163" cy="585000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7030A0"/>
              </a:solidFill>
            </a:rPr>
            <a:t>4.</a:t>
          </a:r>
          <a:r>
            <a:rPr lang="ru-RU" sz="2500" b="1" kern="1200" dirty="0" smtClean="0">
              <a:solidFill>
                <a:srgbClr val="7030A0"/>
              </a:solidFill>
            </a:rPr>
            <a:t> Отказами</a:t>
          </a:r>
          <a:endParaRPr lang="ru-RU" sz="2500" b="1" kern="1200" dirty="0">
            <a:solidFill>
              <a:srgbClr val="7030A0"/>
            </a:solidFill>
          </a:endParaRPr>
        </a:p>
      </dsp:txBody>
      <dsp:txXfrm>
        <a:off x="28557" y="2023194"/>
        <a:ext cx="9540049" cy="5278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D7EA2-B65D-404E-AA93-6ECD35BB63C5}">
      <dsp:nvSpPr>
        <dsp:cNvPr id="0" name=""/>
        <dsp:cNvSpPr/>
      </dsp:nvSpPr>
      <dsp:spPr>
        <a:xfrm>
          <a:off x="0" y="0"/>
          <a:ext cx="5766963" cy="6746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</a:rPr>
            <a:t>Бесконечный цикл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9761" y="19761"/>
        <a:ext cx="4981910" cy="635166"/>
      </dsp:txXfrm>
    </dsp:sp>
    <dsp:sp modelId="{41358DD9-A5B0-4DFA-BAF8-2594093E42E5}">
      <dsp:nvSpPr>
        <dsp:cNvPr id="0" name=""/>
        <dsp:cNvSpPr/>
      </dsp:nvSpPr>
      <dsp:spPr>
        <a:xfrm>
          <a:off x="482983" y="797358"/>
          <a:ext cx="5766963" cy="674688"/>
        </a:xfrm>
        <a:prstGeom prst="roundRect">
          <a:avLst>
            <a:gd name="adj" fmla="val 10000"/>
          </a:avLst>
        </a:prstGeom>
        <a:solidFill>
          <a:schemeClr val="accent4">
            <a:hueOff val="-2010380"/>
            <a:satOff val="14035"/>
            <a:lumOff val="1503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</a:rPr>
            <a:t>Команда повторения с предусловием (цикл–пока</a:t>
          </a:r>
          <a:r>
            <a:rPr lang="en-US" sz="1800" kern="1200" dirty="0" smtClean="0">
              <a:solidFill>
                <a:schemeClr val="tx1"/>
              </a:solidFill>
            </a:rPr>
            <a:t>)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02744" y="817119"/>
        <a:ext cx="4805910" cy="635166"/>
      </dsp:txXfrm>
    </dsp:sp>
    <dsp:sp modelId="{DCFDF88F-C596-410E-B59C-8AD533584937}">
      <dsp:nvSpPr>
        <dsp:cNvPr id="0" name=""/>
        <dsp:cNvSpPr/>
      </dsp:nvSpPr>
      <dsp:spPr>
        <a:xfrm>
          <a:off x="958757" y="1594717"/>
          <a:ext cx="5766963" cy="674688"/>
        </a:xfrm>
        <a:prstGeom prst="roundRect">
          <a:avLst>
            <a:gd name="adj" fmla="val 10000"/>
          </a:avLst>
        </a:prstGeom>
        <a:solidFill>
          <a:schemeClr val="accent4">
            <a:hueOff val="-4020761"/>
            <a:satOff val="28070"/>
            <a:lumOff val="3006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</a:rPr>
            <a:t>Команда цикла с постусловием (цикл – до)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78518" y="1614478"/>
        <a:ext cx="4813119" cy="635166"/>
      </dsp:txXfrm>
    </dsp:sp>
    <dsp:sp modelId="{0E40951C-128B-473C-B7FA-D63B8584B7AB}">
      <dsp:nvSpPr>
        <dsp:cNvPr id="0" name=""/>
        <dsp:cNvSpPr/>
      </dsp:nvSpPr>
      <dsp:spPr>
        <a:xfrm>
          <a:off x="1441740" y="2392076"/>
          <a:ext cx="5766963" cy="67468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</a:rPr>
            <a:t>Цикл с параметром</a:t>
          </a:r>
          <a:endParaRPr lang="ru-RU" sz="1800" b="1" kern="1200" dirty="0">
            <a:solidFill>
              <a:schemeClr val="tx1"/>
            </a:solidFill>
          </a:endParaRPr>
        </a:p>
      </dsp:txBody>
      <dsp:txXfrm>
        <a:off x="1461501" y="2411837"/>
        <a:ext cx="4805910" cy="635166"/>
      </dsp:txXfrm>
    </dsp:sp>
    <dsp:sp modelId="{554393EB-AF82-460E-B099-C7DDF6A8A6D7}">
      <dsp:nvSpPr>
        <dsp:cNvPr id="0" name=""/>
        <dsp:cNvSpPr/>
      </dsp:nvSpPr>
      <dsp:spPr>
        <a:xfrm>
          <a:off x="5328415" y="516749"/>
          <a:ext cx="438547" cy="438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>
            <a:solidFill>
              <a:schemeClr val="tx1"/>
            </a:solidFill>
          </a:endParaRPr>
        </a:p>
      </dsp:txBody>
      <dsp:txXfrm>
        <a:off x="5427088" y="516749"/>
        <a:ext cx="241201" cy="330007"/>
      </dsp:txXfrm>
    </dsp:sp>
    <dsp:sp modelId="{DADEB51F-FFB3-4AAC-BEFA-CA5208BC6787}">
      <dsp:nvSpPr>
        <dsp:cNvPr id="0" name=""/>
        <dsp:cNvSpPr/>
      </dsp:nvSpPr>
      <dsp:spPr>
        <a:xfrm>
          <a:off x="5811398" y="1314108"/>
          <a:ext cx="438547" cy="438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3211200"/>
            <a:satOff val="21073"/>
            <a:lumOff val="1239"/>
            <a:alphaOff val="0"/>
          </a:schemeClr>
        </a:solidFill>
        <a:ln w="11429" cap="flat" cmpd="sng" algn="ctr">
          <a:solidFill>
            <a:schemeClr val="accent4">
              <a:tint val="40000"/>
              <a:alpha val="90000"/>
              <a:hueOff val="-3211200"/>
              <a:satOff val="21073"/>
              <a:lumOff val="1239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>
            <a:solidFill>
              <a:schemeClr val="tx1"/>
            </a:solidFill>
          </a:endParaRPr>
        </a:p>
      </dsp:txBody>
      <dsp:txXfrm>
        <a:off x="5910071" y="1314108"/>
        <a:ext cx="241201" cy="330007"/>
      </dsp:txXfrm>
    </dsp:sp>
    <dsp:sp modelId="{C68EFAED-ECD4-4465-850C-2AE812A08D18}">
      <dsp:nvSpPr>
        <dsp:cNvPr id="0" name=""/>
        <dsp:cNvSpPr/>
      </dsp:nvSpPr>
      <dsp:spPr>
        <a:xfrm>
          <a:off x="6287173" y="2111467"/>
          <a:ext cx="438547" cy="438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6422399"/>
            <a:satOff val="42147"/>
            <a:lumOff val="2478"/>
            <a:alphaOff val="0"/>
          </a:schemeClr>
        </a:solidFill>
        <a:ln w="11429" cap="flat" cmpd="sng" algn="ctr">
          <a:solidFill>
            <a:schemeClr val="accent4">
              <a:tint val="40000"/>
              <a:alpha val="90000"/>
              <a:hueOff val="-6422399"/>
              <a:satOff val="42147"/>
              <a:lumOff val="2478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>
            <a:solidFill>
              <a:schemeClr val="tx1"/>
            </a:solidFill>
          </a:endParaRPr>
        </a:p>
      </dsp:txBody>
      <dsp:txXfrm>
        <a:off x="6385846" y="2111467"/>
        <a:ext cx="241201" cy="3300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A3DF9-CEE3-4DD6-94B3-66F5DAED224A}">
      <dsp:nvSpPr>
        <dsp:cNvPr id="0" name=""/>
        <dsp:cNvSpPr/>
      </dsp:nvSpPr>
      <dsp:spPr>
        <a:xfrm>
          <a:off x="4438696" y="47785"/>
          <a:ext cx="2293711" cy="22937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«цикл с предусловием» («пока»),</a:t>
          </a:r>
          <a:endParaRPr lang="ru-RU" sz="1500" kern="1200" dirty="0"/>
        </a:p>
      </dsp:txBody>
      <dsp:txXfrm>
        <a:off x="4744524" y="449185"/>
        <a:ext cx="1682055" cy="1032170"/>
      </dsp:txXfrm>
    </dsp:sp>
    <dsp:sp modelId="{C9E0F35E-ACC0-43DB-A530-12815A883A50}">
      <dsp:nvSpPr>
        <dsp:cNvPr id="0" name=""/>
        <dsp:cNvSpPr/>
      </dsp:nvSpPr>
      <dsp:spPr>
        <a:xfrm>
          <a:off x="5266343" y="1481355"/>
          <a:ext cx="2293711" cy="22937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«цикл с постусловием» («до»),</a:t>
          </a:r>
          <a:endParaRPr lang="ru-RU" sz="1500" kern="1200" dirty="0"/>
        </a:p>
      </dsp:txBody>
      <dsp:txXfrm>
        <a:off x="5967837" y="2073897"/>
        <a:ext cx="1376227" cy="1261541"/>
      </dsp:txXfrm>
    </dsp:sp>
    <dsp:sp modelId="{4CCB9E1B-3D62-4D37-8897-0D08892427FF}">
      <dsp:nvSpPr>
        <dsp:cNvPr id="0" name=""/>
        <dsp:cNvSpPr/>
      </dsp:nvSpPr>
      <dsp:spPr>
        <a:xfrm>
          <a:off x="3611048" y="1481355"/>
          <a:ext cx="2293711" cy="22937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«цикл с параметром» («для»).</a:t>
          </a:r>
          <a:endParaRPr lang="ru-RU" sz="1500" kern="1200" dirty="0"/>
        </a:p>
      </dsp:txBody>
      <dsp:txXfrm>
        <a:off x="3827039" y="2073897"/>
        <a:ext cx="1376227" cy="1261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6CC49-4BDD-4579-9384-F388969038FE}">
      <dsp:nvSpPr>
        <dsp:cNvPr id="0" name=""/>
        <dsp:cNvSpPr/>
      </dsp:nvSpPr>
      <dsp:spPr>
        <a:xfrm>
          <a:off x="0" y="2863"/>
          <a:ext cx="11750040" cy="710180"/>
        </a:xfrm>
        <a:prstGeom prst="round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Детерминированность</a:t>
          </a: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(определённость, точность) означает, что для каждого шага по набору исходных данных могут быть однозначно вычислены результаты выполнения шага, и эти результаты не зависят ни от каких случайных факторов. </a:t>
          </a:r>
          <a:endParaRPr lang="ru-RU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68" y="37531"/>
        <a:ext cx="11680704" cy="640844"/>
      </dsp:txXfrm>
    </dsp:sp>
    <dsp:sp modelId="{9F869C90-58F4-40CE-9CF1-7320FF6C001B}">
      <dsp:nvSpPr>
        <dsp:cNvPr id="0" name=""/>
        <dsp:cNvSpPr/>
      </dsp:nvSpPr>
      <dsp:spPr>
        <a:xfrm>
          <a:off x="0" y="723704"/>
          <a:ext cx="11750040" cy="710180"/>
        </a:xfrm>
        <a:prstGeom prst="roundRect">
          <a:avLst/>
        </a:prstGeom>
        <a:solidFill>
          <a:schemeClr val="accent4">
            <a:lumMod val="40000"/>
            <a:lumOff val="60000"/>
            <a:alpha val="83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Дискретность</a:t>
          </a: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означает, что алгоритм состоит из определенных шагов и эти шаги выполняются в дискретном времени, т.е. любые два последовательных шага разделены при исполнении конечным ненулевым отрезком времени.</a:t>
          </a:r>
          <a:endParaRPr lang="ru-RU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68" y="758372"/>
        <a:ext cx="11680704" cy="640844"/>
      </dsp:txXfrm>
    </dsp:sp>
    <dsp:sp modelId="{6A85EC89-BEB6-4EB0-AF26-92F20A86A2D8}">
      <dsp:nvSpPr>
        <dsp:cNvPr id="0" name=""/>
        <dsp:cNvSpPr/>
      </dsp:nvSpPr>
      <dsp:spPr>
        <a:xfrm>
          <a:off x="0" y="1444544"/>
          <a:ext cx="11750040" cy="710180"/>
        </a:xfrm>
        <a:prstGeom prst="roundRect">
          <a:avLst/>
        </a:prstGeom>
        <a:solidFill>
          <a:schemeClr val="accent4">
            <a:lumMod val="40000"/>
            <a:lumOff val="60000"/>
            <a:alpha val="77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Элементарность шагов </a:t>
          </a: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означает, что объем работы, выполняемой на отдельном шаге, ограничивается некоторой константой, зависящей от характеристик исполнителя алгоритма и не зависящей от входных данных и промежуточных значений. </a:t>
          </a:r>
          <a:endParaRPr lang="ru-RU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68" y="1479212"/>
        <a:ext cx="11680704" cy="640844"/>
      </dsp:txXfrm>
    </dsp:sp>
    <dsp:sp modelId="{BC53B0D6-AA55-4EAC-A50E-61C8B3935843}">
      <dsp:nvSpPr>
        <dsp:cNvPr id="0" name=""/>
        <dsp:cNvSpPr/>
      </dsp:nvSpPr>
      <dsp:spPr>
        <a:xfrm>
          <a:off x="0" y="2165384"/>
          <a:ext cx="11750040" cy="710180"/>
        </a:xfrm>
        <a:prstGeom prst="roundRect">
          <a:avLst/>
        </a:prstGeom>
        <a:solidFill>
          <a:schemeClr val="accent4">
            <a:lumMod val="40000"/>
            <a:lumOff val="60000"/>
            <a:alpha val="70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Понятность  алгоритма означает</a:t>
          </a: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что алгоритм должен быть записан с помощью команд, которые входят  систему команд исполнителя. </a:t>
          </a:r>
          <a:endParaRPr lang="ru-RU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68" y="2200052"/>
        <a:ext cx="11680704" cy="640844"/>
      </dsp:txXfrm>
    </dsp:sp>
    <dsp:sp modelId="{719B3604-55CA-460E-A786-A4088C3EC5D1}">
      <dsp:nvSpPr>
        <dsp:cNvPr id="0" name=""/>
        <dsp:cNvSpPr/>
      </dsp:nvSpPr>
      <dsp:spPr>
        <a:xfrm>
          <a:off x="0" y="2886224"/>
          <a:ext cx="11750040" cy="710180"/>
        </a:xfrm>
        <a:prstGeom prst="roundRect">
          <a:avLst/>
        </a:prstGeom>
        <a:solidFill>
          <a:schemeClr val="accent4">
            <a:lumMod val="40000"/>
            <a:lumOff val="60000"/>
            <a:alpha val="63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</a:t>
          </a:r>
          <a:r>
            <a:rPr lang="ru-RU" sz="18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Завершаемость</a:t>
          </a: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(конечность, результативность) — означает, что для получения результата нужно выполнить конечное число шагов</a:t>
          </a:r>
          <a:endParaRPr lang="ru-RU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68" y="2920892"/>
        <a:ext cx="11680704" cy="640844"/>
      </dsp:txXfrm>
    </dsp:sp>
    <dsp:sp modelId="{60721D51-E55C-42C3-A10F-F640A6725212}">
      <dsp:nvSpPr>
        <dsp:cNvPr id="0" name=""/>
        <dsp:cNvSpPr/>
      </dsp:nvSpPr>
      <dsp:spPr>
        <a:xfrm>
          <a:off x="0" y="3607065"/>
          <a:ext cx="11750040" cy="710180"/>
        </a:xfrm>
        <a:prstGeom prst="roundRect">
          <a:avLst/>
        </a:prstGeom>
        <a:solidFill>
          <a:schemeClr val="accent4">
            <a:lumMod val="40000"/>
            <a:lumOff val="60000"/>
            <a:alpha val="57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Массовость</a:t>
          </a: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— алгоритм должен быть применим к разным наборам исходных данных.</a:t>
          </a:r>
          <a:endParaRPr lang="ru-RU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68" y="3641733"/>
        <a:ext cx="11680704" cy="640844"/>
      </dsp:txXfrm>
    </dsp:sp>
    <dsp:sp modelId="{99AB744D-51BD-4B01-B3E4-1675526831D7}">
      <dsp:nvSpPr>
        <dsp:cNvPr id="0" name=""/>
        <dsp:cNvSpPr/>
      </dsp:nvSpPr>
      <dsp:spPr>
        <a:xfrm>
          <a:off x="0" y="4330769"/>
          <a:ext cx="11750040" cy="710180"/>
        </a:xfrm>
        <a:prstGeom prst="roundRect">
          <a:avLst/>
        </a:prstGeom>
        <a:solidFill>
          <a:schemeClr val="accent4">
            <a:lumMod val="40000"/>
            <a:lumOff val="60000"/>
            <a:alpha val="50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7. Экономичность</a:t>
          </a: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— алгоритм должен обеспечивать необходимую и достаточную точность решения задачи</a:t>
          </a:r>
          <a:r>
            <a:rPr lang="ru-RU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68" y="4365437"/>
        <a:ext cx="11680704" cy="640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248A6-46FC-419C-B3F8-40C26DA5428A}">
      <dsp:nvSpPr>
        <dsp:cNvPr id="0" name=""/>
        <dsp:cNvSpPr/>
      </dsp:nvSpPr>
      <dsp:spPr>
        <a:xfrm>
          <a:off x="-4541707" y="-696407"/>
          <a:ext cx="5410297" cy="5410297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E89AA-02AE-4EAA-A781-66D9767FC1E3}">
      <dsp:nvSpPr>
        <dsp:cNvPr id="0" name=""/>
        <dsp:cNvSpPr/>
      </dsp:nvSpPr>
      <dsp:spPr>
        <a:xfrm>
          <a:off x="558616" y="401748"/>
          <a:ext cx="7670514" cy="803496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775" tIns="40640" rIns="40640" bIns="40640" numCol="1" spcCol="1270" anchor="ctr" anchorCtr="0">
          <a:noAutofit/>
        </a:bodyPr>
        <a:lstStyle/>
        <a:p>
          <a:pPr lvl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 smtClean="0">
              <a:solidFill>
                <a:schemeClr val="tx1"/>
              </a:solidFill>
            </a:rPr>
            <a:t>	</a:t>
          </a:r>
          <a:r>
            <a:rPr lang="ru-RU" sz="2000" b="1" kern="1200" dirty="0" smtClean="0">
              <a:solidFill>
                <a:schemeClr val="tx1"/>
              </a:solidFill>
            </a:rPr>
            <a:t>Графический</a:t>
          </a:r>
          <a:r>
            <a:rPr lang="ru-RU" sz="2000" b="0" kern="1200" dirty="0" smtClean="0">
              <a:solidFill>
                <a:schemeClr val="tx1"/>
              </a:solidFill>
            </a:rPr>
            <a:t> – Блок-схемы </a:t>
          </a:r>
          <a:endParaRPr lang="ru-RU" sz="2000" b="0" kern="1200" dirty="0">
            <a:solidFill>
              <a:schemeClr val="tx1"/>
            </a:solidFill>
          </a:endParaRPr>
        </a:p>
      </dsp:txBody>
      <dsp:txXfrm>
        <a:off x="558616" y="401748"/>
        <a:ext cx="7670514" cy="803496"/>
      </dsp:txXfrm>
    </dsp:sp>
    <dsp:sp modelId="{1D3C7D5F-A9A5-44C5-B512-A541E020B81F}">
      <dsp:nvSpPr>
        <dsp:cNvPr id="0" name=""/>
        <dsp:cNvSpPr/>
      </dsp:nvSpPr>
      <dsp:spPr>
        <a:xfrm>
          <a:off x="56430" y="301311"/>
          <a:ext cx="1004370" cy="10043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BE937-2C32-47A0-A23A-4CC01071E685}">
      <dsp:nvSpPr>
        <dsp:cNvPr id="0" name=""/>
        <dsp:cNvSpPr/>
      </dsp:nvSpPr>
      <dsp:spPr>
        <a:xfrm>
          <a:off x="850687" y="1606993"/>
          <a:ext cx="7378443" cy="803496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775" tIns="40640" rIns="40640" bIns="40640" numCol="1" spcCol="1270" anchor="ctr" anchorCtr="0">
          <a:noAutofit/>
        </a:bodyPr>
        <a:lstStyle/>
        <a:p>
          <a:pPr lvl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 smtClean="0">
              <a:solidFill>
                <a:schemeClr val="tx1"/>
              </a:solidFill>
            </a:rPr>
            <a:t>	</a:t>
          </a:r>
          <a:r>
            <a:rPr lang="ru-RU" sz="2000" b="1" kern="1200" dirty="0" smtClean="0">
              <a:solidFill>
                <a:schemeClr val="tx1"/>
              </a:solidFill>
            </a:rPr>
            <a:t>Текстовый</a:t>
          </a:r>
          <a:r>
            <a:rPr lang="ru-RU" sz="2000" b="0" kern="1200" dirty="0" smtClean="0">
              <a:solidFill>
                <a:schemeClr val="tx1"/>
              </a:solidFill>
            </a:rPr>
            <a:t> – Псевдокод – текст на языке, похожем на естественный</a:t>
          </a:r>
          <a:endParaRPr lang="ru-RU" sz="2000" b="0" kern="1200" dirty="0">
            <a:solidFill>
              <a:schemeClr val="tx1"/>
            </a:solidFill>
          </a:endParaRPr>
        </a:p>
      </dsp:txBody>
      <dsp:txXfrm>
        <a:off x="850687" y="1606993"/>
        <a:ext cx="7378443" cy="803496"/>
      </dsp:txXfrm>
    </dsp:sp>
    <dsp:sp modelId="{529E0157-E738-40BE-9075-67283BF6CD43}">
      <dsp:nvSpPr>
        <dsp:cNvPr id="0" name=""/>
        <dsp:cNvSpPr/>
      </dsp:nvSpPr>
      <dsp:spPr>
        <a:xfrm>
          <a:off x="348501" y="1506556"/>
          <a:ext cx="1004370" cy="10043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8F57D-70CF-49A4-B028-7864EC44228C}">
      <dsp:nvSpPr>
        <dsp:cNvPr id="0" name=""/>
        <dsp:cNvSpPr/>
      </dsp:nvSpPr>
      <dsp:spPr>
        <a:xfrm>
          <a:off x="558616" y="2812238"/>
          <a:ext cx="7670514" cy="803496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775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 smtClean="0">
              <a:solidFill>
                <a:schemeClr val="tx1"/>
              </a:solidFill>
            </a:rPr>
            <a:t>	</a:t>
          </a:r>
          <a:r>
            <a:rPr lang="ru-RU" sz="2000" b="1" kern="1200" dirty="0" smtClean="0">
              <a:solidFill>
                <a:schemeClr val="tx1"/>
              </a:solidFill>
            </a:rPr>
            <a:t>Программа</a:t>
          </a:r>
          <a:r>
            <a:rPr lang="ru-RU" sz="2000" b="0" kern="1200" dirty="0" smtClean="0">
              <a:solidFill>
                <a:schemeClr val="tx1"/>
              </a:solidFill>
            </a:rPr>
            <a:t> – Код в памяти компьютера на языке команд компьютера</a:t>
          </a:r>
          <a:endParaRPr lang="ru-RU" sz="2000" b="0" kern="1200" dirty="0">
            <a:solidFill>
              <a:schemeClr val="tx1"/>
            </a:solidFill>
          </a:endParaRPr>
        </a:p>
      </dsp:txBody>
      <dsp:txXfrm>
        <a:off x="558616" y="2812238"/>
        <a:ext cx="7670514" cy="803496"/>
      </dsp:txXfrm>
    </dsp:sp>
    <dsp:sp modelId="{F3426370-31B4-4281-97F8-0B99523D67E7}">
      <dsp:nvSpPr>
        <dsp:cNvPr id="0" name=""/>
        <dsp:cNvSpPr/>
      </dsp:nvSpPr>
      <dsp:spPr>
        <a:xfrm>
          <a:off x="56430" y="2711801"/>
          <a:ext cx="1004370" cy="10043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C69D1-FC2E-4290-8AAB-B1E4E94AE537}">
      <dsp:nvSpPr>
        <dsp:cNvPr id="0" name=""/>
        <dsp:cNvSpPr/>
      </dsp:nvSpPr>
      <dsp:spPr>
        <a:xfrm>
          <a:off x="2261938" y="18762"/>
          <a:ext cx="5282762" cy="484405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05BAA-6082-45A7-90CA-30015C9E60AD}">
      <dsp:nvSpPr>
        <dsp:cNvPr id="0" name=""/>
        <dsp:cNvSpPr/>
      </dsp:nvSpPr>
      <dsp:spPr>
        <a:xfrm>
          <a:off x="5322542" y="197229"/>
          <a:ext cx="5995045" cy="12155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ru-RU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Линейный.</a:t>
          </a: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Линейным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называется такой вычислительный процесс, при котором все этапы решения задачи выполняются в естественном порядке следования записи этих этапов.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81882" y="256569"/>
        <a:ext cx="5876365" cy="1096912"/>
      </dsp:txXfrm>
    </dsp:sp>
    <dsp:sp modelId="{3AD50D96-6DB0-4701-912B-8AB2164B2E26}">
      <dsp:nvSpPr>
        <dsp:cNvPr id="0" name=""/>
        <dsp:cNvSpPr/>
      </dsp:nvSpPr>
      <dsp:spPr>
        <a:xfrm>
          <a:off x="5380523" y="1559205"/>
          <a:ext cx="5934803" cy="12940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Ветвящийся.</a:t>
          </a: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Ветвящимся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называется такой вычислительный процесс, в котором выбор направления обработки информации зависит от исходных или промежуточных данных (от результатов проверки выполнения какого-либо логического условия).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43693" y="1622375"/>
        <a:ext cx="5808463" cy="1167696"/>
      </dsp:txXfrm>
    </dsp:sp>
    <dsp:sp modelId="{5AD5A74C-0C17-4BB9-ACB3-0C20D7561E2E}">
      <dsp:nvSpPr>
        <dsp:cNvPr id="0" name=""/>
        <dsp:cNvSpPr/>
      </dsp:nvSpPr>
      <dsp:spPr>
        <a:xfrm>
          <a:off x="5322366" y="2990535"/>
          <a:ext cx="6078171" cy="15116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Циклический. </a:t>
          </a:r>
          <a:r>
            <a:rPr lang="ru-RU" sz="1600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Циклом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называется многократно повторяемый участок вычислений. Вычислительный процесс, содержащий один или несколько циклов, называется циклическим. По количеству выполнения циклы делятся на циклы с определенным (заранее заданным) числом повторений и циклы с неопределенным числом повторений.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96160" y="3064329"/>
        <a:ext cx="5930583" cy="1364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C5D0A-67B3-4DAD-A36C-B3CD2BCEA512}">
      <dsp:nvSpPr>
        <dsp:cNvPr id="0" name=""/>
        <dsp:cNvSpPr/>
      </dsp:nvSpPr>
      <dsp:spPr>
        <a:xfrm>
          <a:off x="3167" y="667129"/>
          <a:ext cx="3088549" cy="1224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smtClean="0">
              <a:solidFill>
                <a:schemeClr val="tx1"/>
              </a:solidFill>
            </a:rPr>
            <a:t>Команда следования</a:t>
          </a:r>
          <a:endParaRPr lang="ru-RU" sz="2600" kern="1200">
            <a:solidFill>
              <a:schemeClr val="tx1"/>
            </a:solidFill>
          </a:endParaRPr>
        </a:p>
      </dsp:txBody>
      <dsp:txXfrm>
        <a:off x="3167" y="667129"/>
        <a:ext cx="3088549" cy="1224964"/>
      </dsp:txXfrm>
    </dsp:sp>
    <dsp:sp modelId="{6F8105A7-30F9-434E-9BE4-C1A5A12507D8}">
      <dsp:nvSpPr>
        <dsp:cNvPr id="0" name=""/>
        <dsp:cNvSpPr/>
      </dsp:nvSpPr>
      <dsp:spPr>
        <a:xfrm>
          <a:off x="3167" y="1892094"/>
          <a:ext cx="3088549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01C46-FAE8-413E-8026-D5EBFFE9D837}">
      <dsp:nvSpPr>
        <dsp:cNvPr id="0" name=""/>
        <dsp:cNvSpPr/>
      </dsp:nvSpPr>
      <dsp:spPr>
        <a:xfrm>
          <a:off x="3524113" y="667129"/>
          <a:ext cx="3088549" cy="1224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>
              <a:solidFill>
                <a:schemeClr val="tx1"/>
              </a:solidFill>
            </a:rPr>
            <a:t>Команда ветвления</a:t>
          </a:r>
          <a:endParaRPr lang="ru-RU" sz="2600" kern="1200" dirty="0">
            <a:solidFill>
              <a:schemeClr val="tx1"/>
            </a:solidFill>
          </a:endParaRPr>
        </a:p>
      </dsp:txBody>
      <dsp:txXfrm>
        <a:off x="3524113" y="667129"/>
        <a:ext cx="3088549" cy="1224964"/>
      </dsp:txXfrm>
    </dsp:sp>
    <dsp:sp modelId="{1AE22221-81E8-4535-ACDB-B41DB0CFE838}">
      <dsp:nvSpPr>
        <dsp:cNvPr id="0" name=""/>
        <dsp:cNvSpPr/>
      </dsp:nvSpPr>
      <dsp:spPr>
        <a:xfrm>
          <a:off x="3524113" y="1892094"/>
          <a:ext cx="3088549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BC3FE-A40A-400B-878D-EF8117695261}">
      <dsp:nvSpPr>
        <dsp:cNvPr id="0" name=""/>
        <dsp:cNvSpPr/>
      </dsp:nvSpPr>
      <dsp:spPr>
        <a:xfrm>
          <a:off x="7045060" y="667129"/>
          <a:ext cx="3088549" cy="1224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>
              <a:solidFill>
                <a:schemeClr val="tx1"/>
              </a:solidFill>
            </a:rPr>
            <a:t>Команда повторения (цикла)</a:t>
          </a:r>
          <a:endParaRPr lang="ru-RU" sz="2600" kern="1200" dirty="0">
            <a:solidFill>
              <a:schemeClr val="tx1"/>
            </a:solidFill>
          </a:endParaRPr>
        </a:p>
      </dsp:txBody>
      <dsp:txXfrm>
        <a:off x="7045060" y="667129"/>
        <a:ext cx="3088549" cy="1224964"/>
      </dsp:txXfrm>
    </dsp:sp>
    <dsp:sp modelId="{A0BEF7C4-9F60-44CB-8D98-62E6D9A0A44E}">
      <dsp:nvSpPr>
        <dsp:cNvPr id="0" name=""/>
        <dsp:cNvSpPr/>
      </dsp:nvSpPr>
      <dsp:spPr>
        <a:xfrm>
          <a:off x="7045060" y="1892094"/>
          <a:ext cx="3088549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63F81-271F-4EB0-9CFF-18D72522C859}">
      <dsp:nvSpPr>
        <dsp:cNvPr id="0" name=""/>
        <dsp:cNvSpPr/>
      </dsp:nvSpPr>
      <dsp:spPr>
        <a:xfrm>
          <a:off x="0" y="342247"/>
          <a:ext cx="10847606" cy="1685596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kern="1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Команда следования</a:t>
          </a:r>
          <a:r>
            <a:rPr lang="en-US" sz="2000" b="0" kern="1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 – </a:t>
          </a:r>
          <a:r>
            <a:rPr lang="ru-RU" sz="2000" b="0" kern="1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эта команда образуется из </a:t>
          </a:r>
          <a:r>
            <a:rPr lang="ru-RU" sz="2000" b="0" i="0" kern="1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последовательности команд, </a:t>
          </a:r>
          <a:r>
            <a:rPr lang="ru-RU" sz="2000" b="0" kern="1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следующих одна за другой. При записи на псевдокоде команды отделяются друг от друга точкой с запятой. При исполнении алгоритма команды выполняются одна за другой в естественном порядке их записи. Для обозначения начала и конца команды следования используются служебные слова начало и конец.</a:t>
          </a:r>
          <a:endParaRPr lang="ru-RU" sz="2000" b="0" kern="120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82284" y="424531"/>
        <a:ext cx="10683038" cy="15210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C3C44-D1BE-4C9A-9627-9982A628ACE6}">
      <dsp:nvSpPr>
        <dsp:cNvPr id="0" name=""/>
        <dsp:cNvSpPr/>
      </dsp:nvSpPr>
      <dsp:spPr>
        <a:xfrm>
          <a:off x="0" y="3483"/>
          <a:ext cx="8522898" cy="116064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Команда ветвления- </a:t>
          </a: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это альтернатива, где есть два возможных пути, и выбор зависит от того, верно или неверно некоторое 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sz="1800" b="0" i="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условие</a:t>
          </a:r>
          <a:endParaRPr lang="ru-RU" sz="1800" b="0" i="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6658" y="60141"/>
        <a:ext cx="8409582" cy="10473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C3C44-D1BE-4C9A-9627-9982A628ACE6}">
      <dsp:nvSpPr>
        <dsp:cNvPr id="0" name=""/>
        <dsp:cNvSpPr/>
      </dsp:nvSpPr>
      <dsp:spPr>
        <a:xfrm>
          <a:off x="0" y="3483"/>
          <a:ext cx="11276342" cy="116064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2060"/>
              </a:solidFill>
            </a:rPr>
            <a:t>Часто приходится выбирать не из двух, а из нескольких возможностей. Такую ситуацию называют </a:t>
          </a:r>
          <a:r>
            <a:rPr lang="ru-RU" sz="2000" b="1" i="1" kern="1200" dirty="0" smtClean="0">
              <a:solidFill>
                <a:srgbClr val="002060"/>
              </a:solidFill>
            </a:rPr>
            <a:t>многозначным ветвлением</a:t>
          </a:r>
          <a:r>
            <a:rPr lang="ru-RU" sz="2000" i="1" kern="1200" dirty="0" smtClean="0">
              <a:solidFill>
                <a:srgbClr val="002060"/>
              </a:solidFill>
            </a:rPr>
            <a:t> (</a:t>
          </a:r>
          <a:r>
            <a:rPr lang="ru-RU" sz="2000" b="1" i="1" kern="1200" dirty="0" smtClean="0">
              <a:solidFill>
                <a:srgbClr val="002060"/>
              </a:solidFill>
            </a:rPr>
            <a:t>переключателем</a:t>
          </a:r>
          <a:r>
            <a:rPr lang="ru-RU" sz="2000" i="1" kern="1200" dirty="0" smtClean="0">
              <a:solidFill>
                <a:srgbClr val="002060"/>
              </a:solidFill>
            </a:rPr>
            <a:t>) </a:t>
          </a:r>
          <a:r>
            <a:rPr lang="ru-RU" sz="2000" kern="1200" dirty="0" smtClean="0">
              <a:solidFill>
                <a:srgbClr val="002060"/>
              </a:solidFill>
            </a:rPr>
            <a:t>и записывают:</a:t>
          </a:r>
          <a:endParaRPr lang="ru-RU" sz="2000" b="0" i="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6658" y="60141"/>
        <a:ext cx="11163026" cy="10473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4C0F2-F771-4D9F-B698-34DFD7C31DC6}">
      <dsp:nvSpPr>
        <dsp:cNvPr id="0" name=""/>
        <dsp:cNvSpPr/>
      </dsp:nvSpPr>
      <dsp:spPr>
        <a:xfrm>
          <a:off x="0" y="697182"/>
          <a:ext cx="10477664" cy="1482974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Команда повторения (цикла)</a:t>
          </a:r>
          <a:r>
            <a:rPr lang="en-US" sz="2000" b="1" kern="1200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ru-RU" sz="2000" b="1" kern="1200" baseline="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Для обозначения многократно повторяемых действий используют специальную конструкцию —цикл. Составная команда цикла, называемая также командой повторения, содержит условие, значение которого определяет количество повторений.</a:t>
          </a:r>
          <a:endParaRPr lang="ru-RU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2393" y="769575"/>
        <a:ext cx="10332878" cy="1338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EAE10-928B-4A3E-84EE-A09CCDEA299F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6F93B-E350-471A-B27A-6FE9476729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6F93B-E350-471A-B27A-6FE947672974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33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8204-7EE1-473B-B2B5-32EB80E95923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736937-C40E-4798-A701-CF6DDFA16C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8204-7EE1-473B-B2B5-32EB80E95923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6937-C40E-4798-A701-CF6DDFA16C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83736937-C40E-4798-A701-CF6DDFA16C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8204-7EE1-473B-B2B5-32EB80E95923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55200" y="304801"/>
            <a:ext cx="1930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8204-7EE1-473B-B2B5-32EB80E95923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15584" y="1026372"/>
            <a:ext cx="609600" cy="441325"/>
          </a:xfrm>
        </p:spPr>
        <p:txBody>
          <a:bodyPr/>
          <a:lstStyle/>
          <a:p>
            <a:fld id="{83736937-C40E-4798-A701-CF6DDFA16C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8204-7EE1-473B-B2B5-32EB80E95923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736937-C40E-4798-A701-CF6DDFA16C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878E8204-7EE1-473B-B2B5-32EB80E95923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6937-C40E-4798-A701-CF6DDFA16C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6084107" y="1575652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8204-7EE1-473B-B2B5-32EB80E95923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83736937-C40E-4798-A701-CF6DDFA16C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8204-7EE1-473B-B2B5-32EB80E95923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83736937-C40E-4798-A701-CF6DDFA16C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8204-7EE1-473B-B2B5-32EB80E95923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736937-C40E-4798-A701-CF6DDFA16C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736937-C40E-4798-A701-CF6DDFA16C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8204-7EE1-473B-B2B5-32EB80E95923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83736937-C40E-4798-A701-CF6DDFA16C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878E8204-7EE1-473B-B2B5-32EB80E95923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78E8204-7EE1-473B-B2B5-32EB80E95923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5791200" y="1040174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736937-C40E-4798-A701-CF6DDFA16C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6435" y="2414795"/>
            <a:ext cx="11562665" cy="3694057"/>
          </a:xfrm>
        </p:spPr>
        <p:txBody>
          <a:bodyPr>
            <a:no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Алгоритм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— это конечный набор правил, который определяет последовательность операций для решения конкретного множества задач и обладает пятью важными чертами: конечность, определённость, ввод, вывод, эффективность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1400" dirty="0"/>
              <a:t> ( Д. Э. Кнут</a:t>
            </a:r>
            <a:r>
              <a:rPr lang="ru-RU" sz="1400" dirty="0" smtClean="0"/>
              <a:t>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1400" dirty="0"/>
              <a:t>«</a:t>
            </a:r>
            <a:r>
              <a:rPr lang="ru-RU" sz="1400" dirty="0">
                <a:solidFill>
                  <a:srgbClr val="002060"/>
                </a:solidFill>
              </a:rPr>
              <a:t>Алгоритм</a:t>
            </a:r>
            <a:r>
              <a:rPr lang="ru-RU" sz="1400" dirty="0"/>
              <a:t> — это всякая система вычислений, выполняемых по строго определённым правилам, которая после какого-либо числа шагов заведомо приводит к решению поставленной задачи». ( А. Колмогоров) </a:t>
            </a:r>
          </a:p>
          <a:p>
            <a:pPr algn="just"/>
            <a:r>
              <a:rPr lang="ru-RU" sz="1400" dirty="0"/>
              <a:t>«</a:t>
            </a:r>
            <a:r>
              <a:rPr lang="ru-RU" sz="1400" dirty="0">
                <a:solidFill>
                  <a:srgbClr val="002060"/>
                </a:solidFill>
              </a:rPr>
              <a:t>Алгоритм</a:t>
            </a:r>
            <a:r>
              <a:rPr lang="ru-RU" sz="1400" dirty="0"/>
              <a:t> — это точное предписание, определяющее вычислительный процесс, идущий от варьируемых исходных данных к искомому результату». ( А. Марков) </a:t>
            </a:r>
            <a:endParaRPr lang="ru-RU" sz="1400" dirty="0" smtClean="0"/>
          </a:p>
          <a:p>
            <a:pPr algn="just"/>
            <a:r>
              <a:rPr lang="ru-RU" sz="1400" dirty="0"/>
              <a:t>«</a:t>
            </a:r>
            <a:r>
              <a:rPr lang="ru-RU" sz="1400" dirty="0">
                <a:solidFill>
                  <a:srgbClr val="002060"/>
                </a:solidFill>
              </a:rPr>
              <a:t>Алгоритм</a:t>
            </a:r>
            <a:r>
              <a:rPr lang="ru-RU" sz="1400" dirty="0"/>
              <a:t> — строго детерминированная последовательность действий, описывающая процесс преобразования объекта из начального состояния в конечное, записанная с помощью понятных </a:t>
            </a:r>
            <a:r>
              <a:rPr lang="ru-RU" sz="1400" i="1" dirty="0"/>
              <a:t>исполнителю команд</a:t>
            </a:r>
            <a:r>
              <a:rPr lang="ru-RU" sz="1400" dirty="0"/>
              <a:t>». (Николай Дмитриевич </a:t>
            </a:r>
            <a:r>
              <a:rPr lang="ru-RU" sz="1400" dirty="0" err="1"/>
              <a:t>Угринович</a:t>
            </a:r>
            <a:r>
              <a:rPr lang="ru-RU" sz="1400" dirty="0"/>
              <a:t>) </a:t>
            </a:r>
            <a:endParaRPr lang="ru-RU" sz="1400" dirty="0" smtClean="0"/>
          </a:p>
          <a:p>
            <a:pPr algn="just"/>
            <a:r>
              <a:rPr lang="ru-RU" sz="1400" dirty="0"/>
              <a:t>«</a:t>
            </a:r>
            <a:r>
              <a:rPr lang="ru-RU" sz="1400" dirty="0">
                <a:solidFill>
                  <a:srgbClr val="002060"/>
                </a:solidFill>
              </a:rPr>
              <a:t>Алгоритм</a:t>
            </a:r>
            <a:r>
              <a:rPr lang="ru-RU" sz="1400" dirty="0"/>
              <a:t> — это строго определённая последовательность действий, направленная на достижение определённых целей за конечное число шагов». (Привалов Егор Николаевич) </a:t>
            </a:r>
          </a:p>
          <a:p>
            <a:pPr algn="just"/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>
                <a:cs typeface="Times New Roman" panose="02020603050405020304" pitchFamily="18" charset="0"/>
              </a:rPr>
              <a:t>Алгоритмы</a:t>
            </a:r>
            <a:r>
              <a:rPr lang="ru-RU" sz="7200" dirty="0" smtClean="0"/>
              <a:t> </a:t>
            </a:r>
            <a:endParaRPr lang="ru-RU" sz="7200" dirty="0"/>
          </a:p>
        </p:txBody>
      </p:sp>
      <p:sp>
        <p:nvSpPr>
          <p:cNvPr id="19458" name="AutoShape 2" descr="http://gandesign.com/images/original/Algorithm-Royalty-Free-Stock-Photo-3738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0" name="AutoShape 4" descr="http://gandesign.com/images/original/Algorithm-Royalty-Free-Stock-Photo-3738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2" name="AutoShape 6" descr="http://gandesign.com/images/original/Algorithm-Royalty-Free-Stock-Photo-3738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8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435" y="165252"/>
            <a:ext cx="2360883" cy="22495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17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734794" y="2728870"/>
            <a:ext cx="10700714" cy="338217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ru-RU" sz="29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 вид команды следования: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ru-RU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</a:t>
            </a: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&lt;команда 1&gt; ; &lt;команда 2&gt; ; … ; &lt;команда N&gt; </a:t>
            </a:r>
            <a:r>
              <a:rPr lang="ru-RU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&lt;команда 1&gt; ; &lt;команда 2&gt; ; … ; &lt;команда N&gt; — простые или составные команды. На практике команды, образующие составную команду, записываются в столбец одна под другой.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Служебные слова «</a:t>
            </a:r>
            <a:r>
              <a:rPr lang="ru-RU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и «</a:t>
            </a:r>
            <a:r>
              <a:rPr lang="ru-RU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r>
              <a:rPr lang="ru-RU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выполняют роль скобок. Их наличие позволяет рассматривать команду следования как одну команду в тех случаях, когда синтаксис языка описания алгоритмов не допускает использования составных команд.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00990" y="5464717"/>
            <a:ext cx="408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команда1 команда 2 … команда N</a:t>
            </a:r>
          </a:p>
          <a:p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064607742"/>
              </p:ext>
            </p:extLst>
          </p:nvPr>
        </p:nvGraphicFramePr>
        <p:xfrm>
          <a:off x="734794" y="241540"/>
          <a:ext cx="10847606" cy="2281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/>
          <p:cNvPicPr/>
          <p:nvPr/>
        </p:nvPicPr>
        <p:blipFill rotWithShape="1">
          <a:blip r:embed="rId7"/>
          <a:srcRect l="25837" t="53106" r="46727" b="39477"/>
          <a:stretch/>
        </p:blipFill>
        <p:spPr bwMode="auto">
          <a:xfrm>
            <a:off x="1712912" y="5337717"/>
            <a:ext cx="3125788" cy="6463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90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9556" y="4526390"/>
            <a:ext cx="2412228" cy="1809171"/>
          </a:xfrm>
          <a:prstGeom prst="rect">
            <a:avLst/>
          </a:prstGeom>
          <a:noFill/>
        </p:spPr>
      </p:pic>
      <p:sp>
        <p:nvSpPr>
          <p:cNvPr id="2" name="Объект 2"/>
          <p:cNvSpPr txBox="1">
            <a:spLocks/>
          </p:cNvSpPr>
          <p:nvPr/>
        </p:nvSpPr>
        <p:spPr>
          <a:xfrm>
            <a:off x="914400" y="1254746"/>
            <a:ext cx="9855122" cy="438331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условие &gt;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команда 1 &gt;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иначе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&lt;команда 2 &gt;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так называемая 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полная условная конструкция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использоваться команда ветвления и в сокращенной форме — 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неполная условная конструкция</a:t>
            </a: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(коррекция)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когда в случае невыполнения указанного в команде условия никакое действие не выполняется: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условие &gt;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команда &gt;</a:t>
            </a:r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1245962949"/>
              </p:ext>
            </p:extLst>
          </p:nvPr>
        </p:nvGraphicFramePr>
        <p:xfrm>
          <a:off x="914400" y="440675"/>
          <a:ext cx="8522898" cy="1164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Рисунок 12"/>
          <p:cNvPicPr/>
          <p:nvPr/>
        </p:nvPicPr>
        <p:blipFill rotWithShape="1">
          <a:blip r:embed="rId8"/>
          <a:srcRect l="46102" t="34546" r="22448" b="47857"/>
          <a:stretch/>
        </p:blipFill>
        <p:spPr bwMode="auto">
          <a:xfrm>
            <a:off x="3351392" y="1635380"/>
            <a:ext cx="3354208" cy="1387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/>
          <p:cNvPicPr/>
          <p:nvPr/>
        </p:nvPicPr>
        <p:blipFill rotWithShape="1">
          <a:blip r:embed="rId8"/>
          <a:srcRect l="24902" t="35209" r="54089" b="47862"/>
          <a:stretch/>
        </p:blipFill>
        <p:spPr bwMode="auto">
          <a:xfrm>
            <a:off x="3589972" y="4304982"/>
            <a:ext cx="3204528" cy="17783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31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914400" y="1254746"/>
            <a:ext cx="9855122" cy="438331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275757364"/>
              </p:ext>
            </p:extLst>
          </p:nvPr>
        </p:nvGraphicFramePr>
        <p:xfrm>
          <a:off x="411481" y="440675"/>
          <a:ext cx="11276342" cy="1164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11480" y="1743962"/>
            <a:ext cx="8523766" cy="5040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выбрать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условие 1 &gt;: &lt; команда 1 &gt;;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условие 2 &gt;: &lt; команда 2 &gt;;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условие N&gt;: &lt;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команда N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иначе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команда 0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Этот порядок предусматривает, что выполняется команда </a:t>
            </a:r>
            <a:r>
              <a:rPr lang="ru-RU" b="1" dirty="0"/>
              <a:t>i</a:t>
            </a:r>
            <a:r>
              <a:rPr lang="ru-RU" dirty="0"/>
              <a:t>, если соответствующее условие i—</a:t>
            </a:r>
            <a:r>
              <a:rPr lang="ru-RU" b="1" i="1" dirty="0"/>
              <a:t>верно</a:t>
            </a:r>
            <a:r>
              <a:rPr lang="ru-RU" dirty="0"/>
              <a:t>; или, </a:t>
            </a:r>
            <a:endParaRPr lang="ru-RU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/>
              <a:t>если </a:t>
            </a:r>
            <a:r>
              <a:rPr lang="ru-RU" dirty="0"/>
              <a:t>ни одно из условий </a:t>
            </a:r>
            <a:r>
              <a:rPr lang="ru-RU" b="1" dirty="0"/>
              <a:t>i</a:t>
            </a:r>
            <a:r>
              <a:rPr lang="ru-RU" dirty="0"/>
              <a:t>(</a:t>
            </a:r>
            <a:r>
              <a:rPr lang="ru-RU" b="1" dirty="0"/>
              <a:t>i</a:t>
            </a:r>
            <a:r>
              <a:rPr lang="ru-RU" dirty="0"/>
              <a:t>= 1, 2, … ,N) неверно, выполняется </a:t>
            </a:r>
            <a:endParaRPr lang="ru-RU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/>
              <a:t>команда </a:t>
            </a:r>
            <a:r>
              <a:rPr lang="ru-RU" b="1" dirty="0" smtClean="0"/>
              <a:t>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/>
              <a:t>(</a:t>
            </a:r>
            <a:r>
              <a:rPr lang="ru-RU" dirty="0"/>
              <a:t>при наличии ветви </a:t>
            </a:r>
            <a:r>
              <a:rPr lang="ru-RU" b="1" dirty="0"/>
              <a:t>иначе</a:t>
            </a:r>
            <a:r>
              <a:rPr lang="ru-RU" dirty="0"/>
              <a:t>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6897" y="1903576"/>
            <a:ext cx="39909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628756490"/>
              </p:ext>
            </p:extLst>
          </p:nvPr>
        </p:nvGraphicFramePr>
        <p:xfrm>
          <a:off x="638356" y="345057"/>
          <a:ext cx="10477664" cy="2877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4055826521"/>
              </p:ext>
            </p:extLst>
          </p:nvPr>
        </p:nvGraphicFramePr>
        <p:xfrm>
          <a:off x="3002280" y="3222396"/>
          <a:ext cx="7208704" cy="306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9" name="Picture 7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9440" y="1664183"/>
            <a:ext cx="4975951" cy="4393182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597198" y="702053"/>
            <a:ext cx="59380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Бесконечный цикл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некоторых случаях целесообразно использовать так называемый бесконечный цикл:</a:t>
            </a:r>
          </a:p>
          <a:p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Повторять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/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 descr="https://studfiles.net/html/2706/313/html_muEHksGicu.3aLG/img-yOsCa9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5480"/>
            <a:ext cx="3112160" cy="21519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3174521" y="3812875"/>
            <a:ext cx="32385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команда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Бесконечный цикл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играет фундаментальную роль в области процессов реального времени, операционных систем и т.д.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8072" y="1563344"/>
            <a:ext cx="3268337" cy="2885559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929615" y="545201"/>
            <a:ext cx="5541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повторения с предусловием (цикл–пока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04800" y="1068636"/>
            <a:ext cx="11628120" cy="55760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Часто бывает необходимо повторять некоторое действие </a:t>
            </a:r>
            <a:r>
              <a:rPr kumimoji="0" lang="ru-RU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 бесконечно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а только </a:t>
            </a:r>
            <a:r>
              <a:rPr kumimoji="0" lang="ru-RU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пока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ru-RU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верно некоторое условие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В этом случае используют </a:t>
            </a:r>
            <a:r>
              <a:rPr kumimoji="0" lang="ru-RU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команду повторения с предусловием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или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ru-RU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 – пока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Пока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 условие &gt; </a:t>
            </a: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повторять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 команда &gt;;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Здесь 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условие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 выражение, принимающее значение логических констант </a:t>
            </a:r>
            <a:r>
              <a:rPr kumimoji="0" lang="ru-RU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истина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или </a:t>
            </a:r>
            <a:r>
              <a:rPr kumimoji="0" lang="ru-RU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ложь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Вычислительный процесс, представленный в виде </a:t>
            </a:r>
            <a:r>
              <a:rPr kumimoji="0" lang="ru-RU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цикла – пока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обладает свойством </a:t>
            </a:r>
            <a:r>
              <a:rPr kumimoji="0" lang="ru-RU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конечности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если команда предусматривает </a:t>
            </a:r>
            <a:r>
              <a:rPr kumimoji="0" lang="ru-RU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действия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изменяющие значение условия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или если изначально значение условия —</a:t>
            </a:r>
            <a:r>
              <a:rPr kumimoji="0" lang="ru-RU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ложь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Главная проблема, которая возникает в связи с использованием </a:t>
            </a:r>
            <a:r>
              <a:rPr kumimoji="0" lang="ru-RU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цикла – пока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это проблема его </a:t>
            </a:r>
            <a:r>
              <a:rPr kumimoji="0" lang="ru-RU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окончания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как можно гарантировать, что цикл завершится после некоторого числа итераций, для некоторого класса данных? Эта проблема не имеет решения в общем случае; на практике, однако, часто возможно найти свойства условия и команды, обеспечивающие окончание циклического процесса.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920" y="2977224"/>
            <a:ext cx="350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да</a:t>
            </a:r>
            <a:endParaRPr lang="ru-RU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55973" y="2775521"/>
            <a:ext cx="571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нет</a:t>
            </a:r>
            <a:endParaRPr lang="ru-RU" sz="1000" dirty="0"/>
          </a:p>
        </p:txBody>
      </p:sp>
      <p:sp>
        <p:nvSpPr>
          <p:cNvPr id="9" name="Блок-схема: решение 8"/>
          <p:cNvSpPr/>
          <p:nvPr/>
        </p:nvSpPr>
        <p:spPr>
          <a:xfrm>
            <a:off x="1770818" y="2572121"/>
            <a:ext cx="1402080" cy="3719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828800" y="3291840"/>
            <a:ext cx="111252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команда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>
            <a:stCxn id="9" idx="2"/>
            <a:endCxn id="10" idx="0"/>
          </p:cNvCxnSpPr>
          <p:nvPr/>
        </p:nvCxnSpPr>
        <p:spPr>
          <a:xfrm>
            <a:off x="2471858" y="294407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9" idx="2"/>
          </p:cNvCxnSpPr>
          <p:nvPr/>
        </p:nvCxnSpPr>
        <p:spPr>
          <a:xfrm>
            <a:off x="2471858" y="2944072"/>
            <a:ext cx="0" cy="34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0" idx="1"/>
          </p:cNvCxnSpPr>
          <p:nvPr/>
        </p:nvCxnSpPr>
        <p:spPr>
          <a:xfrm flipH="1">
            <a:off x="1356360" y="3467100"/>
            <a:ext cx="47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1325881" y="2421306"/>
            <a:ext cx="16925" cy="104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1301357" y="2405189"/>
            <a:ext cx="1170501" cy="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9" idx="3"/>
          </p:cNvCxnSpPr>
          <p:nvPr/>
        </p:nvCxnSpPr>
        <p:spPr>
          <a:xfrm flipV="1">
            <a:off x="3172898" y="2758096"/>
            <a:ext cx="3780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552877" y="2764816"/>
            <a:ext cx="14944" cy="98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2588759" y="3749040"/>
            <a:ext cx="962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2586802" y="3749040"/>
            <a:ext cx="19238" cy="24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endCxn id="9" idx="0"/>
          </p:cNvCxnSpPr>
          <p:nvPr/>
        </p:nvCxnSpPr>
        <p:spPr>
          <a:xfrm>
            <a:off x="2471858" y="2270492"/>
            <a:ext cx="0" cy="301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639" y="2607467"/>
            <a:ext cx="4281887" cy="3780405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605928" y="440675"/>
            <a:ext cx="5561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цикла с постусловием (цикл – до)</a:t>
            </a:r>
            <a:endParaRPr lang="ru-RU" sz="24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605928" y="1377108"/>
            <a:ext cx="10758889" cy="33050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</a:rPr>
              <a:t>В отличие от предыдущего случая, когда команда может не выполниться ни разу, 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</a:rPr>
              <a:t>цикл с постусловием</a:t>
            </a:r>
            <a:r>
              <a:rPr kumimoji="0" lang="ru-RU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</a:rPr>
              <a:t> 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</a:rPr>
              <a:t>или 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</a:rPr>
              <a:t>цикл – до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</a:rPr>
              <a:t>предусматривает выполнение команды, по крайней мере, один раз: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</a:rPr>
              <a:t>повторять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</a:rPr>
              <a:t>&lt; команда 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</a:rPr>
              <a:t>до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</a:rPr>
              <a:t>&lt; условие &gt;;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7520" y="5494496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59425" y="4764891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51120" y="3825240"/>
            <a:ext cx="16306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10" name="Блок-схема: решение 9"/>
          <p:cNvSpPr/>
          <p:nvPr/>
        </p:nvSpPr>
        <p:spPr>
          <a:xfrm>
            <a:off x="4992937" y="4743170"/>
            <a:ext cx="1984870" cy="7144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?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>
            <a:endCxn id="9" idx="0"/>
          </p:cNvCxnSpPr>
          <p:nvPr/>
        </p:nvCxnSpPr>
        <p:spPr>
          <a:xfrm>
            <a:off x="5966460" y="3290463"/>
            <a:ext cx="0" cy="53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endCxn id="10" idx="0"/>
          </p:cNvCxnSpPr>
          <p:nvPr/>
        </p:nvCxnSpPr>
        <p:spPr>
          <a:xfrm>
            <a:off x="5985372" y="4328160"/>
            <a:ext cx="0" cy="41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0" idx="2"/>
          </p:cNvCxnSpPr>
          <p:nvPr/>
        </p:nvCxnSpPr>
        <p:spPr>
          <a:xfrm>
            <a:off x="5985372" y="5457664"/>
            <a:ext cx="0" cy="59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0" idx="1"/>
          </p:cNvCxnSpPr>
          <p:nvPr/>
        </p:nvCxnSpPr>
        <p:spPr>
          <a:xfrm flipH="1">
            <a:off x="4511040" y="5100417"/>
            <a:ext cx="48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4480560" y="3557851"/>
            <a:ext cx="15240" cy="154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4495800" y="3557851"/>
            <a:ext cx="1489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6385" y="2466826"/>
            <a:ext cx="4303923" cy="379986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838200" y="583894"/>
            <a:ext cx="3524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Цикл с параметром</a:t>
            </a:r>
            <a:endParaRPr lang="ru-RU" sz="24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1277957"/>
            <a:ext cx="10515600" cy="48990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Цикл с параметром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может использоваться в различных модификациях: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Для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всякого элемента х, принадлежащего М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выполнить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 команда &gt;;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Для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х принадлежащего М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пока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 условие &gt;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повторять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 команда &gt;;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Для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х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от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до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повторять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 команда &gt;;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Для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х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от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до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шаг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повторять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 команда &gt;;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347" y="3261856"/>
            <a:ext cx="2333625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100" b="1" dirty="0" smtClean="0">
                <a:cs typeface="Times New Roman" pitchFamily="18" charset="0"/>
              </a:rPr>
              <a:t>КОМПОЗИЦИИ БАЗОВЫХ СТРУКТУР</a:t>
            </a:r>
            <a:endParaRPr lang="ru-RU" sz="3100" dirty="0"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02336" y="1676258"/>
            <a:ext cx="8482584" cy="42245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В соответствии с так называемой «</a:t>
            </a:r>
            <a:r>
              <a:rPr lang="ru-RU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структурной теоремой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изложенной в классической работе итальянских математиков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К.Бома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Г.Джакопини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(1965 г.), </a:t>
            </a:r>
            <a:r>
              <a:rPr lang="ru-RU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всякая программа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(алгоритм) может быть построена с использованием </a:t>
            </a:r>
            <a:r>
              <a:rPr lang="ru-RU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только трех управляющих конструкций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(структур):</a:t>
            </a:r>
            <a:r>
              <a:rPr lang="ru-RU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следование, развилка (ветвление)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цикл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Каждая из этих конструкций имеет один вход и один выход. В силу этого развилка или цикл могут рассматриваться как обобщенный функциональный блок, т.е. «черный ящик» с одним входом и одним выходом. Таким образом, в конструкциях цикл и развилка функциональные блоки сами могут быть конструкциями такого же типа, поэтому возможны вложенные конструкции. При этом какова бы ни была глубина вложенности, важно, что любая конструкция в конечном итоге имеет один вход и один выход.</a:t>
            </a:r>
          </a:p>
          <a:p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9555" y="1107195"/>
            <a:ext cx="3632445" cy="3632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37281" y="550842"/>
            <a:ext cx="4538949" cy="5067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14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1768" y="1872828"/>
            <a:ext cx="3966111" cy="3966111"/>
          </a:xfrm>
          <a:prstGeom prst="rect">
            <a:avLst/>
          </a:prstGeom>
          <a:noFill/>
        </p:spPr>
      </p:pic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947447" y="1978253"/>
            <a:ext cx="429658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Также можно утверждать, что конструкций 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следование 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 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цикл-пока 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принципиально достаточно, чтобы описать действие любой программы (алгоритма). </a:t>
            </a:r>
            <a:endParaRPr kumimoji="0" lang="ru-RU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Понятие исполнителя алгоритма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73740331"/>
              </p:ext>
            </p:extLst>
          </p:nvPr>
        </p:nvGraphicFramePr>
        <p:xfrm>
          <a:off x="1096963" y="3265714"/>
          <a:ext cx="9597163" cy="2603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6963" y="1638243"/>
            <a:ext cx="99716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Исполнитель алгоритма</a:t>
            </a:r>
            <a:r>
              <a:rPr lang="ru-RU" sz="2000" dirty="0"/>
              <a:t> - это некоторая абстрактная или реальная (техническая, биологическая или биотехническая) система, способная выполнить действия, предписываемые алгоритмом.</a:t>
            </a:r>
          </a:p>
          <a:p>
            <a:r>
              <a:rPr lang="ru-RU" sz="2000" dirty="0"/>
              <a:t>Исполнитель алгоритма </a:t>
            </a:r>
            <a:r>
              <a:rPr lang="ru-RU" sz="2000" dirty="0" smtClean="0"/>
              <a:t>характеризуется: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+mn-lt"/>
                <a:cs typeface="Times New Roman" pitchFamily="18" charset="0"/>
              </a:rPr>
              <a:t>Графические знаки основных блоков, применяемых в блок-схемах алгоритмов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76094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Для обозначения начала или окончания алгоритма используют блоки, именуемые НАЧАЛО-КОНЕЦ (рисунок 1).</a:t>
            </a:r>
          </a:p>
          <a:p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800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Рисунок 1 – Графические знаки блоков группы НАЧАЛО-КОНЕЦ:</a:t>
            </a:r>
            <a:endParaRPr lang="ru-RU" sz="1800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Пример: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пуск; б) останов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http://ok-t.ru/helpiksorg/baza1/1408132783766.files/image0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14" y="2531125"/>
            <a:ext cx="302831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62" name="Блок-схема: знак завершения 33"/>
          <p:cNvSpPr>
            <a:spLocks noChangeArrowheads="1"/>
          </p:cNvSpPr>
          <p:nvPr/>
        </p:nvSpPr>
        <p:spPr bwMode="auto">
          <a:xfrm>
            <a:off x="1495866" y="4437675"/>
            <a:ext cx="1084262" cy="342900"/>
          </a:xfrm>
          <a:prstGeom prst="flowChartTerminator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Начало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3" name="Прямая соединительная линия 34"/>
          <p:cNvSpPr>
            <a:spLocks noChangeShapeType="1"/>
          </p:cNvSpPr>
          <p:nvPr/>
        </p:nvSpPr>
        <p:spPr bwMode="auto">
          <a:xfrm>
            <a:off x="2036916" y="4792835"/>
            <a:ext cx="0" cy="38576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0964" name="Блок-схема: знак завершения 35"/>
          <p:cNvSpPr>
            <a:spLocks noChangeArrowheads="1"/>
          </p:cNvSpPr>
          <p:nvPr/>
        </p:nvSpPr>
        <p:spPr bwMode="auto">
          <a:xfrm>
            <a:off x="3177868" y="4889366"/>
            <a:ext cx="1082675" cy="342900"/>
          </a:xfrm>
          <a:prstGeom prst="flowChartTerminator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Конец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5" name="Прямая соединительная линия 36"/>
          <p:cNvSpPr>
            <a:spLocks noChangeShapeType="1"/>
          </p:cNvSpPr>
          <p:nvPr/>
        </p:nvSpPr>
        <p:spPr bwMode="auto">
          <a:xfrm>
            <a:off x="3722477" y="4504847"/>
            <a:ext cx="0" cy="385762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549346" y="470973"/>
            <a:ext cx="85395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Процесс преобразования данных в форму, пригодную для обработки в ЭВМ или для отображения результатов обработки, изображается с помощью блока ВВОД-ВЫВОД данных (рисунок 2).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 descr="http://ok-t.ru/helpiksorg/baza1/1408132783766.files/image0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01" y="1402547"/>
            <a:ext cx="1532890" cy="9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785943" y="2357477"/>
            <a:ext cx="5376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Рисунок 2 – Графический знак блока ВВОД-ВЫВОД</a:t>
            </a:r>
            <a:endParaRPr kumimoji="0" lang="ru-RU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5037" y="1839817"/>
            <a:ext cx="142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41990" name="Блок-схема: данные 40"/>
          <p:cNvSpPr>
            <a:spLocks noChangeArrowheads="1"/>
          </p:cNvSpPr>
          <p:nvPr/>
        </p:nvSpPr>
        <p:spPr bwMode="auto">
          <a:xfrm>
            <a:off x="8397971" y="1742042"/>
            <a:ext cx="1284287" cy="439738"/>
          </a:xfrm>
          <a:prstGeom prst="flowChartInputOut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Ввод А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1" name="Прямая соединительная линия 38"/>
          <p:cNvSpPr>
            <a:spLocks noChangeShapeType="1"/>
          </p:cNvSpPr>
          <p:nvPr/>
        </p:nvSpPr>
        <p:spPr bwMode="auto">
          <a:xfrm>
            <a:off x="9068182" y="1421366"/>
            <a:ext cx="0" cy="3159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992" name="Прямая соединительная линия 38"/>
          <p:cNvSpPr>
            <a:spLocks noChangeShapeType="1"/>
          </p:cNvSpPr>
          <p:nvPr/>
        </p:nvSpPr>
        <p:spPr bwMode="auto">
          <a:xfrm>
            <a:off x="9046149" y="2192548"/>
            <a:ext cx="0" cy="3159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611504" y="2896984"/>
            <a:ext cx="92155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 Блок, в котором происходит обработка данных (выполнение операции или группы операций) или просто размещение данных в ячейки памяти без предварительной обработки носит название ПРОЦЕСС (или БЛОК ДЕЙСТВИЯ) (рисунок 3).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2" descr="http://ok-t.ru/helpiksorg/baza1/1408132783766.files/image00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27" y="3944040"/>
            <a:ext cx="1211790" cy="1115506"/>
          </a:xfrm>
          <a:prstGeom prst="rect">
            <a:avLst/>
          </a:prstGeom>
          <a:noFill/>
          <a:ln>
            <a:noFill/>
          </a:ln>
        </p:spPr>
      </p:pic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82196" y="5098838"/>
            <a:ext cx="58058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Рисунок 3 – Графический знак блока ПРОЦЕСС</a:t>
            </a:r>
            <a:endParaRPr kumimoji="0" lang="ru-RU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5066" y="4261691"/>
            <a:ext cx="142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41995" name="Блок-схема: процесс 37"/>
          <p:cNvSpPr>
            <a:spLocks noChangeArrowheads="1"/>
          </p:cNvSpPr>
          <p:nvPr/>
        </p:nvSpPr>
        <p:spPr bwMode="auto">
          <a:xfrm>
            <a:off x="8436951" y="4512537"/>
            <a:ext cx="1084262" cy="449262"/>
          </a:xfrm>
          <a:prstGeom prst="flowChartProcess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A=1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ая соединительная линия 38"/>
          <p:cNvSpPr>
            <a:spLocks noChangeShapeType="1"/>
          </p:cNvSpPr>
          <p:nvPr/>
        </p:nvSpPr>
        <p:spPr bwMode="auto">
          <a:xfrm>
            <a:off x="8945161" y="4195782"/>
            <a:ext cx="0" cy="3159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Прямая соединительная линия 38"/>
          <p:cNvSpPr>
            <a:spLocks noChangeShapeType="1"/>
          </p:cNvSpPr>
          <p:nvPr/>
        </p:nvSpPr>
        <p:spPr bwMode="auto">
          <a:xfrm>
            <a:off x="8945161" y="4977980"/>
            <a:ext cx="0" cy="3159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413336" y="262289"/>
            <a:ext cx="921173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Процесс выбора направления выполнения алгоритма в зависимости от некоторых переменных условий изображается с помощью блока АНАЛИЗ (ПРОВЕРКА) (рисунок 4), имеющего один вход и два выхода.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 descr="http://ok-t.ru/helpiksorg/baza1/1408132783766.files/image00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93" y="1145723"/>
            <a:ext cx="2552700" cy="13055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875304" y="2583322"/>
            <a:ext cx="4954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Рисунок 4 – Графический знак блока РЕШЕНИЕ</a:t>
            </a:r>
            <a:endParaRPr lang="ru-RU" i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0" name="Блок-схема: решение 26"/>
          <p:cNvSpPr>
            <a:spLocks noChangeArrowheads="1"/>
          </p:cNvSpPr>
          <p:nvPr/>
        </p:nvSpPr>
        <p:spPr bwMode="auto">
          <a:xfrm>
            <a:off x="7135277" y="1431964"/>
            <a:ext cx="1497012" cy="671513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a&gt;f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?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1" name="Прямая соединительная линия 27"/>
          <p:cNvSpPr>
            <a:spLocks noChangeShapeType="1"/>
          </p:cNvSpPr>
          <p:nvPr/>
        </p:nvSpPr>
        <p:spPr bwMode="auto">
          <a:xfrm>
            <a:off x="7888077" y="1134737"/>
            <a:ext cx="2946" cy="274676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ая соединительная линия 27"/>
          <p:cNvSpPr>
            <a:spLocks noChangeShapeType="1"/>
          </p:cNvSpPr>
          <p:nvPr/>
        </p:nvSpPr>
        <p:spPr bwMode="auto">
          <a:xfrm>
            <a:off x="7875224" y="2113402"/>
            <a:ext cx="2946" cy="274676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013" name="Прямая соединительная линия 28"/>
          <p:cNvSpPr>
            <a:spLocks noChangeShapeType="1"/>
          </p:cNvSpPr>
          <p:nvPr/>
        </p:nvSpPr>
        <p:spPr bwMode="auto">
          <a:xfrm>
            <a:off x="6746340" y="1775896"/>
            <a:ext cx="4032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439798" y="1564394"/>
            <a:ext cx="142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7070" y="1377108"/>
            <a:ext cx="67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нет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41326" y="2069335"/>
            <a:ext cx="67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 rot="10800000" flipV="1">
            <a:off x="330506" y="2964681"/>
            <a:ext cx="112922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Модификация (автоматическое изменение) данных изображается блоком МОДИФИКАТОР (ПОДГОТОВКА). 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7" name="Блок-схема: подготовка 15"/>
          <p:cNvSpPr>
            <a:spLocks noChangeArrowheads="1"/>
          </p:cNvSpPr>
          <p:nvPr/>
        </p:nvSpPr>
        <p:spPr bwMode="auto">
          <a:xfrm>
            <a:off x="3156889" y="3635969"/>
            <a:ext cx="1400175" cy="376237"/>
          </a:xfrm>
          <a:prstGeom prst="flowChartPreparat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018" name="Прямая соединительная линия 16"/>
          <p:cNvSpPr>
            <a:spLocks noChangeShapeType="1"/>
          </p:cNvSpPr>
          <p:nvPr/>
        </p:nvSpPr>
        <p:spPr bwMode="auto">
          <a:xfrm flipH="1">
            <a:off x="3867756" y="3307080"/>
            <a:ext cx="3203" cy="31179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Прямая соединительная линия 28"/>
          <p:cNvSpPr>
            <a:spLocks noChangeShapeType="1"/>
          </p:cNvSpPr>
          <p:nvPr/>
        </p:nvSpPr>
        <p:spPr bwMode="auto">
          <a:xfrm>
            <a:off x="2767415" y="3845230"/>
            <a:ext cx="4032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Прямая соединительная линия 28"/>
          <p:cNvSpPr>
            <a:spLocks noChangeShapeType="1"/>
          </p:cNvSpPr>
          <p:nvPr/>
        </p:nvSpPr>
        <p:spPr bwMode="auto">
          <a:xfrm>
            <a:off x="4552147" y="3845231"/>
            <a:ext cx="4032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837281" y="4147717"/>
            <a:ext cx="6621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Рисунок 5 – Графический знак блока ПОДГОТОВКА</a:t>
            </a:r>
            <a:endParaRPr kumimoji="0" lang="ru-RU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495760" y="4595338"/>
            <a:ext cx="641181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Символ “подготовка данных” в произвольной форме (в ГОСТ нет ни пояснений, ни примеров), задает входные значения. Используется обычно для задания циклов со счетчиком.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27" name="Блок-схема: подготовка 24"/>
          <p:cNvSpPr>
            <a:spLocks noChangeArrowheads="1"/>
          </p:cNvSpPr>
          <p:nvPr/>
        </p:nvSpPr>
        <p:spPr bwMode="auto">
          <a:xfrm>
            <a:off x="9102439" y="4900307"/>
            <a:ext cx="1136650" cy="438150"/>
          </a:xfrm>
          <a:prstGeom prst="flowChartPreparat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=1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n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28" name="Прямая соединительная линия 21"/>
          <p:cNvSpPr>
            <a:spLocks noChangeShapeType="1"/>
          </p:cNvSpPr>
          <p:nvPr/>
        </p:nvSpPr>
        <p:spPr bwMode="auto">
          <a:xfrm>
            <a:off x="9670764" y="4595338"/>
            <a:ext cx="11113" cy="3016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Прямая соединительная линия 28"/>
          <p:cNvSpPr>
            <a:spLocks noChangeShapeType="1"/>
          </p:cNvSpPr>
          <p:nvPr/>
        </p:nvSpPr>
        <p:spPr bwMode="auto">
          <a:xfrm>
            <a:off x="8681636" y="5132369"/>
            <a:ext cx="4032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Прямая соединительная линия 28"/>
          <p:cNvSpPr>
            <a:spLocks noChangeShapeType="1"/>
          </p:cNvSpPr>
          <p:nvPr/>
        </p:nvSpPr>
        <p:spPr bwMode="auto">
          <a:xfrm>
            <a:off x="10223997" y="5132368"/>
            <a:ext cx="4032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7205030" y="4946575"/>
            <a:ext cx="14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453594" y="404212"/>
            <a:ext cx="114115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5. Если в алгоритме предполагается использование ранее созданных и отдельно описанных алгоритмов или программ (подпрограмм), то применяют блок вызов вспомогательного алгоритма (рис. 5).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 descr="http://ok-t.ru/helpiksorg/baza1/1408132783766.files/image00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72" y="1039457"/>
            <a:ext cx="1496060" cy="1496060"/>
          </a:xfrm>
          <a:prstGeom prst="rect">
            <a:avLst/>
          </a:prstGeom>
          <a:noFill/>
          <a:ln>
            <a:noFill/>
          </a:ln>
        </p:spPr>
      </p:pic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3044" y="2518714"/>
            <a:ext cx="7700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Рисунок 6 – Графический знак блока вызов вспомогательного алгоритма</a:t>
            </a:r>
            <a:endParaRPr kumimoji="0" lang="ru-RU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61861" y="2921251"/>
            <a:ext cx="1034483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6. Если блок-схема алгоритма вычислительного процесса занимает много места и требуется переносить часть блок-схемы на другой лист (или в другое место на том же листе), то используется блок с названием СОЕДИНИТЕЛЬ (рисунок 7). Внутри блока указывается номер того блока, к которому (от которого) ведет разорванная линия потока.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http://ok-t.ru/helpiksorg/baza1/1408132783766.files/image006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08" y="4256933"/>
            <a:ext cx="2325370" cy="855980"/>
          </a:xfrm>
          <a:prstGeom prst="rect">
            <a:avLst/>
          </a:prstGeom>
          <a:noFill/>
          <a:ln>
            <a:noFill/>
          </a:ln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83045" y="5312752"/>
            <a:ext cx="6191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Рисунок 7 – Графический знак блока СОЕДИНИТЕЛЬ</a:t>
            </a:r>
            <a:endParaRPr kumimoji="0" lang="ru-RU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1" name="Овал 44"/>
          <p:cNvSpPr>
            <a:spLocks noChangeArrowheads="1"/>
          </p:cNvSpPr>
          <p:nvPr/>
        </p:nvSpPr>
        <p:spPr bwMode="auto">
          <a:xfrm>
            <a:off x="8535299" y="4721569"/>
            <a:ext cx="512762" cy="4556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10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3" name="Овал 46"/>
          <p:cNvSpPr>
            <a:spLocks noChangeArrowheads="1"/>
          </p:cNvSpPr>
          <p:nvPr/>
        </p:nvSpPr>
        <p:spPr bwMode="auto">
          <a:xfrm>
            <a:off x="10037668" y="4392651"/>
            <a:ext cx="511175" cy="4540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9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4" name="Прямая соединительная линия 45"/>
          <p:cNvSpPr>
            <a:spLocks noChangeShapeType="1"/>
          </p:cNvSpPr>
          <p:nvPr/>
        </p:nvSpPr>
        <p:spPr bwMode="auto">
          <a:xfrm>
            <a:off x="8765870" y="4351433"/>
            <a:ext cx="0" cy="3635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5065" name="Прямая соединительная линия 45"/>
          <p:cNvSpPr>
            <a:spLocks noChangeShapeType="1"/>
          </p:cNvSpPr>
          <p:nvPr/>
        </p:nvSpPr>
        <p:spPr bwMode="auto">
          <a:xfrm>
            <a:off x="10319247" y="4847192"/>
            <a:ext cx="0" cy="3635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753340" y="4549966"/>
            <a:ext cx="1090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649995" y="288612"/>
            <a:ext cx="93643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 Межстраничный соединитель.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Используется для указания связи между разъединенными частями схем алгоритмов и программ, расположенных на разных листах.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Первая строка внутри межстраничного соединителя определяет номер листа схемы, вторая – номер блока.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3" name="Блок-схема: ссылка на другую страницу 48"/>
          <p:cNvSpPr>
            <a:spLocks noChangeArrowheads="1"/>
          </p:cNvSpPr>
          <p:nvPr/>
        </p:nvSpPr>
        <p:spPr bwMode="auto">
          <a:xfrm>
            <a:off x="1938108" y="2160014"/>
            <a:ext cx="501650" cy="687387"/>
          </a:xfrm>
          <a:prstGeom prst="flowChartOffpageConnector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7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84" name="Прямая соединительная линия 50"/>
          <p:cNvSpPr>
            <a:spLocks noChangeShapeType="1"/>
          </p:cNvSpPr>
          <p:nvPr/>
        </p:nvSpPr>
        <p:spPr bwMode="auto">
          <a:xfrm>
            <a:off x="2179504" y="1764535"/>
            <a:ext cx="6350" cy="4016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6085" name="Блок-схема: ссылка на другую страницу 51"/>
          <p:cNvSpPr>
            <a:spLocks noChangeArrowheads="1"/>
          </p:cNvSpPr>
          <p:nvPr/>
        </p:nvSpPr>
        <p:spPr bwMode="auto">
          <a:xfrm>
            <a:off x="3444359" y="1734947"/>
            <a:ext cx="503237" cy="687387"/>
          </a:xfrm>
          <a:prstGeom prst="flowChartOffpageConnector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4382" y="1740664"/>
            <a:ext cx="385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</a:t>
            </a:r>
          </a:p>
          <a:p>
            <a:endParaRPr lang="en-US" sz="1200" dirty="0" smtClean="0"/>
          </a:p>
          <a:p>
            <a:pPr algn="ctr"/>
            <a:r>
              <a:rPr lang="en-US" sz="1200" dirty="0" smtClean="0"/>
              <a:t>8</a:t>
            </a:r>
            <a:endParaRPr lang="ru-RU" sz="1200" dirty="0"/>
          </a:p>
        </p:txBody>
      </p:sp>
      <p:sp>
        <p:nvSpPr>
          <p:cNvPr id="46086" name="Прямая соединительная линия 53"/>
          <p:cNvSpPr>
            <a:spLocks noChangeShapeType="1"/>
          </p:cNvSpPr>
          <p:nvPr/>
        </p:nvSpPr>
        <p:spPr bwMode="auto">
          <a:xfrm>
            <a:off x="3698359" y="2420651"/>
            <a:ext cx="4762" cy="4032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94910" y="1972020"/>
            <a:ext cx="12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649994" y="3262123"/>
            <a:ext cx="89016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На блок-схему алгоритма можно выносить различные текстовые фрагменты, поясняющие тот или иной блок (действие). Для этого используется блок КОММЕНТАРИЙ (рисунок 7).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 descr="http://ok-t.ru/helpiksorg/baza1/1408132783766.files/image007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19" y="4061869"/>
            <a:ext cx="1333041" cy="1105042"/>
          </a:xfrm>
          <a:prstGeom prst="rect">
            <a:avLst/>
          </a:prstGeom>
          <a:noFill/>
          <a:ln>
            <a:noFill/>
          </a:ln>
        </p:spPr>
      </p:pic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683045" y="5362327"/>
            <a:ext cx="6727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Рисунок 7 – Графический знак блока КОММЕНТАРИЙ</a:t>
            </a:r>
            <a:endParaRPr kumimoji="0" lang="ru-RU" b="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Прямая соединительная линия 2"/>
          <p:cNvCxnSpPr>
            <a:stCxn id="46083" idx="1"/>
            <a:endCxn id="46083" idx="3"/>
          </p:cNvCxnSpPr>
          <p:nvPr/>
        </p:nvCxnSpPr>
        <p:spPr>
          <a:xfrm>
            <a:off x="1938108" y="2503708"/>
            <a:ext cx="501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46085" idx="1"/>
            <a:endCxn id="46085" idx="3"/>
          </p:cNvCxnSpPr>
          <p:nvPr/>
        </p:nvCxnSpPr>
        <p:spPr>
          <a:xfrm>
            <a:off x="3444359" y="2078641"/>
            <a:ext cx="503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2239" y="4483865"/>
            <a:ext cx="1831611" cy="1831612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составлении алгоритмов сложных вычислительных процессов могут быть использованы и другие блоки, предусмотренные ГОСТ 19.701-90 </a:t>
            </a:r>
            <a:r>
              <a:rPr lang="ru-RU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“Схемы алгоритмов программ, данных и систем”</a:t>
            </a:r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Данный ГОСТ практически полностью соответствует международному стандарту </a:t>
            </a:r>
            <a:r>
              <a:rPr lang="ru-RU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ISO 5807:1985</a:t>
            </a:r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Блоки нумеруются в левом верхнем углу блока. Не нумеруются только блоки начала и конца блок-схемы алгоритма.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Стрелки на линиях, идущих сверху вниз и слева направо, т.е. в направлении письма не ставят.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Если линия ломанная, и направление ее хотя бы в одном сегменте не совпадает со стандартными, то стрелка ставится только в конце линии, перед блоком, в который она входит.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Если схема не умещается на странице или линии многократно пересекаются, то линии разрывают. Один соединитель ставится в месте разрыва, а второй в месте продолжения линии. Оба соединителя помечаются одной и той  же буквой или цифрой.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простоты чтения блок-схемы ее начало не должно быть снизу, а конец сверху. При этом количество изгибов, пересечений и обратных направлений соединительных линий должно быть минимальным.</a:t>
            </a:r>
          </a:p>
          <a:p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Структура «следование»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Алгоритмы, в которых все действия записываются последовательно и в том же порядке исполняются, называются линейными. </a:t>
            </a:r>
          </a:p>
          <a:p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их описания используется структура следование. Она представляет собой последовательность команд, следующих одна за другой. </a:t>
            </a:r>
          </a:p>
          <a:p>
            <a:r>
              <a:rPr lang="ru-RU" sz="1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блок-схеме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структура изображается так: </a:t>
            </a:r>
          </a:p>
          <a:p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50833" y="3161842"/>
            <a:ext cx="1311007" cy="48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848998" y="4349828"/>
            <a:ext cx="1311007" cy="48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498993" y="2941504"/>
            <a:ext cx="12853" cy="22033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498993" y="3622713"/>
            <a:ext cx="5508" cy="23135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487976" y="4118473"/>
            <a:ext cx="5508" cy="23135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476959" y="4812535"/>
            <a:ext cx="5508" cy="23135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69473" y="3679635"/>
            <a:ext cx="100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8458" y="3216927"/>
            <a:ext cx="52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3573" y="4404913"/>
            <a:ext cx="52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800821" y="3668616"/>
            <a:ext cx="1729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псевдокоде: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44029" y="2908453"/>
            <a:ext cx="3040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Действие 1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    Действие 2</a:t>
            </a:r>
          </a:p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3553" y="5023692"/>
            <a:ext cx="10609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 исполнении алгоритма эти команды выполняются в том порядке, в каком они записаны. На процедурных языках программирования  данная структура реализуется в виде последовательности операторов, следующих один за другим.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При решении следующей задачи используется структура следования. 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Прямоугольник 52"/>
          <p:cNvSpPr/>
          <p:nvPr/>
        </p:nvSpPr>
        <p:spPr>
          <a:xfrm>
            <a:off x="7359249" y="338533"/>
            <a:ext cx="4524703" cy="5499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using </a:t>
            </a:r>
            <a:r>
              <a:rPr lang="en-US" sz="1200" b="1" dirty="0" err="1">
                <a:solidFill>
                  <a:schemeClr val="tx1"/>
                </a:solidFill>
              </a:rPr>
              <a:t>System.Collections.Generic</a:t>
            </a:r>
            <a:r>
              <a:rPr lang="en-US" sz="1200" b="1" dirty="0">
                <a:solidFill>
                  <a:schemeClr val="tx1"/>
                </a:solidFill>
              </a:rPr>
              <a:t>;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using </a:t>
            </a:r>
            <a:r>
              <a:rPr lang="en-US" sz="1200" b="1" dirty="0" err="1">
                <a:solidFill>
                  <a:schemeClr val="tx1"/>
                </a:solidFill>
              </a:rPr>
              <a:t>System.Linq</a:t>
            </a:r>
            <a:r>
              <a:rPr lang="en-US" sz="1200" b="1" dirty="0">
                <a:solidFill>
                  <a:schemeClr val="tx1"/>
                </a:solidFill>
              </a:rPr>
              <a:t>;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using </a:t>
            </a:r>
            <a:r>
              <a:rPr lang="en-US" sz="1200" b="1" dirty="0" err="1">
                <a:solidFill>
                  <a:schemeClr val="tx1"/>
                </a:solidFill>
              </a:rPr>
              <a:t>System.Text</a:t>
            </a:r>
            <a:r>
              <a:rPr lang="en-US" sz="1200" b="1" dirty="0">
                <a:solidFill>
                  <a:schemeClr val="tx1"/>
                </a:solidFill>
              </a:rPr>
              <a:t>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namespace ConsoleApplication8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class Program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{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    static void Main()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    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1200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sz="1200" b="1" dirty="0">
                <a:solidFill>
                  <a:schemeClr val="tx1"/>
                </a:solidFill>
              </a:rPr>
              <a:t>("</a:t>
            </a:r>
            <a:r>
              <a:rPr lang="ru-RU" sz="1200" b="1" dirty="0">
                <a:solidFill>
                  <a:schemeClr val="tx1"/>
                </a:solidFill>
              </a:rPr>
              <a:t>Введите первый катет ");</a:t>
            </a:r>
          </a:p>
          <a:p>
            <a:r>
              <a:rPr lang="ru-RU" sz="1200" b="1" dirty="0">
                <a:solidFill>
                  <a:schemeClr val="tx1"/>
                </a:solidFill>
              </a:rPr>
              <a:t>            </a:t>
            </a:r>
            <a:r>
              <a:rPr lang="en-US" sz="1200" b="1" dirty="0">
                <a:solidFill>
                  <a:schemeClr val="tx1"/>
                </a:solidFill>
              </a:rPr>
              <a:t>double  a = </a:t>
            </a:r>
            <a:r>
              <a:rPr lang="en-US" sz="1200" b="1" dirty="0" err="1">
                <a:solidFill>
                  <a:schemeClr val="tx1"/>
                </a:solidFill>
              </a:rPr>
              <a:t>double.Parse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Console.ReadLine</a:t>
            </a:r>
            <a:r>
              <a:rPr lang="en-US" sz="1200" b="1" dirty="0">
                <a:solidFill>
                  <a:schemeClr val="tx1"/>
                </a:solidFill>
              </a:rPr>
              <a:t>());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        </a:t>
            </a:r>
            <a:r>
              <a:rPr lang="en-US" sz="1200" b="1" dirty="0" err="1">
                <a:solidFill>
                  <a:schemeClr val="tx1"/>
                </a:solidFill>
              </a:rPr>
              <a:t>Console.WriteLine</a:t>
            </a:r>
            <a:r>
              <a:rPr lang="en-US" sz="1200" b="1" dirty="0">
                <a:solidFill>
                  <a:schemeClr val="tx1"/>
                </a:solidFill>
              </a:rPr>
              <a:t>("</a:t>
            </a:r>
            <a:r>
              <a:rPr lang="ru-RU" sz="1200" b="1" dirty="0">
                <a:solidFill>
                  <a:schemeClr val="tx1"/>
                </a:solidFill>
              </a:rPr>
              <a:t>Введите второй катет ");</a:t>
            </a:r>
          </a:p>
          <a:p>
            <a:r>
              <a:rPr lang="ru-RU" sz="1200" b="1" dirty="0">
                <a:solidFill>
                  <a:schemeClr val="tx1"/>
                </a:solidFill>
              </a:rPr>
              <a:t>            </a:t>
            </a:r>
            <a:r>
              <a:rPr lang="en-US" sz="1200" b="1" dirty="0">
                <a:solidFill>
                  <a:schemeClr val="tx1"/>
                </a:solidFill>
              </a:rPr>
              <a:t>double b = </a:t>
            </a:r>
            <a:r>
              <a:rPr lang="en-US" sz="1200" b="1" dirty="0" err="1">
                <a:solidFill>
                  <a:schemeClr val="tx1"/>
                </a:solidFill>
              </a:rPr>
              <a:t>double.Parse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Console.ReadLine</a:t>
            </a:r>
            <a:r>
              <a:rPr lang="en-US" sz="1200" b="1" dirty="0">
                <a:solidFill>
                  <a:schemeClr val="tx1"/>
                </a:solidFill>
              </a:rPr>
              <a:t>());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        double c;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        c = </a:t>
            </a:r>
            <a:r>
              <a:rPr lang="en-US" sz="1200" b="1" dirty="0" err="1">
                <a:solidFill>
                  <a:schemeClr val="tx1"/>
                </a:solidFill>
              </a:rPr>
              <a:t>Math.Sqrt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Math.Pow</a:t>
            </a:r>
            <a:r>
              <a:rPr lang="en-US" sz="1200" b="1" dirty="0">
                <a:solidFill>
                  <a:schemeClr val="tx1"/>
                </a:solidFill>
              </a:rPr>
              <a:t>(a, 2) + </a:t>
            </a:r>
            <a:r>
              <a:rPr lang="en-US" sz="1200" b="1" dirty="0" err="1">
                <a:solidFill>
                  <a:schemeClr val="tx1"/>
                </a:solidFill>
              </a:rPr>
              <a:t>Math.Pow</a:t>
            </a:r>
            <a:r>
              <a:rPr lang="en-US" sz="1200" b="1" dirty="0">
                <a:solidFill>
                  <a:schemeClr val="tx1"/>
                </a:solidFill>
              </a:rPr>
              <a:t>(b, 2));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        </a:t>
            </a:r>
            <a:r>
              <a:rPr lang="en-US" sz="1200" b="1" dirty="0" err="1">
                <a:solidFill>
                  <a:schemeClr val="tx1"/>
                </a:solidFill>
              </a:rPr>
              <a:t>Console.WriteLine</a:t>
            </a:r>
            <a:r>
              <a:rPr lang="en-US" sz="1200" b="1" dirty="0">
                <a:solidFill>
                  <a:schemeClr val="tx1"/>
                </a:solidFill>
              </a:rPr>
              <a:t>("</a:t>
            </a:r>
            <a:r>
              <a:rPr lang="ru-RU" sz="1200" b="1" dirty="0">
                <a:solidFill>
                  <a:schemeClr val="tx1"/>
                </a:solidFill>
              </a:rPr>
              <a:t>Гипотенуза равна {0}", </a:t>
            </a:r>
            <a:r>
              <a:rPr lang="en-US" sz="1200" b="1" dirty="0">
                <a:solidFill>
                  <a:schemeClr val="tx1"/>
                </a:solidFill>
              </a:rPr>
              <a:t>c);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        double S = (a * b / 2);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        </a:t>
            </a:r>
            <a:r>
              <a:rPr lang="en-US" sz="1200" b="1" dirty="0" err="1">
                <a:solidFill>
                  <a:schemeClr val="tx1"/>
                </a:solidFill>
              </a:rPr>
              <a:t>Console.WriteLine</a:t>
            </a:r>
            <a:r>
              <a:rPr lang="en-US" sz="1200" b="1" dirty="0">
                <a:solidFill>
                  <a:schemeClr val="tx1"/>
                </a:solidFill>
              </a:rPr>
              <a:t>("</a:t>
            </a:r>
            <a:r>
              <a:rPr lang="ru-RU" sz="1200" b="1" dirty="0">
                <a:solidFill>
                  <a:schemeClr val="tx1"/>
                </a:solidFill>
              </a:rPr>
              <a:t>Площадь равна {0}", </a:t>
            </a: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dirty="0" smtClean="0">
                <a:solidFill>
                  <a:schemeClr val="tx1"/>
                </a:solidFill>
              </a:rPr>
              <a:t>);</a:t>
            </a:r>
            <a:endParaRPr lang="ru-RU" sz="1200" b="1" dirty="0" smtClean="0">
              <a:solidFill>
                <a:schemeClr val="tx1"/>
              </a:solidFill>
            </a:endParaRPr>
          </a:p>
          <a:p>
            <a:r>
              <a:rPr lang="ru-RU" sz="1200" b="1" dirty="0" smtClean="0">
                <a:solidFill>
                  <a:schemeClr val="tx1"/>
                </a:solidFill>
              </a:rPr>
              <a:t>            </a:t>
            </a:r>
            <a:r>
              <a:rPr lang="en-US" sz="1200" b="1" dirty="0" smtClean="0">
                <a:solidFill>
                  <a:schemeClr val="tx1"/>
                </a:solidFill>
              </a:rPr>
              <a:t>double P </a:t>
            </a:r>
            <a:r>
              <a:rPr lang="en-US" sz="1200" b="1" dirty="0">
                <a:solidFill>
                  <a:schemeClr val="tx1"/>
                </a:solidFill>
              </a:rPr>
              <a:t>= (a </a:t>
            </a:r>
            <a:r>
              <a:rPr lang="en-US" sz="1200" b="1" dirty="0" smtClean="0">
                <a:solidFill>
                  <a:schemeClr val="tx1"/>
                </a:solidFill>
              </a:rPr>
              <a:t>+ </a:t>
            </a:r>
            <a:r>
              <a:rPr lang="en-US" sz="1200" b="1" dirty="0">
                <a:solidFill>
                  <a:schemeClr val="tx1"/>
                </a:solidFill>
              </a:rPr>
              <a:t>b </a:t>
            </a:r>
            <a:r>
              <a:rPr lang="en-US" sz="1200" b="1" dirty="0" smtClean="0">
                <a:solidFill>
                  <a:schemeClr val="tx1"/>
                </a:solidFill>
              </a:rPr>
              <a:t>+c);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            </a:t>
            </a:r>
            <a:r>
              <a:rPr lang="en-US" sz="1200" b="1" dirty="0" err="1">
                <a:solidFill>
                  <a:schemeClr val="tx1"/>
                </a:solidFill>
              </a:rPr>
              <a:t>Console.WriteLine</a:t>
            </a:r>
            <a:r>
              <a:rPr lang="en-US" sz="1200" b="1" dirty="0">
                <a:solidFill>
                  <a:schemeClr val="tx1"/>
                </a:solidFill>
              </a:rPr>
              <a:t>("</a:t>
            </a:r>
            <a:r>
              <a:rPr lang="ru-RU" sz="1200" b="1" dirty="0" smtClean="0">
                <a:solidFill>
                  <a:schemeClr val="tx1"/>
                </a:solidFill>
              </a:rPr>
              <a:t>Периметр равен </a:t>
            </a:r>
            <a:r>
              <a:rPr lang="ru-RU" sz="1200" b="1" dirty="0">
                <a:solidFill>
                  <a:schemeClr val="tx1"/>
                </a:solidFill>
              </a:rPr>
              <a:t>{0}", </a:t>
            </a:r>
            <a:r>
              <a:rPr lang="en-US" sz="1200" b="1" dirty="0">
                <a:solidFill>
                  <a:schemeClr val="tx1"/>
                </a:solidFill>
              </a:rPr>
              <a:t>P</a:t>
            </a:r>
            <a:r>
              <a:rPr lang="en-US" sz="1200" b="1" dirty="0" smtClean="0">
                <a:solidFill>
                  <a:schemeClr val="tx1"/>
                </a:solidFill>
              </a:rPr>
              <a:t>);</a:t>
            </a:r>
            <a:endParaRPr lang="ru-RU" sz="1200" b="1" dirty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</a:t>
            </a:r>
            <a:r>
              <a:rPr lang="en-US" sz="1200" b="1" dirty="0" err="1">
                <a:solidFill>
                  <a:schemeClr val="tx1"/>
                </a:solidFill>
              </a:rPr>
              <a:t>Console.ReadKey</a:t>
            </a:r>
            <a:r>
              <a:rPr lang="en-US" sz="1200" b="1" dirty="0">
                <a:solidFill>
                  <a:schemeClr val="tx1"/>
                </a:solidFill>
              </a:rPr>
              <a:t>();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3594231" y="1351530"/>
            <a:ext cx="3659190" cy="36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import math</a:t>
            </a:r>
          </a:p>
          <a:p>
            <a:r>
              <a:rPr lang="en-US" sz="1400" dirty="0">
                <a:solidFill>
                  <a:schemeClr val="tx1"/>
                </a:solidFill>
              </a:rPr>
              <a:t>A=input("</a:t>
            </a:r>
            <a:r>
              <a:rPr lang="ru-RU" sz="1400" dirty="0">
                <a:solidFill>
                  <a:schemeClr val="tx1"/>
                </a:solidFill>
              </a:rPr>
              <a:t>Длина первого катета:")</a:t>
            </a:r>
          </a:p>
          <a:p>
            <a:r>
              <a:rPr lang="en-US" sz="1400" dirty="0">
                <a:solidFill>
                  <a:schemeClr val="tx1"/>
                </a:solidFill>
              </a:rPr>
              <a:t>B=input("</a:t>
            </a:r>
            <a:r>
              <a:rPr lang="ru-RU" sz="1400" dirty="0">
                <a:solidFill>
                  <a:schemeClr val="tx1"/>
                </a:solidFill>
              </a:rPr>
              <a:t>Длина второго катета:")</a:t>
            </a:r>
          </a:p>
          <a:p>
            <a:r>
              <a:rPr lang="en-US" sz="1400" dirty="0">
                <a:solidFill>
                  <a:schemeClr val="tx1"/>
                </a:solidFill>
              </a:rPr>
              <a:t>A=float(A)</a:t>
            </a:r>
          </a:p>
          <a:p>
            <a:r>
              <a:rPr lang="en-US" sz="1400" dirty="0">
                <a:solidFill>
                  <a:schemeClr val="tx1"/>
                </a:solidFill>
              </a:rPr>
              <a:t>B=float(B)</a:t>
            </a:r>
          </a:p>
          <a:p>
            <a:r>
              <a:rPr lang="en-US" sz="1400" dirty="0">
                <a:solidFill>
                  <a:schemeClr val="tx1"/>
                </a:solidFill>
              </a:rPr>
              <a:t>C = </a:t>
            </a:r>
            <a:r>
              <a:rPr lang="en-US" sz="1400" dirty="0" err="1">
                <a:solidFill>
                  <a:schemeClr val="tx1"/>
                </a:solidFill>
              </a:rPr>
              <a:t>math.sqrt</a:t>
            </a:r>
            <a:r>
              <a:rPr lang="en-US" sz="1400" dirty="0">
                <a:solidFill>
                  <a:schemeClr val="tx1"/>
                </a:solidFill>
              </a:rPr>
              <a:t>(A**2 + B**2)</a:t>
            </a:r>
          </a:p>
          <a:p>
            <a:r>
              <a:rPr lang="en-US" sz="1400" dirty="0">
                <a:solidFill>
                  <a:schemeClr val="tx1"/>
                </a:solidFill>
              </a:rPr>
              <a:t>S = (A * B)/2</a:t>
            </a:r>
          </a:p>
          <a:p>
            <a:r>
              <a:rPr lang="en-US" sz="1400" dirty="0">
                <a:solidFill>
                  <a:schemeClr val="tx1"/>
                </a:solidFill>
              </a:rPr>
              <a:t>P = A + B + C</a:t>
            </a:r>
          </a:p>
          <a:p>
            <a:r>
              <a:rPr lang="ru-RU" sz="1400" dirty="0" err="1">
                <a:solidFill>
                  <a:schemeClr val="tx1"/>
                </a:solidFill>
              </a:rPr>
              <a:t>print</a:t>
            </a:r>
            <a:r>
              <a:rPr lang="ru-RU" sz="1400" dirty="0">
                <a:solidFill>
                  <a:schemeClr val="tx1"/>
                </a:solidFill>
              </a:rPr>
              <a:t>("Площадь треугольника: %.2f" % S)</a:t>
            </a:r>
          </a:p>
          <a:p>
            <a:r>
              <a:rPr lang="ru-RU" sz="1400" dirty="0" err="1">
                <a:solidFill>
                  <a:schemeClr val="tx1"/>
                </a:solidFill>
              </a:rPr>
              <a:t>print</a:t>
            </a:r>
            <a:r>
              <a:rPr lang="ru-RU" sz="1400" dirty="0">
                <a:solidFill>
                  <a:schemeClr val="tx1"/>
                </a:solidFill>
              </a:rPr>
              <a:t>("Периметр треугольника: %.2f" % P)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1663529" y="274540"/>
            <a:ext cx="94965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Задача. Известны катеты прямоугольного треугольника. </a:t>
            </a:r>
          </a:p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Определить его периметр и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площадь.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7613" y="870332"/>
            <a:ext cx="127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Блок-схема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Блок-схема: знак завершения 15"/>
          <p:cNvSpPr/>
          <p:nvPr/>
        </p:nvSpPr>
        <p:spPr>
          <a:xfrm>
            <a:off x="445459" y="5441562"/>
            <a:ext cx="1674565" cy="506776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Конец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1282741" y="4394958"/>
            <a:ext cx="11016" cy="2864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данные 13"/>
          <p:cNvSpPr/>
          <p:nvPr/>
        </p:nvSpPr>
        <p:spPr>
          <a:xfrm>
            <a:off x="313255" y="4650184"/>
            <a:ext cx="1885721" cy="482904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Вывод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и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1293758" y="5133089"/>
            <a:ext cx="11016" cy="2864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6858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6858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0" y="6858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90111" y="1881676"/>
            <a:ext cx="955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Ввод </a:t>
            </a:r>
            <a:endParaRPr lang="en-US" sz="1400" dirty="0" smtClean="0"/>
          </a:p>
          <a:p>
            <a:r>
              <a:rPr lang="ru-RU" sz="1400" dirty="0" smtClean="0"/>
              <a:t>катетов</a:t>
            </a:r>
            <a:endParaRPr lang="ru-RU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244050" y="2632737"/>
            <a:ext cx="1432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Вычисление гипотенузы</a:t>
            </a:r>
            <a:endParaRPr lang="ru-R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0101" y="3579691"/>
            <a:ext cx="1630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Вычисление площади</a:t>
            </a:r>
            <a:endParaRPr lang="ru-RU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271435" y="4239254"/>
            <a:ext cx="1305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Вывод периметра и площади </a:t>
            </a:r>
            <a:endParaRPr lang="ru-RU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672253" y="1423717"/>
            <a:ext cx="259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Python</a:t>
            </a:r>
            <a:endParaRPr lang="ru-RU" sz="1400" b="1" dirty="0" smtClean="0"/>
          </a:p>
          <a:p>
            <a:endParaRPr lang="ru-RU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9840620" y="317062"/>
            <a:ext cx="211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С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ru-RU" sz="1400" b="1" dirty="0" smtClean="0"/>
          </a:p>
          <a:p>
            <a:endParaRPr lang="ru-RU" sz="1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91565" y="2402850"/>
            <a:ext cx="732621" cy="755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202627" y="3211685"/>
            <a:ext cx="1068637" cy="1101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2202627" y="4105601"/>
            <a:ext cx="1068637" cy="1101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089922" y="5009130"/>
            <a:ext cx="1068637" cy="1101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32194" y="1985320"/>
            <a:ext cx="25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198573" y="2561505"/>
            <a:ext cx="25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70521" y="3500867"/>
            <a:ext cx="25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86561" y="4407423"/>
            <a:ext cx="25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5" name="Блок-схема: знак завершения 54"/>
          <p:cNvSpPr/>
          <p:nvPr/>
        </p:nvSpPr>
        <p:spPr>
          <a:xfrm>
            <a:off x="434924" y="1327533"/>
            <a:ext cx="1674565" cy="506776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Блок-схема: данные 55"/>
          <p:cNvSpPr/>
          <p:nvPr/>
        </p:nvSpPr>
        <p:spPr>
          <a:xfrm>
            <a:off x="346789" y="2120748"/>
            <a:ext cx="1872867" cy="451691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Блок-схема: процесс 56"/>
          <p:cNvSpPr/>
          <p:nvPr/>
        </p:nvSpPr>
        <p:spPr>
          <a:xfrm>
            <a:off x="423908" y="2880912"/>
            <a:ext cx="1597446" cy="58389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Блок-схема: процесс 57"/>
          <p:cNvSpPr/>
          <p:nvPr/>
        </p:nvSpPr>
        <p:spPr>
          <a:xfrm>
            <a:off x="444104" y="3782459"/>
            <a:ext cx="1597446" cy="58389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S=(A*B)/2</a:t>
            </a:r>
          </a:p>
          <a:p>
            <a:pPr algn="ctr"/>
            <a:r>
              <a:rPr 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P=A+B+C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8482" y="1371600"/>
            <a:ext cx="113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Начало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5262" y="2142782"/>
            <a:ext cx="1355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Ввод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7976" y="2969045"/>
            <a:ext cx="158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</a:t>
            </a:r>
            <a:endParaRPr lang="ru-RU" dirty="0"/>
          </a:p>
        </p:txBody>
      </p:sp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0683" y="3004104"/>
            <a:ext cx="760165" cy="30922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170521" y="1720936"/>
            <a:ext cx="25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1256115" y="3448544"/>
            <a:ext cx="11016" cy="2864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1220133" y="2560263"/>
            <a:ext cx="11016" cy="2864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1220133" y="1856342"/>
            <a:ext cx="11016" cy="2864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6304804" y="1418346"/>
            <a:ext cx="5662670" cy="5047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Структура ветвления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4601464" cy="99581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1400" dirty="0" smtClean="0"/>
              <a:t>	Алгоритмы, при исполнении которых порядок следования команд определяется в зависимости от результатов проверки некоторых условий, называются ветвящимися. Для их описания используются структуры «развилка» и «выбор». </a:t>
            </a:r>
          </a:p>
          <a:p>
            <a:pPr>
              <a:buNone/>
            </a:pPr>
            <a:r>
              <a:rPr lang="ru-RU" sz="1400" dirty="0" smtClean="0"/>
              <a:t>	Структура «развилка» имеет </a:t>
            </a:r>
            <a:r>
              <a:rPr lang="ru-RU" sz="1400" b="1" u="sng" dirty="0" smtClean="0"/>
              <a:t>на блок-схеме</a:t>
            </a:r>
            <a:r>
              <a:rPr lang="ru-RU" sz="1400" dirty="0" smtClean="0"/>
              <a:t> вид:</a:t>
            </a:r>
          </a:p>
          <a:p>
            <a:endParaRPr lang="ru-RU" sz="1400" dirty="0"/>
          </a:p>
        </p:txBody>
      </p:sp>
      <p:sp>
        <p:nvSpPr>
          <p:cNvPr id="4" name="Блок-схема: решение 3"/>
          <p:cNvSpPr/>
          <p:nvPr/>
        </p:nvSpPr>
        <p:spPr>
          <a:xfrm>
            <a:off x="1619480" y="2864385"/>
            <a:ext cx="936433" cy="72711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6777" y="3767769"/>
            <a:ext cx="1013552" cy="4847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76112" y="3776950"/>
            <a:ext cx="1013552" cy="4847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>
            <a:endCxn id="4" idx="0"/>
          </p:cNvCxnSpPr>
          <p:nvPr/>
        </p:nvCxnSpPr>
        <p:spPr>
          <a:xfrm flipH="1">
            <a:off x="2087697" y="2566930"/>
            <a:ext cx="5508" cy="29745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endCxn id="4" idx="1"/>
          </p:cNvCxnSpPr>
          <p:nvPr/>
        </p:nvCxnSpPr>
        <p:spPr>
          <a:xfrm>
            <a:off x="1024569" y="3227942"/>
            <a:ext cx="59491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521026" y="3226106"/>
            <a:ext cx="57287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5" idx="0"/>
          </p:cNvCxnSpPr>
          <p:nvPr/>
        </p:nvCxnSpPr>
        <p:spPr>
          <a:xfrm>
            <a:off x="1013552" y="3227942"/>
            <a:ext cx="1" cy="539827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093903" y="3226105"/>
            <a:ext cx="1" cy="539827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011719" y="4261691"/>
            <a:ext cx="1833" cy="43149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3081054" y="4270872"/>
            <a:ext cx="1833" cy="43149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1013552" y="4704202"/>
            <a:ext cx="207117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2041793" y="4702366"/>
            <a:ext cx="5508" cy="29745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57619" y="2886419"/>
            <a:ext cx="528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587127" y="2884583"/>
            <a:ext cx="528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Нет </a:t>
            </a:r>
            <a:endParaRPr lang="ru-RU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095" y="5023691"/>
            <a:ext cx="39109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u="sng" dirty="0" smtClean="0"/>
              <a:t>В псевдокоде она имеет вид:</a:t>
            </a:r>
          </a:p>
          <a:p>
            <a:endParaRPr lang="ru-RU" sz="1400" dirty="0" smtClean="0"/>
          </a:p>
          <a:p>
            <a:r>
              <a:rPr lang="ru-RU" sz="1400" b="1" dirty="0" smtClean="0"/>
              <a:t>Если</a:t>
            </a:r>
            <a:r>
              <a:rPr lang="ru-RU" sz="1400" dirty="0" smtClean="0"/>
              <a:t> Условие </a:t>
            </a:r>
          </a:p>
          <a:p>
            <a:r>
              <a:rPr lang="ru-RU" sz="1400" dirty="0" smtClean="0"/>
              <a:t>    </a:t>
            </a:r>
            <a:r>
              <a:rPr lang="ru-RU" sz="1400" b="1" dirty="0" smtClean="0"/>
              <a:t>То</a:t>
            </a:r>
            <a:r>
              <a:rPr lang="ru-RU" sz="1400" dirty="0" smtClean="0"/>
              <a:t> Действие 1</a:t>
            </a:r>
          </a:p>
          <a:p>
            <a:r>
              <a:rPr lang="ru-RU" sz="1400" dirty="0" smtClean="0"/>
              <a:t>    </a:t>
            </a:r>
            <a:r>
              <a:rPr lang="ru-RU" sz="1400" b="1" dirty="0" smtClean="0"/>
              <a:t>Иначе</a:t>
            </a:r>
            <a:r>
              <a:rPr lang="ru-RU" sz="1400" dirty="0" smtClean="0"/>
              <a:t> Действие 2</a:t>
            </a:r>
          </a:p>
          <a:p>
            <a:r>
              <a:rPr lang="ru-RU" sz="1400" b="1" dirty="0" smtClean="0"/>
              <a:t>Конец Если</a:t>
            </a:r>
            <a:endParaRPr lang="ru-RU" sz="1400" dirty="0" smtClean="0"/>
          </a:p>
          <a:p>
            <a:endParaRPr lang="ru-RU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372044" y="1418346"/>
            <a:ext cx="533216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На языках программирования данная структура реализуется </a:t>
            </a:r>
            <a:r>
              <a:rPr lang="en-US" sz="1400" b="1" u="sng" dirty="0" smtClean="0"/>
              <a:t>Python</a:t>
            </a:r>
            <a:r>
              <a:rPr lang="ru-RU" sz="1400" dirty="0" smtClean="0"/>
              <a:t>: </a:t>
            </a:r>
            <a:endParaRPr lang="en-US" sz="1400" dirty="0" smtClean="0"/>
          </a:p>
          <a:p>
            <a:r>
              <a:rPr lang="ru-RU" sz="1400" b="1" dirty="0" err="1" smtClean="0"/>
              <a:t>if</a:t>
            </a:r>
            <a:r>
              <a:rPr lang="ru-RU" sz="1400" b="1" dirty="0" smtClean="0"/>
              <a:t> </a:t>
            </a:r>
            <a:r>
              <a:rPr lang="ru-RU" sz="1400" b="1" dirty="0"/>
              <a:t>выражение:</a:t>
            </a:r>
          </a:p>
          <a:p>
            <a:r>
              <a:rPr lang="ru-RU" sz="1400" b="1" dirty="0"/>
              <a:t>    инструкция_1</a:t>
            </a:r>
          </a:p>
          <a:p>
            <a:r>
              <a:rPr lang="ru-RU" sz="1400" b="1" dirty="0"/>
              <a:t>    инструкция_2</a:t>
            </a:r>
          </a:p>
          <a:p>
            <a:r>
              <a:rPr lang="ru-RU" sz="1400" b="1" dirty="0"/>
              <a:t>    ...</a:t>
            </a:r>
          </a:p>
          <a:p>
            <a:r>
              <a:rPr lang="ru-RU" sz="1400" b="1" dirty="0"/>
              <a:t>    </a:t>
            </a:r>
            <a:r>
              <a:rPr lang="ru-RU" sz="1400" b="1" dirty="0" err="1"/>
              <a:t>инструкция_n</a:t>
            </a:r>
            <a:endParaRPr lang="ru-RU" sz="1400" b="1" dirty="0"/>
          </a:p>
          <a:p>
            <a:r>
              <a:rPr lang="ru-RU" sz="1400" b="1" dirty="0" err="1"/>
              <a:t>else</a:t>
            </a:r>
            <a:r>
              <a:rPr lang="ru-RU" sz="1400" b="1" dirty="0"/>
              <a:t>:</a:t>
            </a:r>
          </a:p>
          <a:p>
            <a:r>
              <a:rPr lang="ru-RU" sz="1400" b="1" dirty="0"/>
              <a:t>    </a:t>
            </a:r>
            <a:r>
              <a:rPr lang="ru-RU" sz="1400" b="1" dirty="0" err="1"/>
              <a:t>инструкция_a</a:t>
            </a:r>
            <a:endParaRPr lang="ru-RU" sz="1400" b="1" dirty="0"/>
          </a:p>
          <a:p>
            <a:r>
              <a:rPr lang="ru-RU" sz="1400" b="1" dirty="0"/>
              <a:t>    </a:t>
            </a:r>
            <a:r>
              <a:rPr lang="ru-RU" sz="1400" b="1" dirty="0" err="1"/>
              <a:t>инструкция_b</a:t>
            </a:r>
            <a:endParaRPr lang="ru-RU" sz="1400" b="1" dirty="0"/>
          </a:p>
          <a:p>
            <a:r>
              <a:rPr lang="ru-RU" sz="1400" b="1" dirty="0"/>
              <a:t>    ...</a:t>
            </a:r>
          </a:p>
          <a:p>
            <a:r>
              <a:rPr lang="ru-RU" sz="1400" b="1" dirty="0"/>
              <a:t>    </a:t>
            </a:r>
            <a:r>
              <a:rPr lang="ru-RU" sz="1400" b="1" dirty="0" err="1"/>
              <a:t>инструкция_x</a:t>
            </a:r>
            <a:endParaRPr lang="ru-RU" sz="1400" b="1" dirty="0"/>
          </a:p>
          <a:p>
            <a:endParaRPr lang="en-US" sz="1400" b="1" u="sng" dirty="0" smtClean="0"/>
          </a:p>
          <a:p>
            <a:r>
              <a:rPr lang="ru-RU" sz="1400" b="1" u="sng" dirty="0" smtClean="0"/>
              <a:t>С</a:t>
            </a:r>
            <a:r>
              <a:rPr lang="ru-RU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1400" dirty="0" smtClean="0"/>
              <a:t>:</a:t>
            </a:r>
            <a:endParaRPr lang="en-US" sz="1400" dirty="0" smtClean="0"/>
          </a:p>
          <a:p>
            <a:r>
              <a:rPr lang="en-US" sz="1400" b="1" dirty="0" smtClean="0"/>
              <a:t>if(</a:t>
            </a:r>
            <a:r>
              <a:rPr lang="ru-RU" sz="1400" b="1" dirty="0"/>
              <a:t>выражение)</a:t>
            </a:r>
          </a:p>
          <a:p>
            <a:r>
              <a:rPr lang="ru-RU" sz="1400" b="1" dirty="0"/>
              <a:t>{</a:t>
            </a:r>
          </a:p>
          <a:p>
            <a:r>
              <a:rPr lang="ru-RU" sz="1400" b="1" dirty="0"/>
              <a:t>  </a:t>
            </a:r>
            <a:r>
              <a:rPr lang="ru-RU" sz="1400" b="1" dirty="0" smtClean="0"/>
              <a:t>операторы1</a:t>
            </a:r>
            <a:r>
              <a:rPr lang="ru-RU" sz="1400" b="1" dirty="0"/>
              <a:t>;</a:t>
            </a:r>
          </a:p>
          <a:p>
            <a:r>
              <a:rPr lang="ru-RU" sz="1400" b="1" dirty="0"/>
              <a:t>}</a:t>
            </a:r>
          </a:p>
          <a:p>
            <a:r>
              <a:rPr lang="en-US" sz="1400" b="1" dirty="0"/>
              <a:t>else</a:t>
            </a:r>
          </a:p>
          <a:p>
            <a:r>
              <a:rPr lang="en-US" sz="1400" b="1" dirty="0"/>
              <a:t>{</a:t>
            </a:r>
          </a:p>
          <a:p>
            <a:r>
              <a:rPr lang="en-US" sz="1400" b="1" dirty="0"/>
              <a:t>  </a:t>
            </a:r>
            <a:r>
              <a:rPr lang="ru-RU" sz="1400" b="1" dirty="0" smtClean="0"/>
              <a:t>операторы2</a:t>
            </a:r>
            <a:r>
              <a:rPr lang="ru-RU" sz="1400" b="1" dirty="0"/>
              <a:t>;</a:t>
            </a:r>
          </a:p>
          <a:p>
            <a:r>
              <a:rPr lang="ru-RU" sz="1400" b="1" dirty="0"/>
              <a:t>}</a:t>
            </a:r>
            <a:endParaRPr lang="ru-RU" sz="1400" b="1" dirty="0" smtClean="0"/>
          </a:p>
          <a:p>
            <a:endParaRPr lang="ru-RU" sz="14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818156" y="3656142"/>
          <a:ext cx="360650" cy="515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Формула" r:id="rId3" imgW="177480" imgH="253800" progId="Equation.3">
                  <p:embed/>
                </p:oleObj>
              </mc:Choice>
              <mc:Fallback>
                <p:oleObj name="Формула" r:id="rId3" imgW="1774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156" y="3656142"/>
                        <a:ext cx="360650" cy="515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56526" y="3668617"/>
          <a:ext cx="481583" cy="546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Формула" r:id="rId5" imgW="190440" imgH="253800" progId="Equation.3">
                  <p:embed/>
                </p:oleObj>
              </mc:Choice>
              <mc:Fallback>
                <p:oleObj name="Формула" r:id="rId5" imgW="19044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526" y="3668617"/>
                        <a:ext cx="481583" cy="546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4186410" y="2557043"/>
            <a:ext cx="3756751" cy="3577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9627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	</a:t>
            </a:r>
            <a:r>
              <a:rPr lang="ru-RU" sz="1600" b="1" dirty="0" smtClean="0"/>
              <a:t>Структура ветвление (развилка) </a:t>
            </a:r>
            <a:r>
              <a:rPr lang="ru-RU" sz="1600" dirty="0" smtClean="0"/>
              <a:t>используется также в неполной форме.</a:t>
            </a:r>
          </a:p>
          <a:p>
            <a:pPr>
              <a:buNone/>
            </a:pPr>
            <a:r>
              <a:rPr lang="ru-RU" sz="1600" dirty="0" smtClean="0"/>
              <a:t>	В этом случае, если значение логического выражения ложно, никакое действие не выполняется. Такой вид развилки называется неполной условной конструкцией. Структура неполной развилки имеет вид:</a:t>
            </a:r>
          </a:p>
          <a:p>
            <a:pPr>
              <a:buNone/>
            </a:pPr>
            <a:endParaRPr lang="ru-RU" sz="1600" dirty="0"/>
          </a:p>
        </p:txBody>
      </p:sp>
      <p:sp>
        <p:nvSpPr>
          <p:cNvPr id="4" name="Блок-схема: решение 3"/>
          <p:cNvSpPr/>
          <p:nvPr/>
        </p:nvSpPr>
        <p:spPr>
          <a:xfrm>
            <a:off x="1839817" y="2897435"/>
            <a:ext cx="1255922" cy="980502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6097" y="3944039"/>
            <a:ext cx="1079652" cy="6610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2462270" y="2610998"/>
            <a:ext cx="5508" cy="297455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255923" y="3393194"/>
            <a:ext cx="594911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255921" y="3393193"/>
            <a:ext cx="1" cy="539827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221035" y="4603212"/>
            <a:ext cx="1837" cy="42048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093904" y="3391358"/>
            <a:ext cx="594911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697994" y="3378503"/>
            <a:ext cx="14690" cy="1634172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221036" y="5010838"/>
            <a:ext cx="2480631" cy="1837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8973" y="2963537"/>
            <a:ext cx="53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126954" y="2961701"/>
            <a:ext cx="6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2431054" y="4997983"/>
            <a:ext cx="1837" cy="42048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70871" y="2611456"/>
            <a:ext cx="367228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Она реализуется </a:t>
            </a:r>
            <a:r>
              <a:rPr lang="ru-RU" sz="1400" b="1" dirty="0" smtClean="0"/>
              <a:t>следующим</a:t>
            </a:r>
            <a:r>
              <a:rPr lang="ru-RU" sz="1200" b="1" dirty="0" smtClean="0"/>
              <a:t> образом:</a:t>
            </a:r>
          </a:p>
          <a:p>
            <a:endParaRPr lang="ru-RU" sz="1200" b="1" dirty="0" smtClean="0"/>
          </a:p>
          <a:p>
            <a:r>
              <a:rPr lang="en-US" sz="1200" b="1" u="sng" dirty="0" smtClean="0"/>
              <a:t>Python</a:t>
            </a:r>
            <a:r>
              <a:rPr lang="ru-RU" sz="1200" b="1" u="sng" dirty="0" smtClean="0"/>
              <a:t>:</a:t>
            </a:r>
            <a:endParaRPr lang="en-US" sz="1200" b="1" u="sng" dirty="0" smtClean="0"/>
          </a:p>
          <a:p>
            <a:endParaRPr lang="en-US" sz="1200" b="1" dirty="0" smtClean="0"/>
          </a:p>
          <a:p>
            <a:r>
              <a:rPr lang="ru-RU" sz="1200" b="1" dirty="0" err="1"/>
              <a:t>if</a:t>
            </a:r>
            <a:r>
              <a:rPr lang="ru-RU" sz="1200" b="1" dirty="0"/>
              <a:t> выражение:</a:t>
            </a:r>
          </a:p>
          <a:p>
            <a:r>
              <a:rPr lang="ru-RU" sz="1200" b="1" dirty="0"/>
              <a:t>    инструкция_1</a:t>
            </a:r>
          </a:p>
          <a:p>
            <a:r>
              <a:rPr lang="ru-RU" sz="1200" b="1" dirty="0"/>
              <a:t>    инструкция_2</a:t>
            </a:r>
          </a:p>
          <a:p>
            <a:r>
              <a:rPr lang="ru-RU" sz="1200" b="1" dirty="0"/>
              <a:t>    ...</a:t>
            </a:r>
          </a:p>
          <a:p>
            <a:r>
              <a:rPr lang="ru-RU" sz="1200" b="1" dirty="0"/>
              <a:t>    </a:t>
            </a:r>
            <a:r>
              <a:rPr lang="ru-RU" sz="1200" b="1" dirty="0" err="1"/>
              <a:t>инструкция_n</a:t>
            </a:r>
            <a:endParaRPr lang="ru-RU" sz="1200" b="1" dirty="0"/>
          </a:p>
          <a:p>
            <a:endParaRPr lang="en-US" sz="1200" dirty="0" smtClean="0"/>
          </a:p>
          <a:p>
            <a:endParaRPr lang="ru-RU" sz="1200" dirty="0" smtClean="0"/>
          </a:p>
          <a:p>
            <a:endParaRPr lang="ru-RU" sz="1200" dirty="0" smtClean="0"/>
          </a:p>
          <a:p>
            <a:r>
              <a:rPr lang="ru-RU" sz="1200" b="1" u="sng" dirty="0" smtClean="0"/>
              <a:t>С</a:t>
            </a:r>
            <a:r>
              <a:rPr lang="ru-RU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1200" b="1" dirty="0" smtClean="0"/>
              <a:t>:</a:t>
            </a:r>
            <a:r>
              <a:rPr lang="ru-RU" sz="1200" dirty="0" smtClean="0"/>
              <a:t> </a:t>
            </a:r>
            <a:endParaRPr lang="en-US" sz="1200" dirty="0" smtClean="0"/>
          </a:p>
          <a:p>
            <a:endParaRPr lang="en-US" sz="1200" b="1" i="1" dirty="0"/>
          </a:p>
          <a:p>
            <a:r>
              <a:rPr lang="ru-RU" sz="1200" b="1" i="1" dirty="0" err="1" smtClean="0"/>
              <a:t>if</a:t>
            </a:r>
            <a:r>
              <a:rPr lang="ru-RU" sz="1200" b="1" i="1" dirty="0" smtClean="0"/>
              <a:t> </a:t>
            </a:r>
            <a:r>
              <a:rPr lang="ru-RU" sz="1200" b="1" i="1" dirty="0"/>
              <a:t>(условие) </a:t>
            </a:r>
            <a:r>
              <a:rPr lang="ru-RU" sz="1200" b="1" i="1" dirty="0" smtClean="0"/>
              <a:t>оператор</a:t>
            </a:r>
            <a:r>
              <a:rPr lang="en-US" sz="1200" b="1" i="1" dirty="0" smtClean="0"/>
              <a:t> (</a:t>
            </a:r>
            <a:r>
              <a:rPr lang="ru-RU" sz="1200" b="1" i="1" dirty="0" smtClean="0"/>
              <a:t>операторы</a:t>
            </a:r>
            <a:r>
              <a:rPr lang="en-US" sz="1200" b="1" i="1" dirty="0" smtClean="0"/>
              <a:t>)</a:t>
            </a:r>
            <a:r>
              <a:rPr lang="ru-RU" sz="1200" dirty="0" smtClean="0"/>
              <a:t>;</a:t>
            </a:r>
          </a:p>
          <a:p>
            <a:endParaRPr lang="ru-R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405869" y="3349129"/>
            <a:ext cx="32609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Задача. Вычислить значение функции  </a:t>
            </a:r>
            <a:r>
              <a:rPr lang="ru-RU" sz="1400" b="1" dirty="0" err="1" smtClean="0"/>
              <a:t>y</a:t>
            </a:r>
            <a:r>
              <a:rPr lang="ru-RU" sz="1400" b="1" dirty="0" smtClean="0"/>
              <a:t> для заданного х.</a:t>
            </a:r>
          </a:p>
          <a:p>
            <a:endParaRPr lang="ru-RU" b="1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795749" y="506776"/>
            <a:ext cx="756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50000"/>
                  </a:schemeClr>
                </a:solidFill>
              </a:rPr>
              <a:t>Структура </a:t>
            </a:r>
            <a:r>
              <a:rPr lang="ru-RU" sz="2800" b="1" dirty="0" smtClean="0">
                <a:solidFill>
                  <a:schemeClr val="accent3">
                    <a:lumMod val="50000"/>
                  </a:schemeClr>
                </a:solidFill>
              </a:rPr>
              <a:t>ветвление</a:t>
            </a:r>
            <a:endParaRPr lang="ru-RU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885824" y="4149348"/>
                <a:ext cx="197618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ru-RU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ru-RU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824" y="4149348"/>
                <a:ext cx="1976182" cy="6481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Свойства алгоритма</a:t>
            </a:r>
            <a:endParaRPr lang="ru-RU" b="1" dirty="0"/>
          </a:p>
        </p:txBody>
      </p:sp>
      <p:graphicFrame>
        <p:nvGraphicFramePr>
          <p:cNvPr id="4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928529"/>
              </p:ext>
            </p:extLst>
          </p:nvPr>
        </p:nvGraphicFramePr>
        <p:xfrm>
          <a:off x="167641" y="1249680"/>
          <a:ext cx="11750040" cy="504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Прямоугольник 73"/>
          <p:cNvSpPr/>
          <p:nvPr/>
        </p:nvSpPr>
        <p:spPr>
          <a:xfrm>
            <a:off x="5894023" y="1926116"/>
            <a:ext cx="6146595" cy="4553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5859137" y="189949"/>
            <a:ext cx="6098246" cy="1725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2236423" y="418641"/>
            <a:ext cx="1828800" cy="716096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Начало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Блок-схема: данные 8"/>
          <p:cNvSpPr/>
          <p:nvPr/>
        </p:nvSpPr>
        <p:spPr>
          <a:xfrm>
            <a:off x="2027101" y="1421174"/>
            <a:ext cx="2247439" cy="495760"/>
          </a:xfrm>
          <a:prstGeom prst="flowChartInputOutp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Ввод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Блок-схема: решение 9"/>
          <p:cNvSpPr/>
          <p:nvPr/>
        </p:nvSpPr>
        <p:spPr>
          <a:xfrm>
            <a:off x="2500831" y="2214387"/>
            <a:ext cx="1255922" cy="980502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x=3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Блок-схема: данные 10"/>
          <p:cNvSpPr/>
          <p:nvPr/>
        </p:nvSpPr>
        <p:spPr>
          <a:xfrm>
            <a:off x="297456" y="3503363"/>
            <a:ext cx="2291508" cy="870332"/>
          </a:xfrm>
          <a:prstGeom prst="flowChartInputOutp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Вывод «При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x=3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значение функции не определено»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910989" y="3514382"/>
            <a:ext cx="1828798" cy="6059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Блок-схема: данные 12"/>
          <p:cNvSpPr/>
          <p:nvPr/>
        </p:nvSpPr>
        <p:spPr>
          <a:xfrm>
            <a:off x="3811836" y="4404910"/>
            <a:ext cx="2047300" cy="453529"/>
          </a:xfrm>
          <a:prstGeom prst="flowChartInputOutp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Вывод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2256620" y="5539649"/>
            <a:ext cx="1828800" cy="716096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Конец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Прямая соединительная линия 17"/>
          <p:cNvCxnSpPr>
            <a:stCxn id="8" idx="2"/>
            <a:endCxn id="9" idx="1"/>
          </p:cNvCxnSpPr>
          <p:nvPr/>
        </p:nvCxnSpPr>
        <p:spPr>
          <a:xfrm flipH="1">
            <a:off x="3150821" y="1134737"/>
            <a:ext cx="2" cy="28643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3137967" y="1926116"/>
            <a:ext cx="1" cy="28643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endCxn id="12" idx="0"/>
          </p:cNvCxnSpPr>
          <p:nvPr/>
        </p:nvCxnSpPr>
        <p:spPr>
          <a:xfrm>
            <a:off x="4825388" y="2721166"/>
            <a:ext cx="0" cy="79321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4841910" y="4125816"/>
            <a:ext cx="1" cy="28643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3161841" y="5100810"/>
            <a:ext cx="9180" cy="42782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V="1">
            <a:off x="1476260" y="2719330"/>
            <a:ext cx="1055783" cy="183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3743898" y="2719330"/>
            <a:ext cx="1103524" cy="183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endCxn id="11" idx="1"/>
          </p:cNvCxnSpPr>
          <p:nvPr/>
        </p:nvCxnSpPr>
        <p:spPr>
          <a:xfrm flipH="1">
            <a:off x="1443210" y="2708314"/>
            <a:ext cx="20198" cy="79504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1432193" y="4375534"/>
            <a:ext cx="12854" cy="71425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4836406" y="4869456"/>
            <a:ext cx="5507" cy="20381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1439537" y="5067759"/>
            <a:ext cx="3418902" cy="734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87258" y="3602517"/>
            <a:ext cx="1365144" cy="446994"/>
          </a:xfrm>
          <a:prstGeom prst="rect">
            <a:avLst/>
          </a:prstGeom>
          <a:noFill/>
        </p:spPr>
      </p:pic>
      <p:sp>
        <p:nvSpPr>
          <p:cNvPr id="69" name="TextBox 68"/>
          <p:cNvSpPr txBox="1"/>
          <p:nvPr/>
        </p:nvSpPr>
        <p:spPr>
          <a:xfrm>
            <a:off x="1630496" y="2258458"/>
            <a:ext cx="53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041353" y="2300689"/>
            <a:ext cx="528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Нет </a:t>
            </a:r>
            <a:endParaRPr lang="ru-RU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939928" y="1969406"/>
            <a:ext cx="61219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u="sng" dirty="0" smtClean="0"/>
              <a:t>С</a:t>
            </a:r>
            <a:r>
              <a:rPr lang="en-US" sz="1200" b="1" u="sng" dirty="0" smtClean="0"/>
              <a:t>#</a:t>
            </a:r>
          </a:p>
          <a:p>
            <a:r>
              <a:rPr lang="en-US" sz="1200" dirty="0"/>
              <a:t>using System;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System.Collections.Generic</a:t>
            </a:r>
            <a:r>
              <a:rPr lang="en-US" sz="1200" dirty="0"/>
              <a:t>;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System.Linq</a:t>
            </a:r>
            <a:r>
              <a:rPr lang="en-US" sz="1200" dirty="0"/>
              <a:t>;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System.Text</a:t>
            </a:r>
            <a:r>
              <a:rPr lang="en-US" sz="1200" dirty="0"/>
              <a:t>;</a:t>
            </a:r>
          </a:p>
          <a:p>
            <a:endParaRPr lang="ru-RU" sz="1200" dirty="0"/>
          </a:p>
          <a:p>
            <a:r>
              <a:rPr lang="en-US" sz="1200" dirty="0"/>
              <a:t>namespace ConsoleApp6</a:t>
            </a:r>
          </a:p>
          <a:p>
            <a:r>
              <a:rPr lang="ru-RU" sz="1200" dirty="0"/>
              <a:t>{</a:t>
            </a:r>
          </a:p>
          <a:p>
            <a:r>
              <a:rPr lang="en-US" sz="1200" dirty="0"/>
              <a:t>    class Program</a:t>
            </a:r>
          </a:p>
          <a:p>
            <a:r>
              <a:rPr lang="ru-RU" sz="1200" dirty="0"/>
              <a:t>    {</a:t>
            </a:r>
          </a:p>
          <a:p>
            <a:r>
              <a:rPr lang="en-US" sz="1200" dirty="0"/>
              <a:t>        static void Main(string[] 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  <a:p>
            <a:r>
              <a:rPr lang="ru-RU" sz="1200" dirty="0"/>
              <a:t>       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Console.WriteLine</a:t>
            </a:r>
            <a:r>
              <a:rPr lang="en-US" sz="1200" dirty="0"/>
              <a:t>("</a:t>
            </a:r>
            <a:r>
              <a:rPr lang="ru-RU" sz="1200" dirty="0"/>
              <a:t>Введите </a:t>
            </a:r>
            <a:r>
              <a:rPr lang="en-US" sz="1200" dirty="0"/>
              <a:t>x ");</a:t>
            </a:r>
          </a:p>
          <a:p>
            <a:r>
              <a:rPr lang="en-US" sz="1200" dirty="0"/>
              <a:t>            float x = </a:t>
            </a:r>
            <a:r>
              <a:rPr lang="en-US" sz="1200" dirty="0" err="1"/>
              <a:t>float.Parse</a:t>
            </a:r>
            <a:r>
              <a:rPr lang="en-US" sz="1200" dirty="0"/>
              <a:t>(</a:t>
            </a:r>
            <a:r>
              <a:rPr lang="en-US" sz="1200" dirty="0" err="1"/>
              <a:t>Console.ReadLine</a:t>
            </a:r>
            <a:r>
              <a:rPr lang="en-US" sz="1200" dirty="0"/>
              <a:t>());</a:t>
            </a:r>
          </a:p>
          <a:p>
            <a:r>
              <a:rPr lang="en-US" sz="1200" dirty="0"/>
              <a:t>            if (x - 3 == 0)</a:t>
            </a:r>
          </a:p>
          <a:p>
            <a:r>
              <a:rPr lang="ru-RU" sz="1200" dirty="0"/>
              <a:t>                </a:t>
            </a:r>
            <a:r>
              <a:rPr lang="ru-RU" sz="1200" dirty="0" err="1"/>
              <a:t>Console.WriteLine</a:t>
            </a:r>
            <a:r>
              <a:rPr lang="ru-RU" sz="1200" dirty="0"/>
              <a:t>("При x = 3 значение функции не определено");</a:t>
            </a:r>
          </a:p>
          <a:p>
            <a:r>
              <a:rPr lang="en-US" sz="1200" dirty="0"/>
              <a:t>            else</a:t>
            </a:r>
          </a:p>
          <a:p>
            <a:r>
              <a:rPr lang="ru-RU" sz="1200" dirty="0"/>
              <a:t>            {</a:t>
            </a:r>
          </a:p>
          <a:p>
            <a:r>
              <a:rPr lang="es-ES" sz="1200" dirty="0"/>
              <a:t>                float y = (x * x + 10 * x + 2) / (x - 3);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Console.WriteLine</a:t>
            </a:r>
            <a:r>
              <a:rPr lang="en-US" sz="1200" dirty="0"/>
              <a:t>("y = {0}", y);</a:t>
            </a:r>
          </a:p>
          <a:p>
            <a:endParaRPr lang="ru-RU" sz="1200" dirty="0"/>
          </a:p>
          <a:p>
            <a:r>
              <a:rPr lang="ru-RU" sz="1200" dirty="0"/>
              <a:t>            }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Console.ReadKey</a:t>
            </a:r>
            <a:r>
              <a:rPr lang="en-US" sz="1200" dirty="0"/>
              <a:t>();</a:t>
            </a:r>
          </a:p>
          <a:p>
            <a:endParaRPr lang="ru-RU" sz="1200" dirty="0"/>
          </a:p>
          <a:p>
            <a:r>
              <a:rPr lang="ru-RU" sz="1200" dirty="0"/>
              <a:t>        }</a:t>
            </a:r>
          </a:p>
          <a:p>
            <a:r>
              <a:rPr lang="ru-RU" sz="1200" dirty="0"/>
              <a:t>    }</a:t>
            </a:r>
          </a:p>
          <a:p>
            <a:r>
              <a:rPr lang="ru-RU" sz="1200" dirty="0"/>
              <a:t>}</a:t>
            </a:r>
          </a:p>
          <a:p>
            <a:endParaRPr lang="ru-RU" sz="1200" dirty="0"/>
          </a:p>
        </p:txBody>
      </p:sp>
      <p:pic>
        <p:nvPicPr>
          <p:cNvPr id="75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027" y="184885"/>
            <a:ext cx="1718124" cy="114470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093783" y="1079650"/>
            <a:ext cx="3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483045" y="1988715"/>
            <a:ext cx="3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528812" y="3010223"/>
            <a:ext cx="3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4065223" y="3082519"/>
            <a:ext cx="3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806324" y="4097118"/>
            <a:ext cx="3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09661" y="165577"/>
            <a:ext cx="62310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Python</a:t>
            </a:r>
          </a:p>
          <a:p>
            <a:r>
              <a:rPr lang="en-US" sz="1200" dirty="0" smtClean="0"/>
              <a:t>x=input</a:t>
            </a:r>
            <a:r>
              <a:rPr lang="en-US" sz="1200" dirty="0"/>
              <a:t>("</a:t>
            </a:r>
            <a:r>
              <a:rPr lang="ru-RU" sz="1200" dirty="0"/>
              <a:t>Введите </a:t>
            </a:r>
            <a:r>
              <a:rPr lang="en-US" sz="1200" dirty="0"/>
              <a:t>x: ")</a:t>
            </a:r>
          </a:p>
          <a:p>
            <a:r>
              <a:rPr lang="en-US" sz="1200" dirty="0"/>
              <a:t>x = </a:t>
            </a:r>
            <a:r>
              <a:rPr lang="en-US" sz="1200" dirty="0" err="1"/>
              <a:t>int</a:t>
            </a:r>
            <a:r>
              <a:rPr lang="en-US" sz="1200" dirty="0"/>
              <a:t>(x)</a:t>
            </a:r>
          </a:p>
          <a:p>
            <a:r>
              <a:rPr lang="en-US" sz="1200" dirty="0"/>
              <a:t>if x-3==0 :</a:t>
            </a:r>
          </a:p>
          <a:p>
            <a:r>
              <a:rPr lang="ru-RU" sz="1200" dirty="0"/>
              <a:t>    </a:t>
            </a:r>
            <a:r>
              <a:rPr lang="ru-RU" sz="1200" dirty="0" err="1"/>
              <a:t>print</a:t>
            </a:r>
            <a:r>
              <a:rPr lang="ru-RU" sz="1200" dirty="0"/>
              <a:t>("При х=3 значение функции не определено")</a:t>
            </a:r>
          </a:p>
          <a:p>
            <a:r>
              <a:rPr lang="en-US" sz="1200" dirty="0"/>
              <a:t>else:</a:t>
            </a:r>
          </a:p>
          <a:p>
            <a:r>
              <a:rPr lang="en-US" sz="1200" dirty="0"/>
              <a:t>    y=(x*x+10*x+2)/(x-3)</a:t>
            </a:r>
          </a:p>
          <a:p>
            <a:r>
              <a:rPr lang="en-US" sz="1600" dirty="0"/>
              <a:t>    </a:t>
            </a:r>
            <a:r>
              <a:rPr lang="en-US" sz="1200" dirty="0"/>
              <a:t> print("y=",y)</a:t>
            </a:r>
            <a:r>
              <a:rPr lang="en-US" sz="1200" b="1" dirty="0" smtClean="0"/>
              <a:t> </a:t>
            </a:r>
            <a:endParaRPr lang="en-US" sz="1200" b="1" dirty="0"/>
          </a:p>
          <a:p>
            <a:pPr algn="ctr"/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Структура «цикл»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1128017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ru-RU" sz="2000" dirty="0" smtClean="0"/>
              <a:t>Алгоритмы, при исполнении которых отдельные команды или серии команд выполняются неоднократно, называются циклическими. Для их описания используется структура «цикл». Структура «цикл» - трех видов:</a:t>
            </a:r>
          </a:p>
          <a:p>
            <a:endParaRPr lang="ru-RU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418641" y="2467778"/>
          <a:ext cx="11171104" cy="3822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/>
          <p:cNvSpPr/>
          <p:nvPr/>
        </p:nvSpPr>
        <p:spPr>
          <a:xfrm>
            <a:off x="4803354" y="1854200"/>
            <a:ext cx="7010988" cy="449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Структура «цикла с предусловием»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7864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ru-RU" sz="1400" dirty="0" smtClean="0"/>
              <a:t>Структура цикла с предусловием состоит из логического элемента проверки условия Р и функционального блока S, называемого телом цикла.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ru-RU" sz="1400" dirty="0" smtClean="0"/>
              <a:t>Она имеет вид:</a:t>
            </a:r>
          </a:p>
          <a:p>
            <a:pPr>
              <a:buNone/>
            </a:pPr>
            <a:endParaRPr lang="ru-RU" sz="1400" dirty="0"/>
          </a:p>
        </p:txBody>
      </p:sp>
      <p:sp>
        <p:nvSpPr>
          <p:cNvPr id="4" name="Блок-схема: решение 3"/>
          <p:cNvSpPr/>
          <p:nvPr/>
        </p:nvSpPr>
        <p:spPr>
          <a:xfrm>
            <a:off x="2170323" y="2842351"/>
            <a:ext cx="1046602" cy="947452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71172" y="4120309"/>
            <a:ext cx="1222871" cy="429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Прямая соединительная линия 6"/>
          <p:cNvCxnSpPr>
            <a:endCxn id="4" idx="0"/>
          </p:cNvCxnSpPr>
          <p:nvPr/>
        </p:nvCxnSpPr>
        <p:spPr>
          <a:xfrm>
            <a:off x="2688116" y="2511846"/>
            <a:ext cx="5508" cy="33050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686280" y="3776950"/>
            <a:ext cx="5508" cy="33050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684444" y="4535277"/>
            <a:ext cx="5508" cy="33050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3213254" y="3305060"/>
            <a:ext cx="774852" cy="734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962401" y="3312406"/>
            <a:ext cx="3671" cy="201975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1569720" y="2655065"/>
            <a:ext cx="1140429" cy="119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2748709" y="5315639"/>
            <a:ext cx="5508" cy="33050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65234" y="3745735"/>
            <a:ext cx="53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292207" y="2873566"/>
            <a:ext cx="6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880472" y="1907594"/>
            <a:ext cx="69705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Python</a:t>
            </a:r>
            <a:r>
              <a:rPr lang="ru-RU" dirty="0" smtClean="0"/>
              <a:t>  </a:t>
            </a:r>
          </a:p>
          <a:p>
            <a:r>
              <a:rPr lang="ru-RU" dirty="0" err="1"/>
              <a:t>while</a:t>
            </a:r>
            <a:r>
              <a:rPr lang="ru-RU" dirty="0"/>
              <a:t> выражение:</a:t>
            </a:r>
          </a:p>
          <a:p>
            <a:r>
              <a:rPr lang="ru-RU" dirty="0"/>
              <a:t>    инструкция_1</a:t>
            </a:r>
          </a:p>
          <a:p>
            <a:r>
              <a:rPr lang="ru-RU" dirty="0"/>
              <a:t>    инструкция_2</a:t>
            </a:r>
          </a:p>
          <a:p>
            <a:r>
              <a:rPr lang="ru-RU" dirty="0"/>
              <a:t>    ...</a:t>
            </a:r>
          </a:p>
          <a:p>
            <a:r>
              <a:rPr lang="ru-RU" dirty="0"/>
              <a:t>    </a:t>
            </a:r>
            <a:r>
              <a:rPr lang="ru-RU" dirty="0" err="1"/>
              <a:t>инструкция_n</a:t>
            </a:r>
            <a:endParaRPr lang="ru-RU" dirty="0"/>
          </a:p>
          <a:p>
            <a:endParaRPr lang="ru-RU" dirty="0" smtClean="0"/>
          </a:p>
          <a:p>
            <a:r>
              <a:rPr lang="ru-RU" b="1" u="sng" dirty="0" smtClean="0"/>
              <a:t>С</a:t>
            </a:r>
            <a:r>
              <a:rPr lang="ru-RU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ru-RU" dirty="0" smtClean="0"/>
          </a:p>
          <a:p>
            <a:r>
              <a:rPr lang="en-US" dirty="0"/>
              <a:t>While (</a:t>
            </a:r>
            <a:r>
              <a:rPr lang="ru-RU" dirty="0"/>
              <a:t>условие) </a:t>
            </a:r>
            <a:endParaRPr lang="en-US" dirty="0" smtClean="0"/>
          </a:p>
          <a:p>
            <a:r>
              <a:rPr lang="ru-RU" dirty="0" smtClean="0"/>
              <a:t>{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инструкции </a:t>
            </a:r>
            <a:endParaRPr lang="en-US" dirty="0" smtClean="0"/>
          </a:p>
          <a:p>
            <a:r>
              <a:rPr lang="ru-RU" dirty="0" smtClean="0"/>
              <a:t>}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2765234" y="5315639"/>
            <a:ext cx="1197167" cy="1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569720" y="4865782"/>
            <a:ext cx="1140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554480" y="2655065"/>
            <a:ext cx="15240" cy="221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765930" y="2677359"/>
            <a:ext cx="3933992" cy="337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4320700" y="228330"/>
            <a:ext cx="3477402" cy="24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7791422" y="228330"/>
            <a:ext cx="4197378" cy="61848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Блок-схема: знак завершения 1"/>
          <p:cNvSpPr/>
          <p:nvPr/>
        </p:nvSpPr>
        <p:spPr>
          <a:xfrm>
            <a:off x="1718631" y="154235"/>
            <a:ext cx="1476260" cy="396608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Начало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Блок-схема: процесс 2"/>
          <p:cNvSpPr/>
          <p:nvPr/>
        </p:nvSpPr>
        <p:spPr>
          <a:xfrm>
            <a:off x="1784734" y="727115"/>
            <a:ext cx="1322023" cy="39660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s=0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Блок-схема: данные 4"/>
          <p:cNvSpPr/>
          <p:nvPr/>
        </p:nvSpPr>
        <p:spPr>
          <a:xfrm>
            <a:off x="1452390" y="1883885"/>
            <a:ext cx="1885721" cy="48290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Ввод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Блок-схема: решение 5"/>
          <p:cNvSpPr/>
          <p:nvPr/>
        </p:nvSpPr>
        <p:spPr>
          <a:xfrm>
            <a:off x="1663546" y="2533879"/>
            <a:ext cx="1432194" cy="616945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x&lt;&gt;0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Блок-схема: данные 8"/>
          <p:cNvSpPr/>
          <p:nvPr/>
        </p:nvSpPr>
        <p:spPr>
          <a:xfrm>
            <a:off x="1417503" y="4482030"/>
            <a:ext cx="1909591" cy="38742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Ввод х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1793914" y="1309172"/>
            <a:ext cx="1322023" cy="39660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k=0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1736993" y="3301388"/>
            <a:ext cx="1322023" cy="39660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s=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s+x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1736993" y="3896300"/>
            <a:ext cx="1322023" cy="39660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k=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k+l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Блок-схема: данные 13"/>
          <p:cNvSpPr/>
          <p:nvPr/>
        </p:nvSpPr>
        <p:spPr>
          <a:xfrm>
            <a:off x="1426682" y="5405611"/>
            <a:ext cx="1909591" cy="38742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ы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вод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1628660" y="5969306"/>
            <a:ext cx="1476260" cy="396608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Конец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Прямая соединительная линия 16"/>
          <p:cNvCxnSpPr>
            <a:stCxn id="2" idx="2"/>
          </p:cNvCxnSpPr>
          <p:nvPr/>
        </p:nvCxnSpPr>
        <p:spPr>
          <a:xfrm>
            <a:off x="2456761" y="550843"/>
            <a:ext cx="1" cy="18728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432891" y="1132901"/>
            <a:ext cx="1" cy="18728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0857" y="1694761"/>
            <a:ext cx="1" cy="18728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2377806" y="2355773"/>
            <a:ext cx="1" cy="18728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2399841" y="3137970"/>
            <a:ext cx="1" cy="18728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388823" y="3721864"/>
            <a:ext cx="1" cy="18728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388824" y="4294741"/>
            <a:ext cx="1" cy="18728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377807" y="4856601"/>
            <a:ext cx="1" cy="18728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366790" y="5782018"/>
            <a:ext cx="1" cy="18728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377807" y="5220159"/>
            <a:ext cx="1" cy="18728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093904" y="2840516"/>
            <a:ext cx="606570" cy="756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3689459" y="2820319"/>
            <a:ext cx="11015" cy="241269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2377806" y="5220159"/>
            <a:ext cx="1322669" cy="1285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791380" y="5043889"/>
            <a:ext cx="1597445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V="1">
            <a:off x="837281" y="2456761"/>
            <a:ext cx="22035" cy="256693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859316" y="2478795"/>
            <a:ext cx="1520327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77098" y="3007604"/>
            <a:ext cx="44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Да</a:t>
            </a:r>
            <a:endParaRPr lang="ru-RU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3237121" y="2465942"/>
            <a:ext cx="528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Нет </a:t>
            </a:r>
            <a:endParaRPr lang="ru-RU" sz="1400" dirty="0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>
            <a:off x="3402375" y="923580"/>
            <a:ext cx="795052" cy="183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3389522" y="1428520"/>
            <a:ext cx="795052" cy="183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3411556" y="2067498"/>
            <a:ext cx="795052" cy="183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81188" y="555424"/>
            <a:ext cx="96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</a:t>
            </a:r>
            <a:r>
              <a:rPr lang="ru-RU" sz="1400" dirty="0" smtClean="0"/>
              <a:t>- сумма</a:t>
            </a:r>
            <a:endParaRPr lang="ru-RU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2985163" y="1082687"/>
            <a:ext cx="1575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 - </a:t>
            </a:r>
            <a:r>
              <a:rPr lang="ru-RU" sz="1400" dirty="0" smtClean="0"/>
              <a:t>количество</a:t>
            </a:r>
            <a:endParaRPr lang="ru-RU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362185" y="1683610"/>
            <a:ext cx="98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 - </a:t>
            </a:r>
            <a:r>
              <a:rPr lang="ru-RU" sz="1400" dirty="0" smtClean="0"/>
              <a:t>число</a:t>
            </a:r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468915" y="510049"/>
            <a:ext cx="3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457901" y="1107846"/>
            <a:ext cx="3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401850" y="1683610"/>
            <a:ext cx="3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1447945" y="2415385"/>
            <a:ext cx="3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435864" y="2989255"/>
            <a:ext cx="3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410158" y="3625336"/>
            <a:ext cx="3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362418" y="4127521"/>
            <a:ext cx="3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397308" y="5012628"/>
            <a:ext cx="3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86348" y="2724852"/>
            <a:ext cx="406489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/>
              <a:t>алг</a:t>
            </a:r>
            <a:r>
              <a:rPr lang="ru-RU" sz="1400" dirty="0"/>
              <a:t> сумма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нач</a:t>
            </a:r>
            <a:r>
              <a:rPr lang="ru-RU" sz="1400" dirty="0"/>
              <a:t> </a:t>
            </a:r>
          </a:p>
          <a:p>
            <a:r>
              <a:rPr lang="ru-RU" sz="1400" dirty="0"/>
              <a:t>    вещ </a:t>
            </a:r>
            <a:r>
              <a:rPr lang="ru-RU" sz="1400" dirty="0" err="1"/>
              <a:t>s,x</a:t>
            </a:r>
            <a:r>
              <a:rPr lang="ru-RU" sz="1400" dirty="0"/>
              <a:t>, цел k </a:t>
            </a:r>
          </a:p>
          <a:p>
            <a:r>
              <a:rPr lang="ru-RU" sz="1400" dirty="0"/>
              <a:t>    вывод "Введите число:" </a:t>
            </a:r>
          </a:p>
          <a:p>
            <a:r>
              <a:rPr lang="ru-RU" sz="1400" dirty="0"/>
              <a:t>    ввод х</a:t>
            </a:r>
          </a:p>
          <a:p>
            <a:r>
              <a:rPr lang="ru-RU" sz="1400" dirty="0"/>
              <a:t>     s:=0 </a:t>
            </a:r>
          </a:p>
          <a:p>
            <a:r>
              <a:rPr lang="ru-RU" sz="1400" dirty="0"/>
              <a:t>     k:=0 </a:t>
            </a:r>
          </a:p>
          <a:p>
            <a:r>
              <a:rPr lang="ru-RU" sz="1400" dirty="0"/>
              <a:t>       </a:t>
            </a:r>
            <a:r>
              <a:rPr lang="ru-RU" sz="1400" dirty="0" err="1"/>
              <a:t>нц</a:t>
            </a:r>
            <a:r>
              <a:rPr lang="ru-RU" sz="1400" dirty="0"/>
              <a:t> пока x&lt;&gt;0 </a:t>
            </a:r>
          </a:p>
          <a:p>
            <a:r>
              <a:rPr lang="ru-RU" sz="1400" dirty="0"/>
              <a:t>          s:=s+x</a:t>
            </a:r>
          </a:p>
          <a:p>
            <a:r>
              <a:rPr lang="ru-RU" sz="1400" dirty="0"/>
              <a:t>          k:=k+1</a:t>
            </a:r>
          </a:p>
          <a:p>
            <a:r>
              <a:rPr lang="ru-RU" sz="1400" dirty="0"/>
              <a:t>           вывод "Введите число:" </a:t>
            </a:r>
          </a:p>
          <a:p>
            <a:r>
              <a:rPr lang="ru-RU" sz="1400" dirty="0"/>
              <a:t>           ввод х </a:t>
            </a:r>
          </a:p>
          <a:p>
            <a:r>
              <a:rPr lang="ru-RU" sz="1400" dirty="0"/>
              <a:t>     </a:t>
            </a:r>
            <a:r>
              <a:rPr lang="ru-RU" sz="1400" dirty="0" err="1"/>
              <a:t>кц</a:t>
            </a:r>
            <a:r>
              <a:rPr lang="ru-RU" sz="1400" dirty="0"/>
              <a:t> </a:t>
            </a:r>
          </a:p>
          <a:p>
            <a:r>
              <a:rPr lang="ru-RU" sz="1400" dirty="0"/>
              <a:t>    вывод "Сумма чисел=",</a:t>
            </a:r>
            <a:r>
              <a:rPr lang="ru-RU" sz="1400" dirty="0" err="1"/>
              <a:t>s,"их</a:t>
            </a:r>
            <a:r>
              <a:rPr lang="ru-RU" sz="1400" dirty="0"/>
              <a:t> количество=",k</a:t>
            </a:r>
          </a:p>
          <a:p>
            <a:r>
              <a:rPr lang="ru-RU" sz="1400" dirty="0"/>
              <a:t> кон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9881" y="246362"/>
            <a:ext cx="34682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Python</a:t>
            </a:r>
          </a:p>
          <a:p>
            <a:r>
              <a:rPr lang="en-US" sz="1400" b="1" dirty="0"/>
              <a:t>s=0</a:t>
            </a:r>
          </a:p>
          <a:p>
            <a:r>
              <a:rPr lang="en-US" sz="1400" b="1" dirty="0"/>
              <a:t>k=0</a:t>
            </a:r>
          </a:p>
          <a:p>
            <a:r>
              <a:rPr lang="en-US" sz="1400" b="1" dirty="0"/>
              <a:t>x = </a:t>
            </a:r>
            <a:r>
              <a:rPr lang="en-US" sz="1400" b="1" dirty="0" err="1"/>
              <a:t>int</a:t>
            </a:r>
            <a:r>
              <a:rPr lang="en-US" sz="1400" b="1" dirty="0"/>
              <a:t>(input("</a:t>
            </a:r>
            <a:r>
              <a:rPr lang="ru-RU" sz="1400" b="1" dirty="0"/>
              <a:t>Введите число: "))</a:t>
            </a:r>
          </a:p>
          <a:p>
            <a:r>
              <a:rPr lang="en-US" sz="1400" b="1" dirty="0"/>
              <a:t>print(x)</a:t>
            </a:r>
          </a:p>
          <a:p>
            <a:r>
              <a:rPr lang="en-US" sz="1400" b="1" dirty="0"/>
              <a:t>while x!=0:</a:t>
            </a:r>
          </a:p>
          <a:p>
            <a:r>
              <a:rPr lang="en-US" sz="1400" b="1" dirty="0"/>
              <a:t>    s=</a:t>
            </a:r>
            <a:r>
              <a:rPr lang="en-US" sz="1400" b="1" dirty="0" err="1"/>
              <a:t>s+x</a:t>
            </a:r>
            <a:endParaRPr lang="en-US" sz="1400" b="1" dirty="0"/>
          </a:p>
          <a:p>
            <a:r>
              <a:rPr lang="en-US" sz="1400" b="1" dirty="0"/>
              <a:t>    k+=1</a:t>
            </a:r>
          </a:p>
          <a:p>
            <a:r>
              <a:rPr lang="en-US" sz="1400" b="1" dirty="0"/>
              <a:t>    x = </a:t>
            </a:r>
            <a:r>
              <a:rPr lang="en-US" sz="1400" b="1" dirty="0" err="1"/>
              <a:t>int</a:t>
            </a:r>
            <a:r>
              <a:rPr lang="en-US" sz="1400" b="1" dirty="0"/>
              <a:t>(input("</a:t>
            </a:r>
            <a:r>
              <a:rPr lang="ru-RU" sz="1400" b="1" dirty="0"/>
              <a:t>Введите число: "))</a:t>
            </a:r>
          </a:p>
          <a:p>
            <a:r>
              <a:rPr lang="en-US" sz="1400" b="1" dirty="0"/>
              <a:t>print("</a:t>
            </a:r>
            <a:r>
              <a:rPr lang="ru-RU" sz="1400" b="1" dirty="0"/>
              <a:t>Сумма чисел: ", </a:t>
            </a:r>
            <a:r>
              <a:rPr lang="en-US" sz="1400" b="1" dirty="0"/>
              <a:t>s)</a:t>
            </a:r>
          </a:p>
          <a:p>
            <a:r>
              <a:rPr lang="en-US" sz="1400" b="1" dirty="0"/>
              <a:t>print("</a:t>
            </a:r>
            <a:r>
              <a:rPr lang="ru-RU" sz="1400" b="1" dirty="0"/>
              <a:t>Количество чисел:", </a:t>
            </a:r>
            <a:r>
              <a:rPr lang="en-US" sz="1400" b="1" dirty="0"/>
              <a:t>k)</a:t>
            </a:r>
            <a:r>
              <a:rPr lang="en-US" sz="1400" b="1" dirty="0" smtClean="0"/>
              <a:t> </a:t>
            </a:r>
            <a:endParaRPr lang="ru-RU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99409" y="352539"/>
            <a:ext cx="42380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u="sng" dirty="0" smtClean="0"/>
              <a:t>С</a:t>
            </a:r>
            <a:r>
              <a:rPr lang="ru-RU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ru-RU" sz="1200" b="1" u="sng" dirty="0" smtClean="0"/>
          </a:p>
          <a:p>
            <a:r>
              <a:rPr lang="en-US" sz="1200" b="1" dirty="0"/>
              <a:t>using System;</a:t>
            </a:r>
          </a:p>
          <a:p>
            <a:r>
              <a:rPr lang="en-US" sz="1200" b="1" dirty="0"/>
              <a:t>using </a:t>
            </a:r>
            <a:r>
              <a:rPr lang="en-US" sz="1200" b="1" dirty="0" err="1"/>
              <a:t>System.Collections.Generic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using </a:t>
            </a:r>
            <a:r>
              <a:rPr lang="en-US" sz="1200" b="1" dirty="0" err="1"/>
              <a:t>System.Linq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using </a:t>
            </a:r>
            <a:r>
              <a:rPr lang="en-US" sz="1200" b="1" dirty="0" err="1"/>
              <a:t>System.Text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namespace ConsoleApp8</a:t>
            </a:r>
          </a:p>
          <a:p>
            <a:r>
              <a:rPr lang="ru-RU" sz="1200" b="1" dirty="0"/>
              <a:t>{</a:t>
            </a:r>
          </a:p>
          <a:p>
            <a:r>
              <a:rPr lang="en-US" sz="1200" b="1" dirty="0"/>
              <a:t>    class Program</a:t>
            </a:r>
          </a:p>
          <a:p>
            <a:r>
              <a:rPr lang="ru-RU" sz="1200" b="1" dirty="0"/>
              <a:t>    {</a:t>
            </a:r>
          </a:p>
          <a:p>
            <a:r>
              <a:rPr lang="en-US" sz="1200" b="1" dirty="0"/>
              <a:t>        static void Main(string[] </a:t>
            </a:r>
            <a:r>
              <a:rPr lang="en-US" sz="1200" b="1" dirty="0" err="1"/>
              <a:t>args</a:t>
            </a:r>
            <a:r>
              <a:rPr lang="en-US" sz="1200" b="1" dirty="0"/>
              <a:t>)</a:t>
            </a:r>
          </a:p>
          <a:p>
            <a:r>
              <a:rPr lang="ru-RU" sz="1200" b="1" dirty="0"/>
              <a:t>        {</a:t>
            </a:r>
          </a:p>
          <a:p>
            <a:r>
              <a:rPr lang="en-US" sz="1200" b="1" dirty="0"/>
              <a:t>            </a:t>
            </a:r>
            <a:r>
              <a:rPr lang="en-US" sz="1200" b="1" dirty="0" err="1"/>
              <a:t>int</a:t>
            </a:r>
            <a:r>
              <a:rPr lang="en-US" sz="1200" b="1" dirty="0"/>
              <a:t> k = 0;</a:t>
            </a:r>
          </a:p>
          <a:p>
            <a:r>
              <a:rPr lang="en-US" sz="1200" b="1" dirty="0"/>
              <a:t>            float  s = 0;</a:t>
            </a:r>
          </a:p>
          <a:p>
            <a:r>
              <a:rPr lang="en-US" sz="1200" b="1" dirty="0"/>
              <a:t>            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smtClean="0"/>
              <a:t>x;</a:t>
            </a:r>
            <a:endParaRPr lang="en-US" sz="1200" b="1" dirty="0"/>
          </a:p>
          <a:p>
            <a:r>
              <a:rPr lang="en-US" sz="1200" b="1" dirty="0"/>
              <a:t>            </a:t>
            </a:r>
            <a:r>
              <a:rPr lang="en-US" sz="1200" b="1" dirty="0" err="1"/>
              <a:t>Console.WriteLine</a:t>
            </a:r>
            <a:r>
              <a:rPr lang="en-US" sz="1200" b="1" dirty="0"/>
              <a:t>("</a:t>
            </a:r>
            <a:r>
              <a:rPr lang="ru-RU" sz="1200" b="1" dirty="0"/>
              <a:t>Введите  число");</a:t>
            </a:r>
          </a:p>
          <a:p>
            <a:r>
              <a:rPr lang="en-US" sz="1200" b="1" dirty="0"/>
              <a:t>            </a:t>
            </a:r>
            <a:r>
              <a:rPr lang="en-US" sz="1200" b="1" dirty="0" smtClean="0"/>
              <a:t>x </a:t>
            </a:r>
            <a:r>
              <a:rPr lang="en-US" sz="1200" b="1" dirty="0"/>
              <a:t>= </a:t>
            </a:r>
            <a:r>
              <a:rPr lang="en-US" sz="1200" b="1" dirty="0" err="1"/>
              <a:t>int.Parse</a:t>
            </a:r>
            <a:r>
              <a:rPr lang="en-US" sz="1200" b="1" dirty="0"/>
              <a:t>(</a:t>
            </a:r>
            <a:r>
              <a:rPr lang="en-US" sz="1200" b="1" dirty="0" err="1"/>
              <a:t>Console.ReadLine</a:t>
            </a:r>
            <a:r>
              <a:rPr lang="en-US" sz="1200" b="1" dirty="0"/>
              <a:t>());</a:t>
            </a:r>
          </a:p>
          <a:p>
            <a:r>
              <a:rPr lang="en-US" sz="1200" b="1" dirty="0"/>
              <a:t>            while </a:t>
            </a:r>
            <a:r>
              <a:rPr lang="en-US" sz="1200" b="1" dirty="0" smtClean="0"/>
              <a:t>(x </a:t>
            </a:r>
            <a:r>
              <a:rPr lang="en-US" sz="1200" b="1" dirty="0"/>
              <a:t>!= 0)</a:t>
            </a:r>
          </a:p>
          <a:p>
            <a:r>
              <a:rPr lang="ru-RU" sz="1200" b="1" dirty="0"/>
              <a:t>            {</a:t>
            </a:r>
          </a:p>
          <a:p>
            <a:r>
              <a:rPr lang="en-US" sz="1200" b="1" dirty="0"/>
              <a:t>                s =  s + </a:t>
            </a:r>
            <a:r>
              <a:rPr lang="en-US" sz="1200" b="1" dirty="0" smtClean="0"/>
              <a:t>x;</a:t>
            </a:r>
            <a:endParaRPr lang="en-US" sz="1200" b="1" dirty="0"/>
          </a:p>
          <a:p>
            <a:r>
              <a:rPr lang="en-US" sz="1200" b="1" dirty="0"/>
              <a:t>                k++;</a:t>
            </a:r>
          </a:p>
          <a:p>
            <a:r>
              <a:rPr lang="en-US" sz="1200" b="1" dirty="0"/>
              <a:t>                </a:t>
            </a:r>
            <a:r>
              <a:rPr lang="en-US" sz="1200" b="1" dirty="0" err="1"/>
              <a:t>Console.WriteLine</a:t>
            </a:r>
            <a:r>
              <a:rPr lang="en-US" sz="1200" b="1" dirty="0"/>
              <a:t>("</a:t>
            </a:r>
            <a:r>
              <a:rPr lang="ru-RU" sz="1200" b="1" dirty="0"/>
              <a:t>Введите число ");</a:t>
            </a:r>
          </a:p>
          <a:p>
            <a:r>
              <a:rPr lang="en-US" sz="1200" b="1" dirty="0"/>
              <a:t>                </a:t>
            </a:r>
            <a:r>
              <a:rPr lang="en-US" sz="1200" b="1" dirty="0" smtClean="0"/>
              <a:t>x </a:t>
            </a:r>
            <a:r>
              <a:rPr lang="en-US" sz="1200" b="1" dirty="0"/>
              <a:t>= </a:t>
            </a:r>
            <a:r>
              <a:rPr lang="en-US" sz="1200" b="1" dirty="0" err="1"/>
              <a:t>int.Parse</a:t>
            </a:r>
            <a:r>
              <a:rPr lang="en-US" sz="1200" b="1" dirty="0"/>
              <a:t>(</a:t>
            </a:r>
            <a:r>
              <a:rPr lang="en-US" sz="1200" b="1" dirty="0" err="1"/>
              <a:t>Console.ReadLine</a:t>
            </a:r>
            <a:r>
              <a:rPr lang="en-US" sz="1200" b="1" dirty="0"/>
              <a:t>());</a:t>
            </a:r>
          </a:p>
          <a:p>
            <a:r>
              <a:rPr lang="ru-RU" sz="1200" b="1" dirty="0"/>
              <a:t>            }</a:t>
            </a:r>
          </a:p>
          <a:p>
            <a:r>
              <a:rPr lang="ru-RU" sz="1200" b="1" dirty="0"/>
              <a:t>            </a:t>
            </a:r>
            <a:r>
              <a:rPr lang="ru-RU" sz="1200" b="1" dirty="0" err="1"/>
              <a:t>Console.WriteLine</a:t>
            </a:r>
            <a:r>
              <a:rPr lang="ru-RU" sz="1200" b="1" dirty="0"/>
              <a:t>("Последнее число: {0}", </a:t>
            </a:r>
            <a:r>
              <a:rPr lang="en-US" sz="1200" b="1" dirty="0" smtClean="0"/>
              <a:t>x</a:t>
            </a:r>
            <a:r>
              <a:rPr lang="ru-RU" sz="1200" b="1" dirty="0" smtClean="0"/>
              <a:t>);</a:t>
            </a:r>
            <a:endParaRPr lang="ru-RU" sz="1200" b="1" dirty="0"/>
          </a:p>
          <a:p>
            <a:r>
              <a:rPr lang="en-US" sz="1200" b="1" dirty="0"/>
              <a:t>            </a:t>
            </a:r>
            <a:r>
              <a:rPr lang="en-US" sz="1200" b="1" dirty="0" err="1"/>
              <a:t>Console.WriteLine</a:t>
            </a:r>
            <a:r>
              <a:rPr lang="en-US" sz="1200" b="1" dirty="0"/>
              <a:t>("</a:t>
            </a:r>
            <a:r>
              <a:rPr lang="ru-RU" sz="1200" b="1" dirty="0"/>
              <a:t>Сумма чисел: {0}", </a:t>
            </a:r>
            <a:r>
              <a:rPr lang="en-US" sz="1200" b="1" dirty="0"/>
              <a:t>s);</a:t>
            </a:r>
          </a:p>
          <a:p>
            <a:r>
              <a:rPr lang="ru-RU" sz="1200" b="1" dirty="0"/>
              <a:t>            </a:t>
            </a:r>
            <a:r>
              <a:rPr lang="ru-RU" sz="1200" b="1" dirty="0" err="1"/>
              <a:t>Console.WriteLine</a:t>
            </a:r>
            <a:r>
              <a:rPr lang="ru-RU" sz="1200" b="1" dirty="0"/>
              <a:t>("Их количество: {0}", k);</a:t>
            </a:r>
          </a:p>
          <a:p>
            <a:r>
              <a:rPr lang="en-US" sz="1200" b="1" dirty="0"/>
              <a:t>            </a:t>
            </a:r>
            <a:r>
              <a:rPr lang="en-US" sz="1200" b="1" dirty="0" err="1"/>
              <a:t>Console.ReadKey</a:t>
            </a:r>
            <a:r>
              <a:rPr lang="en-US" sz="1200" b="1" dirty="0"/>
              <a:t>();</a:t>
            </a:r>
          </a:p>
          <a:p>
            <a:r>
              <a:rPr lang="ru-RU" sz="1200" b="1" dirty="0"/>
              <a:t>        }</a:t>
            </a:r>
          </a:p>
          <a:p>
            <a:r>
              <a:rPr lang="ru-RU" sz="1200" b="1" dirty="0"/>
              <a:t>    }</a:t>
            </a:r>
          </a:p>
          <a:p>
            <a:r>
              <a:rPr lang="ru-RU" sz="1200" b="1" dirty="0"/>
              <a:t>}</a:t>
            </a:r>
            <a:endParaRPr lang="ru-RU" sz="1200" b="1" dirty="0" smtClean="0"/>
          </a:p>
          <a:p>
            <a:endParaRPr lang="ru-RU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Структура «цикл с постусловием» (до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643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Структура цикла с постусловием также состоит из логического элемента проверки условия Р и функционального блока S – тела цикла.</a:t>
            </a:r>
          </a:p>
          <a:p>
            <a:endParaRPr lang="ru-RU" sz="1600" dirty="0"/>
          </a:p>
        </p:txBody>
      </p:sp>
      <p:sp>
        <p:nvSpPr>
          <p:cNvPr id="4" name="Блок-схема: решение 3"/>
          <p:cNvSpPr/>
          <p:nvPr/>
        </p:nvSpPr>
        <p:spPr>
          <a:xfrm>
            <a:off x="2159306" y="4898834"/>
            <a:ext cx="1046602" cy="947452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71172" y="4120309"/>
            <a:ext cx="1222871" cy="429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658738" y="5864648"/>
            <a:ext cx="5508" cy="33050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686279" y="3787966"/>
            <a:ext cx="5508" cy="33050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664246" y="4559148"/>
            <a:ext cx="5508" cy="33050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818920" y="3953218"/>
            <a:ext cx="18288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86418" y="5781655"/>
            <a:ext cx="79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761781" y="4880472"/>
            <a:ext cx="6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899866" y="1934481"/>
            <a:ext cx="49266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b="1" dirty="0"/>
              <a:t>Цикл </a:t>
            </a:r>
            <a:r>
              <a:rPr lang="ru-RU" b="1" dirty="0" err="1"/>
              <a:t>do</a:t>
            </a:r>
            <a:r>
              <a:rPr lang="ru-RU" b="1" dirty="0"/>
              <a:t>…</a:t>
            </a:r>
            <a:r>
              <a:rPr lang="ru-RU" b="1" dirty="0" err="1"/>
              <a:t>while</a:t>
            </a:r>
            <a:r>
              <a:rPr lang="ru-RU" dirty="0"/>
              <a:t> (делай — пока) в C# — это версия</a:t>
            </a:r>
            <a:r>
              <a:rPr lang="ru-RU" i="1" dirty="0"/>
              <a:t> </a:t>
            </a:r>
            <a:r>
              <a:rPr lang="ru-RU" i="1" dirty="0" err="1"/>
              <a:t>while</a:t>
            </a:r>
            <a:r>
              <a:rPr lang="ru-RU" dirty="0"/>
              <a:t> с </a:t>
            </a:r>
            <a:r>
              <a:rPr lang="ru-RU" dirty="0" err="1"/>
              <a:t>постпроверкой</a:t>
            </a:r>
            <a:r>
              <a:rPr lang="ru-RU" dirty="0"/>
              <a:t> условия. Это значит, что условие цикла проверяется </a:t>
            </a:r>
            <a:r>
              <a:rPr lang="ru-RU" i="1" dirty="0"/>
              <a:t>после</a:t>
            </a:r>
            <a:r>
              <a:rPr lang="ru-RU" dirty="0"/>
              <a:t> выполнения тела цикла.</a:t>
            </a:r>
          </a:p>
          <a:p>
            <a:pPr fontAlgn="base"/>
            <a:r>
              <a:rPr lang="ru-RU" dirty="0"/>
              <a:t>Следовательно, циклы</a:t>
            </a:r>
            <a:r>
              <a:rPr lang="ru-RU" i="1" dirty="0"/>
              <a:t> </a:t>
            </a:r>
            <a:r>
              <a:rPr lang="ru-RU" i="1" dirty="0" err="1"/>
              <a:t>do</a:t>
            </a:r>
            <a:r>
              <a:rPr lang="ru-RU" i="1" dirty="0"/>
              <a:t>…</a:t>
            </a:r>
            <a:r>
              <a:rPr lang="ru-RU" i="1" dirty="0" err="1"/>
              <a:t>while</a:t>
            </a:r>
            <a:r>
              <a:rPr lang="ru-RU" dirty="0"/>
              <a:t> удобны в тех ситуациях, когда блок операторов должен быть выполнен как минимум </a:t>
            </a:r>
            <a:r>
              <a:rPr lang="ru-RU" i="1" dirty="0"/>
              <a:t>однажды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Ниже приведена общая форма оператора цикла </a:t>
            </a:r>
            <a:r>
              <a:rPr lang="ru-RU" i="1" dirty="0" err="1"/>
              <a:t>do-while</a:t>
            </a:r>
            <a:r>
              <a:rPr lang="ru-RU" dirty="0" smtClean="0"/>
              <a:t>:</a:t>
            </a:r>
            <a:endParaRPr lang="en-US" dirty="0" smtClean="0"/>
          </a:p>
          <a:p>
            <a:pPr fontAlgn="base"/>
            <a:endParaRPr lang="ru-RU" dirty="0"/>
          </a:p>
          <a:p>
            <a:pPr fontAlgn="base"/>
            <a:r>
              <a:rPr lang="ru-RU" b="1" i="1" dirty="0" err="1"/>
              <a:t>do</a:t>
            </a:r>
            <a:r>
              <a:rPr lang="ru-RU" b="1" i="1" dirty="0"/>
              <a:t> {операторы;} </a:t>
            </a:r>
            <a:r>
              <a:rPr lang="ru-RU" b="1" i="1" dirty="0" err="1"/>
              <a:t>while</a:t>
            </a:r>
            <a:r>
              <a:rPr lang="ru-RU" b="1" i="1" dirty="0"/>
              <a:t> (условие</a:t>
            </a:r>
            <a:r>
              <a:rPr lang="ru-RU" b="1" i="1" dirty="0" smtClean="0"/>
              <a:t>);</a:t>
            </a:r>
            <a:endParaRPr lang="en-US" b="1" i="1" dirty="0" smtClean="0"/>
          </a:p>
          <a:p>
            <a:pPr fontAlgn="base"/>
            <a:endParaRPr lang="en-US" b="1" i="1" dirty="0" smtClean="0"/>
          </a:p>
          <a:p>
            <a:pPr fontAlgn="base"/>
            <a:r>
              <a:rPr lang="ru-RU" dirty="0"/>
              <a:t>Цикл </a:t>
            </a:r>
            <a:r>
              <a:rPr lang="ru-RU" i="1" dirty="0" err="1"/>
              <a:t>do-while</a:t>
            </a:r>
            <a:r>
              <a:rPr lang="ru-RU" dirty="0"/>
              <a:t> выполняется до тех пор, пока условное выражение истинно.</a:t>
            </a:r>
            <a:endParaRPr lang="ru-RU" b="1" dirty="0"/>
          </a:p>
          <a:p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044847" y="2489812"/>
            <a:ext cx="2655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Задача. Вычислить сумму ряда</a:t>
            </a:r>
            <a:r>
              <a:rPr lang="en-US" sz="1400" b="1" dirty="0" smtClean="0"/>
              <a:t> </a:t>
            </a:r>
            <a:r>
              <a:rPr lang="ru-RU" sz="1400" b="1" dirty="0" smtClean="0"/>
              <a:t>с точностью 0.001.</a:t>
            </a:r>
          </a:p>
          <a:p>
            <a:endParaRPr lang="ru-RU" sz="1400" b="1" dirty="0"/>
          </a:p>
        </p:txBody>
      </p:sp>
      <p:pic>
        <p:nvPicPr>
          <p:cNvPr id="19" name="Рисунок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593" y="3359742"/>
            <a:ext cx="1535430" cy="73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Прямая соединительная линия 12"/>
          <p:cNvCxnSpPr>
            <a:stCxn id="4" idx="1"/>
          </p:cNvCxnSpPr>
          <p:nvPr/>
        </p:nvCxnSpPr>
        <p:spPr>
          <a:xfrm flipH="1">
            <a:off x="853440" y="5372560"/>
            <a:ext cx="1305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818920" y="3953218"/>
            <a:ext cx="0" cy="141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рямоугольник 64"/>
          <p:cNvSpPr/>
          <p:nvPr/>
        </p:nvSpPr>
        <p:spPr>
          <a:xfrm>
            <a:off x="7411139" y="526973"/>
            <a:ext cx="4408328" cy="5904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Блок-схема: знак завершения 1"/>
          <p:cNvSpPr/>
          <p:nvPr/>
        </p:nvSpPr>
        <p:spPr>
          <a:xfrm>
            <a:off x="1994055" y="209321"/>
            <a:ext cx="1531344" cy="440674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Начало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" name="Блок-схема: процесс 2"/>
          <p:cNvSpPr/>
          <p:nvPr/>
        </p:nvSpPr>
        <p:spPr>
          <a:xfrm>
            <a:off x="2080350" y="813413"/>
            <a:ext cx="1367929" cy="47556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s=0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Блок-схема: процесс 3"/>
          <p:cNvSpPr/>
          <p:nvPr/>
        </p:nvSpPr>
        <p:spPr>
          <a:xfrm>
            <a:off x="2082188" y="1417504"/>
            <a:ext cx="1377108" cy="521465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=l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2098712" y="2131764"/>
            <a:ext cx="1327534" cy="55635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l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118909" y="2945176"/>
            <a:ext cx="1274287" cy="1020898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s=</a:t>
            </a:r>
          </a:p>
          <a:p>
            <a:pPr algn="ctr"/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i+l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:=l/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Блок-схема: решение 6"/>
          <p:cNvSpPr/>
          <p:nvPr/>
        </p:nvSpPr>
        <p:spPr>
          <a:xfrm>
            <a:off x="1773715" y="4142342"/>
            <a:ext cx="1949986" cy="78219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&lt;0.001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Блок-схема: данные 7"/>
          <p:cNvSpPr/>
          <p:nvPr/>
        </p:nvSpPr>
        <p:spPr>
          <a:xfrm>
            <a:off x="1837979" y="5122844"/>
            <a:ext cx="1885721" cy="482904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Вывод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1937133" y="5837104"/>
            <a:ext cx="1531344" cy="440674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Конец</a:t>
            </a:r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330450" y="2245801"/>
          <a:ext cx="269530" cy="31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Формула" r:id="rId3" imgW="215640" imgH="253800" progId="Equation.3">
                  <p:embed/>
                </p:oleObj>
              </mc:Choice>
              <mc:Fallback>
                <p:oleObj name="Формула" r:id="rId3" imgW="2156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245801"/>
                        <a:ext cx="269530" cy="317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898890" y="3035089"/>
          <a:ext cx="2698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Формула" r:id="rId5" imgW="215640" imgH="253800" progId="Equation.3">
                  <p:embed/>
                </p:oleObj>
              </mc:Choice>
              <mc:Fallback>
                <p:oleObj name="Формула" r:id="rId5" imgW="21564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890" y="3035089"/>
                        <a:ext cx="26987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431629" y="3537638"/>
          <a:ext cx="2698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Формула" r:id="rId6" imgW="215640" imgH="253800" progId="Equation.3">
                  <p:embed/>
                </p:oleObj>
              </mc:Choice>
              <mc:Fallback>
                <p:oleObj name="Формула" r:id="rId6" imgW="21564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629" y="3537638"/>
                        <a:ext cx="26987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957110" y="3541100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Формула" r:id="rId7" imgW="152280" imgH="279360" progId="Equation.3">
                  <p:embed/>
                </p:oleObj>
              </mc:Choice>
              <mc:Fallback>
                <p:oleObj name="Формула" r:id="rId7" imgW="152280" imgH="279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110" y="3541100"/>
                        <a:ext cx="15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255360" y="4319835"/>
          <a:ext cx="2698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Формула" r:id="rId9" imgW="215640" imgH="253800" progId="Equation.3">
                  <p:embed/>
                </p:oleObj>
              </mc:Choice>
              <mc:Fallback>
                <p:oleObj name="Формула" r:id="rId9" imgW="215640" imgH="253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360" y="4319835"/>
                        <a:ext cx="26987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Прямая соединительная линия 17"/>
          <p:cNvCxnSpPr>
            <a:stCxn id="2" idx="2"/>
            <a:endCxn id="3" idx="0"/>
          </p:cNvCxnSpPr>
          <p:nvPr/>
        </p:nvCxnSpPr>
        <p:spPr>
          <a:xfrm>
            <a:off x="2759727" y="649995"/>
            <a:ext cx="4588" cy="16341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746874" y="1254086"/>
            <a:ext cx="4588" cy="16341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2735857" y="1948149"/>
            <a:ext cx="4588" cy="16341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5" idx="2"/>
            <a:endCxn id="6" idx="0"/>
          </p:cNvCxnSpPr>
          <p:nvPr/>
        </p:nvCxnSpPr>
        <p:spPr>
          <a:xfrm flipH="1">
            <a:off x="2756053" y="2688116"/>
            <a:ext cx="6426" cy="25706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2746874" y="3964235"/>
            <a:ext cx="4588" cy="16341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735857" y="4933721"/>
            <a:ext cx="4588" cy="16341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10" idx="0"/>
          </p:cNvCxnSpPr>
          <p:nvPr/>
        </p:nvCxnSpPr>
        <p:spPr>
          <a:xfrm>
            <a:off x="2699133" y="5607586"/>
            <a:ext cx="3672" cy="22951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1254085" y="2809301"/>
            <a:ext cx="1555216" cy="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54085" y="4151522"/>
            <a:ext cx="528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Нет </a:t>
            </a:r>
            <a:endParaRPr lang="ru-RU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095740" y="4726236"/>
            <a:ext cx="53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Да</a:t>
            </a:r>
            <a:endParaRPr lang="ru-RU" sz="1600" dirty="0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3723701" y="1057618"/>
            <a:ext cx="892366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3765933" y="1650693"/>
            <a:ext cx="892366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3743899" y="2465941"/>
            <a:ext cx="892366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59287" y="815247"/>
            <a:ext cx="165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Сумма</a:t>
            </a:r>
            <a:endParaRPr lang="ru-RU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704201" y="1421175"/>
            <a:ext cx="1938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Порядковый номер</a:t>
            </a:r>
            <a:endParaRPr lang="ru-RU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4748269" y="2291508"/>
            <a:ext cx="1839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ru-RU" sz="1600" dirty="0" smtClean="0"/>
              <a:t>-</a:t>
            </a:r>
            <a:r>
              <a:rPr lang="ru-RU" sz="1600" dirty="0" err="1" smtClean="0"/>
              <a:t>й</a:t>
            </a:r>
            <a:r>
              <a:rPr lang="ru-RU" sz="1600" dirty="0" smtClean="0"/>
              <a:t> член ряда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14428" y="712942"/>
            <a:ext cx="3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614428" y="1232838"/>
            <a:ext cx="3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614428" y="1920073"/>
            <a:ext cx="3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1656663" y="2892357"/>
            <a:ext cx="3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727665" y="3878855"/>
            <a:ext cx="3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727665" y="4829676"/>
            <a:ext cx="3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>
            <a:endCxn id="7" idx="1"/>
          </p:cNvCxnSpPr>
          <p:nvPr/>
        </p:nvCxnSpPr>
        <p:spPr>
          <a:xfrm>
            <a:off x="1167788" y="4527933"/>
            <a:ext cx="605927" cy="55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254085" y="2809301"/>
            <a:ext cx="0" cy="171863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78090" y="649995"/>
            <a:ext cx="43917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С</a:t>
            </a:r>
            <a:r>
              <a:rPr lang="ru-RU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en-US" b="1" u="sng" dirty="0" smtClean="0"/>
          </a:p>
          <a:p>
            <a:r>
              <a:rPr lang="en-US" sz="1200" b="1" dirty="0"/>
              <a:t>using System;</a:t>
            </a:r>
          </a:p>
          <a:p>
            <a:r>
              <a:rPr lang="en-US" sz="1200" b="1" dirty="0"/>
              <a:t>using </a:t>
            </a:r>
            <a:r>
              <a:rPr lang="en-US" sz="1200" b="1" dirty="0" err="1"/>
              <a:t>System.Collections.Generic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using </a:t>
            </a:r>
            <a:r>
              <a:rPr lang="en-US" sz="1200" b="1" dirty="0" err="1"/>
              <a:t>System.Linq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using </a:t>
            </a:r>
            <a:r>
              <a:rPr lang="en-US" sz="1200" b="1" dirty="0" err="1"/>
              <a:t>System.Text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namespace ConsoleApp8</a:t>
            </a:r>
          </a:p>
          <a:p>
            <a:r>
              <a:rPr lang="ru-RU" sz="1200" b="1" dirty="0"/>
              <a:t>{</a:t>
            </a:r>
          </a:p>
          <a:p>
            <a:r>
              <a:rPr lang="en-US" sz="1200" b="1" dirty="0"/>
              <a:t>    class Program</a:t>
            </a:r>
          </a:p>
          <a:p>
            <a:r>
              <a:rPr lang="ru-RU" sz="1200" b="1" dirty="0"/>
              <a:t>    {</a:t>
            </a:r>
          </a:p>
          <a:p>
            <a:r>
              <a:rPr lang="en-US" sz="1200" b="1" dirty="0"/>
              <a:t>        static void Main(string[] </a:t>
            </a:r>
            <a:r>
              <a:rPr lang="en-US" sz="1200" b="1" dirty="0" err="1"/>
              <a:t>args</a:t>
            </a:r>
            <a:r>
              <a:rPr lang="en-US" sz="1200" b="1" dirty="0"/>
              <a:t>)</a:t>
            </a:r>
          </a:p>
          <a:p>
            <a:r>
              <a:rPr lang="ru-RU" sz="1200" b="1" dirty="0"/>
              <a:t>        {</a:t>
            </a:r>
          </a:p>
          <a:p>
            <a:r>
              <a:rPr lang="en-US" sz="1200" b="1" dirty="0"/>
              <a:t>            double </a:t>
            </a:r>
            <a:r>
              <a:rPr lang="en-US" sz="1200" b="1" dirty="0" err="1"/>
              <a:t>i</a:t>
            </a:r>
            <a:r>
              <a:rPr lang="en-US" sz="1200" b="1" dirty="0"/>
              <a:t> = 1.0;</a:t>
            </a:r>
          </a:p>
          <a:p>
            <a:r>
              <a:rPr lang="en-US" sz="1200" b="1" dirty="0"/>
              <a:t>            double s = 0.0, a = 1.0;</a:t>
            </a:r>
          </a:p>
          <a:p>
            <a:r>
              <a:rPr lang="en-US" sz="1200" b="1" dirty="0"/>
              <a:t>            do</a:t>
            </a:r>
          </a:p>
          <a:p>
            <a:r>
              <a:rPr lang="ru-RU" sz="1200" b="1" dirty="0"/>
              <a:t>            {                </a:t>
            </a:r>
          </a:p>
          <a:p>
            <a:endParaRPr lang="ru-RU" sz="1200" b="1" dirty="0"/>
          </a:p>
          <a:p>
            <a:r>
              <a:rPr lang="en-US" sz="1200" b="1" dirty="0"/>
              <a:t>                a = 1 / (</a:t>
            </a:r>
            <a:r>
              <a:rPr lang="en-US" sz="1200" b="1" dirty="0" err="1"/>
              <a:t>i</a:t>
            </a:r>
            <a:r>
              <a:rPr lang="en-US" sz="1200" b="1" dirty="0"/>
              <a:t> * </a:t>
            </a:r>
            <a:r>
              <a:rPr lang="en-US" sz="1200" b="1" dirty="0" err="1"/>
              <a:t>i</a:t>
            </a:r>
            <a:r>
              <a:rPr lang="en-US" sz="1200" b="1" dirty="0"/>
              <a:t>);</a:t>
            </a:r>
          </a:p>
          <a:p>
            <a:r>
              <a:rPr lang="en-US" sz="1200" b="1" dirty="0"/>
              <a:t>                s = s + a;</a:t>
            </a:r>
          </a:p>
          <a:p>
            <a:r>
              <a:rPr lang="en-US" sz="1200" b="1" dirty="0"/>
              <a:t>                </a:t>
            </a:r>
            <a:r>
              <a:rPr lang="en-US" sz="1200" b="1" dirty="0" err="1"/>
              <a:t>i</a:t>
            </a:r>
            <a:r>
              <a:rPr lang="en-US" sz="1200" b="1" dirty="0"/>
              <a:t>++;</a:t>
            </a:r>
          </a:p>
          <a:p>
            <a:r>
              <a:rPr lang="en-US" sz="1200" b="1" dirty="0"/>
              <a:t>                </a:t>
            </a:r>
            <a:r>
              <a:rPr lang="en-US" sz="1200" b="1" dirty="0" err="1"/>
              <a:t>Console.WriteLine</a:t>
            </a:r>
            <a:r>
              <a:rPr lang="en-US" sz="1200" b="1" dirty="0"/>
              <a:t>("i: {0:e}", </a:t>
            </a:r>
            <a:r>
              <a:rPr lang="en-US" sz="1200" b="1" dirty="0" err="1"/>
              <a:t>i</a:t>
            </a:r>
            <a:r>
              <a:rPr lang="en-US" sz="1200" b="1" dirty="0"/>
              <a:t>);</a:t>
            </a:r>
          </a:p>
          <a:p>
            <a:r>
              <a:rPr lang="en-US" sz="1200" b="1" dirty="0"/>
              <a:t>                </a:t>
            </a:r>
            <a:r>
              <a:rPr lang="en-US" sz="1200" b="1" dirty="0" err="1"/>
              <a:t>Console.WriteLine</a:t>
            </a:r>
            <a:r>
              <a:rPr lang="en-US" sz="1200" b="1" dirty="0"/>
              <a:t>("a: {0:e}", a);</a:t>
            </a:r>
          </a:p>
          <a:p>
            <a:r>
              <a:rPr lang="en-US" sz="1200" b="1" dirty="0"/>
              <a:t>                </a:t>
            </a:r>
            <a:r>
              <a:rPr lang="en-US" sz="1200" b="1" dirty="0" err="1"/>
              <a:t>Console.WriteLine</a:t>
            </a:r>
            <a:r>
              <a:rPr lang="en-US" sz="1200" b="1" dirty="0"/>
              <a:t>("s: {0:e}", s);</a:t>
            </a:r>
          </a:p>
          <a:p>
            <a:r>
              <a:rPr lang="en-US" sz="1200" b="1" dirty="0"/>
              <a:t>                </a:t>
            </a:r>
            <a:r>
              <a:rPr lang="en-US" sz="1200" b="1" dirty="0" err="1"/>
              <a:t>Console.ReadKey</a:t>
            </a:r>
            <a:r>
              <a:rPr lang="en-US" sz="1200" b="1" dirty="0"/>
              <a:t>();</a:t>
            </a:r>
          </a:p>
          <a:p>
            <a:r>
              <a:rPr lang="en-US" sz="1200" b="1" dirty="0"/>
              <a:t>            } while (a &gt;= 0.001);</a:t>
            </a:r>
          </a:p>
          <a:p>
            <a:r>
              <a:rPr lang="en-US" sz="1200" b="1" dirty="0"/>
              <a:t>            </a:t>
            </a:r>
            <a:r>
              <a:rPr lang="en-US" sz="1200" b="1" dirty="0" err="1"/>
              <a:t>Console.WriteLine</a:t>
            </a:r>
            <a:r>
              <a:rPr lang="en-US" sz="1200" b="1" dirty="0"/>
              <a:t>("</a:t>
            </a:r>
            <a:r>
              <a:rPr lang="ru-RU" sz="1200" b="1" dirty="0"/>
              <a:t>Сумма чисел: {0:</a:t>
            </a:r>
            <a:r>
              <a:rPr lang="en-US" sz="1200" b="1" dirty="0"/>
              <a:t>f}", s);</a:t>
            </a:r>
          </a:p>
          <a:p>
            <a:r>
              <a:rPr lang="en-US" sz="1200" b="1" dirty="0"/>
              <a:t>            </a:t>
            </a:r>
            <a:r>
              <a:rPr lang="en-US" sz="1200" b="1" dirty="0" err="1"/>
              <a:t>Console.ReadKey</a:t>
            </a:r>
            <a:r>
              <a:rPr lang="en-US" sz="1200" b="1" dirty="0"/>
              <a:t>();</a:t>
            </a:r>
          </a:p>
          <a:p>
            <a:r>
              <a:rPr lang="ru-RU" sz="1200" b="1" dirty="0"/>
              <a:t>        }</a:t>
            </a:r>
          </a:p>
          <a:p>
            <a:r>
              <a:rPr lang="ru-RU" sz="1200" b="1" dirty="0"/>
              <a:t>    }</a:t>
            </a:r>
          </a:p>
          <a:p>
            <a:r>
              <a:rPr lang="ru-RU" sz="1200" b="1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Структура «цикл с параметром»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709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Состоит из блока модификации  (заголовок цикла) и функционального блока  (тела цикла). Данную структуру рекомендуется использовать, когда заранее известно число повторений тела цикла.</a:t>
            </a:r>
          </a:p>
          <a:p>
            <a:endParaRPr lang="ru-RU" sz="1600" dirty="0"/>
          </a:p>
        </p:txBody>
      </p:sp>
      <p:sp>
        <p:nvSpPr>
          <p:cNvPr id="5" name="Шестиугольник 4"/>
          <p:cNvSpPr/>
          <p:nvPr/>
        </p:nvSpPr>
        <p:spPr>
          <a:xfrm>
            <a:off x="1287519" y="2743200"/>
            <a:ext cx="1809674" cy="870332"/>
          </a:xfrm>
          <a:prstGeom prst="hexagon">
            <a:avLst/>
          </a:prstGeom>
          <a:solidFill>
            <a:schemeClr val="accent2"/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Заголовок цикла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6259" y="4076242"/>
            <a:ext cx="1432193" cy="56185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тело цикла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192357" y="2192357"/>
            <a:ext cx="0" cy="55084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endCxn id="6" idx="0"/>
          </p:cNvCxnSpPr>
          <p:nvPr/>
        </p:nvCxnSpPr>
        <p:spPr>
          <a:xfrm>
            <a:off x="2179504" y="3600679"/>
            <a:ext cx="12852" cy="47556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168487" y="4636265"/>
            <a:ext cx="1836" cy="42047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5" idx="0"/>
          </p:cNvCxnSpPr>
          <p:nvPr/>
        </p:nvCxnSpPr>
        <p:spPr>
          <a:xfrm>
            <a:off x="3097193" y="3178366"/>
            <a:ext cx="49430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00680" y="3182039"/>
            <a:ext cx="1836" cy="20289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2313542" y="5199961"/>
            <a:ext cx="1277958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333740" y="5198126"/>
            <a:ext cx="0" cy="55084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5" idx="3"/>
          </p:cNvCxnSpPr>
          <p:nvPr/>
        </p:nvCxnSpPr>
        <p:spPr>
          <a:xfrm>
            <a:off x="627961" y="3178366"/>
            <a:ext cx="65955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4546" y="2236424"/>
            <a:ext cx="3128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Python:</a:t>
            </a:r>
            <a:endParaRPr lang="ru-RU" sz="1400" b="1" dirty="0" smtClean="0">
              <a:solidFill>
                <a:srgbClr val="C00000"/>
              </a:solidFill>
            </a:endParaRPr>
          </a:p>
          <a:p>
            <a:endParaRPr lang="en-US" sz="1400" b="1" dirty="0" smtClean="0"/>
          </a:p>
          <a:p>
            <a:r>
              <a:rPr lang="en-US" sz="1400" b="1" dirty="0"/>
              <a:t>for &lt;variable&gt; in &lt;object&gt;:</a:t>
            </a:r>
          </a:p>
          <a:p>
            <a:r>
              <a:rPr lang="en-US" sz="1400" b="1" dirty="0"/>
              <a:t>    &lt;statements1&gt;</a:t>
            </a:r>
          </a:p>
          <a:p>
            <a:r>
              <a:rPr lang="en-US" sz="1400" b="1" dirty="0"/>
              <a:t>    if &lt;condition1&gt;: break</a:t>
            </a:r>
          </a:p>
          <a:p>
            <a:r>
              <a:rPr lang="en-US" sz="1400" b="1" dirty="0"/>
              <a:t>    if &lt;condition2&gt;: continue</a:t>
            </a:r>
          </a:p>
          <a:p>
            <a:r>
              <a:rPr lang="en-US" sz="1400" b="1" dirty="0"/>
              <a:t>else:</a:t>
            </a:r>
          </a:p>
          <a:p>
            <a:r>
              <a:rPr lang="en-US" sz="1400" b="1" dirty="0"/>
              <a:t>    &lt;statements2&gt;</a:t>
            </a:r>
          </a:p>
          <a:p>
            <a:endParaRPr lang="ru-RU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69100" y="2192357"/>
            <a:ext cx="5168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С</a:t>
            </a:r>
            <a:r>
              <a:rPr lang="ru-RU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ru-RU" sz="1400" b="1" dirty="0" smtClean="0">
              <a:solidFill>
                <a:srgbClr val="C00000"/>
              </a:solidFill>
            </a:endParaRPr>
          </a:p>
          <a:p>
            <a:endParaRPr lang="en-US" sz="1400" b="1" dirty="0" smtClean="0">
              <a:solidFill>
                <a:srgbClr val="C00000"/>
              </a:solidFill>
            </a:endParaRPr>
          </a:p>
          <a:p>
            <a:r>
              <a:rPr lang="en-US" sz="1400" b="1" dirty="0" smtClean="0"/>
              <a:t>f</a:t>
            </a:r>
            <a:r>
              <a:rPr lang="ru-RU" sz="1400" b="1" dirty="0" err="1" smtClean="0"/>
              <a:t>or</a:t>
            </a:r>
            <a:r>
              <a:rPr lang="ru-RU" sz="1400" b="1" dirty="0" smtClean="0"/>
              <a:t> </a:t>
            </a:r>
            <a:r>
              <a:rPr lang="ru-RU" sz="1400" b="1" dirty="0"/>
              <a:t>(инициализатор; условие; итератор) оператор (операторы);</a:t>
            </a:r>
            <a:r>
              <a:rPr lang="ru-RU" sz="1400" b="1" dirty="0" smtClean="0"/>
              <a:t> </a:t>
            </a:r>
            <a:endParaRPr lang="en-US" sz="1400" b="1" dirty="0" smtClean="0"/>
          </a:p>
          <a:p>
            <a:endParaRPr lang="ru-RU" sz="1400" b="1" dirty="0" smtClean="0"/>
          </a:p>
          <a:p>
            <a:endParaRPr lang="ru-RU" sz="1400" b="1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7339529" y="4852797"/>
            <a:ext cx="3231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Задача. Вычислить сумму ряда </a:t>
            </a:r>
            <a:endParaRPr lang="ru-RU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7339790" y="5241064"/>
          <a:ext cx="3364933" cy="63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1" name="Формула" r:id="rId3" imgW="1218960" imgH="228600" progId="Equation.3">
                  <p:embed/>
                </p:oleObj>
              </mc:Choice>
              <mc:Fallback>
                <p:oleObj name="Формула" r:id="rId3" imgW="12189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790" y="5241064"/>
                        <a:ext cx="3364933" cy="63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 flipH="1">
            <a:off x="616945" y="5056742"/>
            <a:ext cx="15515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7961" y="3182039"/>
            <a:ext cx="0" cy="187470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знак завершения 1"/>
          <p:cNvSpPr/>
          <p:nvPr/>
        </p:nvSpPr>
        <p:spPr>
          <a:xfrm>
            <a:off x="2005070" y="264405"/>
            <a:ext cx="1674565" cy="506776"/>
          </a:xfrm>
          <a:prstGeom prst="flowChartTerminator">
            <a:avLst/>
          </a:prstGeom>
          <a:solidFill>
            <a:srgbClr val="9999FF"/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Начало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" name="Блок-схема: данные 2"/>
          <p:cNvSpPr/>
          <p:nvPr/>
        </p:nvSpPr>
        <p:spPr>
          <a:xfrm>
            <a:off x="1893063" y="1046603"/>
            <a:ext cx="1885721" cy="482904"/>
          </a:xfrm>
          <a:prstGeom prst="flowChartInputOutput">
            <a:avLst/>
          </a:prstGeom>
          <a:solidFill>
            <a:srgbClr val="9999FF"/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Ввод 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Блок-схема: процесс 3"/>
          <p:cNvSpPr/>
          <p:nvPr/>
        </p:nvSpPr>
        <p:spPr>
          <a:xfrm>
            <a:off x="2137272" y="1825128"/>
            <a:ext cx="1377108" cy="521465"/>
          </a:xfrm>
          <a:prstGeom prst="flowChartProcess">
            <a:avLst/>
          </a:prstGeom>
          <a:solidFill>
            <a:srgbClr val="9999FF"/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s=0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Шестиугольник 4"/>
          <p:cNvSpPr/>
          <p:nvPr/>
        </p:nvSpPr>
        <p:spPr>
          <a:xfrm>
            <a:off x="2060155" y="2655066"/>
            <a:ext cx="1575411" cy="683045"/>
          </a:xfrm>
          <a:prstGeom prst="hexagon">
            <a:avLst/>
          </a:prstGeom>
          <a:solidFill>
            <a:srgbClr val="9999FF"/>
          </a:solidFill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=</a:t>
            </a:r>
            <a:r>
              <a:rPr lang="en-US" sz="1600" dirty="0" err="1" smtClean="0">
                <a:solidFill>
                  <a:schemeClr val="tx1"/>
                </a:solidFill>
              </a:rPr>
              <a:t>l,N,l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146453" y="3585992"/>
            <a:ext cx="1377108" cy="521465"/>
          </a:xfrm>
          <a:prstGeom prst="flowChartProcess">
            <a:avLst/>
          </a:prstGeom>
          <a:solidFill>
            <a:srgbClr val="9999FF"/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s=s+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Блок-схема: данные 6"/>
          <p:cNvSpPr/>
          <p:nvPr/>
        </p:nvSpPr>
        <p:spPr>
          <a:xfrm>
            <a:off x="1924277" y="4845586"/>
            <a:ext cx="1885721" cy="482904"/>
          </a:xfrm>
          <a:prstGeom prst="flowChartInputOutput">
            <a:avLst/>
          </a:prstGeom>
          <a:solidFill>
            <a:srgbClr val="9999FF"/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Вывод 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2036285" y="5627784"/>
            <a:ext cx="1674565" cy="506776"/>
          </a:xfrm>
          <a:prstGeom prst="flowChartTerminator">
            <a:avLst/>
          </a:prstGeom>
          <a:solidFill>
            <a:srgbClr val="9999FF"/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Конец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9" name="Прямая соединительная линия 8"/>
          <p:cNvCxnSpPr>
            <a:endCxn id="3" idx="1"/>
          </p:cNvCxnSpPr>
          <p:nvPr/>
        </p:nvCxnSpPr>
        <p:spPr>
          <a:xfrm>
            <a:off x="2831335" y="782198"/>
            <a:ext cx="4589" cy="264405"/>
          </a:xfrm>
          <a:prstGeom prst="line">
            <a:avLst/>
          </a:prstGeom>
          <a:ln w="1905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807465" y="1529509"/>
            <a:ext cx="4589" cy="264405"/>
          </a:xfrm>
          <a:prstGeom prst="line">
            <a:avLst/>
          </a:prstGeom>
          <a:ln w="1905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829499" y="2355774"/>
            <a:ext cx="4589" cy="264405"/>
          </a:xfrm>
          <a:prstGeom prst="line">
            <a:avLst/>
          </a:prstGeom>
          <a:ln w="1905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829499" y="3325258"/>
            <a:ext cx="4589" cy="264405"/>
          </a:xfrm>
          <a:prstGeom prst="line">
            <a:avLst/>
          </a:prstGeom>
          <a:ln w="1905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851531" y="5341344"/>
            <a:ext cx="4589" cy="264405"/>
          </a:xfrm>
          <a:prstGeom prst="line">
            <a:avLst/>
          </a:prstGeom>
          <a:ln w="1905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827663" y="4094602"/>
            <a:ext cx="4589" cy="264405"/>
          </a:xfrm>
          <a:prstGeom prst="line">
            <a:avLst/>
          </a:prstGeom>
          <a:ln w="1905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646583" y="2985571"/>
            <a:ext cx="672029" cy="0"/>
          </a:xfrm>
          <a:prstGeom prst="line">
            <a:avLst/>
          </a:prstGeom>
          <a:ln w="1905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4307595" y="2981900"/>
            <a:ext cx="7345" cy="1579083"/>
          </a:xfrm>
          <a:prstGeom prst="line">
            <a:avLst/>
          </a:prstGeom>
          <a:ln w="1905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2831335" y="4538949"/>
            <a:ext cx="1476261" cy="11017"/>
          </a:xfrm>
          <a:prstGeom prst="line">
            <a:avLst/>
          </a:prstGeom>
          <a:ln w="1905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2836844" y="4555475"/>
            <a:ext cx="4589" cy="264405"/>
          </a:xfrm>
          <a:prstGeom prst="line">
            <a:avLst/>
          </a:prstGeom>
          <a:ln w="1905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5" idx="3"/>
          </p:cNvCxnSpPr>
          <p:nvPr/>
        </p:nvCxnSpPr>
        <p:spPr>
          <a:xfrm>
            <a:off x="1046602" y="2996588"/>
            <a:ext cx="1013553" cy="1"/>
          </a:xfrm>
          <a:prstGeom prst="straightConnector1">
            <a:avLst/>
          </a:prstGeom>
          <a:ln w="19050"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985333" y="3668618"/>
          <a:ext cx="385829" cy="319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Формула" r:id="rId3" imgW="203040" imgH="228600" progId="Equation.3">
                  <p:embed/>
                </p:oleObj>
              </mc:Choice>
              <mc:Fallback>
                <p:oleObj name="Формула" r:id="rId3" imgW="2030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333" y="3668618"/>
                        <a:ext cx="385829" cy="319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Прямая соединительная линия 53"/>
          <p:cNvCxnSpPr/>
          <p:nvPr/>
        </p:nvCxnSpPr>
        <p:spPr>
          <a:xfrm>
            <a:off x="4021156" y="1255920"/>
            <a:ext cx="892366" cy="0"/>
          </a:xfrm>
          <a:prstGeom prst="line">
            <a:avLst/>
          </a:prstGeom>
          <a:ln w="19050">
            <a:solidFill>
              <a:srgbClr val="66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4019320" y="2102382"/>
            <a:ext cx="892366" cy="0"/>
          </a:xfrm>
          <a:prstGeom prst="line">
            <a:avLst/>
          </a:prstGeom>
          <a:ln w="19050">
            <a:solidFill>
              <a:srgbClr val="66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68607" y="958467"/>
            <a:ext cx="160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– </a:t>
            </a:r>
            <a:r>
              <a:rPr lang="ru-RU" sz="1400" dirty="0" smtClean="0"/>
              <a:t>количество членов ряда</a:t>
            </a:r>
            <a:endParaRPr lang="ru-RU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935556" y="1806766"/>
            <a:ext cx="1222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</a:t>
            </a:r>
            <a:r>
              <a:rPr lang="ru-RU" sz="1400" dirty="0" smtClean="0"/>
              <a:t>- сумма ряда</a:t>
            </a:r>
            <a:endParaRPr lang="ru-RU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326216" y="1123720"/>
            <a:ext cx="2960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err="1" smtClean="0"/>
              <a:t>алг</a:t>
            </a:r>
            <a:r>
              <a:rPr lang="ru-RU" dirty="0" smtClean="0"/>
              <a:t>  </a:t>
            </a:r>
            <a:r>
              <a:rPr lang="ru-RU" b="1" u="sng" dirty="0" smtClean="0"/>
              <a:t>Сумма</a:t>
            </a:r>
            <a:endParaRPr lang="ru-RU" dirty="0" smtClean="0"/>
          </a:p>
          <a:p>
            <a:r>
              <a:rPr lang="ru-RU" b="1" u="sng" dirty="0" err="1" smtClean="0"/>
              <a:t>нач</a:t>
            </a:r>
            <a:r>
              <a:rPr lang="ru-RU" b="1" u="sng" dirty="0" smtClean="0"/>
              <a:t> </a:t>
            </a:r>
            <a:endParaRPr lang="ru-RU" dirty="0" smtClean="0"/>
          </a:p>
          <a:p>
            <a:r>
              <a:rPr lang="ru-RU" b="1" u="sng" dirty="0" smtClean="0"/>
              <a:t> цел</a:t>
            </a:r>
            <a:r>
              <a:rPr lang="ru-RU" dirty="0" smtClean="0"/>
              <a:t> </a:t>
            </a:r>
            <a:r>
              <a:rPr lang="ru-RU" dirty="0" err="1" smtClean="0"/>
              <a:t>i,n;вещ</a:t>
            </a:r>
            <a:r>
              <a:rPr lang="ru-RU" dirty="0" smtClean="0"/>
              <a:t> s </a:t>
            </a:r>
          </a:p>
          <a:p>
            <a:r>
              <a:rPr lang="ru-RU" dirty="0" smtClean="0"/>
              <a:t>  </a:t>
            </a:r>
            <a:r>
              <a:rPr lang="ru-RU" b="1" u="sng" dirty="0" smtClean="0"/>
              <a:t>вывод</a:t>
            </a:r>
            <a:r>
              <a:rPr lang="ru-RU" dirty="0" smtClean="0"/>
              <a:t> "Введите n:" </a:t>
            </a:r>
          </a:p>
          <a:p>
            <a:r>
              <a:rPr lang="ru-RU" dirty="0" smtClean="0"/>
              <a:t>  </a:t>
            </a:r>
            <a:r>
              <a:rPr lang="ru-RU" b="1" u="sng" dirty="0" smtClean="0"/>
              <a:t>ввод</a:t>
            </a:r>
            <a:r>
              <a:rPr lang="ru-RU" dirty="0" smtClean="0"/>
              <a:t> </a:t>
            </a:r>
            <a:r>
              <a:rPr lang="ru-RU" dirty="0" err="1" smtClean="0"/>
              <a:t>n</a:t>
            </a:r>
            <a:r>
              <a:rPr lang="ru-RU" dirty="0" smtClean="0"/>
              <a:t> </a:t>
            </a:r>
          </a:p>
          <a:p>
            <a:r>
              <a:rPr lang="ru-RU" dirty="0" smtClean="0"/>
              <a:t>   s:=0 </a:t>
            </a:r>
          </a:p>
          <a:p>
            <a:r>
              <a:rPr lang="ru-RU" dirty="0" smtClean="0"/>
              <a:t>     </a:t>
            </a:r>
            <a:r>
              <a:rPr lang="ru-RU" b="1" u="sng" dirty="0" err="1" smtClean="0"/>
              <a:t>нц</a:t>
            </a:r>
            <a:r>
              <a:rPr lang="ru-RU" dirty="0" smtClean="0"/>
              <a:t> </a:t>
            </a:r>
          </a:p>
          <a:p>
            <a:r>
              <a:rPr lang="ru-RU" dirty="0" smtClean="0"/>
              <a:t>       </a:t>
            </a:r>
            <a:r>
              <a:rPr lang="ru-RU" b="1" u="sng" dirty="0" smtClean="0"/>
              <a:t>для</a:t>
            </a:r>
            <a:r>
              <a:rPr lang="ru-RU" dirty="0" smtClean="0"/>
              <a:t> </a:t>
            </a:r>
            <a:r>
              <a:rPr lang="ru-RU" dirty="0" err="1" smtClean="0"/>
              <a:t>i</a:t>
            </a:r>
            <a:r>
              <a:rPr lang="ru-RU" dirty="0" smtClean="0"/>
              <a:t> от 1 до </a:t>
            </a:r>
            <a:r>
              <a:rPr lang="ru-RU" dirty="0" err="1" smtClean="0"/>
              <a:t>n</a:t>
            </a:r>
            <a:r>
              <a:rPr lang="ru-RU" dirty="0" smtClean="0"/>
              <a:t> шаг 1</a:t>
            </a:r>
          </a:p>
          <a:p>
            <a:r>
              <a:rPr lang="ru-RU" dirty="0" smtClean="0"/>
              <a:t>         s:=s+sqrt(i)</a:t>
            </a:r>
          </a:p>
          <a:p>
            <a:r>
              <a:rPr lang="ru-RU" dirty="0" smtClean="0"/>
              <a:t>      </a:t>
            </a:r>
            <a:r>
              <a:rPr lang="ru-RU" b="1" u="sng" dirty="0" err="1" smtClean="0"/>
              <a:t>кц</a:t>
            </a:r>
            <a:r>
              <a:rPr lang="ru-RU" dirty="0" smtClean="0"/>
              <a:t> </a:t>
            </a:r>
          </a:p>
          <a:p>
            <a:r>
              <a:rPr lang="ru-RU" dirty="0" smtClean="0"/>
              <a:t> </a:t>
            </a:r>
            <a:r>
              <a:rPr lang="ru-RU" b="1" u="sng" dirty="0" smtClean="0"/>
              <a:t>вывод</a:t>
            </a:r>
            <a:r>
              <a:rPr lang="ru-RU" dirty="0" smtClean="0"/>
              <a:t> "Сумма </a:t>
            </a:r>
            <a:r>
              <a:rPr lang="ru-RU" dirty="0" err="1" smtClean="0"/>
              <a:t>ряда=</a:t>
            </a:r>
            <a:r>
              <a:rPr lang="ru-RU" dirty="0" smtClean="0"/>
              <a:t>",</a:t>
            </a:r>
            <a:r>
              <a:rPr lang="ru-RU" dirty="0" err="1" smtClean="0"/>
              <a:t>s</a:t>
            </a:r>
            <a:r>
              <a:rPr lang="ru-RU" dirty="0" smtClean="0"/>
              <a:t> </a:t>
            </a:r>
          </a:p>
          <a:p>
            <a:r>
              <a:rPr lang="ru-RU" b="1" u="sng" dirty="0" smtClean="0"/>
              <a:t>кон</a:t>
            </a:r>
            <a:endParaRPr lang="ru-RU" dirty="0" smtClean="0"/>
          </a:p>
          <a:p>
            <a:r>
              <a:rPr lang="ru-RU" b="1" dirty="0" smtClean="0"/>
              <a:t> 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0675" y="782198"/>
            <a:ext cx="29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790675" y="1588059"/>
            <a:ext cx="29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768642" y="2393920"/>
            <a:ext cx="29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805170" y="3310302"/>
            <a:ext cx="29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805170" y="4484651"/>
            <a:ext cx="29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046602" y="4359007"/>
            <a:ext cx="178748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046602" y="2996588"/>
            <a:ext cx="0" cy="13624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3638" y="1454735"/>
            <a:ext cx="485171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С</a:t>
            </a:r>
            <a:r>
              <a:rPr lang="en-US" sz="2000" b="1" dirty="0" smtClean="0"/>
              <a:t>#</a:t>
            </a:r>
            <a:endParaRPr lang="ru-RU" sz="2000" dirty="0" smtClean="0"/>
          </a:p>
          <a:p>
            <a:r>
              <a:rPr lang="en-US" sz="1200" b="1" dirty="0" smtClean="0"/>
              <a:t>using </a:t>
            </a:r>
            <a:r>
              <a:rPr lang="en-US" sz="1200" b="1" dirty="0"/>
              <a:t>System;</a:t>
            </a:r>
          </a:p>
          <a:p>
            <a:r>
              <a:rPr lang="en-US" sz="1200" b="1" dirty="0"/>
              <a:t>using </a:t>
            </a:r>
            <a:r>
              <a:rPr lang="en-US" sz="1200" b="1" dirty="0" err="1"/>
              <a:t>System.Collections.Generic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using </a:t>
            </a:r>
            <a:r>
              <a:rPr lang="en-US" sz="1200" b="1" dirty="0" err="1"/>
              <a:t>System.Linq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using </a:t>
            </a:r>
            <a:r>
              <a:rPr lang="en-US" sz="1200" b="1" dirty="0" err="1"/>
              <a:t>System.Text</a:t>
            </a:r>
            <a:r>
              <a:rPr lang="en-US" sz="1200" b="1" dirty="0"/>
              <a:t>;</a:t>
            </a:r>
          </a:p>
          <a:p>
            <a:endParaRPr lang="ru-RU" sz="1200" b="1" dirty="0"/>
          </a:p>
          <a:p>
            <a:r>
              <a:rPr lang="en-US" sz="1200" b="1" dirty="0"/>
              <a:t>namespace ConsoleApp7</a:t>
            </a:r>
          </a:p>
          <a:p>
            <a:r>
              <a:rPr lang="ru-RU" sz="1200" b="1" dirty="0"/>
              <a:t>{</a:t>
            </a:r>
          </a:p>
          <a:p>
            <a:r>
              <a:rPr lang="en-US" sz="1200" b="1" dirty="0"/>
              <a:t>    class Program</a:t>
            </a:r>
          </a:p>
          <a:p>
            <a:r>
              <a:rPr lang="ru-RU" sz="1200" b="1" dirty="0"/>
              <a:t>    {</a:t>
            </a:r>
          </a:p>
          <a:p>
            <a:r>
              <a:rPr lang="en-US" sz="1200" b="1" dirty="0"/>
              <a:t>        static void Main(string[] </a:t>
            </a:r>
            <a:r>
              <a:rPr lang="en-US" sz="1200" b="1" dirty="0" err="1"/>
              <a:t>args</a:t>
            </a:r>
            <a:r>
              <a:rPr lang="en-US" sz="1200" b="1" dirty="0"/>
              <a:t>)</a:t>
            </a:r>
          </a:p>
          <a:p>
            <a:r>
              <a:rPr lang="ru-RU" sz="1200" b="1" dirty="0"/>
              <a:t>        {</a:t>
            </a:r>
          </a:p>
          <a:p>
            <a:r>
              <a:rPr lang="en-US" sz="1200" b="1" dirty="0"/>
              <a:t>            double s= 0;</a:t>
            </a:r>
          </a:p>
          <a:p>
            <a:r>
              <a:rPr lang="en-US" sz="1200" b="1" dirty="0"/>
              <a:t>            </a:t>
            </a:r>
            <a:r>
              <a:rPr lang="en-US" sz="1200" b="1" dirty="0" err="1"/>
              <a:t>Console.WriteLine</a:t>
            </a:r>
            <a:r>
              <a:rPr lang="en-US" sz="1200" b="1" dirty="0"/>
              <a:t>("</a:t>
            </a:r>
            <a:r>
              <a:rPr lang="ru-RU" sz="1200" b="1" dirty="0"/>
              <a:t>Введите </a:t>
            </a:r>
            <a:r>
              <a:rPr lang="en-US" sz="1200" b="1" dirty="0"/>
              <a:t>n ");</a:t>
            </a:r>
          </a:p>
          <a:p>
            <a:r>
              <a:rPr lang="en-US" sz="1200" b="1" dirty="0"/>
              <a:t>            </a:t>
            </a:r>
            <a:r>
              <a:rPr lang="en-US" sz="1200" b="1" dirty="0" err="1"/>
              <a:t>int</a:t>
            </a:r>
            <a:r>
              <a:rPr lang="en-US" sz="1200" b="1" dirty="0"/>
              <a:t> n = Convert.ToInt32(</a:t>
            </a:r>
            <a:r>
              <a:rPr lang="en-US" sz="1200" b="1" dirty="0" err="1"/>
              <a:t>Console.ReadLine</a:t>
            </a:r>
            <a:r>
              <a:rPr lang="en-US" sz="1200" b="1" dirty="0"/>
              <a:t>());</a:t>
            </a:r>
          </a:p>
          <a:p>
            <a:r>
              <a:rPr lang="nn-NO" sz="1200" b="1" dirty="0"/>
              <a:t>            for (int i = 1; i &lt;= n; i++)</a:t>
            </a:r>
          </a:p>
          <a:p>
            <a:r>
              <a:rPr lang="ru-RU" sz="1200" b="1" dirty="0"/>
              <a:t>            {</a:t>
            </a:r>
          </a:p>
          <a:p>
            <a:r>
              <a:rPr lang="en-US" sz="1200" b="1" dirty="0"/>
              <a:t>                s = s + </a:t>
            </a:r>
            <a:r>
              <a:rPr lang="en-US" sz="1200" b="1" dirty="0" err="1"/>
              <a:t>Math.Sqrt</a:t>
            </a:r>
            <a:r>
              <a:rPr lang="en-US" sz="1200" b="1" dirty="0"/>
              <a:t>(</a:t>
            </a:r>
            <a:r>
              <a:rPr lang="en-US" sz="1200" b="1" dirty="0" err="1"/>
              <a:t>i</a:t>
            </a:r>
            <a:r>
              <a:rPr lang="en-US" sz="1200" b="1" dirty="0"/>
              <a:t>);</a:t>
            </a:r>
          </a:p>
          <a:p>
            <a:r>
              <a:rPr lang="ru-RU" sz="1200" b="1" dirty="0"/>
              <a:t>               </a:t>
            </a:r>
            <a:r>
              <a:rPr lang="ru-RU" sz="1200" b="1" dirty="0" smtClean="0"/>
              <a:t>              </a:t>
            </a:r>
            <a:endParaRPr lang="ru-RU" sz="1200" b="1" dirty="0"/>
          </a:p>
          <a:p>
            <a:r>
              <a:rPr lang="ru-RU" sz="1200" b="1" dirty="0"/>
              <a:t>            }</a:t>
            </a:r>
          </a:p>
          <a:p>
            <a:endParaRPr lang="ru-RU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30012" y="1547069"/>
            <a:ext cx="3601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Python</a:t>
            </a:r>
          </a:p>
          <a:p>
            <a:r>
              <a:rPr lang="en-US" dirty="0"/>
              <a:t>import math</a:t>
            </a:r>
          </a:p>
          <a:p>
            <a:r>
              <a:rPr lang="en-US" dirty="0"/>
              <a:t>n=input("</a:t>
            </a:r>
            <a:r>
              <a:rPr lang="ru-RU" dirty="0"/>
              <a:t>Введите </a:t>
            </a:r>
            <a:r>
              <a:rPr lang="en-US" dirty="0"/>
              <a:t>n: ")</a:t>
            </a:r>
          </a:p>
          <a:p>
            <a:r>
              <a:rPr lang="en-US" dirty="0"/>
              <a:t>n=</a:t>
            </a:r>
            <a:r>
              <a:rPr lang="en-US" dirty="0" err="1"/>
              <a:t>int</a:t>
            </a:r>
            <a:r>
              <a:rPr lang="en-US" dirty="0"/>
              <a:t>(n)</a:t>
            </a:r>
          </a:p>
          <a:p>
            <a:r>
              <a:rPr lang="en-US" dirty="0"/>
              <a:t>S=0.000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range(n+1):</a:t>
            </a:r>
          </a:p>
          <a:p>
            <a:r>
              <a:rPr lang="en-US" dirty="0"/>
              <a:t>    S = S +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("Сумма ряда: %.2f" % (S))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65355" y="1454735"/>
            <a:ext cx="34129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err="1"/>
              <a:t>Console.WriteLine</a:t>
            </a:r>
            <a:r>
              <a:rPr lang="en-US" sz="1400" b="1" dirty="0"/>
              <a:t>("s={0:0.##}", s);</a:t>
            </a:r>
          </a:p>
          <a:p>
            <a:r>
              <a:rPr lang="en-US" sz="1400" b="1" dirty="0"/>
              <a:t>            </a:t>
            </a:r>
            <a:r>
              <a:rPr lang="en-US" sz="1400" b="1" dirty="0" err="1"/>
              <a:t>Console.ReadKey</a:t>
            </a:r>
            <a:r>
              <a:rPr lang="en-US" sz="1400" b="1" dirty="0"/>
              <a:t>();</a:t>
            </a:r>
          </a:p>
          <a:p>
            <a:endParaRPr lang="ru-RU" sz="1400" b="1" dirty="0"/>
          </a:p>
          <a:p>
            <a:r>
              <a:rPr lang="ru-RU" sz="1400" b="1" dirty="0"/>
              <a:t>        }</a:t>
            </a:r>
          </a:p>
          <a:p>
            <a:r>
              <a:rPr lang="ru-RU" sz="1400" b="1" dirty="0"/>
              <a:t>    }</a:t>
            </a:r>
          </a:p>
          <a:p>
            <a:r>
              <a:rPr lang="ru-RU" sz="14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Благодарю за внимание.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060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представления алгоритма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664487610"/>
              </p:ext>
            </p:extLst>
          </p:nvPr>
        </p:nvGraphicFramePr>
        <p:xfrm>
          <a:off x="3647685" y="1630680"/>
          <a:ext cx="8283582" cy="4017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3" y="2345490"/>
            <a:ext cx="3162942" cy="316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представления алгоритма</a:t>
            </a:r>
            <a:endParaRPr lang="ru-RU" dirty="0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43" y="2254050"/>
            <a:ext cx="1830269" cy="18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010212" y="1295400"/>
            <a:ext cx="9937948" cy="51614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rgbClr val="002060"/>
                </a:solidFill>
              </a:rPr>
              <a:t>Псевдокод </a:t>
            </a:r>
            <a:r>
              <a:rPr lang="ru-RU" b="1" dirty="0">
                <a:solidFill>
                  <a:srgbClr val="002060"/>
                </a:solidFill>
              </a:rPr>
              <a:t>представляет собой систему обозначений и правил, предназначенную для единообразной записи алгоритмов. Он занимает промежуточное положение между естественными и формальными языками</a:t>
            </a:r>
            <a:r>
              <a:rPr lang="ru-RU" b="1" dirty="0" smtClean="0">
                <a:solidFill>
                  <a:srgbClr val="7030A0"/>
                </a:solidFill>
              </a:rPr>
              <a:t>.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 </a:t>
            </a:r>
          </a:p>
          <a:p>
            <a:r>
              <a:rPr lang="ru-RU" b="1" dirty="0">
                <a:solidFill>
                  <a:srgbClr val="002060"/>
                </a:solidFill>
              </a:rPr>
              <a:t>Пример записи на псевдокоде алгоритма Евклида для нахождения наибольшего общего делителя двух натуральных чисел: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    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Алгоритм </a:t>
            </a:r>
            <a:r>
              <a:rPr lang="ru-RU" b="1" i="1" dirty="0">
                <a:solidFill>
                  <a:srgbClr val="7030A0"/>
                </a:solidFill>
              </a:rPr>
              <a:t>ЕВКЛИД</a:t>
            </a:r>
            <a:r>
              <a:rPr lang="ru-RU" b="1" dirty="0">
                <a:solidFill>
                  <a:srgbClr val="7030A0"/>
                </a:solidFill>
              </a:rPr>
              <a:t>;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    начало</a:t>
            </a:r>
            <a:endParaRPr lang="ru-RU" b="1" dirty="0">
              <a:solidFill>
                <a:srgbClr val="7030A0"/>
              </a:solidFill>
            </a:endParaRPr>
          </a:p>
          <a:p>
            <a:r>
              <a:rPr lang="ru-RU" b="1" dirty="0" smtClean="0">
                <a:solidFill>
                  <a:srgbClr val="7030A0"/>
                </a:solidFill>
              </a:rPr>
              <a:t>    пока </a:t>
            </a:r>
            <a:r>
              <a:rPr lang="ru-RU" dirty="0">
                <a:solidFill>
                  <a:srgbClr val="7030A0"/>
                </a:solidFill>
              </a:rPr>
              <a:t>первое число не равно второму числу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    начало</a:t>
            </a:r>
            <a:endParaRPr lang="ru-RU" b="1" dirty="0">
              <a:solidFill>
                <a:srgbClr val="7030A0"/>
              </a:solidFill>
            </a:endParaRPr>
          </a:p>
          <a:p>
            <a:r>
              <a:rPr lang="ru-RU" b="1" dirty="0" smtClean="0">
                <a:solidFill>
                  <a:srgbClr val="7030A0"/>
                </a:solidFill>
              </a:rPr>
              <a:t>    если </a:t>
            </a:r>
            <a:r>
              <a:rPr lang="ru-RU" dirty="0">
                <a:solidFill>
                  <a:srgbClr val="7030A0"/>
                </a:solidFill>
              </a:rPr>
              <a:t>первое число больше второго числа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    то </a:t>
            </a:r>
            <a:r>
              <a:rPr lang="ru-RU" dirty="0">
                <a:solidFill>
                  <a:srgbClr val="7030A0"/>
                </a:solidFill>
              </a:rPr>
              <a:t>заменить первое число на разность первого </a:t>
            </a:r>
            <a:r>
              <a:rPr lang="ru-RU" dirty="0" smtClean="0">
                <a:solidFill>
                  <a:srgbClr val="7030A0"/>
                </a:solidFill>
              </a:rPr>
              <a:t>и второго </a:t>
            </a:r>
            <a:r>
              <a:rPr lang="ru-RU" dirty="0">
                <a:solidFill>
                  <a:srgbClr val="7030A0"/>
                </a:solidFill>
              </a:rPr>
              <a:t>чисел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    иначе </a:t>
            </a:r>
            <a:r>
              <a:rPr lang="ru-RU" dirty="0">
                <a:solidFill>
                  <a:srgbClr val="7030A0"/>
                </a:solidFill>
              </a:rPr>
              <a:t>заменить второе число на разность </a:t>
            </a:r>
            <a:r>
              <a:rPr lang="ru-RU" dirty="0" smtClean="0">
                <a:solidFill>
                  <a:srgbClr val="7030A0"/>
                </a:solidFill>
              </a:rPr>
              <a:t>второго и </a:t>
            </a:r>
            <a:r>
              <a:rPr lang="ru-RU" dirty="0">
                <a:solidFill>
                  <a:srgbClr val="7030A0"/>
                </a:solidFill>
              </a:rPr>
              <a:t>первого чисел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    все</a:t>
            </a:r>
            <a:endParaRPr lang="ru-RU" b="1" dirty="0">
              <a:solidFill>
                <a:srgbClr val="7030A0"/>
              </a:solidFill>
            </a:endParaRPr>
          </a:p>
          <a:p>
            <a:r>
              <a:rPr lang="ru-RU" b="1" dirty="0" smtClean="0">
                <a:solidFill>
                  <a:srgbClr val="7030A0"/>
                </a:solidFill>
              </a:rPr>
              <a:t>   взять </a:t>
            </a:r>
            <a:r>
              <a:rPr lang="ru-RU" dirty="0">
                <a:solidFill>
                  <a:srgbClr val="7030A0"/>
                </a:solidFill>
              </a:rPr>
              <a:t>первое число в качестве ответа;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 конец</a:t>
            </a:r>
            <a:endParaRPr lang="ru-RU" b="1" dirty="0">
              <a:solidFill>
                <a:srgbClr val="7030A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Виды вычислительных процессов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48588142"/>
              </p:ext>
            </p:extLst>
          </p:nvPr>
        </p:nvGraphicFramePr>
        <p:xfrm>
          <a:off x="402336" y="1466491"/>
          <a:ext cx="11789664" cy="5391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6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+mn-lt"/>
                <a:cs typeface="Times New Roman" panose="02020603050405020304" pitchFamily="18" charset="0"/>
              </a:rPr>
              <a:t>Структуры </a:t>
            </a:r>
            <a:r>
              <a:rPr lang="ru-RU" sz="3200" b="1" dirty="0" smtClean="0">
                <a:latin typeface="+mn-lt"/>
                <a:cs typeface="Times New Roman" panose="02020603050405020304" pitchFamily="18" charset="0"/>
              </a:rPr>
              <a:t>алгоритмов</a:t>
            </a:r>
            <a:endParaRPr lang="ru-RU"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342900" indent="-342900">
              <a:buNone/>
            </a:pP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Простые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</a:t>
            </a:r>
          </a:p>
          <a:p>
            <a:pPr marL="342900" indent="-342900">
              <a:buNone/>
            </a:pP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Составные команды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следования</a:t>
            </a:r>
          </a:p>
          <a:p>
            <a:pPr marL="0" indent="0">
              <a:buNone/>
            </a:pP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ветвления</a:t>
            </a:r>
          </a:p>
          <a:p>
            <a:pPr marL="0" indent="0">
              <a:buNone/>
            </a:pP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повторения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(цикла</a:t>
            </a: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2.3.1. </a:t>
            </a: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Бесконечный цикл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2.3.2. </a:t>
            </a: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повторения с предусловием (</a:t>
            </a: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цикл–пока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2.3.3. </a:t>
            </a: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цикла с постусловием (цикл – до</a:t>
            </a: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2.3.4. </a:t>
            </a: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параметром</a:t>
            </a:r>
            <a:endParaRPr lang="ru-RU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 smtClean="0"/>
              <a:t>                   </a:t>
            </a:r>
            <a:endParaRPr lang="ru-RU" sz="1600" dirty="0"/>
          </a:p>
          <a:p>
            <a:pPr marL="0" indent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806" y="1449126"/>
            <a:ext cx="4155701" cy="235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5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1. Простые команды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919472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r>
              <a:rPr lang="ru-RU" sz="1800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Простая команда </a:t>
            </a: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является элементарной структурной единицей любого алгоритма. Она обозначает один элементарный шаг переработки или передачи информации. При исполнении алгоритма переработка информации состоит в изменении значений величин, которыми оперирует алгоритм. Все величины подразделяют на постоянные (константы) и переменные. Значение константы не может быть изменено в процессе исполнения алгоритма в отличие от переменных величин, значения которых могут быть изменены. Для обозначения величин используются </a:t>
            </a:r>
            <a:r>
              <a:rPr lang="ru-RU" sz="1800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имена</a:t>
            </a: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или </a:t>
            </a:r>
            <a:r>
              <a:rPr lang="ru-RU" sz="1800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идентификаторы</a:t>
            </a: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. Как правило, в качестве идентификаторов используют последовательности букв, цифр и других допустимых символов.</a:t>
            </a: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/>
            </a:pP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Значение переменной может быть изменено, например, с помощью команды присваивания:</a:t>
            </a:r>
          </a:p>
          <a:p>
            <a:pPr marL="0" lv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r>
              <a:rPr lang="ru-RU" sz="1800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&lt;идентификатор&gt; = &lt;выражение&gt;</a:t>
            </a:r>
            <a:endParaRPr lang="ru-RU" sz="1800" dirty="0" smtClean="0">
              <a:solidFill>
                <a:schemeClr val="accent6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/>
            </a:pP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Переменной величине может быть присвоено новое значение и при выполнении исполнителем алгоритма команды ввода, которая предполагает получение исполнителем значения от внешнего источника информации. Например, команда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: </a:t>
            </a:r>
            <a:r>
              <a:rPr lang="ru-RU" sz="1800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ввод (</a:t>
            </a:r>
            <a:r>
              <a:rPr lang="ru-RU" sz="1800" b="1" dirty="0" err="1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x,y,z</a:t>
            </a:r>
            <a:r>
              <a:rPr lang="ru-RU" sz="1800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)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означает получение исполнителем от внешнего источника трех значений, которые должны быть присвоены переменным </a:t>
            </a:r>
            <a:r>
              <a:rPr lang="ru-RU" sz="1800" b="1" dirty="0" err="1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ru-RU" sz="1800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ru-RU" sz="1800" b="1" dirty="0" err="1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y</a:t>
            </a: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 и </a:t>
            </a:r>
            <a:r>
              <a:rPr lang="ru-RU" sz="1800" b="1" dirty="0" err="1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z</a:t>
            </a: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/>
            </a:pP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Аналогичная команда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1800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вывод (</a:t>
            </a:r>
            <a:r>
              <a:rPr lang="ru-RU" sz="1800" b="1" dirty="0" err="1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m,n</a:t>
            </a:r>
            <a:r>
              <a:rPr lang="ru-RU" sz="1800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)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означает передачу исполнителем значений переменных </a:t>
            </a:r>
            <a:r>
              <a:rPr lang="ru-RU" sz="1800" b="1" dirty="0" err="1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m</a:t>
            </a: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 и </a:t>
            </a:r>
            <a:r>
              <a:rPr lang="ru-RU" sz="1800" b="1" dirty="0" err="1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 внешнему приемнику </a:t>
            </a:r>
            <a:r>
              <a:rPr lang="ru-RU" sz="1800" dirty="0" err="1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информации.Простая</a:t>
            </a: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команда при графическом способе записи алгоритмов представляется в виде функционального блока, имеющего один вход и один выход, например:</a:t>
            </a: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/>
            </a:pPr>
            <a:endParaRPr lang="ru-RU" sz="14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p:pic>
        <p:nvPicPr>
          <p:cNvPr id="4" name="Рисунок 3" descr="https://studfiles.net/html/2706/313/html_muEHksGicu.3aLG/img-4A4tj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334" y="2982517"/>
            <a:ext cx="1302815" cy="100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49217" y="827834"/>
            <a:ext cx="10515600" cy="7475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2. 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Составные команды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</a:t>
            </a:r>
            <a:endParaRPr lang="ru-RU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40449458"/>
              </p:ext>
            </p:extLst>
          </p:nvPr>
        </p:nvGraphicFramePr>
        <p:xfrm>
          <a:off x="984068" y="1463039"/>
          <a:ext cx="10136777" cy="3701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6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Интеграция СЭД</Template>
  <TotalTime>1749</TotalTime>
  <Words>4136</Words>
  <Application>Microsoft Office PowerPoint</Application>
  <PresentationFormat>Широкоэкранный</PresentationFormat>
  <Paragraphs>631</Paragraphs>
  <Slides>39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 Math</vt:lpstr>
      <vt:lpstr>Georgia</vt:lpstr>
      <vt:lpstr>Times New Roman</vt:lpstr>
      <vt:lpstr>Wingdings</vt:lpstr>
      <vt:lpstr>Wingdings 2</vt:lpstr>
      <vt:lpstr>Официальная</vt:lpstr>
      <vt:lpstr>Формула</vt:lpstr>
      <vt:lpstr>Алгоритмы </vt:lpstr>
      <vt:lpstr> Понятие исполнителя алгоритма</vt:lpstr>
      <vt:lpstr>Свойства алгоритма</vt:lpstr>
      <vt:lpstr>Виды представления алгоритма</vt:lpstr>
      <vt:lpstr>Виды представления алгоритма</vt:lpstr>
      <vt:lpstr> Виды вычислительных процессов</vt:lpstr>
      <vt:lpstr>Структуры алгоритмов</vt:lpstr>
      <vt:lpstr>1. Простые команды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КОМПОЗИЦИИ БАЗОВЫХ СТРУКТУР</vt:lpstr>
      <vt:lpstr>Презентация PowerPoint</vt:lpstr>
      <vt:lpstr>Графические знаки основных блоков, применяемых в блок-схемах алгоритмов.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«следование»  </vt:lpstr>
      <vt:lpstr>Презентация PowerPoint</vt:lpstr>
      <vt:lpstr>Структура ветвления</vt:lpstr>
      <vt:lpstr>Презентация PowerPoint</vt:lpstr>
      <vt:lpstr>Презентация PowerPoint</vt:lpstr>
      <vt:lpstr>Структура «цикл»</vt:lpstr>
      <vt:lpstr>Структура «цикла с предусловием»</vt:lpstr>
      <vt:lpstr>Презентация PowerPoint</vt:lpstr>
      <vt:lpstr>Структура «цикл с постусловием» (до)</vt:lpstr>
      <vt:lpstr>Презентация PowerPoint</vt:lpstr>
      <vt:lpstr>Структура «цикл с параметром»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</dc:title>
  <dc:creator>Student</dc:creator>
  <cp:lastModifiedBy>student</cp:lastModifiedBy>
  <cp:revision>146</cp:revision>
  <dcterms:created xsi:type="dcterms:W3CDTF">2018-01-15T10:38:55Z</dcterms:created>
  <dcterms:modified xsi:type="dcterms:W3CDTF">2020-09-04T09:28:49Z</dcterms:modified>
</cp:coreProperties>
</file>