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4" r:id="rId4"/>
    <p:sldId id="266" r:id="rId5"/>
    <p:sldId id="265" r:id="rId6"/>
    <p:sldId id="268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2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86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87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9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4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91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26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7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A3C1-A206-44F3-867C-7F77267C30F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" TargetMode="External"/><Relationship Id="rId2" Type="http://schemas.openxmlformats.org/officeDocument/2006/relationships/hyperlink" Target="https://future.fando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ia.ru/" TargetMode="External"/><Relationship Id="rId4" Type="http://schemas.openxmlformats.org/officeDocument/2006/relationships/hyperlink" Target="https://www.gazeta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AB6C0-3202-42BC-9781-3F48C2B6F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0"/>
            <a:ext cx="11658599" cy="2325686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Министерство транспорта российской федерации Федеральное государственное автономное образовательное учреждение высшего образования </a:t>
            </a:r>
            <a:r>
              <a:rPr lang="en-US" sz="2400" dirty="0"/>
              <a:t>“</a:t>
            </a:r>
            <a:r>
              <a:rPr lang="ru-RU" sz="2400" dirty="0"/>
              <a:t>Российский университет транспорта (</a:t>
            </a:r>
            <a:r>
              <a:rPr lang="ru-RU" sz="2400" dirty="0" err="1"/>
              <a:t>Миит</a:t>
            </a:r>
            <a:r>
              <a:rPr lang="ru-RU" sz="2400" dirty="0"/>
              <a:t>)</a:t>
            </a:r>
            <a:r>
              <a:rPr lang="en-US" sz="2400" dirty="0"/>
              <a:t>”</a:t>
            </a:r>
            <a:br>
              <a:rPr lang="ru-RU" sz="2400" dirty="0"/>
            </a:br>
            <a:r>
              <a:rPr lang="ru-RU" sz="2400" dirty="0"/>
              <a:t>(Рут(МИИТ))</a:t>
            </a:r>
          </a:p>
          <a:p>
            <a:pPr algn="ctr"/>
            <a:r>
              <a:rPr lang="ru-RU" sz="2400" dirty="0"/>
              <a:t>ИЭФ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22BBA-31E4-4418-98EA-C4A4303557D9}"/>
              </a:ext>
            </a:extLst>
          </p:cNvPr>
          <p:cNvSpPr txBox="1"/>
          <p:nvPr/>
        </p:nvSpPr>
        <p:spPr>
          <a:xfrm>
            <a:off x="1196864" y="2325686"/>
            <a:ext cx="951177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Выпускающая кафедра: «Информационные системы цифровой экономики»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45FCF-D0EC-48A9-BC80-C090D7F544F0}"/>
              </a:ext>
            </a:extLst>
          </p:cNvPr>
          <p:cNvSpPr txBox="1"/>
          <p:nvPr/>
        </p:nvSpPr>
        <p:spPr>
          <a:xfrm>
            <a:off x="1237592" y="2695018"/>
            <a:ext cx="900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Тема: 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Безусловный базовый доход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FAE95-8A85-40CE-933E-DD462446559B}"/>
              </a:ext>
            </a:extLst>
          </p:cNvPr>
          <p:cNvSpPr txBox="1"/>
          <p:nvPr/>
        </p:nvSpPr>
        <p:spPr>
          <a:xfrm>
            <a:off x="7731760" y="4162983"/>
            <a:ext cx="419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Преподаватель: Новожилов Александр Михайлович</a:t>
            </a:r>
          </a:p>
          <a:p>
            <a:r>
              <a:rPr lang="ru-RU" dirty="0"/>
              <a:t>Выполнил: студент группы ЭБИ-113 Эрлингас Илья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4716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B4F53-9B05-4D76-ABC9-543B9EA5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/>
              <a:t>Что такое безусловный базовый доход?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08A4E-8EBB-4062-913C-6EDCE80F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/>
              <a:t>Называемый также безусловным основным доходом, гарантированным основным доходом, универсальным основным доходом, дивидендами свободы, доходом гражданина, ресурсным доходом, — социальная концепция, предполагающая регулярную выплату определённой суммы денег каждому члену определённого сообщества со стороны государства. Выплаты производятся всем членам сообщества, вне зависимости от уровня дохода и без необходимости выполнения работы.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799B1-CC29-43AE-879A-B1816DFA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93558"/>
            <a:ext cx="6953577" cy="4745816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99D89A-EE80-4600-9CB8-B3322EC5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418531"/>
            <a:ext cx="8915400" cy="599136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Базовый доход может быть реализован на национальном, региональном или местном уровнях. Безусловный доход, достаточный для удовлетворения основных потребностей человека, иногда называют полным базовым доходом, а если он меньше этой суммы, его иногда называют частичным. Система социального обеспечения с некоторыми характеристиками, сходными с характеристиками базового дохода, является отрицательным подоходным налогом, при котором государственная стипендия постепенно уменьшается с ростом доходов от труда. Некоторые системы социального обеспечения иногда рассматриваются как шаги на пути к базовому доходу, но поскольку они имеют определенные условия, они не являются базовыми доходами. Если они повышают доходы домашних хозяйств до указанных минимумов, их называют системами гарантированного минимального дохода. </a:t>
            </a:r>
          </a:p>
          <a:p>
            <a:r>
              <a:rPr lang="ru-RU" dirty="0"/>
              <a:t>Несколько политических дискуссий связаны с дебатами по основному доходу. Примерами являются дебаты, касающиеся роботизации, искусственного интеллекта и работы в будущем. Ключевой вопрос в этих дискуссиях заключается в том, насколько значительно роботизация и искусственный интеллект сократит количество доступных рабочих мест. Основной доход часто выступает в качестве предложения в этих дискуссиях. </a:t>
            </a:r>
          </a:p>
          <a:p>
            <a:r>
              <a:rPr lang="ru-RU" dirty="0"/>
              <a:t>Введение безусловного базового дохода способно обеспечить достойный уровень жизни, освободить время для творчества и образования, преодолеть последствия массовой потери рабочих мест из-за развития робототехники и стать альтернативой системе государственного социального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19081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23A7A-9566-467B-BBEE-90D6CE9E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585991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концепции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EC925-3FC5-4AEE-BC14-E04542D0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291988"/>
            <a:ext cx="9795832" cy="541361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Аргументы за</a:t>
            </a:r>
          </a:p>
          <a:p>
            <a:pPr lvl="1"/>
            <a:r>
              <a:rPr lang="ru-RU" dirty="0"/>
              <a:t>Явит миру реальную демократическую свободу, право на достойную жизнь, право на свободу от рабского труда.</a:t>
            </a:r>
          </a:p>
          <a:p>
            <a:pPr lvl="1"/>
            <a:r>
              <a:rPr lang="ru-RU" dirty="0"/>
              <a:t>Решит проблему бедности.</a:t>
            </a:r>
          </a:p>
          <a:p>
            <a:pPr lvl="1"/>
            <a:r>
              <a:rPr lang="ru-RU" dirty="0"/>
              <a:t>Решит проблему технологической безработицы.</a:t>
            </a:r>
          </a:p>
          <a:p>
            <a:pPr lvl="1"/>
            <a:r>
              <a:rPr lang="ru-RU" dirty="0"/>
              <a:t>Уменьшит проблему экономического неравенства.</a:t>
            </a:r>
          </a:p>
          <a:p>
            <a:pPr lvl="1"/>
            <a:r>
              <a:rPr lang="ru-RU" dirty="0"/>
              <a:t>Снижает уровень преступности.</a:t>
            </a:r>
          </a:p>
          <a:p>
            <a:pPr lvl="1"/>
            <a:r>
              <a:rPr lang="ru-RU" dirty="0"/>
              <a:t>Снижает затраты на здравоохранение, потому что у людей стало больше возможностей следить за своим здоровьем.</a:t>
            </a:r>
          </a:p>
          <a:p>
            <a:pPr lvl="1"/>
            <a:r>
              <a:rPr lang="ru-RU" dirty="0"/>
              <a:t>Снизит затраты на администрирование социальных программ, так как не требует проверки на соответствие критериям предоставления помощи.</a:t>
            </a:r>
          </a:p>
          <a:p>
            <a:pPr lvl="1"/>
            <a:r>
              <a:rPr lang="ru-RU" dirty="0"/>
              <a:t>Позволит людям заниматься тем, чем они хотят, а не тем, что требует рынок.</a:t>
            </a:r>
          </a:p>
          <a:p>
            <a:r>
              <a:rPr lang="ru-RU" dirty="0"/>
              <a:t>Аргументы против</a:t>
            </a:r>
          </a:p>
          <a:p>
            <a:pPr lvl="1"/>
            <a:r>
              <a:rPr lang="ru-RU" dirty="0"/>
              <a:t>Критика концепции безусловного основного дохода базируется на экономических и правовых аргументах.</a:t>
            </a:r>
          </a:p>
          <a:p>
            <a:pPr lvl="1"/>
            <a:r>
              <a:rPr lang="ru-RU" dirty="0"/>
              <a:t>Система требует больших расходов.</a:t>
            </a:r>
          </a:p>
          <a:p>
            <a:pPr lvl="1"/>
            <a:r>
              <a:rPr lang="ru-RU" dirty="0"/>
              <a:t>Станет причиной массового притока мигрантов. Гарантированный доход существенно уменьшает стимул трудиться, что снижает занятость и производительность труда в обществе.</a:t>
            </a:r>
          </a:p>
          <a:p>
            <a:pPr lvl="1"/>
            <a:r>
              <a:rPr lang="ru-RU" dirty="0"/>
              <a:t>Исчезновение необходимости трудиться лишит человеческую деятельность её сердцевины и приведёт к закату человеческой цивилизации.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15672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AA0E9-EF4E-4048-8A26-AD5B082B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B1967-627A-4507-B251-7AE35034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58A14-92A7-434F-9BB0-96FCAEEBF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69" b="7766"/>
          <a:stretch/>
        </p:blipFill>
        <p:spPr>
          <a:xfrm>
            <a:off x="2699982" y="196685"/>
            <a:ext cx="7640472" cy="62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2E8EB-9173-47BB-AD9B-4A569D1D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42" y="376278"/>
            <a:ext cx="10031104" cy="11410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Источники денег для обеспечения безусловного базового дохода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9A035-A18E-4DC2-BDC7-D84C7DC0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042" y="1517278"/>
            <a:ext cx="10167583" cy="4619665"/>
          </a:xfrm>
        </p:spPr>
        <p:txBody>
          <a:bodyPr>
            <a:normAutofit/>
          </a:bodyPr>
          <a:lstStyle/>
          <a:p>
            <a:r>
              <a:rPr lang="ru-RU" dirty="0"/>
              <a:t>Налоги.</a:t>
            </a:r>
          </a:p>
          <a:p>
            <a:r>
              <a:rPr lang="ru-RU" dirty="0"/>
              <a:t>Отмена неактуальных при базовом доходе программ (пособие по безработице, минимальная заработная плата и прочее).</a:t>
            </a:r>
          </a:p>
          <a:p>
            <a:r>
              <a:rPr lang="ru-RU" dirty="0"/>
              <a:t>Экологические налоги.</a:t>
            </a:r>
          </a:p>
          <a:p>
            <a:r>
              <a:rPr lang="ru-RU" dirty="0"/>
              <a:t>Природная рента.</a:t>
            </a:r>
          </a:p>
          <a:p>
            <a:r>
              <a:rPr lang="ru-RU" dirty="0"/>
              <a:t>Открытая (публичная) государственная эмиссия.</a:t>
            </a:r>
          </a:p>
        </p:txBody>
      </p:sp>
    </p:spTree>
    <p:extLst>
      <p:ext uri="{BB962C8B-B14F-4D97-AF65-F5344CB8AC3E}">
        <p14:creationId xmlns:p14="http://schemas.microsoft.com/office/powerpoint/2010/main" val="227429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D125A5-C35A-4A9F-80B2-19A124FD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9" y="2129051"/>
            <a:ext cx="6844536" cy="377762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 по себе базовый доход не для всех будет звучать как адекватная мера борьбы с социальным неравенством и нищетой, а как банальное иждивенчество на шее государства.</a:t>
            </a:r>
          </a:p>
          <a:p>
            <a:r>
              <a:rPr lang="ru-RU" dirty="0"/>
              <a:t>На самом же деле большинство людей участвовавших в эксперименте почти никак не изменили свою жизнь, однако сама по себе концепция получения определенной «подушки безопасности» позволяет человеку развиваться творчески, не думая о том, где достать денег. </a:t>
            </a:r>
          </a:p>
          <a:p>
            <a:r>
              <a:rPr lang="ru-RU" dirty="0"/>
              <a:t>Благодаря таким выплатам, человек может перейти на неполный рабочий день, уделять больше времени своим хобби, семье, здоровье и как следствие становиться счастливее.</a:t>
            </a:r>
          </a:p>
        </p:txBody>
      </p:sp>
      <p:pic>
        <p:nvPicPr>
          <p:cNvPr id="1026" name="Picture 2" descr="В Брюсселе обсуждают введение базового безусловного дохода для всех граждан  стран ЕС - Аргументы Недели">
            <a:extLst>
              <a:ext uri="{FF2B5EF4-FFF2-40B4-BE49-F238E27FC236}">
                <a16:creationId xmlns:a16="http://schemas.microsoft.com/office/drawing/2014/main" id="{2456EA09-77E9-41E3-878B-39A7EFAFE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14" b="5607"/>
          <a:stretch/>
        </p:blipFill>
        <p:spPr bwMode="auto">
          <a:xfrm>
            <a:off x="7314437" y="2057844"/>
            <a:ext cx="4806002" cy="39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8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3D75C-9B5A-4714-8117-E22F1B1F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75730-C6DB-4058-8088-C3D36E43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32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D91DE-C6B1-4C1C-8BDB-D00D1414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24E3-060D-4EA6-B28C-2BD5DCA6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https://future.fandom.com/</a:t>
            </a:r>
            <a:endParaRPr lang="ru-RU" dirty="0"/>
          </a:p>
          <a:p>
            <a:r>
              <a:rPr lang="en-US" dirty="0">
                <a:hlinkClick r:id="rId3"/>
              </a:rPr>
              <a:t>https://ru.wikipedia.org/</a:t>
            </a:r>
            <a:endParaRPr lang="ru-RU" dirty="0"/>
          </a:p>
          <a:p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hlinkClick r:id="rId4"/>
              </a:rPr>
              <a:t>https://www.gazeta.ru/</a:t>
            </a:r>
            <a:endParaRPr lang="ru-RU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  <a:hlinkClick r:id="rId5"/>
              </a:rPr>
              <a:t>https://ria.ru/</a:t>
            </a:r>
            <a:endParaRPr lang="ru-RU">
              <a:cs typeface="Arial" panose="020B0604020202020204" pitchFamily="34" charset="0"/>
            </a:endParaRPr>
          </a:p>
          <a:p>
            <a:endParaRPr 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3702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640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Linux Libertine</vt:lpstr>
      <vt:lpstr>Wingdings 3</vt:lpstr>
      <vt:lpstr>Легкий дым</vt:lpstr>
      <vt:lpstr>Презентация PowerPoint</vt:lpstr>
      <vt:lpstr>Что такое безусловный базовый доход?</vt:lpstr>
      <vt:lpstr>Презентация PowerPoint</vt:lpstr>
      <vt:lpstr>Основы концепции</vt:lpstr>
      <vt:lpstr>Презентация PowerPoint</vt:lpstr>
      <vt:lpstr>Источники денег для обеспечения безусловного базового дохода</vt:lpstr>
      <vt:lpstr>Презентация PowerPoint</vt:lpstr>
      <vt:lpstr>Спасибо за внимание!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Эрлингас Илья Дмитриевич</dc:creator>
  <cp:lastModifiedBy>Эрлингас Илья Дмитриевич</cp:lastModifiedBy>
  <cp:revision>3</cp:revision>
  <dcterms:created xsi:type="dcterms:W3CDTF">2020-10-28T20:14:20Z</dcterms:created>
  <dcterms:modified xsi:type="dcterms:W3CDTF">2020-10-29T09:33:22Z</dcterms:modified>
</cp:coreProperties>
</file>