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1" autoAdjust="0"/>
  </p:normalViewPr>
  <p:slideViewPr>
    <p:cSldViewPr snapToGrid="0">
      <p:cViewPr>
        <p:scale>
          <a:sx n="150" d="100"/>
          <a:sy n="150" d="100"/>
        </p:scale>
        <p:origin x="66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35F7-23A6-4639-90BB-894BFC02420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AF6126DE-6BD4-435E-BC9C-237DA1A19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756DE718-7BBF-40EC-BC51-87FED7B0DE07}"/>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BB5CC6D6-4733-49F8-B065-CFA72CCFF39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0AAC32E0-5E27-4BE9-AA78-1C3435C0C2B0}"/>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108484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F172B2-E061-429B-92C0-B12FA1A8D22E}"/>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36708FE0-6092-4A0C-8A86-EAD0B0F60E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C71F2170-7893-4857-87EC-BF6D2C7C7901}"/>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2999FEC3-45E1-4D1D-ADDB-C0A55837BB1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8D1FCD78-C5CD-4A35-B263-93A1254980A1}"/>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146847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270B272-6C55-4EE0-A898-D3B3D2699815}"/>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F8FE9F7A-5D9F-4961-B5B3-C41FEFEBEA8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56CA1F-59C1-4FBE-AA39-A7822AB7C532}"/>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62124A41-E079-41DF-840C-B84CF1245E67}"/>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80DC5C23-E5A9-4CFC-B92F-6826D4E7ACB8}"/>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37092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57F0D-1BE3-4A9A-985C-04CD64575376}"/>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0006FE3A-8882-4609-A9EC-D759A6BB046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837EE05B-09E8-48E9-A44A-5AF84D32F0D9}"/>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F2CF8966-12B9-43ED-9C06-C7FF2E960548}"/>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30161EB6-A041-42A2-9E68-E936AD51D54B}"/>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405674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27E37B-9295-47CD-AF0D-2308DC4D724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E7D6D0A2-DC05-4937-942D-7191A2B01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9E80293-C703-422D-9045-36859CD984CC}"/>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773FF0C7-9578-4A85-AAA8-279E64AE9324}"/>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72849F75-5B05-43C2-81CC-BDF5CB65A866}"/>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177053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52554D-263A-4A69-9E4E-3122F3CF25F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08BE01AF-97CC-43B0-971C-5A657B05A7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A34CA0-CB5D-4BCF-98D9-EB3598B5608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7D15E662-677F-4E19-8AE2-70C5CFFBB2D1}"/>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6" name="Нижний колонтитул 5">
            <a:extLst>
              <a:ext uri="{FF2B5EF4-FFF2-40B4-BE49-F238E27FC236}">
                <a16:creationId xmlns:a16="http://schemas.microsoft.com/office/drawing/2014/main" id="{A09FA5CC-6008-4DDA-969A-6A522DFDBB44}"/>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B428E663-B064-43B0-A5F5-6824298BD6D4}"/>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146262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677B2-0C55-4BB3-ACC0-A2C08E981C2E}"/>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247F68FD-0E7E-410C-8696-70A9EEAA2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D214ABC-A43B-4181-88EB-DDC0753D53D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CC02505A-1D75-4DEC-A972-B612A665B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DC9573D-BE2E-4ADF-93CF-689A91FCD39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A8B1ABF5-C8E8-496F-8274-1FCC49D3893E}"/>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8" name="Нижний колонтитул 7">
            <a:extLst>
              <a:ext uri="{FF2B5EF4-FFF2-40B4-BE49-F238E27FC236}">
                <a16:creationId xmlns:a16="http://schemas.microsoft.com/office/drawing/2014/main" id="{7F040D5C-7A3D-4AEC-88F9-E17C9717EB85}"/>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B96BACB1-4F1A-4E70-8BB0-C8CA3F975D62}"/>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145315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20B2A-90A4-4CA9-9FAB-9EFE69854B02}"/>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B39F3AE0-C834-404D-9A7A-591D84E56368}"/>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4" name="Нижний колонтитул 3">
            <a:extLst>
              <a:ext uri="{FF2B5EF4-FFF2-40B4-BE49-F238E27FC236}">
                <a16:creationId xmlns:a16="http://schemas.microsoft.com/office/drawing/2014/main" id="{B5F5170B-D5F5-47B9-B623-1C4C55A82119}"/>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654BB12D-6DF4-4817-9433-FDAC7CA8251A}"/>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415014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607BDC6-4F29-45FB-B9CC-E1B96D8B57EA}"/>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3" name="Нижний колонтитул 2">
            <a:extLst>
              <a:ext uri="{FF2B5EF4-FFF2-40B4-BE49-F238E27FC236}">
                <a16:creationId xmlns:a16="http://schemas.microsoft.com/office/drawing/2014/main" id="{F587D020-9B95-452A-8EA2-4AC0449BD2B8}"/>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54E44A02-3A0E-43C4-9249-D2AA268F74DC}"/>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393240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DCCBF-91A0-4856-B9DF-19E0781FF11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6A75CFCB-DC40-4728-B81F-FB2F93CFE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3FFA455F-AD91-4AB1-A766-CF91C8D02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EA632A1-75DC-46F8-A5BE-3BD86A413951}"/>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6" name="Нижний колонтитул 5">
            <a:extLst>
              <a:ext uri="{FF2B5EF4-FFF2-40B4-BE49-F238E27FC236}">
                <a16:creationId xmlns:a16="http://schemas.microsoft.com/office/drawing/2014/main" id="{2AF3831E-9A97-419B-B5C8-2A8B5DD9E03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9E6F83EF-13B8-4E8E-93ED-DEAD28145278}"/>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291898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7CEE33-E69A-48F8-8CDB-D772D9CB561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40FE20B2-AFB4-4A7F-B723-EC628DB65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0D2EC642-D4F4-4689-B7D4-6DDDAAD0D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3DD726E-923C-4FC0-8670-EC77708E2FB5}"/>
              </a:ext>
            </a:extLst>
          </p:cNvPr>
          <p:cNvSpPr>
            <a:spLocks noGrp="1"/>
          </p:cNvSpPr>
          <p:nvPr>
            <p:ph type="dt" sz="half" idx="10"/>
          </p:nvPr>
        </p:nvSpPr>
        <p:spPr/>
        <p:txBody>
          <a:bodyPr/>
          <a:lstStyle/>
          <a:p>
            <a:fld id="{2BB66B6C-40C5-47AA-940A-D6F670941FB4}" type="datetimeFigureOut">
              <a:rPr lang="LID4096" smtClean="0"/>
              <a:t>11/25/2020</a:t>
            </a:fld>
            <a:endParaRPr lang="LID4096"/>
          </a:p>
        </p:txBody>
      </p:sp>
      <p:sp>
        <p:nvSpPr>
          <p:cNvPr id="6" name="Нижний колонтитул 5">
            <a:extLst>
              <a:ext uri="{FF2B5EF4-FFF2-40B4-BE49-F238E27FC236}">
                <a16:creationId xmlns:a16="http://schemas.microsoft.com/office/drawing/2014/main" id="{44B221E4-FEFD-462C-B36A-5A2940BC3074}"/>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FFCF1BCA-FB5F-47F0-8000-FC2ED4FCB787}"/>
              </a:ext>
            </a:extLst>
          </p:cNvPr>
          <p:cNvSpPr>
            <a:spLocks noGrp="1"/>
          </p:cNvSpPr>
          <p:nvPr>
            <p:ph type="sldNum" sz="quarter" idx="12"/>
          </p:nvPr>
        </p:nvSpPr>
        <p:spPr/>
        <p:txBody>
          <a:bodyPr/>
          <a:lstStyle/>
          <a:p>
            <a:fld id="{B7AFAE38-D981-4401-9A67-CA4B6B4AE7D4}" type="slidenum">
              <a:rPr lang="LID4096" smtClean="0"/>
              <a:t>‹#›</a:t>
            </a:fld>
            <a:endParaRPr lang="LID4096"/>
          </a:p>
        </p:txBody>
      </p:sp>
    </p:spTree>
    <p:extLst>
      <p:ext uri="{BB962C8B-B14F-4D97-AF65-F5344CB8AC3E}">
        <p14:creationId xmlns:p14="http://schemas.microsoft.com/office/powerpoint/2010/main" val="98105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0D67D-C9F8-43F2-929C-1463E8222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BE536B4B-6B8D-40F7-BA1F-70D42475D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02F9511-00D1-478F-8BE3-BC6C2563F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66B6C-40C5-47AA-940A-D6F670941FB4}" type="datetimeFigureOut">
              <a:rPr lang="LID4096" smtClean="0"/>
              <a:t>11/25/2020</a:t>
            </a:fld>
            <a:endParaRPr lang="LID4096"/>
          </a:p>
        </p:txBody>
      </p:sp>
      <p:sp>
        <p:nvSpPr>
          <p:cNvPr id="5" name="Нижний колонтитул 4">
            <a:extLst>
              <a:ext uri="{FF2B5EF4-FFF2-40B4-BE49-F238E27FC236}">
                <a16:creationId xmlns:a16="http://schemas.microsoft.com/office/drawing/2014/main" id="{4E28FF44-277A-4348-BF46-0B06324F3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1520E94C-73A3-4457-B2C1-2195B0D48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AE38-D981-4401-9A67-CA4B6B4AE7D4}" type="slidenum">
              <a:rPr lang="LID4096" smtClean="0"/>
              <a:t>‹#›</a:t>
            </a:fld>
            <a:endParaRPr lang="LID4096"/>
          </a:p>
        </p:txBody>
      </p:sp>
    </p:spTree>
    <p:extLst>
      <p:ext uri="{BB962C8B-B14F-4D97-AF65-F5344CB8AC3E}">
        <p14:creationId xmlns:p14="http://schemas.microsoft.com/office/powerpoint/2010/main" val="161810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369332"/>
          </a:xfrm>
          <a:prstGeom prst="rect">
            <a:avLst/>
          </a:prstGeom>
          <a:noFill/>
        </p:spPr>
        <p:txBody>
          <a:bodyPr wrap="square" rtlCol="0">
            <a:spAutoFit/>
          </a:bodyPr>
          <a:lstStyle/>
          <a:p>
            <a:r>
              <a:rPr lang="ru-RU" dirty="0"/>
              <a:t>Тема: СОЦИАЛЬНЫЕ ПОСЛЕДСТВИЯ СОВРЕМЕННОГО ТЕХНИЧЕСКОГО ПРОГРЕССА</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44589"/>
          </a:xfrm>
          <a:prstGeom prst="rect">
            <a:avLst/>
          </a:prstGeom>
          <a:noFill/>
        </p:spPr>
        <p:txBody>
          <a:bodyPr wrap="square" rtlCol="0">
            <a:spAutoFit/>
          </a:bodyPr>
          <a:lstStyle/>
          <a:p>
            <a:r>
              <a:rPr lang="ru-RU" dirty="0"/>
              <a:t>Преподаватель: Крайнов Григорий Никандрович</a:t>
            </a:r>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BF19DA-BC61-46DD-9614-BFE6681A4C31}"/>
              </a:ext>
            </a:extLst>
          </p:cNvPr>
          <p:cNvSpPr>
            <a:spLocks noGrp="1"/>
          </p:cNvSpPr>
          <p:nvPr>
            <p:ph idx="1"/>
          </p:nvPr>
        </p:nvSpPr>
        <p:spPr>
          <a:xfrm>
            <a:off x="838200" y="228600"/>
            <a:ext cx="11009586" cy="6321972"/>
          </a:xfrm>
        </p:spPr>
        <p:txBody>
          <a:bodyPr>
            <a:normAutofit/>
          </a:bodyPr>
          <a:lstStyle/>
          <a:p>
            <a:r>
              <a:rPr lang="ru-RU" dirty="0"/>
              <a:t>Наука и техника — социальные явления. Подобно всяким социальным явлениям, наука и техника возникают, развиваются, изменяются — приходят к расцвету или упадку — и даже вовсе исчезают; и так происходит на всех континентах, во всех человеческих обществах, когда бы они ни возникли и на какой бы «стадии развития ни находились. Но лишь в редчайших случаях, о которых мы можем судить только гипотетически, техника, уходящая своими истоками к ремёслам тех отдалённых времён, о которых сохранились кое-какие описания, или даже ещё дальше, к искусству и умениям охотников и художников каменного века, преодолевала барьеры классовой детерминации профессий, чтобы соединиться с наукой; это происходило только тогда, когда возникали экстраординарные социальные потребности.</a:t>
            </a:r>
            <a:endParaRPr lang="LID4096" dirty="0"/>
          </a:p>
        </p:txBody>
      </p:sp>
    </p:spTree>
    <p:extLst>
      <p:ext uri="{BB962C8B-B14F-4D97-AF65-F5344CB8AC3E}">
        <p14:creationId xmlns:p14="http://schemas.microsoft.com/office/powerpoint/2010/main" val="285393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97C78-14D3-45B2-B6A2-DB08E71F9DED}"/>
              </a:ext>
            </a:extLst>
          </p:cNvPr>
          <p:cNvSpPr>
            <a:spLocks noGrp="1"/>
          </p:cNvSpPr>
          <p:nvPr>
            <p:ph type="title"/>
          </p:nvPr>
        </p:nvSpPr>
        <p:spPr>
          <a:xfrm>
            <a:off x="212832" y="73463"/>
            <a:ext cx="11753195" cy="1325563"/>
          </a:xfrm>
        </p:spPr>
        <p:txBody>
          <a:bodyPr/>
          <a:lstStyle/>
          <a:p>
            <a:r>
              <a:rPr lang="ru-RU" dirty="0"/>
              <a:t>Одни из главных проблем технического прогресса в всемирном масштабе</a:t>
            </a:r>
            <a:endParaRPr lang="LID4096" dirty="0"/>
          </a:p>
        </p:txBody>
      </p:sp>
      <p:sp>
        <p:nvSpPr>
          <p:cNvPr id="3" name="Объект 2">
            <a:extLst>
              <a:ext uri="{FF2B5EF4-FFF2-40B4-BE49-F238E27FC236}">
                <a16:creationId xmlns:a16="http://schemas.microsoft.com/office/drawing/2014/main" id="{B4485A3C-3738-442A-869B-0471107EEE7F}"/>
              </a:ext>
            </a:extLst>
          </p:cNvPr>
          <p:cNvSpPr>
            <a:spLocks noGrp="1"/>
          </p:cNvSpPr>
          <p:nvPr>
            <p:ph idx="1"/>
          </p:nvPr>
        </p:nvSpPr>
        <p:spPr>
          <a:xfrm>
            <a:off x="212834" y="1399026"/>
            <a:ext cx="11753194" cy="5246139"/>
          </a:xfrm>
        </p:spPr>
        <p:txBody>
          <a:bodyPr>
            <a:normAutofit fontScale="62500" lnSpcReduction="20000"/>
          </a:bodyPr>
          <a:lstStyle/>
          <a:p>
            <a:r>
              <a:rPr lang="ru-RU" dirty="0"/>
              <a:t>Наука и техника, некогда порождённые особыми политическими и экономическими, культурными условиями Западной Европы, ныне приобрели всемирный характер.</a:t>
            </a:r>
          </a:p>
          <a:p>
            <a:r>
              <a:rPr lang="ru-RU" dirty="0"/>
              <a:t>Процесс производства и распределения продуктов и услуг осуществляется в рамках мировой рыночной системы, хотя ещё сохраняется некоторая местная автономия и имеется множество комбинаций и смешанных форм, сочетающих в себе элементы централизованного планирования, предпринимательского планирования и механизмов конкуренции.</a:t>
            </a:r>
          </a:p>
          <a:p>
            <a:r>
              <a:rPr lang="ru-RU" dirty="0"/>
              <a:t>Достаточность или нехватка природных ресурсов определяются в планетарном исчислении при наличии неравенства в этом отношении между бедными и богатыми странами, принадлежащими к числу индустриально развитых или развивающихся.</a:t>
            </a:r>
          </a:p>
          <a:p>
            <a:r>
              <a:rPr lang="ru-RU" dirty="0"/>
              <a:t>Проблемы народонаселения также получают всемирное значение, причём в отдельных регионах они выступают как явления непосредственного кризиса.</a:t>
            </a:r>
          </a:p>
          <a:p>
            <a:r>
              <a:rPr lang="ru-RU" dirty="0"/>
              <a:t>Мировая война, как бы ни было ограничено число её прямых участников, поставила бы человечество перед угрозой геноцида и экологической катастрофы; но даже локальные войны оказывают своё все более опустошительное воздействие, уничтожая материальные и человеческие ресурсы в отдельных районах планеты.</a:t>
            </a:r>
          </a:p>
          <a:p>
            <a:r>
              <a:rPr lang="ru-RU" dirty="0"/>
              <a:t>Религиозная солидарность, проявляющаяся то в форме традиционных и консервативных религиозных институтов, то связанная с новыми, но противостоящими современному модернизму культами, по-видимому, становится мировым феноменом; его можно рассматривать как защитную реакцию множества людей на испытываемое или наблюдаемое ими дегуманизирующее воздействие тотального техницизма и превращение жителей городов и сел в безликую людскую массу; снова прибегая к Марксу, это можно было бы назвать всемирной религиозной попыткой дать «сердце бессердечному миру».</a:t>
            </a:r>
            <a:endParaRPr lang="LID4096" dirty="0"/>
          </a:p>
        </p:txBody>
      </p:sp>
    </p:spTree>
    <p:extLst>
      <p:ext uri="{BB962C8B-B14F-4D97-AF65-F5344CB8AC3E}">
        <p14:creationId xmlns:p14="http://schemas.microsoft.com/office/powerpoint/2010/main" val="48882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6FAAC3-0C95-4A18-B364-C41E24EC896E}"/>
              </a:ext>
            </a:extLst>
          </p:cNvPr>
          <p:cNvSpPr>
            <a:spLocks noGrp="1"/>
          </p:cNvSpPr>
          <p:nvPr>
            <p:ph type="title"/>
          </p:nvPr>
        </p:nvSpPr>
        <p:spPr>
          <a:xfrm>
            <a:off x="252247" y="128642"/>
            <a:ext cx="11690131" cy="552395"/>
          </a:xfrm>
        </p:spPr>
        <p:txBody>
          <a:bodyPr>
            <a:normAutofit fontScale="90000"/>
          </a:bodyPr>
          <a:lstStyle/>
          <a:p>
            <a:r>
              <a:rPr lang="ru-RU" dirty="0"/>
              <a:t>Недостатки и пороки современного мира</a:t>
            </a:r>
            <a:endParaRPr lang="LID4096" dirty="0"/>
          </a:p>
        </p:txBody>
      </p:sp>
      <p:sp>
        <p:nvSpPr>
          <p:cNvPr id="3" name="Объект 2">
            <a:extLst>
              <a:ext uri="{FF2B5EF4-FFF2-40B4-BE49-F238E27FC236}">
                <a16:creationId xmlns:a16="http://schemas.microsoft.com/office/drawing/2014/main" id="{D81DF157-B07E-4314-A54B-577A3E96CF13}"/>
              </a:ext>
            </a:extLst>
          </p:cNvPr>
          <p:cNvSpPr>
            <a:spLocks noGrp="1"/>
          </p:cNvSpPr>
          <p:nvPr>
            <p:ph idx="1"/>
          </p:nvPr>
        </p:nvSpPr>
        <p:spPr>
          <a:xfrm>
            <a:off x="249621" y="681036"/>
            <a:ext cx="11755819" cy="6048321"/>
          </a:xfrm>
        </p:spPr>
        <p:txBody>
          <a:bodyPr>
            <a:normAutofit fontScale="77500" lnSpcReduction="20000"/>
          </a:bodyPr>
          <a:lstStyle/>
          <a:p>
            <a:r>
              <a:rPr lang="ru-RU" dirty="0"/>
              <a:t>Политические и экономические препятствия к тому, чтобы техника использовалась для ликвидации нищеты это относится даже к самым промышленно развитым странам, не говоря уже о странах «третьего мира», где бедность ставит человеческую жизнь на грань вырождения.</a:t>
            </a:r>
          </a:p>
          <a:p>
            <a:r>
              <a:rPr lang="ru-RU" dirty="0"/>
              <a:t>Неспособность социальных наук — и эмпирических исследований в их историческом аспекте, и исследований современных общественных изменений, равно как и методологии общественных дисциплин, — решать свои главные практические и теоретические задачи.</a:t>
            </a:r>
          </a:p>
          <a:p>
            <a:r>
              <a:rPr lang="ru-RU" dirty="0"/>
              <a:t>Недостатки образования и воспитания во всём мире, препятствующие решению указанных проблем, мешающие здоровому, творческому пониманию науки и техники как составной части гуманистического воспитания в эпоху научно-технического прогресса; это относится и к подготовке специалистов, и к общему образованию большинства.</a:t>
            </a:r>
          </a:p>
          <a:p>
            <a:r>
              <a:rPr lang="ru-RU" dirty="0"/>
              <a:t>Неспособность многих стран разрешить проблемы своего индустриального развития за счёт использования внутренних ресурсов либо путём справедливого перераспределения капиталов π ресурсов между развитыми капиталистическими странами и странами «третьего мира», а также использования избыточного сырья, добываемого в развивающихся странах </a:t>
            </a:r>
          </a:p>
          <a:p>
            <a:r>
              <a:rPr lang="ru-RU" dirty="0"/>
              <a:t>Неспособность научной и технической элиты преодолеть свою национальную ограниченность, элитаристское сознание, если не считать нескольких героических исключений в особенности это касается неспособности противодействовать идеологическим наслоениям в науке.</a:t>
            </a:r>
          </a:p>
          <a:p>
            <a:r>
              <a:rPr lang="ru-RU" dirty="0"/>
              <a:t>Фетишизм науки, идущий параллельно с фетишизмом потребления, вещизмом.</a:t>
            </a:r>
            <a:endParaRPr lang="LID4096" dirty="0"/>
          </a:p>
        </p:txBody>
      </p:sp>
    </p:spTree>
    <p:extLst>
      <p:ext uri="{BB962C8B-B14F-4D97-AF65-F5344CB8AC3E}">
        <p14:creationId xmlns:p14="http://schemas.microsoft.com/office/powerpoint/2010/main" val="98355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76773-7B87-4478-A445-3631FCDB38E2}"/>
              </a:ext>
            </a:extLst>
          </p:cNvPr>
          <p:cNvSpPr>
            <a:spLocks noGrp="1"/>
          </p:cNvSpPr>
          <p:nvPr>
            <p:ph type="title"/>
          </p:nvPr>
        </p:nvSpPr>
        <p:spPr>
          <a:xfrm>
            <a:off x="88900" y="91441"/>
            <a:ext cx="11915140" cy="731519"/>
          </a:xfrm>
        </p:spPr>
        <p:txBody>
          <a:bodyPr>
            <a:noAutofit/>
          </a:bodyPr>
          <a:lstStyle/>
          <a:p>
            <a:r>
              <a:rPr lang="ru-RU" sz="2800" dirty="0"/>
              <a:t>Технические применениях научного знания, которые оказывают наиболее серьёзное воздействие на человеческое общество</a:t>
            </a:r>
            <a:endParaRPr lang="LID4096" sz="2800" dirty="0"/>
          </a:p>
        </p:txBody>
      </p:sp>
      <p:sp>
        <p:nvSpPr>
          <p:cNvPr id="3" name="Объект 2">
            <a:extLst>
              <a:ext uri="{FF2B5EF4-FFF2-40B4-BE49-F238E27FC236}">
                <a16:creationId xmlns:a16="http://schemas.microsoft.com/office/drawing/2014/main" id="{75CCC635-9AD1-435F-90D8-9AF302CE766C}"/>
              </a:ext>
            </a:extLst>
          </p:cNvPr>
          <p:cNvSpPr>
            <a:spLocks noGrp="1"/>
          </p:cNvSpPr>
          <p:nvPr>
            <p:ph idx="1"/>
          </p:nvPr>
        </p:nvSpPr>
        <p:spPr>
          <a:xfrm>
            <a:off x="88900" y="822958"/>
            <a:ext cx="12014200" cy="5943601"/>
          </a:xfrm>
        </p:spPr>
        <p:txBody>
          <a:bodyPr>
            <a:normAutofit fontScale="25000" lnSpcReduction="20000"/>
          </a:bodyPr>
          <a:lstStyle/>
          <a:p>
            <a:r>
              <a:rPr lang="ru-RU" sz="3200" dirty="0"/>
              <a:t>Ядерные испытания в военных целях, атомные взрывы в 1945 году и последующие десятилетия их дальнейшего совершенствования. Порождают некоторые психологические иллюзии «тактическое», или «ограниченное», безумные военные расходы на изготовление космических установок на околоземной орбите с использованием точной и разрушительной лазерной техники. Новейшие достижения ядерной техники остаются прежде всего возможным скачком к ещё худшим бедствиям,. Но в действительности ядерное вооружение не подпадает под действие международных соглашений. Оно все более распространяется и становится всё более грозным. «Военная наука» поглощает львиную долю расходов из научного и технического бюджета. </a:t>
            </a:r>
          </a:p>
          <a:p>
            <a:r>
              <a:rPr lang="ru-RU" sz="3200" dirty="0"/>
              <a:t>Кибернетика - все ещё не исчерпала своих возможностей, но автоматизированный труд, искусственный интеллект в производстве, в исследовательских процессах - вступили в стадию зрелости.</a:t>
            </a:r>
          </a:p>
          <a:p>
            <a:r>
              <a:rPr lang="ru-RU" sz="3200" dirty="0"/>
              <a:t>Хотя сельскохозяйственная техника в отдельных районах планеты позволила изменить к лучшему положение с продовольствием, проблема голода всё ещё остаётся нерешённой в мировом масштабе. Сейчас ещё трудно оценить социальные последствия так называемой «зелёной революции», но уже можно сказать, что в будущем техника позволит использовать для орошения почвы опреснённую морскую воду. В принципе это было возможно уже два десятилетия назад за счёт использования ядерных силовых установок, но такой способ был слишком опасен и дорог; сейчас открывается перспектива использования химических препаратов, которые, будучи введены в живую ткань растений, позволят им самим опреснять солёную воду. Успех подобного предприятия открыл бы возможность превратить сегодняшние пустыни в цветущие поля; трудно даже сказать, к каким социальным последствиям это могло бы привести.</a:t>
            </a:r>
          </a:p>
          <a:p>
            <a:r>
              <a:rPr lang="ru-RU" sz="3200" dirty="0"/>
              <a:t>Контроль над рождаемостью и вообще контроль над народонаселением, не выглядит полной технической неожиданностью. </a:t>
            </a:r>
          </a:p>
          <a:p>
            <a:r>
              <a:rPr lang="ru-RU" sz="3200" dirty="0"/>
              <a:t>Средства массовой информации, к которым с начала XX века было привлечено столько внимания со стороны эстетической критики и организаторов рекламы, уже давно перешагнули рамки возможностей обычной журналистики, радио и кино; сейчас на первый план выходит современное телевидение, которое благодаря спутникам связи приобрело всепланетную аудиторию как объект навязчивого манипулирования. Здесь научно-технические достижения используются для передачи всевозможных пустяков, сплетен, интимных подробностей частной жизни и конфликтных ситуаций, превращая мир в «глобальную деревню», где ничто нельзя утаить от соседей; но телевидение способно послужить и тому утопическому единению, которое с выгодной стороны отличало деревенских обитателей.</a:t>
            </a:r>
          </a:p>
          <a:p>
            <a:r>
              <a:rPr lang="ru-RU" sz="3200" dirty="0"/>
              <a:t>Медицинская техника XX столетия и питающие её источники прикладного естествознания, в свою очередь стимулируемые и ускоряемые успехами биологии, химии и физики, открывают для себя всё новые поля исследования и применения. Здесь возникают совершенно новые проблемы, связанные с нехваткой нужного» оборудования, приоритетами, элитистской идеологией, дорогостоящими исследовательскими и лечебными центрами, возрождающимся разрывом между избранными, кому доступно пользование новейшей медицинской техникой, и бедными, лишёнными такой возможности. Например, великолепное диагностическое оборудование, использующее компьютерную вычислительную систему, или аппараты, заменяющие некоторые органы человека, воплощают в себе осуществлённые возможности техники, поставленной на службу охране здоровья человека; в то же время, если взять среднестатистический уровень организации и технической оснащённости медицинского обслуживания в мире, то для понимания конкретных проблем, связанных с заболеваниями и их лечением, потребуется не только и не столько медицинский, сколько социологический анализ.</a:t>
            </a:r>
          </a:p>
          <a:p>
            <a:r>
              <a:rPr lang="ru-RU" sz="3200" dirty="0"/>
              <a:t>Эти проблемы уже не так просты, какими они выглядели в эпоху карантинов, а по своей сложности соответствуют эпохе, когда медицина стала социальной по своему содержанию и приблизилась к статусу биоинженерного, экологически обоснованного управления жизненными процессами в организме человека; по-видимому, мы вступаем в эпоху, когда медицинская экология станет основой для понимания того, чем является здоровье человека. Но как сегодня ещё далеко до этого. Профессиональные заболевания или болезни, вызванные низким уровнем жизни, все ещё остаются жестокой и опасной угрозой для жизни и труда как в промышленных центрах, так и в сельских районах.</a:t>
            </a:r>
          </a:p>
          <a:p>
            <a:r>
              <a:rPr lang="ru-RU" sz="3200" dirty="0"/>
              <a:t>Насколько ещё не раскрыты полностью возможности современной «прогрессивной» науки и как много можно ещё от неё ожидать, лучше всего, наверное, видно, на примере исследований высокомолекулярных соединений. Понимание природы полимеров и искусственное их изготовление открывают новую эпоху; эта эпоха полимеров знаменовалась бы изготовлением самых первоначальных строительных материалов для живой материи. Это требует </a:t>
            </a:r>
            <a:r>
              <a:rPr lang="ru-RU" sz="3200" dirty="0" err="1"/>
              <a:t>химикофизической</a:t>
            </a:r>
            <a:r>
              <a:rPr lang="ru-RU" sz="3200" dirty="0"/>
              <a:t> теории жизненных процессов, для которых большое значение имеет и способность нервных волокон переносить огромную информацию, и исключительная динамическая эластичность мышечной ткани. Раскрытие этих тайн высокомолекулярных соединений обеспечило бы невообразимый практический прогресс, ибо мышечная ткань, как известно, способна непосредственно преобразовывать химическую энергию в механическую. «Мышечные двигатели» (по выражению П. Л. </a:t>
            </a:r>
            <a:r>
              <a:rPr lang="ru-RU" sz="3200" dirty="0" err="1"/>
              <a:t>Капицы</a:t>
            </a:r>
            <a:r>
              <a:rPr lang="ru-RU" sz="3200" dirty="0"/>
              <a:t>) и в наше время остаются наиболее эффективными и экономичными машинами, превосходящими в этом отношении паровые, турбинные и прочие тепловые двигатели. Напрашивается вывод, что искусственная мышечная ткань стала бы толчком к возникновению эффективных, компактных механических двигателей, соразмерных человеку и, как теперь говорят, «соответствующих» ему.</a:t>
            </a:r>
          </a:p>
          <a:p>
            <a:r>
              <a:rPr lang="ru-RU" sz="3200" dirty="0"/>
              <a:t>Процесс научного исследования обладает относительной автономностью и ведёт к «революциям» в науке и технике, большим и малым. Но такие научные и технические революции в наше время революционизируют и социальную сферу; поэтому автономность науки и техники при более глубоком рассмотрении весьма относительна: наука проникает в производство, будучи опосредована техникой, которая, с одной стороны, является следствием относительно автономной науки, а с другой — её наиболее важным мотиватором; другая сторона дела — наука как социальная система деятельности по производству знаний способна осуществлять эту свою функцию только в особых условиях познавательной практики, создаваемых современным производством; поэтому это производство выступает как гигантский аналог старинной научной лаборатории, в которой нынешние мастера и подмастерья осуществляют грандиозные эксперименты в процессе индустриального производства знаний. Промышленный тип производства знаний — это только одна из сторон взаимопроникновения научных и производственных процессов. Как далеки от полноты наши политэкономические знания, ясно видно из того, что в этой области нет ещё классически цельного анализа, подобного тем, какие были сделаны в политэкономической теории Кейнсом и Марксом.</a:t>
            </a:r>
          </a:p>
          <a:p>
            <a:r>
              <a:rPr lang="ru-RU" sz="3200" dirty="0"/>
              <a:t>На службу ставятся достижения всемирной науки и техники, использование земных ресурсов во всё большей степени подчиняется механизмам как регионального, так и всемирного рынков, регулируемых либо международными корпорациями, либо координацией, реализуемой в коммунистических странах, — все это создаёт предпосылки того, что стандарты производства, потребления и уровня жизни естественным образом становятся всеобщими, Однако этот процесс страдает множеством недостатков. Политические союзы, сами по себе обоснованные и координированные, все ещё в незначительной степени определяют отношения между собой, учитывая глобальные проблемы; международные экономические сообщества, частные или государственные, все ещё руководствуются своими собственными внутренними интересами и стремятся к целям, вытекающим из них. С математической, формальной стороны управляемая, централизованная экономика в региональном, «ели не во всемирном, масштабе возможна лишь при использовании высокоскоростных компьютерных систем и кибернетических устройств с обратной связью, дающих шансы согласовать интересы локальных и центральных органов власти, но в такие системы должны быть введены различные параметры, выведенные из социального анализа уровней жизни.</a:t>
            </a:r>
          </a:p>
          <a:p>
            <a:r>
              <a:rPr lang="ru-RU" sz="3200" dirty="0"/>
              <a:t>Таким образом, глобальные проблемы, недостатки и продолжающийся процесс технического развития становятся факторами, определяющими роль тех социальных групп, которые в первую очередь затронуты происходящим и от решений которых зависит характер названных процессов, будь то в странах с традиционно демократическими политическими институтами или в странах, где преобладает централизованная власть отдельных партий. В исторически сложившемся разделении труда техническая элита наконец приходит к выполнению своей собственной специфической роли, своей власти, вытекающей из специализированного знания; эта элита оказывается в особом положении в сравнении с другими элитарными общественными группами и демократическими формами управления, отделяясь от них барьером сложности научно-технического знания, позволяющим сохранять секретность внутри своего узкого круга.</a:t>
            </a:r>
          </a:p>
          <a:p>
            <a:r>
              <a:rPr lang="ru-RU" sz="3200" dirty="0"/>
              <a:t>В наше время уже никто не сомневается в преимуществах, которые даёт интеллектуальное развитие. В отличие от специализированного разделения труда в промышленном производстве современная научная специализация направлена не на замену квалифицированного неквалифицированным трудом; скорее, напротив, более специализированный и квалифицированный научный труд вытесняет менее специализированный и менее квалифицированный. Однако узость научного и культурного образования может быть уподоблена деквалификации промышленных рабочих в том смысле, что у технических специалистов исчезает внутренняя потребность в целостном взгляде на технические и социальные проблемы, в гуманистическом и разностороннем образовании. Отсюда вытекают опасности для традиционных культурных институтов, для политической и общественной демократии; эти опасности становятся тем более зловещими, чем в большей степени становится возможным узкотехническое овладение всеми планетными ресурсами.</a:t>
            </a:r>
            <a:endParaRPr lang="LID4096" sz="3200" dirty="0"/>
          </a:p>
          <a:p>
            <a:endParaRPr lang="LID4096" dirty="0"/>
          </a:p>
        </p:txBody>
      </p:sp>
    </p:spTree>
    <p:extLst>
      <p:ext uri="{BB962C8B-B14F-4D97-AF65-F5344CB8AC3E}">
        <p14:creationId xmlns:p14="http://schemas.microsoft.com/office/powerpoint/2010/main" val="19565034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2039</Words>
  <Application>Microsoft Office PowerPoint</Application>
  <PresentationFormat>Широкоэкранный</PresentationFormat>
  <Paragraphs>34</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Презентация PowerPoint</vt:lpstr>
      <vt:lpstr>Презентация PowerPoint</vt:lpstr>
      <vt:lpstr>Одни из главных проблем технического прогресса в всемирном масштабе</vt:lpstr>
      <vt:lpstr>Недостатки и пороки современного мира</vt:lpstr>
      <vt:lpstr>Технические применениях научного знания, которые оказывают наиболее серьёзное воздействие на человеческое общество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7</cp:revision>
  <dcterms:created xsi:type="dcterms:W3CDTF">2020-11-25T17:10:51Z</dcterms:created>
  <dcterms:modified xsi:type="dcterms:W3CDTF">2020-11-25T18:20:41Z</dcterms:modified>
</cp:coreProperties>
</file>