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handoutMasterIdLst>
    <p:handoutMasterId r:id="rId32"/>
  </p:handoutMasterIdLst>
  <p:sldIdLst>
    <p:sldId id="362" r:id="rId2"/>
    <p:sldId id="364" r:id="rId3"/>
    <p:sldId id="397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</p:sldIdLst>
  <p:sldSz cx="9144000" cy="6858000" type="screen4x3"/>
  <p:notesSz cx="6858000" cy="9144000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</p:showPr>
  <p:clrMru>
    <a:srgbClr val="504A4E"/>
    <a:srgbClr val="993366"/>
    <a:srgbClr val="FC0000"/>
    <a:srgbClr val="088F05"/>
    <a:srgbClr val="FFFFFF"/>
    <a:srgbClr val="FFFF66"/>
    <a:srgbClr val="FFCC00"/>
    <a:srgbClr val="A206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20" autoAdjust="0"/>
    <p:restoredTop sz="94660" autoAdjust="0"/>
  </p:normalViewPr>
  <p:slideViewPr>
    <p:cSldViewPr>
      <p:cViewPr>
        <p:scale>
          <a:sx n="50" d="100"/>
          <a:sy n="50" d="100"/>
        </p:scale>
        <p:origin x="-9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1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r>
              <a:rPr lang="ru-RU" smtClean="0"/>
              <a:t>Теоретические основы информатики</a:t>
            </a:r>
            <a:endParaRPr lang="ru-RU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fld id="{F7186753-95D4-45A2-BB78-00C3ABC068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0"/>
            <a:r>
              <a:rPr lang="ru-RU" noProof="0" smtClean="0"/>
              <a:t>Второй уровень</a:t>
            </a:r>
          </a:p>
          <a:p>
            <a:pPr lvl="0"/>
            <a:r>
              <a:rPr lang="ru-RU" noProof="0" smtClean="0"/>
              <a:t>Третий уровень</a:t>
            </a:r>
          </a:p>
          <a:p>
            <a:pPr lvl="0"/>
            <a:r>
              <a:rPr lang="ru-RU" noProof="0" smtClean="0"/>
              <a:t>Четвертый уровень</a:t>
            </a:r>
          </a:p>
          <a:p>
            <a:pPr lvl="0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r>
              <a:rPr lang="ru-RU" smtClean="0"/>
              <a:t>Теоретические основы информатики</a:t>
            </a: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fld id="{88A77FEF-2762-4A9F-80AC-457C1D3A88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A77FEF-2762-4A9F-80AC-457C1D3A8848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56AA79C-E341-4FB9-9DB6-B9B44CDA6161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56AA79C-E341-4FB9-9DB6-B9B44CDA6161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7181429-ECF6-48BF-8348-1B7B2B8E8ACF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  <p:sp>
        <p:nvSpPr>
          <p:cNvPr id="7" name="Rectangle 2060"/>
          <p:cNvSpPr>
            <a:spLocks noChangeArrowheads="1"/>
          </p:cNvSpPr>
          <p:nvPr userDrawn="1"/>
        </p:nvSpPr>
        <p:spPr bwMode="auto">
          <a:xfrm>
            <a:off x="3606800" y="6600825"/>
            <a:ext cx="1930400" cy="257175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  <a:effectLst/>
        </p:spPr>
        <p:txBody>
          <a:bodyPr wrap="none" lIns="182562" tIns="46038" rIns="182562" bIns="46038">
            <a:spAutoFit/>
          </a:bodyPr>
          <a:lstStyle/>
          <a:p>
            <a:pPr algn="ctr">
              <a:defRPr/>
            </a:pPr>
            <a:r>
              <a:rPr lang="ru-RU" sz="1200" b="0"/>
              <a:t>Операционные системы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56AA79C-E341-4FB9-9DB6-B9B44CDA6161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56AA79C-E341-4FB9-9DB6-B9B44CDA6161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56AA79C-E341-4FB9-9DB6-B9B44CDA6161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B9E8799-A2C8-4AFF-8DC8-B41BBB75AACA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  <p:sp>
        <p:nvSpPr>
          <p:cNvPr id="6" name="Rectangle 2060"/>
          <p:cNvSpPr>
            <a:spLocks noChangeArrowheads="1"/>
          </p:cNvSpPr>
          <p:nvPr userDrawn="1"/>
        </p:nvSpPr>
        <p:spPr bwMode="auto">
          <a:xfrm>
            <a:off x="3606800" y="6600825"/>
            <a:ext cx="1930400" cy="257175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  <a:effectLst/>
        </p:spPr>
        <p:txBody>
          <a:bodyPr wrap="none" lIns="182562" tIns="46038" rIns="182562" bIns="46038">
            <a:spAutoFit/>
          </a:bodyPr>
          <a:lstStyle/>
          <a:p>
            <a:pPr algn="ctr">
              <a:defRPr/>
            </a:pPr>
            <a:r>
              <a:rPr lang="ru-RU" sz="1200" b="0"/>
              <a:t>Операционные системы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A4652C7-D30C-4B0C-B693-3AC63CE06CA5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  <p:sp>
        <p:nvSpPr>
          <p:cNvPr id="5" name="Rectangle 2060"/>
          <p:cNvSpPr>
            <a:spLocks noChangeArrowheads="1"/>
          </p:cNvSpPr>
          <p:nvPr userDrawn="1"/>
        </p:nvSpPr>
        <p:spPr bwMode="auto">
          <a:xfrm>
            <a:off x="3606800" y="6600825"/>
            <a:ext cx="1930400" cy="257175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  <a:effectLst/>
        </p:spPr>
        <p:txBody>
          <a:bodyPr wrap="none" lIns="182562" tIns="46038" rIns="182562" bIns="46038">
            <a:spAutoFit/>
          </a:bodyPr>
          <a:lstStyle/>
          <a:p>
            <a:pPr algn="ctr">
              <a:defRPr/>
            </a:pPr>
            <a:r>
              <a:rPr lang="ru-RU" sz="1200" b="0"/>
              <a:t>Операционные системы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56AA79C-E341-4FB9-9DB6-B9B44CDA6161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56AA79C-E341-4FB9-9DB6-B9B44CDA6161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1">
              <a:defRPr/>
            </a:pPr>
            <a:fld id="{A56AA79C-E341-4FB9-9DB6-B9B44CDA6161}" type="slidenum">
              <a:rPr lang="ru-RU" smtClean="0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it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8"/>
          <p:cNvGrpSpPr/>
          <p:nvPr/>
        </p:nvGrpSpPr>
        <p:grpSpPr>
          <a:xfrm flipV="1">
            <a:off x="0" y="6725481"/>
            <a:ext cx="9144000" cy="152183"/>
            <a:chOff x="76200" y="4476750"/>
            <a:chExt cx="4114800" cy="91440"/>
          </a:xfrm>
          <a:solidFill>
            <a:schemeClr val="bg2">
              <a:lumMod val="75000"/>
            </a:schemeClr>
          </a:solidFill>
        </p:grpSpPr>
        <p:sp>
          <p:nvSpPr>
            <p:cNvPr id="5" name="Rectangle 214"/>
            <p:cNvSpPr/>
            <p:nvPr/>
          </p:nvSpPr>
          <p:spPr>
            <a:xfrm>
              <a:off x="1447800" y="4476750"/>
              <a:ext cx="137160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215"/>
            <p:cNvSpPr/>
            <p:nvPr/>
          </p:nvSpPr>
          <p:spPr>
            <a:xfrm>
              <a:off x="2819400" y="4476750"/>
              <a:ext cx="137160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216"/>
            <p:cNvSpPr/>
            <p:nvPr/>
          </p:nvSpPr>
          <p:spPr>
            <a:xfrm>
              <a:off x="76200" y="4476750"/>
              <a:ext cx="137160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Заголовок 1"/>
          <p:cNvSpPr txBox="1">
            <a:spLocks/>
          </p:cNvSpPr>
          <p:nvPr/>
        </p:nvSpPr>
        <p:spPr>
          <a:xfrm>
            <a:off x="3236119" y="686197"/>
            <a:ext cx="5719763" cy="15906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Федеральное государственное автономное образовательное учреждение </a:t>
            </a:r>
            <a:b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высшего образования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«Российский университет транспорта (МИИТ)»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8723" y="5607050"/>
            <a:ext cx="5974556" cy="8894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edu.emiit.ru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miit-ief.ru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www.miit.ru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25" name="Рисунок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30194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8"/>
          <p:cNvGrpSpPr/>
          <p:nvPr/>
        </p:nvGrpSpPr>
        <p:grpSpPr>
          <a:xfrm flipV="1">
            <a:off x="0" y="1"/>
            <a:ext cx="9144000" cy="152183"/>
            <a:chOff x="76200" y="4476750"/>
            <a:chExt cx="4114800" cy="91440"/>
          </a:xfrm>
          <a:solidFill>
            <a:srgbClr val="C00000"/>
          </a:solidFill>
        </p:grpSpPr>
        <p:sp>
          <p:nvSpPr>
            <p:cNvPr id="12" name="Rectangle 214"/>
            <p:cNvSpPr/>
            <p:nvPr/>
          </p:nvSpPr>
          <p:spPr>
            <a:xfrm>
              <a:off x="1447800" y="4476750"/>
              <a:ext cx="137160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15"/>
            <p:cNvSpPr/>
            <p:nvPr/>
          </p:nvSpPr>
          <p:spPr>
            <a:xfrm>
              <a:off x="2819400" y="4476750"/>
              <a:ext cx="137160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216"/>
            <p:cNvSpPr/>
            <p:nvPr/>
          </p:nvSpPr>
          <p:spPr>
            <a:xfrm>
              <a:off x="76200" y="4476750"/>
              <a:ext cx="137160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127" name="Прямоугольник 14"/>
          <p:cNvSpPr>
            <a:spLocks noChangeArrowheads="1"/>
          </p:cNvSpPr>
          <p:nvPr/>
        </p:nvSpPr>
        <p:spPr bwMode="auto">
          <a:xfrm>
            <a:off x="3084910" y="2298701"/>
            <a:ext cx="6022181" cy="30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800" b="1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</a:rPr>
              <a:t>Кафедра «Информационные системы цифровой экономики»</a:t>
            </a:r>
            <a:endParaRPr lang="ru-RU" sz="2800" b="1" dirty="0">
              <a:solidFill>
                <a:srgbClr val="C00000"/>
              </a:solidFill>
              <a:latin typeface="Open Sans"/>
              <a:ea typeface="Open Sans"/>
              <a:cs typeface="Open Sans"/>
            </a:endParaRPr>
          </a:p>
          <a:p>
            <a:pPr algn="ctr" eaLnBrk="1" hangingPunct="1"/>
            <a:r>
              <a:rPr lang="ru-RU" sz="2800" b="1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</a:rPr>
              <a:t>Дисциплина «Теоретические основы информатики»</a:t>
            </a:r>
          </a:p>
          <a:p>
            <a:pPr algn="ctr" eaLnBrk="1" hangingPunct="1"/>
            <a:r>
              <a:rPr lang="ru-RU" sz="2800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</a:rPr>
              <a:t>Лекция 5</a:t>
            </a:r>
            <a:endParaRPr lang="ru-RU" sz="2800" b="1" dirty="0" smtClean="0">
              <a:solidFill>
                <a:srgbClr val="C00000"/>
              </a:solidFill>
              <a:latin typeface="Open Sans"/>
              <a:ea typeface="Open Sans"/>
              <a:cs typeface="Open Sans"/>
            </a:endParaRPr>
          </a:p>
          <a:p>
            <a:pPr algn="ctr" eaLnBrk="1" hangingPunct="1"/>
            <a:endParaRPr lang="ru-RU" sz="2800" b="1" dirty="0">
              <a:solidFill>
                <a:srgbClr val="C00000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128" name="Рисунок 15"/>
          <p:cNvPicPr>
            <a:picLocks noChangeAspect="1"/>
          </p:cNvPicPr>
          <p:nvPr/>
        </p:nvPicPr>
        <p:blipFill>
          <a:blip r:embed="rId5" cstate="print"/>
          <a:srcRect r="48257"/>
          <a:stretch>
            <a:fillRect/>
          </a:stretch>
        </p:blipFill>
        <p:spPr bwMode="auto">
          <a:xfrm>
            <a:off x="4123135" y="5661248"/>
            <a:ext cx="1456977" cy="62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Заголовок 1"/>
          <p:cNvSpPr txBox="1">
            <a:spLocks/>
          </p:cNvSpPr>
          <p:nvPr/>
        </p:nvSpPr>
        <p:spPr>
          <a:xfrm>
            <a:off x="3424237" y="4711228"/>
            <a:ext cx="5719763" cy="661988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Медникова</a:t>
            </a: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Оксана Васильевна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к.т.н., доцент</a:t>
            </a:r>
          </a:p>
        </p:txBody>
      </p:sp>
      <p:pic>
        <p:nvPicPr>
          <p:cNvPr id="5130" name="Рисунок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9204" y="5445224"/>
            <a:ext cx="846732" cy="10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10</a:t>
            </a:fld>
            <a:endParaRPr lang="ru-RU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 l="28418" t="28580" r="25809" b="17241"/>
          <a:stretch>
            <a:fillRect/>
          </a:stretch>
        </p:blipFill>
        <p:spPr bwMode="auto">
          <a:xfrm>
            <a:off x="539552" y="260647"/>
            <a:ext cx="8208912" cy="569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11</a:t>
            </a:fld>
            <a:endParaRPr lang="ru-RU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l="28418" t="31100" r="25809" b="12201"/>
          <a:stretch>
            <a:fillRect/>
          </a:stretch>
        </p:blipFill>
        <p:spPr bwMode="auto">
          <a:xfrm>
            <a:off x="899592" y="404664"/>
            <a:ext cx="773846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12</a:t>
            </a:fld>
            <a:endParaRPr lang="ru-RU"/>
          </a:p>
        </p:txBody>
      </p:sp>
      <p:pic>
        <p:nvPicPr>
          <p:cNvPr id="3" name="Рисунок 2" descr="https://studref.com/htm/img/15/6352/17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316835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572000" y="1340768"/>
            <a:ext cx="340651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Графическая схема микрорайона</a:t>
            </a:r>
            <a:endParaRPr lang="ru-RU" sz="1800" b="0" dirty="0"/>
          </a:p>
        </p:txBody>
      </p:sp>
      <p:pic>
        <p:nvPicPr>
          <p:cNvPr id="6" name="Рисунок 5" descr="Схема прокладки телефонного кабеля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84984"/>
            <a:ext cx="29523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716016" y="4869160"/>
            <a:ext cx="391248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Схема прокладки телефонного кабеля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13</a:t>
            </a:fld>
            <a:endParaRPr lang="ru-RU"/>
          </a:p>
        </p:txBody>
      </p:sp>
      <p:pic>
        <p:nvPicPr>
          <p:cNvPr id="3" name="Рисунок 2" descr="Схема компьютерной сети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367240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788024" y="1484784"/>
            <a:ext cx="278345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Схема компьютерной сети</a:t>
            </a:r>
            <a:endParaRPr lang="ru-RU" sz="1800" b="0" dirty="0"/>
          </a:p>
        </p:txBody>
      </p:sp>
      <p:pic>
        <p:nvPicPr>
          <p:cNvPr id="6" name="Рисунок 5" descr="Схема соединения компьютеров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645024"/>
            <a:ext cx="288032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788024" y="4653136"/>
            <a:ext cx="335271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Схема соединения компьютеров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32637" y="116632"/>
            <a:ext cx="2175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МЕТОД ПРИМА</a:t>
            </a:r>
            <a:endParaRPr lang="ru-RU" sz="2000" dirty="0"/>
          </a:p>
        </p:txBody>
      </p:sp>
      <p:pic>
        <p:nvPicPr>
          <p:cNvPr id="5" name="Рисунок 4" descr="Работа алгоритма Прима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648072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508104" y="5661248"/>
            <a:ext cx="263014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Работа алгоритма Прима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15</a:t>
            </a:fld>
            <a:endParaRPr lang="ru-RU"/>
          </a:p>
        </p:txBody>
      </p:sp>
      <p:pic>
        <p:nvPicPr>
          <p:cNvPr id="3" name="Рисунок 2" descr="Схема компьютерной сети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259228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139952" y="1340768"/>
            <a:ext cx="278345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Схема компьютерной сети</a:t>
            </a:r>
            <a:endParaRPr lang="ru-RU" sz="1800" b="0" dirty="0"/>
          </a:p>
        </p:txBody>
      </p:sp>
      <p:pic>
        <p:nvPicPr>
          <p:cNvPr id="6" name="Рисунок 5" descr="Схема прокладки кабеля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56992"/>
            <a:ext cx="331236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427984" y="4725144"/>
            <a:ext cx="259936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Схема прокладки кабеля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404664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/>
              <a:t>Пример 2.</a:t>
            </a:r>
            <a:r>
              <a:rPr lang="ru-RU" sz="2000" dirty="0" smtClean="0"/>
              <a:t> </a:t>
            </a:r>
            <a:r>
              <a:rPr lang="ru-RU" sz="2000" b="0" dirty="0" smtClean="0"/>
              <a:t>Построить </a:t>
            </a:r>
            <a:r>
              <a:rPr lang="ru-RU" sz="2000" b="0" dirty="0" err="1" smtClean="0"/>
              <a:t>остовное</a:t>
            </a:r>
            <a:r>
              <a:rPr lang="ru-RU" sz="2000" b="0" dirty="0" smtClean="0"/>
              <a:t> дерево минимального веса для графа</a:t>
            </a:r>
            <a:endParaRPr lang="ru-RU" sz="2000" b="0" dirty="0"/>
          </a:p>
        </p:txBody>
      </p:sp>
      <p:pic>
        <p:nvPicPr>
          <p:cNvPr id="5" name="Рисунок 4" descr="Исходный граф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324036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076056" y="1916832"/>
            <a:ext cx="170508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Исходный граф</a:t>
            </a:r>
            <a:endParaRPr lang="ru-RU" sz="1800" b="0" dirty="0"/>
          </a:p>
        </p:txBody>
      </p:sp>
      <p:pic>
        <p:nvPicPr>
          <p:cNvPr id="7" name="Рисунок 6" descr="Остовное дерево минимального веса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302433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4572000" y="5085184"/>
            <a:ext cx="380758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err="1" smtClean="0"/>
              <a:t>Остовное</a:t>
            </a:r>
            <a:r>
              <a:rPr lang="ru-RU" sz="1800" b="0" dirty="0" smtClean="0"/>
              <a:t> дерево минимального веса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404664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/>
              <a:t>Пример 3.</a:t>
            </a:r>
            <a:r>
              <a:rPr lang="ru-RU" sz="2000" dirty="0" smtClean="0"/>
              <a:t> </a:t>
            </a:r>
            <a:r>
              <a:rPr lang="ru-RU" sz="2000" b="0" dirty="0" smtClean="0"/>
              <a:t>Построить </a:t>
            </a:r>
            <a:r>
              <a:rPr lang="ru-RU" sz="2000" b="0" dirty="0" err="1" smtClean="0"/>
              <a:t>остовное</a:t>
            </a:r>
            <a:r>
              <a:rPr lang="ru-RU" sz="2000" b="0" dirty="0" smtClean="0"/>
              <a:t> дерево графа методом Прима.</a:t>
            </a:r>
            <a:endParaRPr lang="ru-RU" sz="2000" b="0" dirty="0"/>
          </a:p>
        </p:txBody>
      </p:sp>
      <p:pic>
        <p:nvPicPr>
          <p:cNvPr id="5" name="Рисунок 4" descr="Исходный граф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288032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283968" y="1916832"/>
            <a:ext cx="170508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Исходный граф</a:t>
            </a:r>
            <a:endParaRPr lang="ru-RU" sz="1800" b="0" dirty="0"/>
          </a:p>
        </p:txBody>
      </p:sp>
      <p:pic>
        <p:nvPicPr>
          <p:cNvPr id="7" name="Рисунок 6" descr="Остовное дерева графа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61048"/>
            <a:ext cx="30243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995936" y="5013176"/>
            <a:ext cx="244650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err="1" smtClean="0"/>
              <a:t>Остовное</a:t>
            </a:r>
            <a:r>
              <a:rPr lang="ru-RU" sz="1800" b="0" dirty="0" smtClean="0"/>
              <a:t> дерева графа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18</a:t>
            </a:fld>
            <a:endParaRPr lang="ru-RU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51520" y="632877"/>
            <a:ext cx="86409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КОНТРОЛЬНЫЕ ВОПРОСЫ</a:t>
            </a:r>
          </a:p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 Что понимается под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остовным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деревом?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 Как определяется длина внутреннего пути?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Что такое терминальный элемент?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 Приведите формулу для вычисления цикломатического числа.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 Каковы особенности методов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Крускала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 Прима?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6. Каковы критерии завершения работы методов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Крускала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 Прима?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 В чем состоит методика анализа сложности алгоритмов построения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остовного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дерева графа?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19</a:t>
            </a:fld>
            <a:endParaRPr lang="ru-RU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899592" y="128826"/>
            <a:ext cx="7056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РАЗДЕЛ 2. АЛГОРИТМЫ И СТРУКТУРЫ ДАННЫХ</a:t>
            </a:r>
            <a:endParaRPr kumimoji="0" lang="ru-RU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ТЕМА 10. ТЕОРИЯ ГРАФОВ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" name="Рисунок 4" descr="Графовая структура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28083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995936" y="1772816"/>
            <a:ext cx="213257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err="1" smtClean="0"/>
              <a:t>Графовая</a:t>
            </a:r>
            <a:r>
              <a:rPr lang="ru-RU" sz="1800" b="0" dirty="0" smtClean="0"/>
              <a:t> структура</a:t>
            </a:r>
            <a:endParaRPr lang="ru-RU" sz="1800" b="0" dirty="0"/>
          </a:p>
        </p:txBody>
      </p:sp>
      <p:pic>
        <p:nvPicPr>
          <p:cNvPr id="7" name="Рисунок 6" descr="Эскиз детали (а) и графовая модель (б)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573016"/>
            <a:ext cx="5451448" cy="280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843808" y="6455136"/>
            <a:ext cx="402866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Эскиз детали </a:t>
            </a:r>
            <a:r>
              <a:rPr lang="ru-RU" sz="1800" b="0" i="1" dirty="0" smtClean="0"/>
              <a:t>(а)</a:t>
            </a:r>
            <a:r>
              <a:rPr lang="ru-RU" sz="1800" b="0" dirty="0" smtClean="0"/>
              <a:t> и </a:t>
            </a:r>
            <a:r>
              <a:rPr lang="ru-RU" sz="1800" b="0" dirty="0" err="1" smtClean="0"/>
              <a:t>графовая</a:t>
            </a:r>
            <a:r>
              <a:rPr lang="ru-RU" sz="1800" b="0" dirty="0" smtClean="0"/>
              <a:t> модель </a:t>
            </a:r>
            <a:r>
              <a:rPr lang="ru-RU" sz="1800" b="0" i="1" dirty="0" smtClean="0"/>
              <a:t>(б)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</a:t>
            </a:fld>
            <a:endParaRPr lang="ru-RU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67544" y="-16351"/>
            <a:ext cx="78488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ru-RU" sz="2000" dirty="0" smtClean="0"/>
              <a:t>РАЗДЕЛ 2. АЛГОРИТМЫ И СТРУКТУРЫ ДАННЫХ</a:t>
            </a:r>
            <a:endParaRPr kumimoji="0" lang="ru-RU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ru-RU" sz="2000" i="1" dirty="0" smtClean="0"/>
              <a:t>ТЕМА 9. АЛГОРИТМЫ ПОСТРОЕНИЯ ОСТОВНОГО (ПОКРЫВАЮЩЕГО) ДЕРЕВА СЕТИРИТМЫ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052736"/>
            <a:ext cx="6660232" cy="535531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600" dirty="0" smtClean="0"/>
              <a:t>Важным подходом для описания вида структуры плоской области является ее представление в виде графа</a:t>
            </a:r>
            <a:endParaRPr lang="ru-RU" sz="16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1741341"/>
            <a:ext cx="7416824" cy="1200329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600" dirty="0" smtClean="0"/>
              <a:t>Во многих случаях для этого определяется схема (скелет) области с помощью прореживающих (сокращающих) алгоритмов. В графе может существовать вершина, называемая точкой сочленения, или разделяющей вершиной, удаление которой вместе с инцидентными ей ребрами разъединяет оставшиеся вершины</a:t>
            </a:r>
            <a:endParaRPr lang="ru-RU" sz="1600" b="0" dirty="0"/>
          </a:p>
        </p:txBody>
      </p:sp>
      <p:pic>
        <p:nvPicPr>
          <p:cNvPr id="8" name="Рисунок 7" descr="Разделимый граф и его двусвязные компонент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140968"/>
            <a:ext cx="691276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123728" y="6165304"/>
            <a:ext cx="488935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Разделимый граф и его двусвязные компоненты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20</a:t>
            </a:fld>
            <a:endParaRPr lang="ru-RU"/>
          </a:p>
        </p:txBody>
      </p:sp>
      <p:pic>
        <p:nvPicPr>
          <p:cNvPr id="3" name="Рисунок 2" descr="Орграф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36004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987824" y="2204864"/>
            <a:ext cx="92845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Орграф</a:t>
            </a:r>
            <a:endParaRPr lang="ru-RU" sz="1800" b="0" dirty="0"/>
          </a:p>
        </p:txBody>
      </p:sp>
      <p:pic>
        <p:nvPicPr>
          <p:cNvPr id="6" name="Рисунок 5" descr="Взвешенная сеть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76672"/>
            <a:ext cx="374441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6300192" y="2636912"/>
            <a:ext cx="184845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Взвешенная сеть</a:t>
            </a:r>
            <a:endParaRPr lang="ru-RU" sz="1800" b="0" dirty="0"/>
          </a:p>
        </p:txBody>
      </p:sp>
      <p:pic>
        <p:nvPicPr>
          <p:cNvPr id="8" name="Рисунок 7" descr="Изоморфизм графов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17032"/>
            <a:ext cx="46085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619672" y="5661248"/>
            <a:ext cx="217937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Изоморфизм графов</a:t>
            </a:r>
            <a:endParaRPr lang="ru-RU" sz="1800" b="0" dirty="0"/>
          </a:p>
        </p:txBody>
      </p:sp>
      <p:pic>
        <p:nvPicPr>
          <p:cNvPr id="10" name="Рисунок 9" descr="Исходный граф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0395" y="3377535"/>
            <a:ext cx="2392045" cy="221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6660232" y="5733256"/>
            <a:ext cx="170508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Исходный граф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21</a:t>
            </a:fld>
            <a:endParaRPr lang="ru-RU"/>
          </a:p>
        </p:txBody>
      </p:sp>
      <p:pic>
        <p:nvPicPr>
          <p:cNvPr id="3" name="Рисунок 2" descr="Регулярные граф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2"/>
            <a:ext cx="403244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259632" y="1988840"/>
            <a:ext cx="200535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Регулярные графы</a:t>
            </a:r>
            <a:endParaRPr lang="ru-RU" sz="1800" b="0" dirty="0"/>
          </a:p>
        </p:txBody>
      </p:sp>
      <p:pic>
        <p:nvPicPr>
          <p:cNvPr id="6" name="Рисунок 5" descr="Пример не изоморфных сетей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576064"/>
            <a:ext cx="4385439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5220072" y="2799336"/>
            <a:ext cx="313284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Пример не изоморфных сетей</a:t>
            </a:r>
            <a:endParaRPr lang="ru-RU" sz="1800" b="0" dirty="0"/>
          </a:p>
        </p:txBody>
      </p:sp>
      <p:pic>
        <p:nvPicPr>
          <p:cNvPr id="8" name="Рисунок 7" descr="Двудольные графы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24944"/>
            <a:ext cx="41764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259632" y="4221088"/>
            <a:ext cx="205075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Двудольные графы</a:t>
            </a:r>
            <a:endParaRPr lang="ru-RU" sz="1800" b="0" dirty="0"/>
          </a:p>
        </p:txBody>
      </p:sp>
      <p:pic>
        <p:nvPicPr>
          <p:cNvPr id="10" name="Рисунок 9" descr="Планарные графы&#10; Рис. 8.11. Подсеть G'сети 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077072"/>
            <a:ext cx="419659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6156176" y="5373216"/>
            <a:ext cx="19672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Планарные графы</a:t>
            </a:r>
            <a:endParaRPr lang="ru-RU" sz="1800" b="0" dirty="0"/>
          </a:p>
        </p:txBody>
      </p:sp>
      <p:pic>
        <p:nvPicPr>
          <p:cNvPr id="12" name="Рисунок 11" descr="https://studref.com/htm/img/15/6352/14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725144"/>
            <a:ext cx="273630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2123728" y="6309320"/>
            <a:ext cx="192289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Подсеть </a:t>
            </a:r>
            <a:r>
              <a:rPr lang="ru-RU" sz="1800" b="0" i="1" dirty="0" err="1" smtClean="0"/>
              <a:t>G'</a:t>
            </a:r>
            <a:r>
              <a:rPr lang="ru-RU" sz="1800" b="0" dirty="0" err="1" smtClean="0"/>
              <a:t>сети</a:t>
            </a:r>
            <a:r>
              <a:rPr lang="ru-RU" sz="1800" b="0" dirty="0" smtClean="0"/>
              <a:t> </a:t>
            </a:r>
            <a:r>
              <a:rPr lang="ru-RU" sz="1800" b="0" i="1" dirty="0" smtClean="0"/>
              <a:t>G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332656"/>
            <a:ext cx="2572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ЦИКЛЫ НА ГРАФЕ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64704"/>
            <a:ext cx="6660232" cy="535531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600" i="1" dirty="0" smtClean="0"/>
              <a:t>Цепь</a:t>
            </a:r>
            <a:r>
              <a:rPr lang="ru-RU" sz="1600" dirty="0" smtClean="0"/>
              <a:t> - незамкнутый маршрут (путь), в котором все ребра (дуги) попарно различны </a:t>
            </a:r>
            <a:endParaRPr lang="ru-RU" sz="16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1484784"/>
            <a:ext cx="6660232" cy="3139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600" i="1" dirty="0" smtClean="0"/>
              <a:t>Цикл -</a:t>
            </a:r>
            <a:r>
              <a:rPr lang="ru-RU" sz="1600" dirty="0" smtClean="0"/>
              <a:t> замкнутая цепь (в неориентированном графе)</a:t>
            </a:r>
            <a:endParaRPr lang="ru-RU" sz="16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988840"/>
            <a:ext cx="6660232" cy="3139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600" i="1" dirty="0" smtClean="0"/>
              <a:t>Контур -</a:t>
            </a:r>
            <a:r>
              <a:rPr lang="ru-RU" sz="1600" dirty="0" smtClean="0"/>
              <a:t> замкнутый путь (в ориентированном графе).</a:t>
            </a:r>
            <a:endParaRPr lang="ru-RU" sz="16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2492896"/>
            <a:ext cx="6660232" cy="535531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600" i="1" dirty="0" smtClean="0"/>
              <a:t>Простой путь (цепь)</a:t>
            </a:r>
            <a:r>
              <a:rPr lang="ru-RU" sz="1600" dirty="0" smtClean="0"/>
              <a:t> - путь (цепь), в котором ни одна дуга/ребро не встречается дважды</a:t>
            </a:r>
            <a:endParaRPr lang="ru-RU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3212976"/>
            <a:ext cx="6660232" cy="535531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600" i="1" dirty="0" smtClean="0"/>
              <a:t>Простой цикл (контур) -</a:t>
            </a:r>
            <a:r>
              <a:rPr lang="ru-RU" sz="1600" dirty="0" smtClean="0"/>
              <a:t> цикл (контур), в котором все вершины попарно различны</a:t>
            </a:r>
            <a:endParaRPr lang="ru-RU" sz="1600" b="0" dirty="0"/>
          </a:p>
        </p:txBody>
      </p:sp>
      <p:pic>
        <p:nvPicPr>
          <p:cNvPr id="13" name="Рисунок 12" descr="Маршруты и цикл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33056"/>
            <a:ext cx="396044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5292080" y="5157192"/>
            <a:ext cx="213891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Маршруты и циклы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23</a:t>
            </a:fld>
            <a:endParaRPr lang="ru-RU"/>
          </a:p>
        </p:txBody>
      </p:sp>
      <p:pic>
        <p:nvPicPr>
          <p:cNvPr id="3" name="Рисунок 2" descr="Древовидная структура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324036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827584" y="2780928"/>
            <a:ext cx="249638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Древовидная структура</a:t>
            </a:r>
            <a:endParaRPr lang="ru-RU" sz="1800" b="0" dirty="0"/>
          </a:p>
        </p:txBody>
      </p:sp>
      <p:pic>
        <p:nvPicPr>
          <p:cNvPr id="6" name="Рисунок 5" descr="Граф (а) и его покрывающее дерево (б)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764704"/>
            <a:ext cx="4162088" cy="175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4788024" y="2636912"/>
            <a:ext cx="3816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Граф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(а)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 его покрывающее дерево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(б)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Задача о мостах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284984"/>
            <a:ext cx="5262880" cy="296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907704" y="6165304"/>
            <a:ext cx="5148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Задача о мостах: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схема мостов;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графовая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модель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24</a:t>
            </a:fld>
            <a:endParaRPr lang="ru-RU"/>
          </a:p>
        </p:txBody>
      </p:sp>
      <p:pic>
        <p:nvPicPr>
          <p:cNvPr id="3" name="Рисунок 2" descr="Графы, содержащие цикл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5486400" cy="270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971600" y="3284984"/>
            <a:ext cx="4572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0" dirty="0" smtClean="0"/>
              <a:t>Графы, содержащие циклы: </a:t>
            </a:r>
            <a:r>
              <a:rPr lang="ru-RU" b="0" i="1" dirty="0" smtClean="0"/>
              <a:t>а</a:t>
            </a:r>
            <a:r>
              <a:rPr lang="ru-RU" b="0" dirty="0" smtClean="0"/>
              <a:t> - </a:t>
            </a:r>
            <a:r>
              <a:rPr lang="ru-RU" b="0" dirty="0" err="1" smtClean="0"/>
              <a:t>эйлеровый</a:t>
            </a:r>
            <a:r>
              <a:rPr lang="ru-RU" b="0" dirty="0" smtClean="0"/>
              <a:t> цикл; </a:t>
            </a:r>
            <a:r>
              <a:rPr lang="ru-RU" b="0" i="1" dirty="0" smtClean="0"/>
              <a:t>б -</a:t>
            </a:r>
            <a:r>
              <a:rPr lang="ru-RU" b="0" dirty="0" smtClean="0"/>
              <a:t> </a:t>
            </a:r>
            <a:r>
              <a:rPr lang="ru-RU" b="0" dirty="0" err="1" smtClean="0"/>
              <a:t>неэйлеровый</a:t>
            </a:r>
            <a:r>
              <a:rPr lang="ru-RU" b="0" dirty="0" smtClean="0"/>
              <a:t> цикл</a:t>
            </a:r>
            <a:endParaRPr lang="ru-RU" b="0" dirty="0"/>
          </a:p>
        </p:txBody>
      </p:sp>
      <p:pic>
        <p:nvPicPr>
          <p:cNvPr id="6" name="Рисунок 5" descr="Игра «Кругосветное путешествие»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865" y="3861048"/>
            <a:ext cx="2466975" cy="221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395536" y="6237312"/>
            <a:ext cx="301249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Игра «Кругосветное путешествие»</a:t>
            </a:r>
            <a:endParaRPr lang="ru-RU" dirty="0"/>
          </a:p>
        </p:txBody>
      </p:sp>
      <p:pic>
        <p:nvPicPr>
          <p:cNvPr id="8" name="Рисунок 7" descr="Исходный граф (о) и остовный подграф (б)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05064"/>
            <a:ext cx="54006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4716016" y="5661248"/>
            <a:ext cx="3779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Исходный граф (о) 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остовный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подграф (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(-------) удаленные ребра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25</a:t>
            </a:fld>
            <a:endParaRPr lang="ru-RU"/>
          </a:p>
        </p:txBody>
      </p:sp>
      <p:pic>
        <p:nvPicPr>
          <p:cNvPr id="3" name="Рисунок 2" descr="Схема замка (вид сверху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442341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187624" y="2708920"/>
            <a:ext cx="217957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Схема замка (вид сверху</a:t>
            </a:r>
            <a:endParaRPr lang="ru-RU" dirty="0"/>
          </a:p>
        </p:txBody>
      </p:sp>
      <p:pic>
        <p:nvPicPr>
          <p:cNvPr id="6" name="Рисунок 5" descr="Способы изображения сети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276872"/>
            <a:ext cx="4869815" cy="146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5508104" y="4077072"/>
            <a:ext cx="241001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Способы изображения сети</a:t>
            </a:r>
            <a:endParaRPr lang="ru-RU" dirty="0"/>
          </a:p>
        </p:txBody>
      </p:sp>
      <p:pic>
        <p:nvPicPr>
          <p:cNvPr id="8" name="Рисунок 7" descr="https://studref.com/htm/img/15/6352/151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717032"/>
            <a:ext cx="328129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Матрица смежности (а) для графа (б)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4509120"/>
            <a:ext cx="402614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1115616" y="5949280"/>
            <a:ext cx="322152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Матрица смежности </a:t>
            </a:r>
            <a:r>
              <a:rPr lang="ru-RU" i="1" dirty="0" smtClean="0"/>
              <a:t>(а)</a:t>
            </a:r>
            <a:r>
              <a:rPr lang="ru-RU" dirty="0" smtClean="0"/>
              <a:t> для графа (</a:t>
            </a:r>
            <a:r>
              <a:rPr lang="ru-RU" i="1" dirty="0" smtClean="0"/>
              <a:t>б)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26</a:t>
            </a:fld>
            <a:endParaRPr lang="ru-RU"/>
          </a:p>
        </p:txBody>
      </p:sp>
      <p:pic>
        <p:nvPicPr>
          <p:cNvPr id="3" name="Рисунок 2" descr="https://studref.com/htm/img/15/6352/15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504056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Матрица инцидентности (инциденций) (а) для графа (б)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484784"/>
            <a:ext cx="449579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3851920" y="3429000"/>
            <a:ext cx="5004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Матрица инцидентности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инциденций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(а)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для графа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(б)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Ориентированный граф и его матрица инциденций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861048"/>
            <a:ext cx="534797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6084169" y="4869160"/>
            <a:ext cx="280831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0" dirty="0" smtClean="0"/>
              <a:t>Ориентированный граф и его матрица </a:t>
            </a:r>
            <a:r>
              <a:rPr lang="ru-RU" sz="1800" b="0" dirty="0" err="1" smtClean="0"/>
              <a:t>инциденций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27</a:t>
            </a:fld>
            <a:endParaRPr lang="ru-RU"/>
          </a:p>
        </p:txBody>
      </p:sp>
      <p:pic>
        <p:nvPicPr>
          <p:cNvPr id="3" name="Рисунок 2" descr="Неориентированный граф и его матрица инциденций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54006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724128" y="1268760"/>
            <a:ext cx="327585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0" dirty="0" smtClean="0"/>
              <a:t>Неориентированный граф и его матрица </a:t>
            </a:r>
            <a:r>
              <a:rPr lang="ru-RU" sz="1800" b="0" dirty="0" err="1" smtClean="0"/>
              <a:t>инциденций</a:t>
            </a:r>
            <a:endParaRPr lang="ru-RU" sz="1800" b="0" dirty="0"/>
          </a:p>
        </p:txBody>
      </p:sp>
      <p:pic>
        <p:nvPicPr>
          <p:cNvPr id="6" name="Рисунок 5" descr="Модель системы в форме графа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852936"/>
            <a:ext cx="5060950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3419872" y="6453336"/>
            <a:ext cx="329622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Модель системы в форме графа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28</a:t>
            </a:fld>
            <a:endParaRPr lang="ru-RU"/>
          </a:p>
        </p:txBody>
      </p:sp>
      <p:pic>
        <p:nvPicPr>
          <p:cNvPr id="3" name="Рисунок 2" descr="Граф (а), представленный вектором смежности (б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404665"/>
            <a:ext cx="5256583" cy="24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39552" y="2852936"/>
            <a:ext cx="4824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Граф (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представленный вектором смежности (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 descr="Представление древовидной структуры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212977"/>
            <a:ext cx="626469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51520" y="5805264"/>
            <a:ext cx="352839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0" dirty="0" smtClean="0"/>
              <a:t>Представление древовидной структуры: </a:t>
            </a:r>
            <a:r>
              <a:rPr lang="ru-RU" sz="1800" b="0" i="1" dirty="0" smtClean="0"/>
              <a:t>а</a:t>
            </a:r>
            <a:r>
              <a:rPr lang="ru-RU" sz="1800" b="0" dirty="0" smtClean="0"/>
              <a:t> - дерево; </a:t>
            </a:r>
            <a:r>
              <a:rPr lang="ru-RU" sz="1800" b="0" i="1" dirty="0" smtClean="0"/>
              <a:t>б</a:t>
            </a:r>
            <a:r>
              <a:rPr lang="ru-RU" sz="1800" b="0" dirty="0" smtClean="0"/>
              <a:t> - табличное представление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29</a:t>
            </a:fld>
            <a:endParaRPr lang="ru-RU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16024" y="316969"/>
            <a:ext cx="874846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КОНТРОЛЬНЫЕ ВОПРОСЫ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 Дайте определение графа.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 Что такое степень вершины графа?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Чем характеризуется изоморфизм?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 Какой граф называется регулярным?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 Что такое инвариант сети?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6. Какой граф называется двудольным?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 Дайте определение подграфа.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8. Что показывает цикломатическое число графа?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9. Чем маршрут отличается от цикла?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10. В чем различие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эйлерового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 гамильтонова циклов?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11. Способы представления графов в ПЭВМ.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12. Способы представления древовидных структур.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16632"/>
            <a:ext cx="8640960" cy="757130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600" i="1" dirty="0" smtClean="0"/>
              <a:t>При поиске в глубину</a:t>
            </a:r>
            <a:r>
              <a:rPr lang="ru-RU" sz="1600" dirty="0" smtClean="0"/>
              <a:t> анализируется вершина </a:t>
            </a:r>
            <a:r>
              <a:rPr lang="ru-RU" sz="1600" i="1" dirty="0" smtClean="0"/>
              <a:t>и,</a:t>
            </a:r>
            <a:r>
              <a:rPr lang="ru-RU" sz="1600" dirty="0" smtClean="0"/>
              <a:t> смежная с </a:t>
            </a:r>
            <a:r>
              <a:rPr lang="ru-RU" sz="1600" dirty="0" err="1" smtClean="0"/>
              <a:t>v</a:t>
            </a:r>
            <a:r>
              <a:rPr lang="ru-RU" sz="1600" dirty="0" smtClean="0"/>
              <a:t>. Если на очередном шаге у вершины </a:t>
            </a:r>
            <a:r>
              <a:rPr lang="ru-RU" sz="1600" i="1" dirty="0" err="1" smtClean="0"/>
              <a:t>q</a:t>
            </a:r>
            <a:r>
              <a:rPr lang="ru-RU" sz="1600" dirty="0" smtClean="0"/>
              <a:t> нет вершин, смежных с ней и не рассмотренных ранее, то осуществляется возврат из вершины </a:t>
            </a:r>
            <a:r>
              <a:rPr lang="ru-RU" sz="1600" i="1" dirty="0" err="1" smtClean="0"/>
              <a:t>q</a:t>
            </a:r>
            <a:r>
              <a:rPr lang="ru-RU" sz="1600" dirty="0" smtClean="0"/>
              <a:t> к вершине, которая была до нее</a:t>
            </a:r>
            <a:endParaRPr lang="ru-RU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24744"/>
            <a:ext cx="8640960" cy="535531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600" i="1" dirty="0" smtClean="0"/>
              <a:t>При поиске в ширину</a:t>
            </a:r>
            <a:r>
              <a:rPr lang="ru-RU" sz="1600" dirty="0" smtClean="0"/>
              <a:t> на каждом шаге рассматриваются все вершины, связанные с текущей. Граф и его каркасы, построенные методами поиска в глубину и ширину</a:t>
            </a:r>
            <a:endParaRPr lang="ru-RU" sz="1600" b="0" dirty="0"/>
          </a:p>
        </p:txBody>
      </p:sp>
      <p:pic>
        <p:nvPicPr>
          <p:cNvPr id="8" name="Рисунок 7" descr="Граф (а) и его контурные каркасы, построенные методами поиска в глубину (б) ив ширину (в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813690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547664" y="4941168"/>
            <a:ext cx="583264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0" dirty="0" smtClean="0"/>
              <a:t>Граф </a:t>
            </a:r>
            <a:r>
              <a:rPr lang="ru-RU" sz="1800" b="0" i="1" dirty="0" smtClean="0"/>
              <a:t>(а)</a:t>
            </a:r>
            <a:r>
              <a:rPr lang="ru-RU" sz="1800" b="0" dirty="0" smtClean="0"/>
              <a:t> и его контурные каркасы, построенные методами поиска в глубину </a:t>
            </a:r>
            <a:r>
              <a:rPr lang="ru-RU" sz="1800" b="0" i="1" dirty="0" smtClean="0"/>
              <a:t>(б)</a:t>
            </a:r>
            <a:r>
              <a:rPr lang="ru-RU" sz="1800" b="0" dirty="0" smtClean="0"/>
              <a:t> ив ширину (</a:t>
            </a:r>
            <a:r>
              <a:rPr lang="ru-RU" sz="1800" b="0" i="1" dirty="0" smtClean="0"/>
              <a:t>в</a:t>
            </a:r>
            <a:r>
              <a:rPr lang="ru-RU" sz="1800" b="0" dirty="0" smtClean="0"/>
              <a:t>)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4</a:t>
            </a:fld>
            <a:endParaRPr lang="ru-RU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9512" y="332656"/>
            <a:ext cx="882047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Деревом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называется сетевая структура, которая характеризуется следующими свойствами: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1) существует единственный элемент, или узел, на который не ссылается никакой другой элемент и который называется корнем;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2) начиная с корня и следуя по определенной цепочке указателей, содержащихся в элементах, можно осуществить доступ к любому элементу структуры;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3) на каждый элемент, кроме корня, имеется единственная ссылка, т.е. каждый элемент адресуется единственным указателем.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" name="Рисунок 4" descr="Представления древовидной структур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861048"/>
            <a:ext cx="5760640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580112" y="5661248"/>
            <a:ext cx="324036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0" dirty="0" smtClean="0"/>
              <a:t>Представления древовидной структуры: </a:t>
            </a:r>
            <a:r>
              <a:rPr lang="ru-RU" sz="1800" b="0" i="1" dirty="0" smtClean="0"/>
              <a:t>а</a:t>
            </a:r>
            <a:r>
              <a:rPr lang="ru-RU" sz="1800" b="0" dirty="0" smtClean="0"/>
              <a:t> - вложенное множество; </a:t>
            </a:r>
            <a:r>
              <a:rPr lang="ru-RU" sz="1800" b="0" i="1" dirty="0" smtClean="0"/>
              <a:t>б</a:t>
            </a:r>
            <a:r>
              <a:rPr lang="ru-RU" sz="1800" b="0" dirty="0" smtClean="0"/>
              <a:t> - дерево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131840" y="332656"/>
            <a:ext cx="283661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Метод </a:t>
            </a:r>
            <a:r>
              <a:rPr lang="ru-RU" sz="2800" dirty="0" err="1" smtClean="0"/>
              <a:t>Крускала</a:t>
            </a:r>
            <a:endParaRPr lang="ru-RU" sz="2800" dirty="0"/>
          </a:p>
        </p:txBody>
      </p:sp>
      <p:pic>
        <p:nvPicPr>
          <p:cNvPr id="5" name="Рисунок 4" descr="Граф (а) и его остовное дерево (б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9928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987824" y="4815560"/>
            <a:ext cx="365972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Граф </a:t>
            </a:r>
            <a:r>
              <a:rPr lang="ru-RU" sz="1800" b="0" i="1" dirty="0" smtClean="0"/>
              <a:t>(а)</a:t>
            </a:r>
            <a:r>
              <a:rPr lang="ru-RU" sz="1800" b="0" dirty="0" smtClean="0"/>
              <a:t> и его </a:t>
            </a:r>
            <a:r>
              <a:rPr lang="ru-RU" sz="1800" b="0" dirty="0" err="1" smtClean="0"/>
              <a:t>остовное</a:t>
            </a:r>
            <a:r>
              <a:rPr lang="ru-RU" sz="1800" b="0" dirty="0" smtClean="0"/>
              <a:t> дерево </a:t>
            </a:r>
            <a:r>
              <a:rPr lang="ru-RU" sz="1800" b="0" i="1" dirty="0" smtClean="0"/>
              <a:t>(б)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6</a:t>
            </a:fld>
            <a:endParaRPr lang="ru-RU"/>
          </a:p>
        </p:txBody>
      </p:sp>
      <p:pic>
        <p:nvPicPr>
          <p:cNvPr id="3" name="Рисунок 2" descr="Схема алгоритма Крускала единственной изолированной вершины v.. Проверка v, W предполагает установление факта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4608512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940152" y="5661248"/>
            <a:ext cx="283975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Схема алгоритма </a:t>
            </a:r>
            <a:r>
              <a:rPr lang="ru-RU" sz="1800" b="0" dirty="0" err="1" smtClean="0"/>
              <a:t>Крускала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8864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/>
              <a:t>Пример 1.</a:t>
            </a:r>
            <a:r>
              <a:rPr lang="ru-RU" sz="2000" dirty="0" smtClean="0"/>
              <a:t> </a:t>
            </a:r>
            <a:r>
              <a:rPr lang="ru-RU" sz="2000" b="0" dirty="0" smtClean="0"/>
              <a:t>Построить </a:t>
            </a:r>
            <a:r>
              <a:rPr lang="ru-RU" sz="2000" b="0" dirty="0" err="1" smtClean="0"/>
              <a:t>остовное</a:t>
            </a:r>
            <a:r>
              <a:rPr lang="ru-RU" sz="2000" b="0" dirty="0" smtClean="0"/>
              <a:t> дерево графа, заданного матрицей смежности</a:t>
            </a:r>
            <a:endParaRPr lang="ru-RU" sz="2000" b="0" dirty="0"/>
          </a:p>
        </p:txBody>
      </p:sp>
      <p:pic>
        <p:nvPicPr>
          <p:cNvPr id="5" name="Рисунок 4" descr="https://studref.com/htm/img/15/6352/165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908720"/>
            <a:ext cx="345638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23528" y="4460978"/>
            <a:ext cx="856895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i="1" dirty="0" smtClean="0"/>
              <a:t>Пример 2.</a:t>
            </a:r>
            <a:r>
              <a:rPr lang="ru-RU" sz="1800" dirty="0" smtClean="0"/>
              <a:t> </a:t>
            </a:r>
            <a:r>
              <a:rPr lang="ru-RU" sz="1800" b="0" dirty="0" smtClean="0"/>
              <a:t>Пусть дана схема микрорайона. Необходимо соединить дома телефонным кабелем таким образом, чтобы его длина была минимальной. Схему микрорайона представим взвешенным гра</a:t>
            </a:r>
            <a:r>
              <a:rPr lang="ru-RU" sz="1800" dirty="0" smtClean="0"/>
              <a:t>фом 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8</a:t>
            </a:fld>
            <a:endParaRPr lang="ru-RU"/>
          </a:p>
        </p:txBody>
      </p:sp>
      <p:pic>
        <p:nvPicPr>
          <p:cNvPr id="3" name="Рисунок 2" descr="Работа алгоритма Крускала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44624"/>
            <a:ext cx="5256584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012160" y="5949280"/>
            <a:ext cx="289342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 smtClean="0"/>
              <a:t>Работа алгоритма </a:t>
            </a:r>
            <a:r>
              <a:rPr lang="ru-RU" sz="1800" b="0" dirty="0" err="1" smtClean="0"/>
              <a:t>Крускала</a:t>
            </a:r>
            <a:endParaRPr lang="ru-RU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4FC96E-FC41-463D-8377-136353C05C81}" type="slidenum">
              <a:rPr lang="ru-RU" smtClean="0"/>
              <a:pPr lvl="1">
                <a:defRPr/>
              </a:pPr>
              <a:t>9</a:t>
            </a:fld>
            <a:endParaRPr lang="ru-RU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 l="27680" t="28006" r="25071" b="26060"/>
          <a:stretch>
            <a:fillRect/>
          </a:stretch>
        </p:blipFill>
        <p:spPr bwMode="auto">
          <a:xfrm>
            <a:off x="323528" y="620688"/>
            <a:ext cx="846969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180528" y="116632"/>
            <a:ext cx="8963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ЭТАПЫ ПОСТРОЕНИЯ ОСТОВНОГО ДЕРЕВА МЕТОДОМ КРУСКАЛА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AD7CC4C5DB8B7428137296CEF73DC25" ma:contentTypeVersion="0" ma:contentTypeDescription="Создание документа." ma:contentTypeScope="" ma:versionID="1ed1d4f26d65b88f7b0b483ebc6246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2fabbfca08c602fc194a16e919890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D0DC70-9B52-4E71-813F-1044911AEF0D}"/>
</file>

<file path=customXml/itemProps2.xml><?xml version="1.0" encoding="utf-8"?>
<ds:datastoreItem xmlns:ds="http://schemas.openxmlformats.org/officeDocument/2006/customXml" ds:itemID="{B394B490-6769-4F00-8D1F-098508EA8C9A}"/>
</file>

<file path=customXml/itemProps3.xml><?xml version="1.0" encoding="utf-8"?>
<ds:datastoreItem xmlns:ds="http://schemas.openxmlformats.org/officeDocument/2006/customXml" ds:itemID="{B2DB4A07-B4D6-4A3E-8FE8-184D7A68C0C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11516</TotalTime>
  <Words>843</Words>
  <Application>Microsoft Office PowerPoint</Application>
  <PresentationFormat>Экран (4:3)</PresentationFormat>
  <Paragraphs>132</Paragraphs>
  <Slides>29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  <vt:variant>
        <vt:lpstr>Произвольные показы</vt:lpstr>
      </vt:variant>
      <vt:variant>
        <vt:i4>1</vt:i4>
      </vt:variant>
    </vt:vector>
  </HeadingPairs>
  <TitlesOfParts>
    <vt:vector size="3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Произвольный показ 1</vt:lpstr>
    </vt:vector>
  </TitlesOfParts>
  <Company>МИПП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среды, системы и оболочки</dc:title>
  <dc:creator>Nazarov Stanislav</dc:creator>
  <cp:lastModifiedBy>Дмитрий</cp:lastModifiedBy>
  <cp:revision>613</cp:revision>
  <cp:lastPrinted>1601-01-01T00:00:00Z</cp:lastPrinted>
  <dcterms:created xsi:type="dcterms:W3CDTF">2003-11-01T18:47:28Z</dcterms:created>
  <dcterms:modified xsi:type="dcterms:W3CDTF">2020-08-20T19:06:20Z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0x0101005AD7CC4C5DB8B7428137296CEF73DC25</vt:lpwstr>
  </property>
</Properties>
</file>