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BC84E-8CB7-46B8-830F-0395E8AE034F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09289-E22E-474E-9E59-4437AC597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9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80ADF-E41D-4046-A05D-04752EE32B28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221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959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8D50B-7C1A-43A4-923F-55B583ECFF22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223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281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C922-EB02-4588-862C-B8636CE7A3D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1502-97C0-4F81-B528-ADF4D8F2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20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C922-EB02-4588-862C-B8636CE7A3D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1502-97C0-4F81-B528-ADF4D8F2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12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C922-EB02-4588-862C-B8636CE7A3D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1502-97C0-4F81-B528-ADF4D8F2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11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C922-EB02-4588-862C-B8636CE7A3D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1502-97C0-4F81-B528-ADF4D8F2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2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C922-EB02-4588-862C-B8636CE7A3D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1502-97C0-4F81-B528-ADF4D8F2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9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C922-EB02-4588-862C-B8636CE7A3D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1502-97C0-4F81-B528-ADF4D8F2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2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C922-EB02-4588-862C-B8636CE7A3D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1502-97C0-4F81-B528-ADF4D8F2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6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C922-EB02-4588-862C-B8636CE7A3D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1502-97C0-4F81-B528-ADF4D8F2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1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C922-EB02-4588-862C-B8636CE7A3D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1502-97C0-4F81-B528-ADF4D8F2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12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C922-EB02-4588-862C-B8636CE7A3D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1502-97C0-4F81-B528-ADF4D8F2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9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C922-EB02-4588-862C-B8636CE7A3D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1502-97C0-4F81-B528-ADF4D8F2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28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C922-EB02-4588-862C-B8636CE7A3D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81502-97C0-4F81-B528-ADF4D8F2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1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254" name="Group 94"/>
          <p:cNvGrpSpPr>
            <a:grpSpLocks/>
          </p:cNvGrpSpPr>
          <p:nvPr/>
        </p:nvGrpSpPr>
        <p:grpSpPr bwMode="auto">
          <a:xfrm>
            <a:off x="2481264" y="3622675"/>
            <a:ext cx="763587" cy="628650"/>
            <a:chOff x="611" y="1951"/>
            <a:chExt cx="1771" cy="1306"/>
          </a:xfrm>
        </p:grpSpPr>
        <p:grpSp>
          <p:nvGrpSpPr>
            <p:cNvPr id="220255" name="Group 95"/>
            <p:cNvGrpSpPr>
              <a:grpSpLocks/>
            </p:cNvGrpSpPr>
            <p:nvPr/>
          </p:nvGrpSpPr>
          <p:grpSpPr bwMode="auto">
            <a:xfrm>
              <a:off x="1728" y="2330"/>
              <a:ext cx="654" cy="927"/>
              <a:chOff x="3786" y="2406"/>
              <a:chExt cx="834" cy="1200"/>
            </a:xfrm>
          </p:grpSpPr>
          <p:sp>
            <p:nvSpPr>
              <p:cNvPr id="220256" name="Rectangle 96"/>
              <p:cNvSpPr>
                <a:spLocks noChangeArrowheads="1"/>
              </p:cNvSpPr>
              <p:nvPr/>
            </p:nvSpPr>
            <p:spPr bwMode="auto">
              <a:xfrm>
                <a:off x="4182" y="2925"/>
                <a:ext cx="57" cy="40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grpSp>
            <p:nvGrpSpPr>
              <p:cNvPr id="220257" name="Group 97"/>
              <p:cNvGrpSpPr>
                <a:grpSpLocks/>
              </p:cNvGrpSpPr>
              <p:nvPr/>
            </p:nvGrpSpPr>
            <p:grpSpPr bwMode="auto">
              <a:xfrm>
                <a:off x="3786" y="2406"/>
                <a:ext cx="834" cy="849"/>
                <a:chOff x="3786" y="2406"/>
                <a:chExt cx="834" cy="849"/>
              </a:xfrm>
            </p:grpSpPr>
            <p:grpSp>
              <p:nvGrpSpPr>
                <p:cNvPr id="220258" name="Group 98"/>
                <p:cNvGrpSpPr>
                  <a:grpSpLocks/>
                </p:cNvGrpSpPr>
                <p:nvPr/>
              </p:nvGrpSpPr>
              <p:grpSpPr bwMode="auto">
                <a:xfrm>
                  <a:off x="3786" y="2484"/>
                  <a:ext cx="498" cy="771"/>
                  <a:chOff x="3786" y="2484"/>
                  <a:chExt cx="498" cy="771"/>
                </a:xfrm>
              </p:grpSpPr>
              <p:grpSp>
                <p:nvGrpSpPr>
                  <p:cNvPr id="220259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3786" y="248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260" name="AutoShape 100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261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20262" name="Group 102"/>
                  <p:cNvGrpSpPr>
                    <a:grpSpLocks/>
                  </p:cNvGrpSpPr>
                  <p:nvPr/>
                </p:nvGrpSpPr>
                <p:grpSpPr bwMode="auto">
                  <a:xfrm rot="37608278">
                    <a:off x="3873" y="284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263" name="AutoShape 103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264" name="AutoShap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220265" name="Group 105"/>
                <p:cNvGrpSpPr>
                  <a:grpSpLocks/>
                </p:cNvGrpSpPr>
                <p:nvPr/>
              </p:nvGrpSpPr>
              <p:grpSpPr bwMode="auto">
                <a:xfrm rot="10800000">
                  <a:off x="4122" y="2406"/>
                  <a:ext cx="498" cy="771"/>
                  <a:chOff x="3786" y="2484"/>
                  <a:chExt cx="498" cy="771"/>
                </a:xfrm>
              </p:grpSpPr>
              <p:grpSp>
                <p:nvGrpSpPr>
                  <p:cNvPr id="220266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786" y="248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267" name="AutoShape 107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268" name="AutoShap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20269" name="Group 109"/>
                  <p:cNvGrpSpPr>
                    <a:grpSpLocks/>
                  </p:cNvGrpSpPr>
                  <p:nvPr/>
                </p:nvGrpSpPr>
                <p:grpSpPr bwMode="auto">
                  <a:xfrm rot="37608278">
                    <a:off x="3873" y="284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270" name="AutoShape 110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271" name="AutoShap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  <p:sp>
            <p:nvSpPr>
              <p:cNvPr id="220272" name="AutoShape 112"/>
              <p:cNvSpPr>
                <a:spLocks noChangeArrowheads="1"/>
              </p:cNvSpPr>
              <p:nvPr/>
            </p:nvSpPr>
            <p:spPr bwMode="auto">
              <a:xfrm>
                <a:off x="3954" y="3303"/>
                <a:ext cx="513" cy="303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</p:grpSp>
        <p:sp>
          <p:nvSpPr>
            <p:cNvPr id="220273" name="Rectangle 113"/>
            <p:cNvSpPr>
              <a:spLocks noChangeArrowheads="1"/>
            </p:cNvSpPr>
            <p:nvPr/>
          </p:nvSpPr>
          <p:spPr bwMode="auto">
            <a:xfrm>
              <a:off x="611" y="1951"/>
              <a:ext cx="1769" cy="12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220234" name="Group 74"/>
          <p:cNvGrpSpPr>
            <a:grpSpLocks/>
          </p:cNvGrpSpPr>
          <p:nvPr/>
        </p:nvGrpSpPr>
        <p:grpSpPr bwMode="auto">
          <a:xfrm>
            <a:off x="2438400" y="3598864"/>
            <a:ext cx="1169988" cy="960437"/>
            <a:chOff x="611" y="1951"/>
            <a:chExt cx="1771" cy="1306"/>
          </a:xfrm>
        </p:grpSpPr>
        <p:grpSp>
          <p:nvGrpSpPr>
            <p:cNvPr id="220235" name="Group 75"/>
            <p:cNvGrpSpPr>
              <a:grpSpLocks/>
            </p:cNvGrpSpPr>
            <p:nvPr/>
          </p:nvGrpSpPr>
          <p:grpSpPr bwMode="auto">
            <a:xfrm>
              <a:off x="1728" y="2330"/>
              <a:ext cx="654" cy="927"/>
              <a:chOff x="3786" y="2406"/>
              <a:chExt cx="834" cy="1200"/>
            </a:xfrm>
          </p:grpSpPr>
          <p:sp>
            <p:nvSpPr>
              <p:cNvPr id="220236" name="Rectangle 76"/>
              <p:cNvSpPr>
                <a:spLocks noChangeArrowheads="1"/>
              </p:cNvSpPr>
              <p:nvPr/>
            </p:nvSpPr>
            <p:spPr bwMode="auto">
              <a:xfrm>
                <a:off x="4182" y="2925"/>
                <a:ext cx="57" cy="40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grpSp>
            <p:nvGrpSpPr>
              <p:cNvPr id="220237" name="Group 77"/>
              <p:cNvGrpSpPr>
                <a:grpSpLocks/>
              </p:cNvGrpSpPr>
              <p:nvPr/>
            </p:nvGrpSpPr>
            <p:grpSpPr bwMode="auto">
              <a:xfrm>
                <a:off x="3786" y="2406"/>
                <a:ext cx="834" cy="849"/>
                <a:chOff x="3786" y="2406"/>
                <a:chExt cx="834" cy="849"/>
              </a:xfrm>
            </p:grpSpPr>
            <p:grpSp>
              <p:nvGrpSpPr>
                <p:cNvPr id="220238" name="Group 78"/>
                <p:cNvGrpSpPr>
                  <a:grpSpLocks/>
                </p:cNvGrpSpPr>
                <p:nvPr/>
              </p:nvGrpSpPr>
              <p:grpSpPr bwMode="auto">
                <a:xfrm>
                  <a:off x="3786" y="2484"/>
                  <a:ext cx="498" cy="771"/>
                  <a:chOff x="3786" y="2484"/>
                  <a:chExt cx="498" cy="771"/>
                </a:xfrm>
              </p:grpSpPr>
              <p:grpSp>
                <p:nvGrpSpPr>
                  <p:cNvPr id="220239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3786" y="248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240" name="AutoShape 80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241" name="AutoShap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20242" name="Group 82"/>
                  <p:cNvGrpSpPr>
                    <a:grpSpLocks/>
                  </p:cNvGrpSpPr>
                  <p:nvPr/>
                </p:nvGrpSpPr>
                <p:grpSpPr bwMode="auto">
                  <a:xfrm rot="37608278">
                    <a:off x="3873" y="284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243" name="AutoShape 83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244" name="AutoShap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220245" name="Group 85"/>
                <p:cNvGrpSpPr>
                  <a:grpSpLocks/>
                </p:cNvGrpSpPr>
                <p:nvPr/>
              </p:nvGrpSpPr>
              <p:grpSpPr bwMode="auto">
                <a:xfrm rot="10800000">
                  <a:off x="4122" y="2406"/>
                  <a:ext cx="498" cy="771"/>
                  <a:chOff x="3786" y="2484"/>
                  <a:chExt cx="498" cy="771"/>
                </a:xfrm>
              </p:grpSpPr>
              <p:grpSp>
                <p:nvGrpSpPr>
                  <p:cNvPr id="220246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3786" y="248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247" name="AutoShape 87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248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20249" name="Group 89"/>
                  <p:cNvGrpSpPr>
                    <a:grpSpLocks/>
                  </p:cNvGrpSpPr>
                  <p:nvPr/>
                </p:nvGrpSpPr>
                <p:grpSpPr bwMode="auto">
                  <a:xfrm rot="37608278">
                    <a:off x="3873" y="284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250" name="AutoShape 90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251" name="AutoShap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  <p:sp>
            <p:nvSpPr>
              <p:cNvPr id="220252" name="AutoShape 92"/>
              <p:cNvSpPr>
                <a:spLocks noChangeArrowheads="1"/>
              </p:cNvSpPr>
              <p:nvPr/>
            </p:nvSpPr>
            <p:spPr bwMode="auto">
              <a:xfrm>
                <a:off x="3954" y="3303"/>
                <a:ext cx="513" cy="303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</p:grpSp>
        <p:sp>
          <p:nvSpPr>
            <p:cNvPr id="220253" name="Rectangle 93"/>
            <p:cNvSpPr>
              <a:spLocks noChangeArrowheads="1"/>
            </p:cNvSpPr>
            <p:nvPr/>
          </p:nvSpPr>
          <p:spPr bwMode="auto">
            <a:xfrm>
              <a:off x="611" y="1951"/>
              <a:ext cx="1769" cy="12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220214" name="Group 54"/>
          <p:cNvGrpSpPr>
            <a:grpSpLocks/>
          </p:cNvGrpSpPr>
          <p:nvPr/>
        </p:nvGrpSpPr>
        <p:grpSpPr bwMode="auto">
          <a:xfrm>
            <a:off x="2363788" y="3533776"/>
            <a:ext cx="1822450" cy="1343025"/>
            <a:chOff x="611" y="1951"/>
            <a:chExt cx="1771" cy="1306"/>
          </a:xfrm>
        </p:grpSpPr>
        <p:grpSp>
          <p:nvGrpSpPr>
            <p:cNvPr id="220215" name="Group 55"/>
            <p:cNvGrpSpPr>
              <a:grpSpLocks/>
            </p:cNvGrpSpPr>
            <p:nvPr/>
          </p:nvGrpSpPr>
          <p:grpSpPr bwMode="auto">
            <a:xfrm>
              <a:off x="1728" y="2330"/>
              <a:ext cx="654" cy="927"/>
              <a:chOff x="3786" y="2406"/>
              <a:chExt cx="834" cy="1200"/>
            </a:xfrm>
          </p:grpSpPr>
          <p:sp>
            <p:nvSpPr>
              <p:cNvPr id="220216" name="Rectangle 56"/>
              <p:cNvSpPr>
                <a:spLocks noChangeArrowheads="1"/>
              </p:cNvSpPr>
              <p:nvPr/>
            </p:nvSpPr>
            <p:spPr bwMode="auto">
              <a:xfrm>
                <a:off x="4182" y="2925"/>
                <a:ext cx="57" cy="40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grpSp>
            <p:nvGrpSpPr>
              <p:cNvPr id="220217" name="Group 57"/>
              <p:cNvGrpSpPr>
                <a:grpSpLocks/>
              </p:cNvGrpSpPr>
              <p:nvPr/>
            </p:nvGrpSpPr>
            <p:grpSpPr bwMode="auto">
              <a:xfrm>
                <a:off x="3786" y="2406"/>
                <a:ext cx="834" cy="849"/>
                <a:chOff x="3786" y="2406"/>
                <a:chExt cx="834" cy="849"/>
              </a:xfrm>
            </p:grpSpPr>
            <p:grpSp>
              <p:nvGrpSpPr>
                <p:cNvPr id="220218" name="Group 58"/>
                <p:cNvGrpSpPr>
                  <a:grpSpLocks/>
                </p:cNvGrpSpPr>
                <p:nvPr/>
              </p:nvGrpSpPr>
              <p:grpSpPr bwMode="auto">
                <a:xfrm>
                  <a:off x="3786" y="2484"/>
                  <a:ext cx="498" cy="771"/>
                  <a:chOff x="3786" y="2484"/>
                  <a:chExt cx="498" cy="771"/>
                </a:xfrm>
              </p:grpSpPr>
              <p:grpSp>
                <p:nvGrpSpPr>
                  <p:cNvPr id="22021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786" y="248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220" name="AutoShape 60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221" name="AutoShap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20222" name="Group 62"/>
                  <p:cNvGrpSpPr>
                    <a:grpSpLocks/>
                  </p:cNvGrpSpPr>
                  <p:nvPr/>
                </p:nvGrpSpPr>
                <p:grpSpPr bwMode="auto">
                  <a:xfrm rot="37608278">
                    <a:off x="3873" y="284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223" name="AutoShape 63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224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220225" name="Group 65"/>
                <p:cNvGrpSpPr>
                  <a:grpSpLocks/>
                </p:cNvGrpSpPr>
                <p:nvPr/>
              </p:nvGrpSpPr>
              <p:grpSpPr bwMode="auto">
                <a:xfrm rot="10800000">
                  <a:off x="4122" y="2406"/>
                  <a:ext cx="498" cy="771"/>
                  <a:chOff x="3786" y="2484"/>
                  <a:chExt cx="498" cy="771"/>
                </a:xfrm>
              </p:grpSpPr>
              <p:grpSp>
                <p:nvGrpSpPr>
                  <p:cNvPr id="22022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786" y="248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227" name="AutoShape 67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228" name="AutoShap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20229" name="Group 69"/>
                  <p:cNvGrpSpPr>
                    <a:grpSpLocks/>
                  </p:cNvGrpSpPr>
                  <p:nvPr/>
                </p:nvGrpSpPr>
                <p:grpSpPr bwMode="auto">
                  <a:xfrm rot="37608278">
                    <a:off x="3873" y="284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230" name="AutoShape 70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231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  <p:sp>
            <p:nvSpPr>
              <p:cNvPr id="220232" name="AutoShape 72"/>
              <p:cNvSpPr>
                <a:spLocks noChangeArrowheads="1"/>
              </p:cNvSpPr>
              <p:nvPr/>
            </p:nvSpPr>
            <p:spPr bwMode="auto">
              <a:xfrm>
                <a:off x="3954" y="3303"/>
                <a:ext cx="513" cy="303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</p:grpSp>
        <p:sp>
          <p:nvSpPr>
            <p:cNvPr id="220233" name="Rectangle 73"/>
            <p:cNvSpPr>
              <a:spLocks noChangeArrowheads="1"/>
            </p:cNvSpPr>
            <p:nvPr/>
          </p:nvSpPr>
          <p:spPr bwMode="auto">
            <a:xfrm>
              <a:off x="611" y="1951"/>
              <a:ext cx="1769" cy="12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220162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ru-RU" altLang="ru-RU" sz="1000">
              <a:latin typeface="Times New Roman" panose="02020603050405020304" pitchFamily="18" charset="0"/>
            </a:endParaRP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3000"/>
              <a:t>Рекурсивные объекты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2014538" y="5788025"/>
            <a:ext cx="8420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68388" indent="-26352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514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93988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7337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305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877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449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021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Рекурсивный объект</a:t>
            </a:r>
            <a:r>
              <a:rPr lang="ru-RU" altLang="ru-RU" sz="2800">
                <a:solidFill>
                  <a:srgbClr val="3333FF"/>
                </a:solidFill>
              </a:rPr>
              <a:t> </a:t>
            </a:r>
            <a:r>
              <a:rPr lang="ru-RU" altLang="ru-RU" sz="2400"/>
              <a:t>– это объект, определяемый через один или несколько таких же объектов.</a:t>
            </a:r>
            <a:r>
              <a:rPr lang="ru-RU" altLang="ru-RU" sz="2800"/>
              <a:t> </a:t>
            </a:r>
            <a:endParaRPr lang="ru-RU" altLang="ru-RU" sz="2400"/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4300538" y="1339851"/>
            <a:ext cx="4889500" cy="14716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lvl="1"/>
            <a:r>
              <a:rPr lang="ru-RU" altLang="ru-RU" sz="2000"/>
              <a:t>У попа была собака, он ее любил.</a:t>
            </a:r>
          </a:p>
          <a:p>
            <a:pPr lvl="1"/>
            <a:r>
              <a:rPr lang="ru-RU" altLang="ru-RU" sz="2000"/>
              <a:t>Она съела кусок мяса, он ее убил.</a:t>
            </a:r>
          </a:p>
          <a:p>
            <a:pPr lvl="1"/>
            <a:r>
              <a:rPr lang="ru-RU" altLang="ru-RU" sz="2000"/>
              <a:t>В ямку закопал, надпись написал: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4810126" y="2316163"/>
            <a:ext cx="3992563" cy="385762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lvl="1" algn="ctr"/>
            <a:r>
              <a:rPr lang="ru-RU" altLang="ru-RU" sz="2000"/>
              <a:t>Сказка о попе и собаке</a:t>
            </a:r>
            <a:endParaRPr lang="ru-RU" altLang="ru-RU" sz="3200"/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1949450" y="944563"/>
            <a:ext cx="214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68388" indent="-26352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514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93988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7337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305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877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449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021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Примеры:</a:t>
            </a:r>
            <a:endParaRPr lang="ru-RU" altLang="ru-RU" sz="2000"/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4287838" y="935038"/>
            <a:ext cx="4887912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7238" dir="2021404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/>
            <a:r>
              <a:rPr lang="ru-RU" altLang="ru-RU" sz="2000"/>
              <a:t>Сказка о попе и собаке:</a:t>
            </a:r>
            <a:endParaRPr lang="ru-RU" altLang="ru-RU" sz="3200"/>
          </a:p>
        </p:txBody>
      </p:sp>
      <p:grpSp>
        <p:nvGrpSpPr>
          <p:cNvPr id="220213" name="Group 53"/>
          <p:cNvGrpSpPr>
            <a:grpSpLocks/>
          </p:cNvGrpSpPr>
          <p:nvPr/>
        </p:nvGrpSpPr>
        <p:grpSpPr bwMode="auto">
          <a:xfrm>
            <a:off x="2260601" y="3430589"/>
            <a:ext cx="2811463" cy="2073275"/>
            <a:chOff x="611" y="1951"/>
            <a:chExt cx="1771" cy="1306"/>
          </a:xfrm>
        </p:grpSpPr>
        <p:grpSp>
          <p:nvGrpSpPr>
            <p:cNvPr id="220190" name="Group 30"/>
            <p:cNvGrpSpPr>
              <a:grpSpLocks/>
            </p:cNvGrpSpPr>
            <p:nvPr/>
          </p:nvGrpSpPr>
          <p:grpSpPr bwMode="auto">
            <a:xfrm>
              <a:off x="1728" y="2330"/>
              <a:ext cx="654" cy="927"/>
              <a:chOff x="3786" y="2406"/>
              <a:chExt cx="834" cy="1200"/>
            </a:xfrm>
          </p:grpSpPr>
          <p:sp>
            <p:nvSpPr>
              <p:cNvPr id="220188" name="Rectangle 28"/>
              <p:cNvSpPr>
                <a:spLocks noChangeArrowheads="1"/>
              </p:cNvSpPr>
              <p:nvPr/>
            </p:nvSpPr>
            <p:spPr bwMode="auto">
              <a:xfrm>
                <a:off x="4182" y="2925"/>
                <a:ext cx="57" cy="40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grpSp>
            <p:nvGrpSpPr>
              <p:cNvPr id="220187" name="Group 27"/>
              <p:cNvGrpSpPr>
                <a:grpSpLocks/>
              </p:cNvGrpSpPr>
              <p:nvPr/>
            </p:nvGrpSpPr>
            <p:grpSpPr bwMode="auto">
              <a:xfrm>
                <a:off x="3786" y="2406"/>
                <a:ext cx="834" cy="849"/>
                <a:chOff x="3786" y="2406"/>
                <a:chExt cx="834" cy="849"/>
              </a:xfrm>
            </p:grpSpPr>
            <p:grpSp>
              <p:nvGrpSpPr>
                <p:cNvPr id="220179" name="Group 19"/>
                <p:cNvGrpSpPr>
                  <a:grpSpLocks/>
                </p:cNvGrpSpPr>
                <p:nvPr/>
              </p:nvGrpSpPr>
              <p:grpSpPr bwMode="auto">
                <a:xfrm>
                  <a:off x="3786" y="2484"/>
                  <a:ext cx="498" cy="771"/>
                  <a:chOff x="3786" y="2484"/>
                  <a:chExt cx="498" cy="771"/>
                </a:xfrm>
              </p:grpSpPr>
              <p:grpSp>
                <p:nvGrpSpPr>
                  <p:cNvPr id="22017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786" y="248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173" name="AutoShape 13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174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20176" name="Group 16"/>
                  <p:cNvGrpSpPr>
                    <a:grpSpLocks/>
                  </p:cNvGrpSpPr>
                  <p:nvPr/>
                </p:nvGrpSpPr>
                <p:grpSpPr bwMode="auto">
                  <a:xfrm rot="37608278">
                    <a:off x="3873" y="284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177" name="AutoShape 17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178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220180" name="Group 20"/>
                <p:cNvGrpSpPr>
                  <a:grpSpLocks/>
                </p:cNvGrpSpPr>
                <p:nvPr/>
              </p:nvGrpSpPr>
              <p:grpSpPr bwMode="auto">
                <a:xfrm rot="10800000">
                  <a:off x="4122" y="2406"/>
                  <a:ext cx="498" cy="771"/>
                  <a:chOff x="3786" y="2484"/>
                  <a:chExt cx="498" cy="771"/>
                </a:xfrm>
              </p:grpSpPr>
              <p:grpSp>
                <p:nvGrpSpPr>
                  <p:cNvPr id="22018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786" y="248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182" name="AutoShape 22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183" name="AutoShap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20184" name="Group 24"/>
                  <p:cNvGrpSpPr>
                    <a:grpSpLocks/>
                  </p:cNvGrpSpPr>
                  <p:nvPr/>
                </p:nvGrpSpPr>
                <p:grpSpPr bwMode="auto">
                  <a:xfrm rot="37608278">
                    <a:off x="3873" y="2844"/>
                    <a:ext cx="393" cy="429"/>
                    <a:chOff x="3786" y="2484"/>
                    <a:chExt cx="393" cy="429"/>
                  </a:xfrm>
                </p:grpSpPr>
                <p:sp>
                  <p:nvSpPr>
                    <p:cNvPr id="220185" name="AutoShape 25"/>
                    <p:cNvSpPr>
                      <a:spLocks noChangeArrowheads="1"/>
                    </p:cNvSpPr>
                    <p:nvPr/>
                  </p:nvSpPr>
                  <p:spPr bwMode="auto">
                    <a:xfrm rot="2700000">
                      <a:off x="3849" y="2589"/>
                      <a:ext cx="390" cy="18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0186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  <p:sp>
            <p:nvSpPr>
              <p:cNvPr id="220189" name="AutoShape 29"/>
              <p:cNvSpPr>
                <a:spLocks noChangeArrowheads="1"/>
              </p:cNvSpPr>
              <p:nvPr/>
            </p:nvSpPr>
            <p:spPr bwMode="auto">
              <a:xfrm>
                <a:off x="3954" y="3303"/>
                <a:ext cx="513" cy="303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</p:grpSp>
        <p:sp>
          <p:nvSpPr>
            <p:cNvPr id="220191" name="Rectangle 31"/>
            <p:cNvSpPr>
              <a:spLocks noChangeArrowheads="1"/>
            </p:cNvSpPr>
            <p:nvPr/>
          </p:nvSpPr>
          <p:spPr bwMode="auto">
            <a:xfrm>
              <a:off x="611" y="1951"/>
              <a:ext cx="1769" cy="12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220274" name="Text Box 114"/>
          <p:cNvSpPr txBox="1">
            <a:spLocks noChangeArrowheads="1"/>
          </p:cNvSpPr>
          <p:nvPr/>
        </p:nvSpPr>
        <p:spPr bwMode="auto">
          <a:xfrm>
            <a:off x="5486400" y="2986089"/>
            <a:ext cx="2141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68388" indent="-26352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514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93988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7337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305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877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449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021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000"/>
              <a:t>Факториал:</a:t>
            </a:r>
            <a:endParaRPr lang="ru-RU" altLang="ru-RU"/>
          </a:p>
        </p:txBody>
      </p:sp>
      <p:sp>
        <p:nvSpPr>
          <p:cNvPr id="220275" name="Rectangle 115"/>
          <p:cNvSpPr>
            <a:spLocks noChangeArrowheads="1"/>
          </p:cNvSpPr>
          <p:nvPr/>
        </p:nvSpPr>
        <p:spPr bwMode="auto">
          <a:xfrm>
            <a:off x="5629275" y="3446464"/>
            <a:ext cx="4572000" cy="2198687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>
            <a:lvl1pPr marL="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3200"/>
          </a:p>
        </p:txBody>
      </p:sp>
      <p:graphicFrame>
        <p:nvGraphicFramePr>
          <p:cNvPr id="220276" name="Object 116"/>
          <p:cNvGraphicFramePr>
            <a:graphicFrameLocks noChangeAspect="1"/>
          </p:cNvGraphicFramePr>
          <p:nvPr/>
        </p:nvGraphicFramePr>
        <p:xfrm>
          <a:off x="5797550" y="3489325"/>
          <a:ext cx="37846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Формула" r:id="rId4" imgW="2108160" imgH="457200" progId="Equation.3">
                  <p:embed/>
                </p:oleObj>
              </mc:Choice>
              <mc:Fallback>
                <p:oleObj name="Формула" r:id="rId4" imgW="2108160" imgH="457200" progId="Equation.3">
                  <p:embed/>
                  <p:pic>
                    <p:nvPicPr>
                      <p:cNvPr id="220276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489325"/>
                        <a:ext cx="37846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77" name="Rectangle 117"/>
          <p:cNvSpPr>
            <a:spLocks noChangeArrowheads="1"/>
          </p:cNvSpPr>
          <p:nvPr/>
        </p:nvSpPr>
        <p:spPr bwMode="auto">
          <a:xfrm>
            <a:off x="8086726" y="3530601"/>
            <a:ext cx="752475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7238" dir="2021404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ru-RU" altLang="ru-RU" sz="2000"/>
              <a:t>если</a:t>
            </a:r>
            <a:endParaRPr lang="ru-RU" altLang="ru-RU" sz="3200"/>
          </a:p>
        </p:txBody>
      </p:sp>
      <p:sp>
        <p:nvSpPr>
          <p:cNvPr id="220278" name="Rectangle 118"/>
          <p:cNvSpPr>
            <a:spLocks noChangeArrowheads="1"/>
          </p:cNvSpPr>
          <p:nvPr/>
        </p:nvSpPr>
        <p:spPr bwMode="auto">
          <a:xfrm>
            <a:off x="8077201" y="3940176"/>
            <a:ext cx="752475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7238" dir="2021404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ru-RU" altLang="ru-RU" sz="2000"/>
              <a:t>если</a:t>
            </a:r>
            <a:endParaRPr lang="ru-RU" altLang="ru-RU" sz="3200"/>
          </a:p>
        </p:txBody>
      </p:sp>
      <p:graphicFrame>
        <p:nvGraphicFramePr>
          <p:cNvPr id="220279" name="Object 119"/>
          <p:cNvGraphicFramePr>
            <a:graphicFrameLocks noChangeAspect="1"/>
          </p:cNvGraphicFramePr>
          <p:nvPr/>
        </p:nvGraphicFramePr>
        <p:xfrm>
          <a:off x="5749925" y="4387850"/>
          <a:ext cx="43751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6" imgW="2438280" imgH="660240" progId="Equation.3">
                  <p:embed/>
                </p:oleObj>
              </mc:Choice>
              <mc:Fallback>
                <p:oleObj name="Формула" r:id="rId6" imgW="2438280" imgH="660240" progId="Equation.3">
                  <p:embed/>
                  <p:pic>
                    <p:nvPicPr>
                      <p:cNvPr id="220279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4387850"/>
                        <a:ext cx="43751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80" name="Text Box 120"/>
          <p:cNvSpPr txBox="1">
            <a:spLocks noChangeArrowheads="1"/>
          </p:cNvSpPr>
          <p:nvPr/>
        </p:nvSpPr>
        <p:spPr bwMode="auto">
          <a:xfrm>
            <a:off x="2101850" y="2963864"/>
            <a:ext cx="321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68388" indent="-26352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514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93988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7337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305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877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449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021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000"/>
              <a:t>Рисунок с рекурсией: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98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8" grpId="0"/>
      <p:bldP spid="220169" grpId="0" animBg="1"/>
      <p:bldP spid="220170" grpId="0" animBg="1"/>
      <p:bldP spid="220171" grpId="0"/>
      <p:bldP spid="220172" grpId="0"/>
      <p:bldP spid="220274" grpId="0"/>
      <p:bldP spid="220275" grpId="0" animBg="1"/>
      <p:bldP spid="220277" grpId="0"/>
      <p:bldP spid="220278" grpId="0"/>
      <p:bldP spid="2202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ru-RU" altLang="ru-RU" sz="1000">
              <a:latin typeface="Times New Roman" panose="02020603050405020304" pitchFamily="18" charset="0"/>
            </a:endParaRP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3000"/>
              <a:t>Дерево Пифагора</a:t>
            </a:r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1919289" y="920751"/>
            <a:ext cx="842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68388" indent="-26352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514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93988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7337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305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877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449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02175" defTabSz="442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000">
                <a:solidFill>
                  <a:srgbClr val="3333FF"/>
                </a:solidFill>
              </a:rPr>
              <a:t>Дерево Пифагора из </a:t>
            </a:r>
            <a:r>
              <a:rPr lang="en-US" altLang="ru-RU" sz="2000">
                <a:solidFill>
                  <a:srgbClr val="3333FF"/>
                </a:solidFill>
              </a:rPr>
              <a:t>N </a:t>
            </a:r>
            <a:r>
              <a:rPr lang="ru-RU" altLang="ru-RU" sz="2000">
                <a:solidFill>
                  <a:srgbClr val="3333FF"/>
                </a:solidFill>
              </a:rPr>
              <a:t>уровней </a:t>
            </a:r>
            <a:r>
              <a:rPr lang="ru-RU" altLang="ru-RU" sz="2000"/>
              <a:t>– это ствол и отходящие от него симметрично </a:t>
            </a:r>
            <a:r>
              <a:rPr lang="ru-RU" altLang="ru-RU" sz="2000">
                <a:solidFill>
                  <a:srgbClr val="FF0000"/>
                </a:solidFill>
              </a:rPr>
              <a:t>два дерева Пифагора из </a:t>
            </a:r>
            <a:r>
              <a:rPr lang="en-US" altLang="ru-RU" sz="2000">
                <a:solidFill>
                  <a:srgbClr val="FF0000"/>
                </a:solidFill>
              </a:rPr>
              <a:t>N-1 </a:t>
            </a:r>
            <a:r>
              <a:rPr lang="ru-RU" altLang="ru-RU" sz="2000">
                <a:solidFill>
                  <a:srgbClr val="FF0000"/>
                </a:solidFill>
              </a:rPr>
              <a:t>уровней</a:t>
            </a:r>
            <a:r>
              <a:rPr lang="ru-RU" altLang="ru-RU" sz="2000"/>
              <a:t>, такие что длина их стволов в 2 раза меньше и угол между ними равен </a:t>
            </a:r>
            <a:r>
              <a:rPr lang="en-US" altLang="ru-RU" sz="2000"/>
              <a:t>90</a:t>
            </a:r>
            <a:r>
              <a:rPr lang="en-US" altLang="ru-RU" sz="2000" baseline="30000"/>
              <a:t>o</a:t>
            </a:r>
            <a:r>
              <a:rPr lang="ru-RU" altLang="ru-RU" sz="2000"/>
              <a:t>.</a:t>
            </a:r>
          </a:p>
        </p:txBody>
      </p:sp>
      <p:sp>
        <p:nvSpPr>
          <p:cNvPr id="222217" name="Line 9"/>
          <p:cNvSpPr>
            <a:spLocks noChangeShapeType="1"/>
          </p:cNvSpPr>
          <p:nvPr/>
        </p:nvSpPr>
        <p:spPr bwMode="auto">
          <a:xfrm>
            <a:off x="6429375" y="4486276"/>
            <a:ext cx="0" cy="1795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222220" name="Freeform 12"/>
          <p:cNvSpPr>
            <a:spLocks/>
          </p:cNvSpPr>
          <p:nvPr/>
        </p:nvSpPr>
        <p:spPr bwMode="auto">
          <a:xfrm>
            <a:off x="5672138" y="3729039"/>
            <a:ext cx="1504950" cy="757237"/>
          </a:xfrm>
          <a:custGeom>
            <a:avLst/>
            <a:gdLst>
              <a:gd name="T0" fmla="*/ 0 w 948"/>
              <a:gd name="T1" fmla="*/ 0 h 477"/>
              <a:gd name="T2" fmla="*/ 477 w 948"/>
              <a:gd name="T3" fmla="*/ 477 h 477"/>
              <a:gd name="T4" fmla="*/ 948 w 948"/>
              <a:gd name="T5" fmla="*/ 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48" h="477">
                <a:moveTo>
                  <a:pt x="0" y="0"/>
                </a:moveTo>
                <a:lnTo>
                  <a:pt x="477" y="477"/>
                </a:lnTo>
                <a:lnTo>
                  <a:pt x="948" y="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22286" name="Group 78"/>
          <p:cNvGrpSpPr>
            <a:grpSpLocks/>
          </p:cNvGrpSpPr>
          <p:nvPr/>
        </p:nvGrpSpPr>
        <p:grpSpPr bwMode="auto">
          <a:xfrm>
            <a:off x="5060951" y="3346451"/>
            <a:ext cx="2741613" cy="455613"/>
            <a:chOff x="2099" y="2093"/>
            <a:chExt cx="1727" cy="287"/>
          </a:xfrm>
        </p:grpSpPr>
        <p:sp>
          <p:nvSpPr>
            <p:cNvPr id="222221" name="Freeform 13"/>
            <p:cNvSpPr>
              <a:spLocks noChangeAspect="1"/>
            </p:cNvSpPr>
            <p:nvPr/>
          </p:nvSpPr>
          <p:spPr bwMode="auto">
            <a:xfrm rot="18900000">
              <a:off x="2099" y="2093"/>
              <a:ext cx="569" cy="287"/>
            </a:xfrm>
            <a:custGeom>
              <a:avLst/>
              <a:gdLst>
                <a:gd name="T0" fmla="*/ 0 w 948"/>
                <a:gd name="T1" fmla="*/ 0 h 477"/>
                <a:gd name="T2" fmla="*/ 477 w 948"/>
                <a:gd name="T3" fmla="*/ 477 h 477"/>
                <a:gd name="T4" fmla="*/ 948 w 948"/>
                <a:gd name="T5" fmla="*/ 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477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22222" name="Freeform 14"/>
            <p:cNvSpPr>
              <a:spLocks noChangeAspect="1"/>
            </p:cNvSpPr>
            <p:nvPr/>
          </p:nvSpPr>
          <p:spPr bwMode="auto">
            <a:xfrm rot="2700000" flipH="1">
              <a:off x="3257" y="2093"/>
              <a:ext cx="569" cy="287"/>
            </a:xfrm>
            <a:custGeom>
              <a:avLst/>
              <a:gdLst>
                <a:gd name="T0" fmla="*/ 0 w 948"/>
                <a:gd name="T1" fmla="*/ 0 h 477"/>
                <a:gd name="T2" fmla="*/ 477 w 948"/>
                <a:gd name="T3" fmla="*/ 477 h 477"/>
                <a:gd name="T4" fmla="*/ 948 w 948"/>
                <a:gd name="T5" fmla="*/ 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477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222287" name="Group 79"/>
          <p:cNvGrpSpPr>
            <a:grpSpLocks/>
          </p:cNvGrpSpPr>
          <p:nvPr/>
        </p:nvGrpSpPr>
        <p:grpSpPr bwMode="auto">
          <a:xfrm>
            <a:off x="4756150" y="2817813"/>
            <a:ext cx="3341688" cy="1185862"/>
            <a:chOff x="1907" y="1760"/>
            <a:chExt cx="2105" cy="747"/>
          </a:xfrm>
        </p:grpSpPr>
        <p:sp>
          <p:nvSpPr>
            <p:cNvPr id="222223" name="Freeform 15"/>
            <p:cNvSpPr>
              <a:spLocks noChangeAspect="1"/>
            </p:cNvSpPr>
            <p:nvPr/>
          </p:nvSpPr>
          <p:spPr bwMode="auto">
            <a:xfrm flipH="1">
              <a:off x="3275" y="1760"/>
              <a:ext cx="342" cy="173"/>
            </a:xfrm>
            <a:custGeom>
              <a:avLst/>
              <a:gdLst>
                <a:gd name="T0" fmla="*/ 0 w 948"/>
                <a:gd name="T1" fmla="*/ 0 h 477"/>
                <a:gd name="T2" fmla="*/ 477 w 948"/>
                <a:gd name="T3" fmla="*/ 477 h 477"/>
                <a:gd name="T4" fmla="*/ 948 w 948"/>
                <a:gd name="T5" fmla="*/ 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477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22224" name="Freeform 16"/>
            <p:cNvSpPr>
              <a:spLocks noChangeAspect="1"/>
            </p:cNvSpPr>
            <p:nvPr/>
          </p:nvSpPr>
          <p:spPr bwMode="auto">
            <a:xfrm flipH="1">
              <a:off x="2312" y="1760"/>
              <a:ext cx="342" cy="173"/>
            </a:xfrm>
            <a:custGeom>
              <a:avLst/>
              <a:gdLst>
                <a:gd name="T0" fmla="*/ 0 w 948"/>
                <a:gd name="T1" fmla="*/ 0 h 477"/>
                <a:gd name="T2" fmla="*/ 477 w 948"/>
                <a:gd name="T3" fmla="*/ 477 h 477"/>
                <a:gd name="T4" fmla="*/ 948 w 948"/>
                <a:gd name="T5" fmla="*/ 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477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22225" name="Freeform 17"/>
            <p:cNvSpPr>
              <a:spLocks noChangeAspect="1"/>
            </p:cNvSpPr>
            <p:nvPr/>
          </p:nvSpPr>
          <p:spPr bwMode="auto">
            <a:xfrm rot="-5400000">
              <a:off x="1823" y="2246"/>
              <a:ext cx="342" cy="173"/>
            </a:xfrm>
            <a:custGeom>
              <a:avLst/>
              <a:gdLst>
                <a:gd name="T0" fmla="*/ 0 w 948"/>
                <a:gd name="T1" fmla="*/ 0 h 477"/>
                <a:gd name="T2" fmla="*/ 477 w 948"/>
                <a:gd name="T3" fmla="*/ 477 h 477"/>
                <a:gd name="T4" fmla="*/ 948 w 948"/>
                <a:gd name="T5" fmla="*/ 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477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22226" name="Freeform 18"/>
            <p:cNvSpPr>
              <a:spLocks noChangeAspect="1"/>
            </p:cNvSpPr>
            <p:nvPr/>
          </p:nvSpPr>
          <p:spPr bwMode="auto">
            <a:xfrm rot="5400000" flipH="1">
              <a:off x="3755" y="2249"/>
              <a:ext cx="342" cy="173"/>
            </a:xfrm>
            <a:custGeom>
              <a:avLst/>
              <a:gdLst>
                <a:gd name="T0" fmla="*/ 0 w 948"/>
                <a:gd name="T1" fmla="*/ 0 h 477"/>
                <a:gd name="T2" fmla="*/ 477 w 948"/>
                <a:gd name="T3" fmla="*/ 477 h 477"/>
                <a:gd name="T4" fmla="*/ 948 w 948"/>
                <a:gd name="T5" fmla="*/ 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477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222288" name="Group 80"/>
          <p:cNvGrpSpPr>
            <a:grpSpLocks/>
          </p:cNvGrpSpPr>
          <p:nvPr/>
        </p:nvGrpSpPr>
        <p:grpSpPr bwMode="auto">
          <a:xfrm>
            <a:off x="4533901" y="2592388"/>
            <a:ext cx="3794125" cy="1549400"/>
            <a:chOff x="1767" y="1618"/>
            <a:chExt cx="2390" cy="976"/>
          </a:xfrm>
        </p:grpSpPr>
        <p:sp>
          <p:nvSpPr>
            <p:cNvPr id="222227" name="Freeform 19"/>
            <p:cNvSpPr>
              <a:spLocks noChangeAspect="1"/>
            </p:cNvSpPr>
            <p:nvPr/>
          </p:nvSpPr>
          <p:spPr bwMode="auto">
            <a:xfrm rot="18900000">
              <a:off x="1770" y="2076"/>
              <a:ext cx="206" cy="104"/>
            </a:xfrm>
            <a:custGeom>
              <a:avLst/>
              <a:gdLst>
                <a:gd name="T0" fmla="*/ 0 w 948"/>
                <a:gd name="T1" fmla="*/ 0 h 477"/>
                <a:gd name="T2" fmla="*/ 477 w 948"/>
                <a:gd name="T3" fmla="*/ 477 h 477"/>
                <a:gd name="T4" fmla="*/ 948 w 948"/>
                <a:gd name="T5" fmla="*/ 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477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22228" name="Freeform 20"/>
            <p:cNvSpPr>
              <a:spLocks noChangeAspect="1"/>
            </p:cNvSpPr>
            <p:nvPr/>
          </p:nvSpPr>
          <p:spPr bwMode="auto">
            <a:xfrm rot="2700000" flipV="1">
              <a:off x="1767" y="2490"/>
              <a:ext cx="206" cy="104"/>
            </a:xfrm>
            <a:custGeom>
              <a:avLst/>
              <a:gdLst>
                <a:gd name="T0" fmla="*/ 0 w 948"/>
                <a:gd name="T1" fmla="*/ 0 h 477"/>
                <a:gd name="T2" fmla="*/ 477 w 948"/>
                <a:gd name="T3" fmla="*/ 477 h 477"/>
                <a:gd name="T4" fmla="*/ 948 w 948"/>
                <a:gd name="T5" fmla="*/ 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477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grpSp>
          <p:nvGrpSpPr>
            <p:cNvPr id="222231" name="Group 23"/>
            <p:cNvGrpSpPr>
              <a:grpSpLocks/>
            </p:cNvGrpSpPr>
            <p:nvPr/>
          </p:nvGrpSpPr>
          <p:grpSpPr bwMode="auto">
            <a:xfrm flipH="1">
              <a:off x="3948" y="2073"/>
              <a:ext cx="209" cy="518"/>
              <a:chOff x="2208" y="2751"/>
              <a:chExt cx="209" cy="518"/>
            </a:xfrm>
          </p:grpSpPr>
          <p:sp>
            <p:nvSpPr>
              <p:cNvPr id="222229" name="Freeform 21"/>
              <p:cNvSpPr>
                <a:spLocks noChangeAspect="1"/>
              </p:cNvSpPr>
              <p:nvPr/>
            </p:nvSpPr>
            <p:spPr bwMode="auto">
              <a:xfrm rot="18900000">
                <a:off x="2211" y="2751"/>
                <a:ext cx="206" cy="104"/>
              </a:xfrm>
              <a:custGeom>
                <a:avLst/>
                <a:gdLst>
                  <a:gd name="T0" fmla="*/ 0 w 948"/>
                  <a:gd name="T1" fmla="*/ 0 h 477"/>
                  <a:gd name="T2" fmla="*/ 477 w 948"/>
                  <a:gd name="T3" fmla="*/ 477 h 477"/>
                  <a:gd name="T4" fmla="*/ 948 w 948"/>
                  <a:gd name="T5" fmla="*/ 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8" h="477">
                    <a:moveTo>
                      <a:pt x="0" y="0"/>
                    </a:moveTo>
                    <a:lnTo>
                      <a:pt x="477" y="477"/>
                    </a:lnTo>
                    <a:lnTo>
                      <a:pt x="948" y="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22230" name="Freeform 22"/>
              <p:cNvSpPr>
                <a:spLocks noChangeAspect="1"/>
              </p:cNvSpPr>
              <p:nvPr/>
            </p:nvSpPr>
            <p:spPr bwMode="auto">
              <a:xfrm rot="2700000" flipV="1">
                <a:off x="2208" y="3165"/>
                <a:ext cx="206" cy="104"/>
              </a:xfrm>
              <a:custGeom>
                <a:avLst/>
                <a:gdLst>
                  <a:gd name="T0" fmla="*/ 0 w 948"/>
                  <a:gd name="T1" fmla="*/ 0 h 477"/>
                  <a:gd name="T2" fmla="*/ 477 w 948"/>
                  <a:gd name="T3" fmla="*/ 477 h 477"/>
                  <a:gd name="T4" fmla="*/ 948 w 948"/>
                  <a:gd name="T5" fmla="*/ 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8" h="477">
                    <a:moveTo>
                      <a:pt x="0" y="0"/>
                    </a:moveTo>
                    <a:lnTo>
                      <a:pt x="477" y="477"/>
                    </a:lnTo>
                    <a:lnTo>
                      <a:pt x="948" y="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</p:grpSp>
        <p:grpSp>
          <p:nvGrpSpPr>
            <p:cNvPr id="222240" name="Group 32"/>
            <p:cNvGrpSpPr>
              <a:grpSpLocks/>
            </p:cNvGrpSpPr>
            <p:nvPr/>
          </p:nvGrpSpPr>
          <p:grpSpPr bwMode="auto">
            <a:xfrm rot="-5400000" flipH="1" flipV="1">
              <a:off x="2379" y="1464"/>
              <a:ext cx="209" cy="518"/>
              <a:chOff x="2208" y="2751"/>
              <a:chExt cx="209" cy="518"/>
            </a:xfrm>
          </p:grpSpPr>
          <p:sp>
            <p:nvSpPr>
              <p:cNvPr id="222241" name="Freeform 33"/>
              <p:cNvSpPr>
                <a:spLocks noChangeAspect="1"/>
              </p:cNvSpPr>
              <p:nvPr/>
            </p:nvSpPr>
            <p:spPr bwMode="auto">
              <a:xfrm rot="18900000">
                <a:off x="2211" y="2751"/>
                <a:ext cx="206" cy="104"/>
              </a:xfrm>
              <a:custGeom>
                <a:avLst/>
                <a:gdLst>
                  <a:gd name="T0" fmla="*/ 0 w 948"/>
                  <a:gd name="T1" fmla="*/ 0 h 477"/>
                  <a:gd name="T2" fmla="*/ 477 w 948"/>
                  <a:gd name="T3" fmla="*/ 477 h 477"/>
                  <a:gd name="T4" fmla="*/ 948 w 948"/>
                  <a:gd name="T5" fmla="*/ 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8" h="477">
                    <a:moveTo>
                      <a:pt x="0" y="0"/>
                    </a:moveTo>
                    <a:lnTo>
                      <a:pt x="477" y="477"/>
                    </a:lnTo>
                    <a:lnTo>
                      <a:pt x="948" y="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22242" name="Freeform 34"/>
              <p:cNvSpPr>
                <a:spLocks noChangeAspect="1"/>
              </p:cNvSpPr>
              <p:nvPr/>
            </p:nvSpPr>
            <p:spPr bwMode="auto">
              <a:xfrm rot="2700000" flipV="1">
                <a:off x="2208" y="3165"/>
                <a:ext cx="206" cy="104"/>
              </a:xfrm>
              <a:custGeom>
                <a:avLst/>
                <a:gdLst>
                  <a:gd name="T0" fmla="*/ 0 w 948"/>
                  <a:gd name="T1" fmla="*/ 0 h 477"/>
                  <a:gd name="T2" fmla="*/ 477 w 948"/>
                  <a:gd name="T3" fmla="*/ 477 h 477"/>
                  <a:gd name="T4" fmla="*/ 948 w 948"/>
                  <a:gd name="T5" fmla="*/ 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8" h="477">
                    <a:moveTo>
                      <a:pt x="0" y="0"/>
                    </a:moveTo>
                    <a:lnTo>
                      <a:pt x="477" y="477"/>
                    </a:lnTo>
                    <a:lnTo>
                      <a:pt x="948" y="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</p:grpSp>
        <p:grpSp>
          <p:nvGrpSpPr>
            <p:cNvPr id="222243" name="Group 35"/>
            <p:cNvGrpSpPr>
              <a:grpSpLocks/>
            </p:cNvGrpSpPr>
            <p:nvPr/>
          </p:nvGrpSpPr>
          <p:grpSpPr bwMode="auto">
            <a:xfrm rot="-5400000" flipH="1" flipV="1">
              <a:off x="3336" y="1464"/>
              <a:ext cx="209" cy="518"/>
              <a:chOff x="2208" y="2751"/>
              <a:chExt cx="209" cy="518"/>
            </a:xfrm>
          </p:grpSpPr>
          <p:sp>
            <p:nvSpPr>
              <p:cNvPr id="222244" name="Freeform 36"/>
              <p:cNvSpPr>
                <a:spLocks noChangeAspect="1"/>
              </p:cNvSpPr>
              <p:nvPr/>
            </p:nvSpPr>
            <p:spPr bwMode="auto">
              <a:xfrm rot="18900000">
                <a:off x="2211" y="2751"/>
                <a:ext cx="206" cy="104"/>
              </a:xfrm>
              <a:custGeom>
                <a:avLst/>
                <a:gdLst>
                  <a:gd name="T0" fmla="*/ 0 w 948"/>
                  <a:gd name="T1" fmla="*/ 0 h 477"/>
                  <a:gd name="T2" fmla="*/ 477 w 948"/>
                  <a:gd name="T3" fmla="*/ 477 h 477"/>
                  <a:gd name="T4" fmla="*/ 948 w 948"/>
                  <a:gd name="T5" fmla="*/ 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8" h="477">
                    <a:moveTo>
                      <a:pt x="0" y="0"/>
                    </a:moveTo>
                    <a:lnTo>
                      <a:pt x="477" y="477"/>
                    </a:lnTo>
                    <a:lnTo>
                      <a:pt x="948" y="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22245" name="Freeform 37"/>
              <p:cNvSpPr>
                <a:spLocks noChangeAspect="1"/>
              </p:cNvSpPr>
              <p:nvPr/>
            </p:nvSpPr>
            <p:spPr bwMode="auto">
              <a:xfrm rot="2700000" flipV="1">
                <a:off x="2208" y="3165"/>
                <a:ext cx="206" cy="104"/>
              </a:xfrm>
              <a:custGeom>
                <a:avLst/>
                <a:gdLst>
                  <a:gd name="T0" fmla="*/ 0 w 948"/>
                  <a:gd name="T1" fmla="*/ 0 h 477"/>
                  <a:gd name="T2" fmla="*/ 477 w 948"/>
                  <a:gd name="T3" fmla="*/ 477 h 477"/>
                  <a:gd name="T4" fmla="*/ 948 w 948"/>
                  <a:gd name="T5" fmla="*/ 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8" h="477">
                    <a:moveTo>
                      <a:pt x="0" y="0"/>
                    </a:moveTo>
                    <a:lnTo>
                      <a:pt x="477" y="477"/>
                    </a:lnTo>
                    <a:lnTo>
                      <a:pt x="948" y="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</p:grpSp>
      </p:grpSp>
      <p:grpSp>
        <p:nvGrpSpPr>
          <p:cNvPr id="222289" name="Group 81"/>
          <p:cNvGrpSpPr>
            <a:grpSpLocks/>
          </p:cNvGrpSpPr>
          <p:nvPr/>
        </p:nvGrpSpPr>
        <p:grpSpPr bwMode="auto">
          <a:xfrm>
            <a:off x="4421188" y="2476500"/>
            <a:ext cx="4024312" cy="1868488"/>
            <a:chOff x="1696" y="1545"/>
            <a:chExt cx="2535" cy="1177"/>
          </a:xfrm>
        </p:grpSpPr>
        <p:grpSp>
          <p:nvGrpSpPr>
            <p:cNvPr id="222264" name="Group 56"/>
            <p:cNvGrpSpPr>
              <a:grpSpLocks/>
            </p:cNvGrpSpPr>
            <p:nvPr/>
          </p:nvGrpSpPr>
          <p:grpSpPr bwMode="auto">
            <a:xfrm>
              <a:off x="1696" y="1954"/>
              <a:ext cx="279" cy="768"/>
              <a:chOff x="1696" y="1954"/>
              <a:chExt cx="279" cy="768"/>
            </a:xfrm>
          </p:grpSpPr>
          <p:grpSp>
            <p:nvGrpSpPr>
              <p:cNvPr id="222248" name="Group 40"/>
              <p:cNvGrpSpPr>
                <a:grpSpLocks/>
              </p:cNvGrpSpPr>
              <p:nvPr/>
            </p:nvGrpSpPr>
            <p:grpSpPr bwMode="auto">
              <a:xfrm>
                <a:off x="1701" y="2443"/>
                <a:ext cx="274" cy="279"/>
                <a:chOff x="1701" y="2443"/>
                <a:chExt cx="274" cy="279"/>
              </a:xfrm>
            </p:grpSpPr>
            <p:sp>
              <p:nvSpPr>
                <p:cNvPr id="222246" name="Freeform 38"/>
                <p:cNvSpPr>
                  <a:spLocks noChangeAspect="1"/>
                </p:cNvSpPr>
                <p:nvPr/>
              </p:nvSpPr>
              <p:spPr bwMode="auto">
                <a:xfrm flipV="1">
                  <a:off x="1848" y="2658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  <p:sp>
              <p:nvSpPr>
                <p:cNvPr id="222247" name="Freeform 39"/>
                <p:cNvSpPr>
                  <a:spLocks noChangeAspect="1"/>
                </p:cNvSpPr>
                <p:nvPr/>
              </p:nvSpPr>
              <p:spPr bwMode="auto">
                <a:xfrm rot="5400000" flipV="1">
                  <a:off x="1669" y="2475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</p:grpSp>
          <p:grpSp>
            <p:nvGrpSpPr>
              <p:cNvPr id="222252" name="Group 44"/>
              <p:cNvGrpSpPr>
                <a:grpSpLocks/>
              </p:cNvGrpSpPr>
              <p:nvPr/>
            </p:nvGrpSpPr>
            <p:grpSpPr bwMode="auto">
              <a:xfrm rot="5400000">
                <a:off x="1699" y="1951"/>
                <a:ext cx="274" cy="279"/>
                <a:chOff x="1701" y="2443"/>
                <a:chExt cx="274" cy="279"/>
              </a:xfrm>
            </p:grpSpPr>
            <p:sp>
              <p:nvSpPr>
                <p:cNvPr id="222253" name="Freeform 45"/>
                <p:cNvSpPr>
                  <a:spLocks noChangeAspect="1"/>
                </p:cNvSpPr>
                <p:nvPr/>
              </p:nvSpPr>
              <p:spPr bwMode="auto">
                <a:xfrm flipV="1">
                  <a:off x="1848" y="2658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  <p:sp>
              <p:nvSpPr>
                <p:cNvPr id="222254" name="Freeform 46"/>
                <p:cNvSpPr>
                  <a:spLocks noChangeAspect="1"/>
                </p:cNvSpPr>
                <p:nvPr/>
              </p:nvSpPr>
              <p:spPr bwMode="auto">
                <a:xfrm rot="5400000" flipV="1">
                  <a:off x="1669" y="2475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222265" name="Group 57"/>
            <p:cNvGrpSpPr>
              <a:grpSpLocks/>
            </p:cNvGrpSpPr>
            <p:nvPr/>
          </p:nvGrpSpPr>
          <p:grpSpPr bwMode="auto">
            <a:xfrm rot="5400000">
              <a:off x="2345" y="1302"/>
              <a:ext cx="279" cy="768"/>
              <a:chOff x="1696" y="1954"/>
              <a:chExt cx="279" cy="768"/>
            </a:xfrm>
          </p:grpSpPr>
          <p:grpSp>
            <p:nvGrpSpPr>
              <p:cNvPr id="222266" name="Group 58"/>
              <p:cNvGrpSpPr>
                <a:grpSpLocks/>
              </p:cNvGrpSpPr>
              <p:nvPr/>
            </p:nvGrpSpPr>
            <p:grpSpPr bwMode="auto">
              <a:xfrm>
                <a:off x="1701" y="2443"/>
                <a:ext cx="274" cy="279"/>
                <a:chOff x="1701" y="2443"/>
                <a:chExt cx="274" cy="279"/>
              </a:xfrm>
            </p:grpSpPr>
            <p:sp>
              <p:nvSpPr>
                <p:cNvPr id="222267" name="Freeform 59"/>
                <p:cNvSpPr>
                  <a:spLocks noChangeAspect="1"/>
                </p:cNvSpPr>
                <p:nvPr/>
              </p:nvSpPr>
              <p:spPr bwMode="auto">
                <a:xfrm flipV="1">
                  <a:off x="1848" y="2658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  <p:sp>
              <p:nvSpPr>
                <p:cNvPr id="222268" name="Freeform 60"/>
                <p:cNvSpPr>
                  <a:spLocks noChangeAspect="1"/>
                </p:cNvSpPr>
                <p:nvPr/>
              </p:nvSpPr>
              <p:spPr bwMode="auto">
                <a:xfrm rot="5400000" flipV="1">
                  <a:off x="1669" y="2475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</p:grpSp>
          <p:grpSp>
            <p:nvGrpSpPr>
              <p:cNvPr id="222269" name="Group 61"/>
              <p:cNvGrpSpPr>
                <a:grpSpLocks/>
              </p:cNvGrpSpPr>
              <p:nvPr/>
            </p:nvGrpSpPr>
            <p:grpSpPr bwMode="auto">
              <a:xfrm rot="5400000">
                <a:off x="1699" y="1951"/>
                <a:ext cx="274" cy="279"/>
                <a:chOff x="1701" y="2443"/>
                <a:chExt cx="274" cy="279"/>
              </a:xfrm>
            </p:grpSpPr>
            <p:sp>
              <p:nvSpPr>
                <p:cNvPr id="222270" name="Freeform 62"/>
                <p:cNvSpPr>
                  <a:spLocks noChangeAspect="1"/>
                </p:cNvSpPr>
                <p:nvPr/>
              </p:nvSpPr>
              <p:spPr bwMode="auto">
                <a:xfrm flipV="1">
                  <a:off x="1848" y="2658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  <p:sp>
              <p:nvSpPr>
                <p:cNvPr id="222271" name="Freeform 63"/>
                <p:cNvSpPr>
                  <a:spLocks noChangeAspect="1"/>
                </p:cNvSpPr>
                <p:nvPr/>
              </p:nvSpPr>
              <p:spPr bwMode="auto">
                <a:xfrm rot="5400000" flipV="1">
                  <a:off x="1669" y="2475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222272" name="Group 64"/>
            <p:cNvGrpSpPr>
              <a:grpSpLocks/>
            </p:cNvGrpSpPr>
            <p:nvPr/>
          </p:nvGrpSpPr>
          <p:grpSpPr bwMode="auto">
            <a:xfrm rot="5400000">
              <a:off x="3300" y="1301"/>
              <a:ext cx="279" cy="768"/>
              <a:chOff x="1696" y="1954"/>
              <a:chExt cx="279" cy="768"/>
            </a:xfrm>
          </p:grpSpPr>
          <p:grpSp>
            <p:nvGrpSpPr>
              <p:cNvPr id="222273" name="Group 65"/>
              <p:cNvGrpSpPr>
                <a:grpSpLocks/>
              </p:cNvGrpSpPr>
              <p:nvPr/>
            </p:nvGrpSpPr>
            <p:grpSpPr bwMode="auto">
              <a:xfrm>
                <a:off x="1701" y="2443"/>
                <a:ext cx="274" cy="279"/>
                <a:chOff x="1701" y="2443"/>
                <a:chExt cx="274" cy="279"/>
              </a:xfrm>
            </p:grpSpPr>
            <p:sp>
              <p:nvSpPr>
                <p:cNvPr id="222274" name="Freeform 66"/>
                <p:cNvSpPr>
                  <a:spLocks noChangeAspect="1"/>
                </p:cNvSpPr>
                <p:nvPr/>
              </p:nvSpPr>
              <p:spPr bwMode="auto">
                <a:xfrm flipV="1">
                  <a:off x="1848" y="2658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  <p:sp>
              <p:nvSpPr>
                <p:cNvPr id="222275" name="Freeform 67"/>
                <p:cNvSpPr>
                  <a:spLocks noChangeAspect="1"/>
                </p:cNvSpPr>
                <p:nvPr/>
              </p:nvSpPr>
              <p:spPr bwMode="auto">
                <a:xfrm rot="5400000" flipV="1">
                  <a:off x="1669" y="2475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</p:grpSp>
          <p:grpSp>
            <p:nvGrpSpPr>
              <p:cNvPr id="222276" name="Group 68"/>
              <p:cNvGrpSpPr>
                <a:grpSpLocks/>
              </p:cNvGrpSpPr>
              <p:nvPr/>
            </p:nvGrpSpPr>
            <p:grpSpPr bwMode="auto">
              <a:xfrm rot="5400000">
                <a:off x="1699" y="1951"/>
                <a:ext cx="274" cy="279"/>
                <a:chOff x="1701" y="2443"/>
                <a:chExt cx="274" cy="279"/>
              </a:xfrm>
            </p:grpSpPr>
            <p:sp>
              <p:nvSpPr>
                <p:cNvPr id="222277" name="Freeform 69"/>
                <p:cNvSpPr>
                  <a:spLocks noChangeAspect="1"/>
                </p:cNvSpPr>
                <p:nvPr/>
              </p:nvSpPr>
              <p:spPr bwMode="auto">
                <a:xfrm flipV="1">
                  <a:off x="1848" y="2658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  <p:sp>
              <p:nvSpPr>
                <p:cNvPr id="222278" name="Freeform 70"/>
                <p:cNvSpPr>
                  <a:spLocks noChangeAspect="1"/>
                </p:cNvSpPr>
                <p:nvPr/>
              </p:nvSpPr>
              <p:spPr bwMode="auto">
                <a:xfrm rot="5400000" flipV="1">
                  <a:off x="1669" y="2475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222279" name="Group 71"/>
            <p:cNvGrpSpPr>
              <a:grpSpLocks/>
            </p:cNvGrpSpPr>
            <p:nvPr/>
          </p:nvGrpSpPr>
          <p:grpSpPr bwMode="auto">
            <a:xfrm rot="10800000">
              <a:off x="3952" y="1945"/>
              <a:ext cx="279" cy="768"/>
              <a:chOff x="1696" y="1954"/>
              <a:chExt cx="279" cy="768"/>
            </a:xfrm>
          </p:grpSpPr>
          <p:grpSp>
            <p:nvGrpSpPr>
              <p:cNvPr id="222280" name="Group 72"/>
              <p:cNvGrpSpPr>
                <a:grpSpLocks/>
              </p:cNvGrpSpPr>
              <p:nvPr/>
            </p:nvGrpSpPr>
            <p:grpSpPr bwMode="auto">
              <a:xfrm>
                <a:off x="1701" y="2443"/>
                <a:ext cx="274" cy="279"/>
                <a:chOff x="1701" y="2443"/>
                <a:chExt cx="274" cy="279"/>
              </a:xfrm>
            </p:grpSpPr>
            <p:sp>
              <p:nvSpPr>
                <p:cNvPr id="222281" name="Freeform 73"/>
                <p:cNvSpPr>
                  <a:spLocks noChangeAspect="1"/>
                </p:cNvSpPr>
                <p:nvPr/>
              </p:nvSpPr>
              <p:spPr bwMode="auto">
                <a:xfrm flipV="1">
                  <a:off x="1848" y="2658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  <p:sp>
              <p:nvSpPr>
                <p:cNvPr id="222282" name="Freeform 74"/>
                <p:cNvSpPr>
                  <a:spLocks noChangeAspect="1"/>
                </p:cNvSpPr>
                <p:nvPr/>
              </p:nvSpPr>
              <p:spPr bwMode="auto">
                <a:xfrm rot="5400000" flipV="1">
                  <a:off x="1669" y="2475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</p:grpSp>
          <p:grpSp>
            <p:nvGrpSpPr>
              <p:cNvPr id="222283" name="Group 75"/>
              <p:cNvGrpSpPr>
                <a:grpSpLocks/>
              </p:cNvGrpSpPr>
              <p:nvPr/>
            </p:nvGrpSpPr>
            <p:grpSpPr bwMode="auto">
              <a:xfrm rot="5400000">
                <a:off x="1699" y="1951"/>
                <a:ext cx="274" cy="279"/>
                <a:chOff x="1701" y="2443"/>
                <a:chExt cx="274" cy="279"/>
              </a:xfrm>
            </p:grpSpPr>
            <p:sp>
              <p:nvSpPr>
                <p:cNvPr id="222284" name="Freeform 76"/>
                <p:cNvSpPr>
                  <a:spLocks noChangeAspect="1"/>
                </p:cNvSpPr>
                <p:nvPr/>
              </p:nvSpPr>
              <p:spPr bwMode="auto">
                <a:xfrm flipV="1">
                  <a:off x="1848" y="2658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  <p:sp>
              <p:nvSpPr>
                <p:cNvPr id="222285" name="Freeform 77"/>
                <p:cNvSpPr>
                  <a:spLocks noChangeAspect="1"/>
                </p:cNvSpPr>
                <p:nvPr/>
              </p:nvSpPr>
              <p:spPr bwMode="auto">
                <a:xfrm rot="5400000" flipV="1">
                  <a:off x="1669" y="2475"/>
                  <a:ext cx="127" cy="64"/>
                </a:xfrm>
                <a:custGeom>
                  <a:avLst/>
                  <a:gdLst>
                    <a:gd name="T0" fmla="*/ 0 w 948"/>
                    <a:gd name="T1" fmla="*/ 0 h 477"/>
                    <a:gd name="T2" fmla="*/ 477 w 948"/>
                    <a:gd name="T3" fmla="*/ 477 h 477"/>
                    <a:gd name="T4" fmla="*/ 948 w 948"/>
                    <a:gd name="T5" fmla="*/ 6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8" h="477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222291" name="Rectangle 83"/>
          <p:cNvSpPr>
            <a:spLocks noChangeArrowheads="1"/>
          </p:cNvSpPr>
          <p:nvPr/>
        </p:nvSpPr>
        <p:spPr bwMode="auto">
          <a:xfrm>
            <a:off x="2012951" y="2146301"/>
            <a:ext cx="135034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ru-RU" altLang="ru-RU" sz="2000"/>
              <a:t>6 уровней:</a:t>
            </a:r>
          </a:p>
        </p:txBody>
      </p:sp>
      <p:sp>
        <p:nvSpPr>
          <p:cNvPr id="222293" name="Oval 85"/>
          <p:cNvSpPr>
            <a:spLocks noChangeArrowheads="1"/>
          </p:cNvSpPr>
          <p:nvPr/>
        </p:nvSpPr>
        <p:spPr bwMode="auto">
          <a:xfrm>
            <a:off x="6223001" y="2162176"/>
            <a:ext cx="2670175" cy="2671763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222295" name="Oval 87"/>
          <p:cNvSpPr>
            <a:spLocks noChangeArrowheads="1"/>
          </p:cNvSpPr>
          <p:nvPr/>
        </p:nvSpPr>
        <p:spPr bwMode="auto">
          <a:xfrm>
            <a:off x="3983039" y="2173288"/>
            <a:ext cx="2670175" cy="2671762"/>
          </a:xfrm>
          <a:prstGeom prst="ellips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22296" name="Group 88"/>
          <p:cNvGrpSpPr>
            <a:grpSpLocks/>
          </p:cNvGrpSpPr>
          <p:nvPr/>
        </p:nvGrpSpPr>
        <p:grpSpPr bwMode="auto">
          <a:xfrm>
            <a:off x="2284414" y="5684839"/>
            <a:ext cx="7515225" cy="663575"/>
            <a:chOff x="796" y="2336"/>
            <a:chExt cx="4734" cy="418"/>
          </a:xfrm>
        </p:grpSpPr>
        <p:sp>
          <p:nvSpPr>
            <p:cNvPr id="222297" name="Text Box 89"/>
            <p:cNvSpPr txBox="1">
              <a:spLocks noChangeArrowheads="1"/>
            </p:cNvSpPr>
            <p:nvPr/>
          </p:nvSpPr>
          <p:spPr bwMode="auto">
            <a:xfrm>
              <a:off x="1090" y="2403"/>
              <a:ext cx="4440" cy="291"/>
            </a:xfrm>
            <a:prstGeom prst="rect">
              <a:avLst/>
            </a:prstGeom>
            <a:solidFill>
              <a:srgbClr val="D1D1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altLang="ru-RU" sz="2400"/>
                <a:t>  Как доказать, что это рекурсивная фигура</a:t>
              </a:r>
              <a:r>
                <a:rPr lang="en-US" altLang="ru-RU" sz="2400"/>
                <a:t>?</a:t>
              </a:r>
              <a:endParaRPr lang="ru-RU" altLang="ru-RU" sz="2400"/>
            </a:p>
          </p:txBody>
        </p:sp>
        <p:sp>
          <p:nvSpPr>
            <p:cNvPr id="222298" name="Oval 90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4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9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AD7CC4C5DB8B7428137296CEF73DC25" ma:contentTypeVersion="2" ma:contentTypeDescription="Создание документа." ma:contentTypeScope="" ma:versionID="d53bffdb350f6c855b73624e5b79ce6a">
  <xsd:schema xmlns:xsd="http://www.w3.org/2001/XMLSchema" xmlns:xs="http://www.w3.org/2001/XMLSchema" xmlns:p="http://schemas.microsoft.com/office/2006/metadata/properties" xmlns:ns2="c45dd02d-126c-40eb-94b5-f86cf6cd808c" targetNamespace="http://schemas.microsoft.com/office/2006/metadata/properties" ma:root="true" ma:fieldsID="7a7504f99dd229be35b63d539cbe7f22" ns2:_="">
    <xsd:import namespace="c45dd02d-126c-40eb-94b5-f86cf6cd80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dd02d-126c-40eb-94b5-f86cf6cd80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E574A3-3C17-4975-9DE2-6E9A99EEC706}"/>
</file>

<file path=customXml/itemProps2.xml><?xml version="1.0" encoding="utf-8"?>
<ds:datastoreItem xmlns:ds="http://schemas.openxmlformats.org/officeDocument/2006/customXml" ds:itemID="{02C8892B-9D6E-4F10-88A0-4E2E2A949E46}"/>
</file>

<file path=customXml/itemProps3.xml><?xml version="1.0" encoding="utf-8"?>
<ds:datastoreItem xmlns:ds="http://schemas.openxmlformats.org/officeDocument/2006/customXml" ds:itemID="{841401AE-0855-4016-AD8F-990BA3BD98B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Широкоэкранный</PresentationFormat>
  <Paragraphs>19</Paragraphs>
  <Slides>2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Times New Roman</vt:lpstr>
      <vt:lpstr>Тема Office</vt:lpstr>
      <vt:lpstr>Microsoft Equation 3.0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2020-10-27T05:49:55Z</dcterms:created>
  <dcterms:modified xsi:type="dcterms:W3CDTF">2020-10-27T05:50:21Z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0x0101005AD7CC4C5DB8B7428137296CEF73DC25</vt:lpwstr>
  </property>
</Properties>
</file>