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7"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6" d="100"/>
          <a:sy n="156" d="100"/>
        </p:scale>
        <p:origin x="444" y="1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ru-RU"/>
              <a:t>Образец заголовка</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7" name="Date Placeholder 6"/>
          <p:cNvSpPr>
            <a:spLocks noGrp="1"/>
          </p:cNvSpPr>
          <p:nvPr>
            <p:ph type="dt" sz="half" idx="10"/>
          </p:nvPr>
        </p:nvSpPr>
        <p:spPr/>
        <p:txBody>
          <a:bodyPr/>
          <a:lstStyle/>
          <a:p>
            <a:fld id="{AC694C90-55FC-4E2B-BCE4-7C67CD058F83}" type="datetimeFigureOut">
              <a:rPr lang="en-001" smtClean="0"/>
              <a:t>19/11/2020</a:t>
            </a:fld>
            <a:endParaRPr lang="en-001"/>
          </a:p>
        </p:txBody>
      </p:sp>
      <p:sp>
        <p:nvSpPr>
          <p:cNvPr id="8" name="Footer Placeholder 7"/>
          <p:cNvSpPr>
            <a:spLocks noGrp="1"/>
          </p:cNvSpPr>
          <p:nvPr>
            <p:ph type="ftr" sz="quarter" idx="11"/>
          </p:nvPr>
        </p:nvSpPr>
        <p:spPr/>
        <p:txBody>
          <a:bodyPr/>
          <a:lstStyle/>
          <a:p>
            <a:endParaRPr lang="en-001"/>
          </a:p>
        </p:txBody>
      </p:sp>
      <p:sp>
        <p:nvSpPr>
          <p:cNvPr id="9" name="Slide Number Placeholder 8"/>
          <p:cNvSpPr>
            <a:spLocks noGrp="1"/>
          </p:cNvSpPr>
          <p:nvPr>
            <p:ph type="sldNum" sz="quarter" idx="12"/>
          </p:nvPr>
        </p:nvSpPr>
        <p:spPr/>
        <p:txBody>
          <a:bodyPr/>
          <a:lstStyle/>
          <a:p>
            <a:fld id="{5066F331-62A1-4909-8E6A-2D69B0AA8262}" type="slidenum">
              <a:rPr lang="en-001" smtClean="0"/>
              <a:t>‹#›</a:t>
            </a:fld>
            <a:endParaRPr lang="en-001"/>
          </a:p>
        </p:txBody>
      </p:sp>
    </p:spTree>
    <p:extLst>
      <p:ext uri="{BB962C8B-B14F-4D97-AF65-F5344CB8AC3E}">
        <p14:creationId xmlns:p14="http://schemas.microsoft.com/office/powerpoint/2010/main" val="300762856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AC694C90-55FC-4E2B-BCE4-7C67CD058F83}" type="datetimeFigureOut">
              <a:rPr lang="en-001" smtClean="0"/>
              <a:t>19/11/2020</a:t>
            </a:fld>
            <a:endParaRPr lang="en-001"/>
          </a:p>
        </p:txBody>
      </p:sp>
      <p:sp>
        <p:nvSpPr>
          <p:cNvPr id="5" name="Footer Placeholder 4"/>
          <p:cNvSpPr>
            <a:spLocks noGrp="1"/>
          </p:cNvSpPr>
          <p:nvPr>
            <p:ph type="ftr" sz="quarter" idx="11"/>
          </p:nvPr>
        </p:nvSpPr>
        <p:spPr/>
        <p:txBody>
          <a:bodyPr/>
          <a:lstStyle/>
          <a:p>
            <a:endParaRPr lang="en-001"/>
          </a:p>
        </p:txBody>
      </p:sp>
      <p:sp>
        <p:nvSpPr>
          <p:cNvPr id="6" name="Slide Number Placeholder 5"/>
          <p:cNvSpPr>
            <a:spLocks noGrp="1"/>
          </p:cNvSpPr>
          <p:nvPr>
            <p:ph type="sldNum" sz="quarter" idx="12"/>
          </p:nvPr>
        </p:nvSpPr>
        <p:spPr/>
        <p:txBody>
          <a:bodyPr/>
          <a:lstStyle/>
          <a:p>
            <a:fld id="{5066F331-62A1-4909-8E6A-2D69B0AA8262}" type="slidenum">
              <a:rPr lang="en-001" smtClean="0"/>
              <a:t>‹#›</a:t>
            </a:fld>
            <a:endParaRPr lang="en-001"/>
          </a:p>
        </p:txBody>
      </p:sp>
    </p:spTree>
    <p:extLst>
      <p:ext uri="{BB962C8B-B14F-4D97-AF65-F5344CB8AC3E}">
        <p14:creationId xmlns:p14="http://schemas.microsoft.com/office/powerpoint/2010/main" val="2173079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AC694C90-55FC-4E2B-BCE4-7C67CD058F83}" type="datetimeFigureOut">
              <a:rPr lang="en-001" smtClean="0"/>
              <a:t>19/11/2020</a:t>
            </a:fld>
            <a:endParaRPr lang="en-001"/>
          </a:p>
        </p:txBody>
      </p:sp>
      <p:sp>
        <p:nvSpPr>
          <p:cNvPr id="5" name="Footer Placeholder 4"/>
          <p:cNvSpPr>
            <a:spLocks noGrp="1"/>
          </p:cNvSpPr>
          <p:nvPr>
            <p:ph type="ftr" sz="quarter" idx="11"/>
          </p:nvPr>
        </p:nvSpPr>
        <p:spPr/>
        <p:txBody>
          <a:bodyPr/>
          <a:lstStyle/>
          <a:p>
            <a:endParaRPr lang="en-001"/>
          </a:p>
        </p:txBody>
      </p:sp>
      <p:sp>
        <p:nvSpPr>
          <p:cNvPr id="6" name="Slide Number Placeholder 5"/>
          <p:cNvSpPr>
            <a:spLocks noGrp="1"/>
          </p:cNvSpPr>
          <p:nvPr>
            <p:ph type="sldNum" sz="quarter" idx="12"/>
          </p:nvPr>
        </p:nvSpPr>
        <p:spPr/>
        <p:txBody>
          <a:bodyPr/>
          <a:lstStyle/>
          <a:p>
            <a:fld id="{5066F331-62A1-4909-8E6A-2D69B0AA8262}" type="slidenum">
              <a:rPr lang="en-001" smtClean="0"/>
              <a:t>‹#›</a:t>
            </a:fld>
            <a:endParaRPr lang="en-001"/>
          </a:p>
        </p:txBody>
      </p:sp>
    </p:spTree>
    <p:extLst>
      <p:ext uri="{BB962C8B-B14F-4D97-AF65-F5344CB8AC3E}">
        <p14:creationId xmlns:p14="http://schemas.microsoft.com/office/powerpoint/2010/main" val="3110520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AC694C90-55FC-4E2B-BCE4-7C67CD058F83}" type="datetimeFigureOut">
              <a:rPr lang="en-001" smtClean="0"/>
              <a:t>19/11/2020</a:t>
            </a:fld>
            <a:endParaRPr lang="en-001"/>
          </a:p>
        </p:txBody>
      </p:sp>
      <p:sp>
        <p:nvSpPr>
          <p:cNvPr id="8" name="Footer Placeholder 7"/>
          <p:cNvSpPr>
            <a:spLocks noGrp="1"/>
          </p:cNvSpPr>
          <p:nvPr>
            <p:ph type="ftr" sz="quarter" idx="11"/>
          </p:nvPr>
        </p:nvSpPr>
        <p:spPr/>
        <p:txBody>
          <a:bodyPr/>
          <a:lstStyle/>
          <a:p>
            <a:endParaRPr lang="en-001"/>
          </a:p>
        </p:txBody>
      </p:sp>
      <p:sp>
        <p:nvSpPr>
          <p:cNvPr id="9" name="Slide Number Placeholder 8"/>
          <p:cNvSpPr>
            <a:spLocks noGrp="1"/>
          </p:cNvSpPr>
          <p:nvPr>
            <p:ph type="sldNum" sz="quarter" idx="12"/>
          </p:nvPr>
        </p:nvSpPr>
        <p:spPr/>
        <p:txBody>
          <a:bodyPr/>
          <a:lstStyle/>
          <a:p>
            <a:fld id="{5066F331-62A1-4909-8E6A-2D69B0AA8262}" type="slidenum">
              <a:rPr lang="en-001" smtClean="0"/>
              <a:t>‹#›</a:t>
            </a:fld>
            <a:endParaRPr lang="en-001"/>
          </a:p>
        </p:txBody>
      </p:sp>
    </p:spTree>
    <p:extLst>
      <p:ext uri="{BB962C8B-B14F-4D97-AF65-F5344CB8AC3E}">
        <p14:creationId xmlns:p14="http://schemas.microsoft.com/office/powerpoint/2010/main" val="3285927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ru-RU"/>
              <a:t>Образец заголовка</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7" name="Date Placeholder 6"/>
          <p:cNvSpPr>
            <a:spLocks noGrp="1"/>
          </p:cNvSpPr>
          <p:nvPr>
            <p:ph type="dt" sz="half" idx="10"/>
          </p:nvPr>
        </p:nvSpPr>
        <p:spPr/>
        <p:txBody>
          <a:bodyPr/>
          <a:lstStyle/>
          <a:p>
            <a:fld id="{AC694C90-55FC-4E2B-BCE4-7C67CD058F83}" type="datetimeFigureOut">
              <a:rPr lang="en-001" smtClean="0"/>
              <a:t>19/11/2020</a:t>
            </a:fld>
            <a:endParaRPr lang="en-001"/>
          </a:p>
        </p:txBody>
      </p:sp>
      <p:sp>
        <p:nvSpPr>
          <p:cNvPr id="8" name="Footer Placeholder 7"/>
          <p:cNvSpPr>
            <a:spLocks noGrp="1"/>
          </p:cNvSpPr>
          <p:nvPr>
            <p:ph type="ftr" sz="quarter" idx="11"/>
          </p:nvPr>
        </p:nvSpPr>
        <p:spPr/>
        <p:txBody>
          <a:bodyPr/>
          <a:lstStyle/>
          <a:p>
            <a:endParaRPr lang="en-001"/>
          </a:p>
        </p:txBody>
      </p:sp>
      <p:sp>
        <p:nvSpPr>
          <p:cNvPr id="9" name="Slide Number Placeholder 8"/>
          <p:cNvSpPr>
            <a:spLocks noGrp="1"/>
          </p:cNvSpPr>
          <p:nvPr>
            <p:ph type="sldNum" sz="quarter" idx="12"/>
          </p:nvPr>
        </p:nvSpPr>
        <p:spPr/>
        <p:txBody>
          <a:bodyPr/>
          <a:lstStyle/>
          <a:p>
            <a:fld id="{5066F331-62A1-4909-8E6A-2D69B0AA8262}" type="slidenum">
              <a:rPr lang="en-001" smtClean="0"/>
              <a:t>‹#›</a:t>
            </a:fld>
            <a:endParaRPr lang="en-001"/>
          </a:p>
        </p:txBody>
      </p:sp>
    </p:spTree>
    <p:extLst>
      <p:ext uri="{BB962C8B-B14F-4D97-AF65-F5344CB8AC3E}">
        <p14:creationId xmlns:p14="http://schemas.microsoft.com/office/powerpoint/2010/main" val="271111911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8" name="Date Placeholder 7"/>
          <p:cNvSpPr>
            <a:spLocks noGrp="1"/>
          </p:cNvSpPr>
          <p:nvPr>
            <p:ph type="dt" sz="half" idx="10"/>
          </p:nvPr>
        </p:nvSpPr>
        <p:spPr/>
        <p:txBody>
          <a:bodyPr/>
          <a:lstStyle/>
          <a:p>
            <a:fld id="{AC694C90-55FC-4E2B-BCE4-7C67CD058F83}" type="datetimeFigureOut">
              <a:rPr lang="en-001" smtClean="0"/>
              <a:t>19/11/2020</a:t>
            </a:fld>
            <a:endParaRPr lang="en-001"/>
          </a:p>
        </p:txBody>
      </p:sp>
      <p:sp>
        <p:nvSpPr>
          <p:cNvPr id="9" name="Footer Placeholder 8"/>
          <p:cNvSpPr>
            <a:spLocks noGrp="1"/>
          </p:cNvSpPr>
          <p:nvPr>
            <p:ph type="ftr" sz="quarter" idx="11"/>
          </p:nvPr>
        </p:nvSpPr>
        <p:spPr/>
        <p:txBody>
          <a:bodyPr/>
          <a:lstStyle/>
          <a:p>
            <a:endParaRPr lang="en-001"/>
          </a:p>
        </p:txBody>
      </p:sp>
      <p:sp>
        <p:nvSpPr>
          <p:cNvPr id="10" name="Slide Number Placeholder 9"/>
          <p:cNvSpPr>
            <a:spLocks noGrp="1"/>
          </p:cNvSpPr>
          <p:nvPr>
            <p:ph type="sldNum" sz="quarter" idx="12"/>
          </p:nvPr>
        </p:nvSpPr>
        <p:spPr/>
        <p:txBody>
          <a:bodyPr/>
          <a:lstStyle/>
          <a:p>
            <a:fld id="{5066F331-62A1-4909-8E6A-2D69B0AA8262}" type="slidenum">
              <a:rPr lang="en-001" smtClean="0"/>
              <a:t>‹#›</a:t>
            </a:fld>
            <a:endParaRPr lang="en-001"/>
          </a:p>
        </p:txBody>
      </p:sp>
    </p:spTree>
    <p:extLst>
      <p:ext uri="{BB962C8B-B14F-4D97-AF65-F5344CB8AC3E}">
        <p14:creationId xmlns:p14="http://schemas.microsoft.com/office/powerpoint/2010/main" val="2248554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583436" y="3143250"/>
            <a:ext cx="4270248" cy="2596776"/>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7" name="Date Placeholder 6"/>
          <p:cNvSpPr>
            <a:spLocks noGrp="1"/>
          </p:cNvSpPr>
          <p:nvPr>
            <p:ph type="dt" sz="half" idx="10"/>
          </p:nvPr>
        </p:nvSpPr>
        <p:spPr/>
        <p:txBody>
          <a:bodyPr/>
          <a:lstStyle/>
          <a:p>
            <a:fld id="{AC694C90-55FC-4E2B-BCE4-7C67CD058F83}" type="datetimeFigureOut">
              <a:rPr lang="en-001" smtClean="0"/>
              <a:t>19/11/2020</a:t>
            </a:fld>
            <a:endParaRPr lang="en-001"/>
          </a:p>
        </p:txBody>
      </p:sp>
      <p:sp>
        <p:nvSpPr>
          <p:cNvPr id="8" name="Footer Placeholder 7"/>
          <p:cNvSpPr>
            <a:spLocks noGrp="1"/>
          </p:cNvSpPr>
          <p:nvPr>
            <p:ph type="ftr" sz="quarter" idx="11"/>
          </p:nvPr>
        </p:nvSpPr>
        <p:spPr/>
        <p:txBody>
          <a:bodyPr/>
          <a:lstStyle/>
          <a:p>
            <a:endParaRPr lang="en-001"/>
          </a:p>
        </p:txBody>
      </p:sp>
      <p:sp>
        <p:nvSpPr>
          <p:cNvPr id="9" name="Slide Number Placeholder 8"/>
          <p:cNvSpPr>
            <a:spLocks noGrp="1"/>
          </p:cNvSpPr>
          <p:nvPr>
            <p:ph type="sldNum" sz="quarter" idx="12"/>
          </p:nvPr>
        </p:nvSpPr>
        <p:spPr/>
        <p:txBody>
          <a:bodyPr/>
          <a:lstStyle/>
          <a:p>
            <a:fld id="{5066F331-62A1-4909-8E6A-2D69B0AA8262}" type="slidenum">
              <a:rPr lang="en-001" smtClean="0"/>
              <a:t>‹#›</a:t>
            </a:fld>
            <a:endParaRPr lang="en-001"/>
          </a:p>
        </p:txBody>
      </p:sp>
      <p:sp>
        <p:nvSpPr>
          <p:cNvPr id="10" name="Title 9"/>
          <p:cNvSpPr>
            <a:spLocks noGrp="1"/>
          </p:cNvSpPr>
          <p:nvPr>
            <p:ph type="title"/>
          </p:nvPr>
        </p:nvSpPr>
        <p:spPr/>
        <p:txBody>
          <a:bodyPr/>
          <a:lstStyle/>
          <a:p>
            <a:r>
              <a:rPr lang="ru-RU"/>
              <a:t>Образец заголовка</a:t>
            </a:r>
            <a:endParaRPr lang="en-US" dirty="0"/>
          </a:p>
        </p:txBody>
      </p:sp>
    </p:spTree>
    <p:extLst>
      <p:ext uri="{BB962C8B-B14F-4D97-AF65-F5344CB8AC3E}">
        <p14:creationId xmlns:p14="http://schemas.microsoft.com/office/powerpoint/2010/main" val="3262564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AC694C90-55FC-4E2B-BCE4-7C67CD058F83}" type="datetimeFigureOut">
              <a:rPr lang="en-001" smtClean="0"/>
              <a:t>19/11/2020</a:t>
            </a:fld>
            <a:endParaRPr lang="en-001"/>
          </a:p>
        </p:txBody>
      </p:sp>
      <p:sp>
        <p:nvSpPr>
          <p:cNvPr id="4" name="Footer Placeholder 3"/>
          <p:cNvSpPr>
            <a:spLocks noGrp="1"/>
          </p:cNvSpPr>
          <p:nvPr>
            <p:ph type="ftr" sz="quarter" idx="11"/>
          </p:nvPr>
        </p:nvSpPr>
        <p:spPr/>
        <p:txBody>
          <a:bodyPr/>
          <a:lstStyle/>
          <a:p>
            <a:endParaRPr lang="en-001"/>
          </a:p>
        </p:txBody>
      </p:sp>
      <p:sp>
        <p:nvSpPr>
          <p:cNvPr id="5" name="Slide Number Placeholder 4"/>
          <p:cNvSpPr>
            <a:spLocks noGrp="1"/>
          </p:cNvSpPr>
          <p:nvPr>
            <p:ph type="sldNum" sz="quarter" idx="12"/>
          </p:nvPr>
        </p:nvSpPr>
        <p:spPr/>
        <p:txBody>
          <a:bodyPr/>
          <a:lstStyle/>
          <a:p>
            <a:fld id="{5066F331-62A1-4909-8E6A-2D69B0AA8262}" type="slidenum">
              <a:rPr lang="en-001" smtClean="0"/>
              <a:t>‹#›</a:t>
            </a:fld>
            <a:endParaRPr lang="en-001"/>
          </a:p>
        </p:txBody>
      </p:sp>
    </p:spTree>
    <p:extLst>
      <p:ext uri="{BB962C8B-B14F-4D97-AF65-F5344CB8AC3E}">
        <p14:creationId xmlns:p14="http://schemas.microsoft.com/office/powerpoint/2010/main" val="2967870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694C90-55FC-4E2B-BCE4-7C67CD058F83}" type="datetimeFigureOut">
              <a:rPr lang="en-001" smtClean="0"/>
              <a:t>19/11/2020</a:t>
            </a:fld>
            <a:endParaRPr lang="en-001"/>
          </a:p>
        </p:txBody>
      </p:sp>
      <p:sp>
        <p:nvSpPr>
          <p:cNvPr id="3" name="Footer Placeholder 2"/>
          <p:cNvSpPr>
            <a:spLocks noGrp="1"/>
          </p:cNvSpPr>
          <p:nvPr>
            <p:ph type="ftr" sz="quarter" idx="11"/>
          </p:nvPr>
        </p:nvSpPr>
        <p:spPr/>
        <p:txBody>
          <a:bodyPr/>
          <a:lstStyle/>
          <a:p>
            <a:endParaRPr lang="en-001"/>
          </a:p>
        </p:txBody>
      </p:sp>
      <p:sp>
        <p:nvSpPr>
          <p:cNvPr id="4" name="Slide Number Placeholder 3"/>
          <p:cNvSpPr>
            <a:spLocks noGrp="1"/>
          </p:cNvSpPr>
          <p:nvPr>
            <p:ph type="sldNum" sz="quarter" idx="12"/>
          </p:nvPr>
        </p:nvSpPr>
        <p:spPr/>
        <p:txBody>
          <a:bodyPr/>
          <a:lstStyle/>
          <a:p>
            <a:fld id="{5066F331-62A1-4909-8E6A-2D69B0AA8262}" type="slidenum">
              <a:rPr lang="en-001" smtClean="0"/>
              <a:t>‹#›</a:t>
            </a:fld>
            <a:endParaRPr lang="en-001"/>
          </a:p>
        </p:txBody>
      </p:sp>
    </p:spTree>
    <p:extLst>
      <p:ext uri="{BB962C8B-B14F-4D97-AF65-F5344CB8AC3E}">
        <p14:creationId xmlns:p14="http://schemas.microsoft.com/office/powerpoint/2010/main" val="1227658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ru-RU"/>
              <a:t>Образец заголовка</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9" name="Date Placeholder 8"/>
          <p:cNvSpPr>
            <a:spLocks noGrp="1"/>
          </p:cNvSpPr>
          <p:nvPr>
            <p:ph type="dt" sz="half" idx="10"/>
          </p:nvPr>
        </p:nvSpPr>
        <p:spPr/>
        <p:txBody>
          <a:bodyPr/>
          <a:lstStyle/>
          <a:p>
            <a:fld id="{AC694C90-55FC-4E2B-BCE4-7C67CD058F83}" type="datetimeFigureOut">
              <a:rPr lang="en-001" smtClean="0"/>
              <a:t>19/11/2020</a:t>
            </a:fld>
            <a:endParaRPr lang="en-001"/>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001"/>
          </a:p>
        </p:txBody>
      </p:sp>
      <p:sp>
        <p:nvSpPr>
          <p:cNvPr id="11" name="Slide Number Placeholder 10"/>
          <p:cNvSpPr>
            <a:spLocks noGrp="1"/>
          </p:cNvSpPr>
          <p:nvPr>
            <p:ph type="sldNum" sz="quarter" idx="12"/>
          </p:nvPr>
        </p:nvSpPr>
        <p:spPr/>
        <p:txBody>
          <a:bodyPr/>
          <a:lstStyle/>
          <a:p>
            <a:fld id="{5066F331-62A1-4909-8E6A-2D69B0AA8262}" type="slidenum">
              <a:rPr lang="en-001" smtClean="0"/>
              <a:t>‹#›</a:t>
            </a:fld>
            <a:endParaRPr lang="en-001"/>
          </a:p>
        </p:txBody>
      </p:sp>
    </p:spTree>
    <p:extLst>
      <p:ext uri="{BB962C8B-B14F-4D97-AF65-F5344CB8AC3E}">
        <p14:creationId xmlns:p14="http://schemas.microsoft.com/office/powerpoint/2010/main" val="1603096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ru-RU"/>
              <a:t>Образец заголовка</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AC694C90-55FC-4E2B-BCE4-7C67CD058F83}" type="datetimeFigureOut">
              <a:rPr lang="en-001" smtClean="0"/>
              <a:t>19/11/2020</a:t>
            </a:fld>
            <a:endParaRPr lang="en-001"/>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001"/>
          </a:p>
        </p:txBody>
      </p:sp>
      <p:sp>
        <p:nvSpPr>
          <p:cNvPr id="10" name="Slide Number Placeholder 9"/>
          <p:cNvSpPr>
            <a:spLocks noGrp="1"/>
          </p:cNvSpPr>
          <p:nvPr>
            <p:ph type="sldNum" sz="quarter" idx="12"/>
          </p:nvPr>
        </p:nvSpPr>
        <p:spPr/>
        <p:txBody>
          <a:bodyPr/>
          <a:lstStyle/>
          <a:p>
            <a:fld id="{5066F331-62A1-4909-8E6A-2D69B0AA8262}" type="slidenum">
              <a:rPr lang="en-001" smtClean="0"/>
              <a:t>‹#›</a:t>
            </a:fld>
            <a:endParaRPr lang="en-001"/>
          </a:p>
        </p:txBody>
      </p:sp>
    </p:spTree>
    <p:extLst>
      <p:ext uri="{BB962C8B-B14F-4D97-AF65-F5344CB8AC3E}">
        <p14:creationId xmlns:p14="http://schemas.microsoft.com/office/powerpoint/2010/main" val="1609101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AC694C90-55FC-4E2B-BCE4-7C67CD058F83}" type="datetimeFigureOut">
              <a:rPr lang="en-001" smtClean="0"/>
              <a:t>19/11/2020</a:t>
            </a:fld>
            <a:endParaRPr lang="en-001"/>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001"/>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5066F331-62A1-4909-8E6A-2D69B0AA8262}" type="slidenum">
              <a:rPr lang="en-001" smtClean="0"/>
              <a:t>‹#›</a:t>
            </a:fld>
            <a:endParaRPr lang="en-001"/>
          </a:p>
        </p:txBody>
      </p:sp>
    </p:spTree>
    <p:extLst>
      <p:ext uri="{BB962C8B-B14F-4D97-AF65-F5344CB8AC3E}">
        <p14:creationId xmlns:p14="http://schemas.microsoft.com/office/powerpoint/2010/main" val="415142766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a:extLst>
              <a:ext uri="{FF2B5EF4-FFF2-40B4-BE49-F238E27FC236}">
                <a16:creationId xmlns:a16="http://schemas.microsoft.com/office/drawing/2014/main" id="{44AAB6C0-3202-42BC-9781-3F48C2B6FBC0}"/>
              </a:ext>
            </a:extLst>
          </p:cNvPr>
          <p:cNvSpPr>
            <a:spLocks noGrp="1"/>
          </p:cNvSpPr>
          <p:nvPr>
            <p:ph type="subTitle" idx="1"/>
          </p:nvPr>
        </p:nvSpPr>
        <p:spPr>
          <a:xfrm>
            <a:off x="266700" y="0"/>
            <a:ext cx="11658599" cy="2325686"/>
          </a:xfrm>
        </p:spPr>
        <p:txBody>
          <a:bodyPr>
            <a:noAutofit/>
          </a:bodyPr>
          <a:lstStyle/>
          <a:p>
            <a:pPr algn="ctr"/>
            <a:r>
              <a:rPr lang="ru-RU" sz="2400" dirty="0"/>
              <a:t>Министерство транспорта российской федерации Федеральное государственное автономное образовательное учреждение высшего образования </a:t>
            </a:r>
            <a:r>
              <a:rPr lang="en-US" sz="2400" dirty="0"/>
              <a:t>“</a:t>
            </a:r>
            <a:r>
              <a:rPr lang="ru-RU" sz="2400" dirty="0"/>
              <a:t>Российский университет транспорта (МИИТ)</a:t>
            </a:r>
            <a:r>
              <a:rPr lang="en-US" sz="2400" dirty="0"/>
              <a:t>”</a:t>
            </a:r>
            <a:br>
              <a:rPr lang="ru-RU" sz="2400" dirty="0"/>
            </a:br>
            <a:r>
              <a:rPr lang="ru-RU" sz="2400" dirty="0"/>
              <a:t>(Рут(МИИТ))</a:t>
            </a:r>
          </a:p>
          <a:p>
            <a:pPr algn="ctr"/>
            <a:r>
              <a:rPr lang="ru-RU" sz="2400" dirty="0"/>
              <a:t>ИЭФ</a:t>
            </a:r>
          </a:p>
        </p:txBody>
      </p:sp>
      <p:sp>
        <p:nvSpPr>
          <p:cNvPr id="6" name="TextBox 5">
            <a:extLst>
              <a:ext uri="{FF2B5EF4-FFF2-40B4-BE49-F238E27FC236}">
                <a16:creationId xmlns:a16="http://schemas.microsoft.com/office/drawing/2014/main" id="{5BD22BBA-31E4-4418-98EA-C4A4303557D9}"/>
              </a:ext>
            </a:extLst>
          </p:cNvPr>
          <p:cNvSpPr txBox="1"/>
          <p:nvPr/>
        </p:nvSpPr>
        <p:spPr>
          <a:xfrm>
            <a:off x="1196864" y="2325686"/>
            <a:ext cx="9511776" cy="369331"/>
          </a:xfrm>
          <a:prstGeom prst="rect">
            <a:avLst/>
          </a:prstGeom>
          <a:noFill/>
        </p:spPr>
        <p:txBody>
          <a:bodyPr wrap="square" rtlCol="0">
            <a:spAutoFit/>
          </a:bodyPr>
          <a:lstStyle/>
          <a:p>
            <a:r>
              <a:rPr lang="ru-RU" dirty="0"/>
              <a:t>Выпускающая кафедра: «Информационные системы цифровой экономики»</a:t>
            </a:r>
          </a:p>
        </p:txBody>
      </p:sp>
      <p:sp>
        <p:nvSpPr>
          <p:cNvPr id="7" name="TextBox 6">
            <a:extLst>
              <a:ext uri="{FF2B5EF4-FFF2-40B4-BE49-F238E27FC236}">
                <a16:creationId xmlns:a16="http://schemas.microsoft.com/office/drawing/2014/main" id="{67F45FCF-D0EC-48A9-BC80-C090D7F544F0}"/>
              </a:ext>
            </a:extLst>
          </p:cNvPr>
          <p:cNvSpPr txBox="1"/>
          <p:nvPr/>
        </p:nvSpPr>
        <p:spPr>
          <a:xfrm>
            <a:off x="1237592" y="2695018"/>
            <a:ext cx="9003688" cy="369332"/>
          </a:xfrm>
          <a:prstGeom prst="rect">
            <a:avLst/>
          </a:prstGeom>
          <a:noFill/>
        </p:spPr>
        <p:txBody>
          <a:bodyPr wrap="square" rtlCol="0">
            <a:spAutoFit/>
          </a:bodyPr>
          <a:lstStyle/>
          <a:p>
            <a:r>
              <a:rPr lang="ru-RU" dirty="0"/>
              <a:t>Тема: Видеокарты. Устройство, виды, сферы применения.</a:t>
            </a:r>
          </a:p>
        </p:txBody>
      </p:sp>
      <p:sp>
        <p:nvSpPr>
          <p:cNvPr id="8" name="TextBox 7">
            <a:extLst>
              <a:ext uri="{FF2B5EF4-FFF2-40B4-BE49-F238E27FC236}">
                <a16:creationId xmlns:a16="http://schemas.microsoft.com/office/drawing/2014/main" id="{E68FAE95-8A85-40CE-933E-DD462446559B}"/>
              </a:ext>
            </a:extLst>
          </p:cNvPr>
          <p:cNvSpPr txBox="1"/>
          <p:nvPr/>
        </p:nvSpPr>
        <p:spPr>
          <a:xfrm>
            <a:off x="7731760" y="4363008"/>
            <a:ext cx="4193539" cy="1477328"/>
          </a:xfrm>
          <a:prstGeom prst="rect">
            <a:avLst/>
          </a:prstGeom>
          <a:noFill/>
        </p:spPr>
        <p:txBody>
          <a:bodyPr wrap="square" rtlCol="0">
            <a:spAutoFit/>
          </a:bodyPr>
          <a:lstStyle/>
          <a:p>
            <a:r>
              <a:rPr lang="ru-RU" dirty="0"/>
              <a:t>Преподаватель: Осипов Денис Витальевич</a:t>
            </a:r>
          </a:p>
          <a:p>
            <a:r>
              <a:rPr lang="ru-RU" dirty="0"/>
              <a:t>Выполнил: студенты группы ЭБИ-113 Эрлингас Илья Дмитриевич, Горланов Владимир Владимирович</a:t>
            </a:r>
          </a:p>
        </p:txBody>
      </p:sp>
    </p:spTree>
    <p:extLst>
      <p:ext uri="{BB962C8B-B14F-4D97-AF65-F5344CB8AC3E}">
        <p14:creationId xmlns:p14="http://schemas.microsoft.com/office/powerpoint/2010/main" val="471699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CAD68A35-06FE-4EC5-A836-F2C7DDC72515}"/>
              </a:ext>
            </a:extLst>
          </p:cNvPr>
          <p:cNvSpPr>
            <a:spLocks noGrp="1"/>
          </p:cNvSpPr>
          <p:nvPr>
            <p:ph idx="1"/>
          </p:nvPr>
        </p:nvSpPr>
        <p:spPr>
          <a:xfrm>
            <a:off x="122464" y="163286"/>
            <a:ext cx="11821885" cy="6588578"/>
          </a:xfrm>
        </p:spPr>
        <p:txBody>
          <a:bodyPr>
            <a:normAutofit/>
          </a:bodyPr>
          <a:lstStyle/>
          <a:p>
            <a:r>
              <a:rPr lang="ru-RU" dirty="0"/>
              <a:t>Видеокарта – устройство, преобразующее графический образ, хранящийся как содержимое памяти компьютера, в форму, пригодную для дальнейшего вывода на экран монитора. Первые мониторы, построенные на электронно-лучевых трубках, работали по телевизионному принципу сканирования экрана электронным лучом, и для отображения требовался видеосигнал, генерируемый видеокартой.</a:t>
            </a:r>
          </a:p>
          <a:p>
            <a:r>
              <a:rPr lang="ru-RU" dirty="0"/>
              <a:t>Однако эта базовая функция, оставаясь нужной и востребованной, ушла в тень, перестав определять уровень возможностей формирования изображения – качество видеосигнала очень мало связано с ценой и техническим уровнем современной видеокарты. В первую очередь, сейчас под графическим адаптером понимают устройство с графическим процессором – графический ускоритель, который и занимается формированием самого графического образа. Современные видеокарты не ограничиваются простым выводом изображения, они имеют встроенный графический процессор, который может производить дополнительную обработку, снимая эту задачу с центрального процессора компьютера. </a:t>
            </a:r>
            <a:endParaRPr lang="en-US" dirty="0"/>
          </a:p>
          <a:p>
            <a:pPr lvl="1"/>
            <a:r>
              <a:rPr lang="ru-RU" dirty="0"/>
              <a:t>Например, все современные видеокарты Nvidia и AMD (ATi) осуществляют рендеринг графического конвейера </a:t>
            </a:r>
            <a:r>
              <a:rPr lang="ru-RU" dirty="0" err="1"/>
              <a:t>OpenGL</a:t>
            </a:r>
            <a:r>
              <a:rPr lang="en-US" dirty="0"/>
              <a:t>,</a:t>
            </a:r>
            <a:r>
              <a:rPr lang="ru-RU" dirty="0"/>
              <a:t> DirectX и Vulkan на аппаратном уровне. В последнее время также имеет место тенденция использовать вычислительные возможности графического процессора для решения неграфических задач.</a:t>
            </a:r>
          </a:p>
          <a:p>
            <a:r>
              <a:rPr lang="ru-RU" dirty="0"/>
              <a:t>Обычно видеокарта выполнена в виде печатной платы и вставляется в слот расширения, универсальный либо специализированный (AGP, PCI Express). Также широко распространены и встроенные в системную плату видеокарты – как в виде отдельного чипа, так и в качестве составляющей части северного моста чипсета или ЦПУ; в этом случае устройство, строго говоря, не может быть названо видеокартой.</a:t>
            </a:r>
            <a:endParaRPr lang="en-001" dirty="0"/>
          </a:p>
        </p:txBody>
      </p:sp>
    </p:spTree>
    <p:extLst>
      <p:ext uri="{BB962C8B-B14F-4D97-AF65-F5344CB8AC3E}">
        <p14:creationId xmlns:p14="http://schemas.microsoft.com/office/powerpoint/2010/main" val="2444419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F72868-B522-413A-A804-417606B17E19}"/>
              </a:ext>
            </a:extLst>
          </p:cNvPr>
          <p:cNvSpPr>
            <a:spLocks noGrp="1"/>
          </p:cNvSpPr>
          <p:nvPr>
            <p:ph type="title"/>
          </p:nvPr>
        </p:nvSpPr>
        <p:spPr>
          <a:xfrm>
            <a:off x="1097280" y="90661"/>
            <a:ext cx="10058400" cy="754343"/>
          </a:xfrm>
        </p:spPr>
        <p:txBody>
          <a:bodyPr/>
          <a:lstStyle/>
          <a:p>
            <a:r>
              <a:rPr lang="ru-RU" dirty="0"/>
              <a:t>Устройство видеокарты</a:t>
            </a:r>
            <a:endParaRPr lang="en-001" dirty="0"/>
          </a:p>
        </p:txBody>
      </p:sp>
      <p:sp>
        <p:nvSpPr>
          <p:cNvPr id="3" name="Объект 2">
            <a:extLst>
              <a:ext uri="{FF2B5EF4-FFF2-40B4-BE49-F238E27FC236}">
                <a16:creationId xmlns:a16="http://schemas.microsoft.com/office/drawing/2014/main" id="{A9AC5C2A-DCC2-4253-80C1-F1659CAA45BF}"/>
              </a:ext>
            </a:extLst>
          </p:cNvPr>
          <p:cNvSpPr>
            <a:spLocks noGrp="1"/>
          </p:cNvSpPr>
          <p:nvPr>
            <p:ph idx="1"/>
          </p:nvPr>
        </p:nvSpPr>
        <p:spPr>
          <a:xfrm>
            <a:off x="88901" y="845005"/>
            <a:ext cx="12103099" cy="5922334"/>
          </a:xfrm>
        </p:spPr>
        <p:txBody>
          <a:bodyPr>
            <a:normAutofit fontScale="55000" lnSpcReduction="20000"/>
          </a:bodyPr>
          <a:lstStyle/>
          <a:p>
            <a:r>
              <a:rPr lang="ru-RU" dirty="0">
                <a:latin typeface="Times New Roman" panose="02020603050405020304" pitchFamily="18" charset="0"/>
                <a:cs typeface="Times New Roman" panose="02020603050405020304" pitchFamily="18" charset="0"/>
              </a:rPr>
              <a:t>Современная видеокарта состоит из следующих частей:</a:t>
            </a:r>
          </a:p>
          <a:p>
            <a:r>
              <a:rPr lang="ru-RU" dirty="0">
                <a:latin typeface="Times New Roman" panose="02020603050405020304" pitchFamily="18" charset="0"/>
                <a:cs typeface="Times New Roman" panose="02020603050405020304" pitchFamily="18" charset="0"/>
              </a:rPr>
              <a:t>Графический процессор (GPU) - занимается расчётами выводимого изображения, освобождая от этой обязанности центральный процессор, производит расчёты для обработки команд трёхмерной графики. Является основой графической платы, именно от него зависят быстродействие и возможности всего устройства. Современные графические процессоры по сложности зачастую превосходят его как по числу транзисторов, так и по вычислительной мощности, благодаря большому числу универсальных вычислительных блоков. Однако архитектура GPU прошлого поколения обычно предполагает наличие нескольких блоков обработки информации, а именно: блок обработки 2D-графики, блок обработки 3D-графики, в свою очередь, обычно разделяющийся на геометрическое ядро и блок растеризации  и др.</a:t>
            </a:r>
          </a:p>
          <a:p>
            <a:r>
              <a:rPr lang="ru-RU" dirty="0">
                <a:latin typeface="Times New Roman" panose="02020603050405020304" pitchFamily="18" charset="0"/>
                <a:cs typeface="Times New Roman" panose="02020603050405020304" pitchFamily="18" charset="0"/>
              </a:rPr>
              <a:t>Видеоконтроллер отвечает за формирование изображения в видеопамяти, даёт команды на формирование сигналов развёртки для монитора и осуществляет обработку запросов центрального процессора. Кроме этого, обычно присутствуют контроллер внешней шины данных, контроллер внутренней шины данных и контроллер видеопамяти. Ширина внутренней шины и шины видеопамяти обычно больше, чем внешней. Современные графические адаптеры (AMD, nVidia) обычно имеют не менее двух видеоконтроллеров, работающих независимо друг от друга и управляющих одновременно одним или несколькими дисплеями каждый.</a:t>
            </a:r>
          </a:p>
          <a:p>
            <a:r>
              <a:rPr lang="ru-RU" dirty="0">
                <a:latin typeface="Times New Roman" panose="02020603050405020304" pitchFamily="18" charset="0"/>
                <a:cs typeface="Times New Roman" panose="02020603050405020304" pitchFamily="18" charset="0"/>
              </a:rPr>
              <a:t>Видеопамять выполняет функцию кадрового буфера, в котором хранится изображение, генерируемое и постоянно изменяемое графическим процессором и выводимое на экран монитора. В видеопамяти хранятся также промежуточные невидимые на экране элементы изображения и другие данные. Видеопамять бывает нескольких типов, различающихся по скорости доступа и рабочей частоте. Современные видеокарты комплектуются памятью типа DDR, GDDR2, GDDR3, GDDR4, GDDR5, GDDR6 и HBM. Помимо видеопамяти, находящейся на видеокарте, современные графические процессоры обычно используют в своей работе часть общей системной памяти компьютера, прямой доступ к которой организуется драйвером видеоадаптера через шину AGP или PCIE. В случае использования архитектуры Uniform Memory Access в качестве видеопамяти используется часть системной памяти компьютера.</a:t>
            </a:r>
          </a:p>
          <a:p>
            <a:r>
              <a:rPr lang="ru-RU" dirty="0">
                <a:latin typeface="Times New Roman" panose="02020603050405020304" pitchFamily="18" charset="0"/>
                <a:cs typeface="Times New Roman" panose="02020603050405020304" pitchFamily="18" charset="0"/>
              </a:rPr>
              <a:t>Коннекторы:</a:t>
            </a:r>
          </a:p>
          <a:p>
            <a:pPr lvl="1"/>
            <a:r>
              <a:rPr lang="ru-RU" dirty="0">
                <a:latin typeface="Times New Roman" panose="02020603050405020304" pitchFamily="18" charset="0"/>
                <a:cs typeface="Times New Roman" panose="02020603050405020304" pitchFamily="18" charset="0"/>
              </a:rPr>
              <a:t>Видеоадаптеры MDA, Hercules, EGA и CGA оснащались 9-контактным разъёмом типа D-</a:t>
            </a:r>
            <a:r>
              <a:rPr lang="ru-RU" dirty="0" err="1">
                <a:latin typeface="Times New Roman" panose="02020603050405020304" pitchFamily="18" charset="0"/>
                <a:cs typeface="Times New Roman" panose="02020603050405020304" pitchFamily="18" charset="0"/>
              </a:rPr>
              <a:t>Sub</a:t>
            </a:r>
            <a:r>
              <a:rPr lang="ru-RU" dirty="0">
                <a:latin typeface="Times New Roman" panose="02020603050405020304" pitchFamily="18" charset="0"/>
                <a:cs typeface="Times New Roman" panose="02020603050405020304" pitchFamily="18" charset="0"/>
              </a:rPr>
              <a:t>. Изредка также присутствовал коаксиальный разъём Composite Video, позволяющий вывести чёрно-белое изображение на телевизионный приёмник или монитор, оснащённый НЧ-видеовходом.</a:t>
            </a:r>
          </a:p>
          <a:p>
            <a:pPr lvl="1"/>
            <a:r>
              <a:rPr lang="ru-RU" dirty="0">
                <a:latin typeface="Times New Roman" panose="02020603050405020304" pitchFamily="18" charset="0"/>
                <a:cs typeface="Times New Roman" panose="02020603050405020304" pitchFamily="18" charset="0"/>
              </a:rPr>
              <a:t>Видеоадаптеры VGA и более поздние обычно имели всего один разъём VGA (15-контактный D-</a:t>
            </a:r>
            <a:r>
              <a:rPr lang="ru-RU" dirty="0" err="1">
                <a:latin typeface="Times New Roman" panose="02020603050405020304" pitchFamily="18" charset="0"/>
                <a:cs typeface="Times New Roman" panose="02020603050405020304" pitchFamily="18" charset="0"/>
              </a:rPr>
              <a:t>Sub</a:t>
            </a:r>
            <a:r>
              <a:rPr lang="ru-RU" dirty="0">
                <a:latin typeface="Times New Roman" panose="02020603050405020304" pitchFamily="18" charset="0"/>
                <a:cs typeface="Times New Roman" panose="02020603050405020304" pitchFamily="18" charset="0"/>
              </a:rPr>
              <a:t>). Изредка ранние версии VGA-адаптеров имели также разъём предыдущего поколения (9-контактный) для совместимости со старыми мониторами. Выбор рабочего выхода задавался переключателями на плате видеоадаптера.</a:t>
            </a:r>
          </a:p>
          <a:p>
            <a:pPr lvl="1"/>
            <a:r>
              <a:rPr lang="ru-RU" dirty="0">
                <a:latin typeface="Times New Roman" panose="02020603050405020304" pitchFamily="18" charset="0"/>
                <a:cs typeface="Times New Roman" panose="02020603050405020304" pitchFamily="18" charset="0"/>
              </a:rPr>
              <a:t>В настоящее время платы оснащают разъёмами DVI или HDMI, либо DisplayPort в количестве от одного до трёх.</a:t>
            </a:r>
          </a:p>
          <a:p>
            <a:pPr lvl="1"/>
            <a:r>
              <a:rPr lang="ru-RU" dirty="0">
                <a:latin typeface="Times New Roman" panose="02020603050405020304" pitchFamily="18" charset="0"/>
                <a:cs typeface="Times New Roman" panose="02020603050405020304" pitchFamily="18" charset="0"/>
              </a:rPr>
              <a:t>Порты DVI и HDMI являются эволюционными стадиями развития стандарта передачи видеосигнала, поэтому для соединения устройств с этими типами портов возможно использование переходников </a:t>
            </a:r>
          </a:p>
          <a:p>
            <a:pPr lvl="2"/>
            <a:r>
              <a:rPr lang="ru-RU" dirty="0">
                <a:latin typeface="Times New Roman" panose="02020603050405020304" pitchFamily="18" charset="0"/>
                <a:cs typeface="Times New Roman" panose="02020603050405020304" pitchFamily="18" charset="0"/>
              </a:rPr>
              <a:t>разъём DVI к гнезду D-</a:t>
            </a:r>
            <a:r>
              <a:rPr lang="ru-RU" dirty="0" err="1">
                <a:latin typeface="Times New Roman" panose="02020603050405020304" pitchFamily="18" charset="0"/>
                <a:cs typeface="Times New Roman" panose="02020603050405020304" pitchFamily="18" charset="0"/>
              </a:rPr>
              <a:t>Sub</a:t>
            </a:r>
            <a:r>
              <a:rPr lang="ru-RU" dirty="0">
                <a:latin typeface="Times New Roman" panose="02020603050405020304" pitchFamily="18" charset="0"/>
                <a:cs typeface="Times New Roman" panose="02020603050405020304" pitchFamily="18" charset="0"/>
              </a:rPr>
              <a:t> — аналоговый сигнал, </a:t>
            </a:r>
          </a:p>
          <a:p>
            <a:pPr lvl="2"/>
            <a:r>
              <a:rPr lang="ru-RU" dirty="0">
                <a:latin typeface="Times New Roman" panose="02020603050405020304" pitchFamily="18" charset="0"/>
                <a:cs typeface="Times New Roman" panose="02020603050405020304" pitchFamily="18" charset="0"/>
              </a:rPr>
              <a:t>разъём HDMI к гнезду DVI-D — цифровой сигнал, который не поддерживает технические средства защиты авторских прав. </a:t>
            </a:r>
          </a:p>
          <a:p>
            <a:pPr lvl="2"/>
            <a:r>
              <a:rPr lang="ru-RU" dirty="0">
                <a:latin typeface="Times New Roman" panose="02020603050405020304" pitchFamily="18" charset="0"/>
                <a:cs typeface="Times New Roman" panose="02020603050405020304" pitchFamily="18" charset="0"/>
              </a:rPr>
              <a:t>Порт DVI-I также включает аналоговые сигналы, позволяющие подключить монитор через переходник на старый разъём D-SUB.</a:t>
            </a:r>
          </a:p>
          <a:p>
            <a:pPr lvl="1"/>
            <a:r>
              <a:rPr lang="ru-RU" dirty="0">
                <a:latin typeface="Times New Roman" panose="02020603050405020304" pitchFamily="18" charset="0"/>
                <a:cs typeface="Times New Roman" panose="02020603050405020304" pitchFamily="18" charset="0"/>
              </a:rPr>
              <a:t>DisplayPort позволяет подключать до четырёх устройств, в том числе аудиоустройства, USB-концентраторы и иные устройства ввода-вывода. </a:t>
            </a:r>
          </a:p>
          <a:p>
            <a:r>
              <a:rPr lang="ru-RU" dirty="0">
                <a:latin typeface="Times New Roman" panose="02020603050405020304" pitchFamily="18" charset="0"/>
                <a:cs typeface="Times New Roman" panose="02020603050405020304" pitchFamily="18" charset="0"/>
              </a:rPr>
              <a:t>Система охлаждения - предназначена для сохранения температурного режима видеопроцессора и видеопамяти в допустимых пределах.</a:t>
            </a:r>
          </a:p>
          <a:p>
            <a:r>
              <a:rPr lang="ru-RU" dirty="0">
                <a:latin typeface="Times New Roman" panose="02020603050405020304" pitchFamily="18" charset="0"/>
                <a:cs typeface="Times New Roman" panose="02020603050405020304" pitchFamily="18" charset="0"/>
              </a:rPr>
              <a:t>Также правильная и полнофункциональная работа современного графического адаптера обеспечивается с помощью видеодрайвера — специального программного обеспечения, поставляемого производителем видеокарты и загружаемого в процессе запуска операционной системы. Видеодрайвер выполняет функции интерфейса между системой с запущенными в ней приложениями и видеоадаптером. Так же, как и видео-BIOS, видеодрайвер организует и программно контролирует работу всех частей видеоадаптера через специальные регистры управления, доступ к которым происходит через соответствующую шину.</a:t>
            </a:r>
          </a:p>
          <a:p>
            <a:r>
              <a:rPr lang="ru-RU" dirty="0">
                <a:latin typeface="Times New Roman" panose="02020603050405020304" pitchFamily="18" charset="0"/>
                <a:cs typeface="Times New Roman" panose="02020603050405020304" pitchFamily="18" charset="0"/>
              </a:rPr>
              <a:t>Размер</a:t>
            </a:r>
          </a:p>
          <a:p>
            <a:pPr lvl="1"/>
            <a:r>
              <a:rPr lang="ru-RU" dirty="0">
                <a:latin typeface="Times New Roman" panose="02020603050405020304" pitchFamily="18" charset="0"/>
                <a:cs typeface="Times New Roman" panose="02020603050405020304" pitchFamily="18" charset="0"/>
              </a:rPr>
              <a:t>Видеокарты для компьютеров существуют в одном из двух размеров. Некоторые видеокарты нестандартного размера, и, таким образом, классифицированы как низкопрофильные. Профили видеокарт основаны только на ширине, низкопрофильные карты занимают меньше ширины щели PCIe.</a:t>
            </a:r>
          </a:p>
        </p:txBody>
      </p:sp>
    </p:spTree>
    <p:extLst>
      <p:ext uri="{BB962C8B-B14F-4D97-AF65-F5344CB8AC3E}">
        <p14:creationId xmlns:p14="http://schemas.microsoft.com/office/powerpoint/2010/main" val="2344978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61DE5B7-72DF-47D6-A24C-2E7F59F072AA}"/>
              </a:ext>
            </a:extLst>
          </p:cNvPr>
          <p:cNvSpPr>
            <a:spLocks noGrp="1"/>
          </p:cNvSpPr>
          <p:nvPr>
            <p:ph type="title"/>
          </p:nvPr>
        </p:nvSpPr>
        <p:spPr>
          <a:xfrm>
            <a:off x="919119" y="90457"/>
            <a:ext cx="10353762" cy="558472"/>
          </a:xfrm>
        </p:spPr>
        <p:txBody>
          <a:bodyPr>
            <a:normAutofit fontScale="90000"/>
          </a:bodyPr>
          <a:lstStyle/>
          <a:p>
            <a:r>
              <a:rPr lang="ru-RU" dirty="0"/>
              <a:t>Характеристики видеокарт</a:t>
            </a:r>
            <a:endParaRPr lang="en-001" dirty="0"/>
          </a:p>
        </p:txBody>
      </p:sp>
      <p:sp>
        <p:nvSpPr>
          <p:cNvPr id="3" name="Объект 2">
            <a:extLst>
              <a:ext uri="{FF2B5EF4-FFF2-40B4-BE49-F238E27FC236}">
                <a16:creationId xmlns:a16="http://schemas.microsoft.com/office/drawing/2014/main" id="{F6893011-72E4-4831-9D1A-BA23430B6815}"/>
              </a:ext>
            </a:extLst>
          </p:cNvPr>
          <p:cNvSpPr>
            <a:spLocks noGrp="1"/>
          </p:cNvSpPr>
          <p:nvPr>
            <p:ph idx="1"/>
          </p:nvPr>
        </p:nvSpPr>
        <p:spPr>
          <a:xfrm>
            <a:off x="235974" y="722539"/>
            <a:ext cx="11804609" cy="5872940"/>
          </a:xfrm>
        </p:spPr>
        <p:txBody>
          <a:bodyPr>
            <a:normAutofit/>
          </a:bodyPr>
          <a:lstStyle/>
          <a:p>
            <a:r>
              <a:rPr lang="ru-RU" dirty="0"/>
              <a:t>Ширина шины памяти, измеряется в битах — количество бит информации, передаваемой за такт. Важный параметр в производительности карты.</a:t>
            </a:r>
          </a:p>
          <a:p>
            <a:r>
              <a:rPr lang="ru-RU" dirty="0"/>
              <a:t>объём видеопамяти, измеряется в мегабайтах — объём собственной оперативной памяти видеокарты. Больший объём далеко не всегда означает большую производительность.</a:t>
            </a:r>
          </a:p>
          <a:p>
            <a:r>
              <a:rPr lang="ru-RU" dirty="0"/>
              <a:t>Видеокарты, интегрированные в набор системной логики материнской платы или являющиеся частью ЦПУ, обычно не имеют собственной видеопамяти и используют для своих нужд часть оперативной памяти компьютера (UMA — Unified Memory Access).</a:t>
            </a:r>
          </a:p>
          <a:p>
            <a:r>
              <a:rPr lang="ru-RU" dirty="0"/>
              <a:t>частоты ядра и памяти — измеряются в мегагерцах, чем больше, тем быстрее видеокарта будет обрабатывать информацию.</a:t>
            </a:r>
          </a:p>
          <a:p>
            <a:r>
              <a:rPr lang="ru-RU" dirty="0"/>
              <a:t>текстурная и пиксельная скорость заполнения, измеряется в млн. пикселей в секунду, показывает количество выводимой информации в единицу времени.</a:t>
            </a:r>
          </a:p>
          <a:p>
            <a:r>
              <a:rPr lang="ru-RU" dirty="0"/>
              <a:t>К важным техническим особенностям, характеризующим видеокарту, можно отнести встроенную систему охлаждения, если она реализована и коннекторы интерфейсов передачи данных.</a:t>
            </a:r>
            <a:endParaRPr lang="en-001" dirty="0"/>
          </a:p>
        </p:txBody>
      </p:sp>
    </p:spTree>
    <p:extLst>
      <p:ext uri="{BB962C8B-B14F-4D97-AF65-F5344CB8AC3E}">
        <p14:creationId xmlns:p14="http://schemas.microsoft.com/office/powerpoint/2010/main" val="779991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536BB0B-E31C-483D-9AFB-6F8A5299C273}"/>
              </a:ext>
            </a:extLst>
          </p:cNvPr>
          <p:cNvSpPr>
            <a:spLocks noGrp="1"/>
          </p:cNvSpPr>
          <p:nvPr>
            <p:ph type="title"/>
          </p:nvPr>
        </p:nvSpPr>
        <p:spPr>
          <a:xfrm>
            <a:off x="1097280" y="286603"/>
            <a:ext cx="10058400" cy="697193"/>
          </a:xfrm>
        </p:spPr>
        <p:txBody>
          <a:bodyPr>
            <a:normAutofit fontScale="90000"/>
          </a:bodyPr>
          <a:lstStyle/>
          <a:p>
            <a:r>
              <a:rPr lang="ru-RU" dirty="0"/>
              <a:t>Типы графических карт</a:t>
            </a:r>
            <a:endParaRPr lang="en-001" dirty="0"/>
          </a:p>
        </p:txBody>
      </p:sp>
      <p:sp>
        <p:nvSpPr>
          <p:cNvPr id="3" name="Объект 2">
            <a:extLst>
              <a:ext uri="{FF2B5EF4-FFF2-40B4-BE49-F238E27FC236}">
                <a16:creationId xmlns:a16="http://schemas.microsoft.com/office/drawing/2014/main" id="{644724DE-B2C1-431D-8AA0-ECE98B22BCF8}"/>
              </a:ext>
            </a:extLst>
          </p:cNvPr>
          <p:cNvSpPr>
            <a:spLocks noGrp="1"/>
          </p:cNvSpPr>
          <p:nvPr>
            <p:ph idx="1"/>
          </p:nvPr>
        </p:nvSpPr>
        <p:spPr>
          <a:xfrm>
            <a:off x="126546" y="1036863"/>
            <a:ext cx="11968843" cy="5678261"/>
          </a:xfrm>
        </p:spPr>
        <p:txBody>
          <a:bodyPr>
            <a:normAutofit fontScale="55000" lnSpcReduction="20000"/>
          </a:bodyPr>
          <a:lstStyle/>
          <a:p>
            <a:r>
              <a:rPr lang="ru-RU" dirty="0"/>
              <a:t>Дискретные видеокарты</a:t>
            </a:r>
          </a:p>
          <a:p>
            <a:pPr lvl="1"/>
            <a:r>
              <a:rPr lang="ru-RU" dirty="0"/>
              <a:t>Наиболее высокопроизводительный класс графических адаптеров. Как правило, подключается к высокоскоростной шине данных PCI Express. Ранее встречались видеокарты подключаемые к шинам AGP, PCI, VESA и ISA. На данный момент современные видеокарты подключаются только через шину PCI Express, а все прочие типы подключений являются устаревшими. В компьютерах с архитектурой отличной от IBM-совместимой встречались и другие типы подключения видеокарт.</a:t>
            </a:r>
          </a:p>
          <a:p>
            <a:pPr lvl="1"/>
            <a:r>
              <a:rPr lang="ru-RU" dirty="0"/>
              <a:t>Дискретная карта необязательно может быть извлечена из. Она называется дискретной из-за того что выполнена в виде отдельного чипа и не является частью других компонентов компьютера. Большинство дискретных видеокарт обладает своей собственной оперативной памятью, которая часто может обладать более высокой скоростью доступа или более скоростной шиной доступа, чем обычная оперативная память компьютера. Хотя, ранее встречались видеокарты которые полностью или частично использовали основную оперативную память для хранения и обработки графической информации, в настоящее время почти все современные видеокарты используют собственную видеопамять. Также иногда встречаются видеокарты оперативная память которых не установлена в виде отдельных микросхем памяти, а входит в состав графического чипа.</a:t>
            </a:r>
          </a:p>
          <a:p>
            <a:pPr lvl="1"/>
            <a:r>
              <a:rPr lang="ru-RU" dirty="0"/>
              <a:t>Выполненные в виде отдельного набора системной логики, а не в составе других микросхем, дискретные видеокарты могут быть достаточно сложными и гораздо более высокопроизводительными чем встроенная графика. Кроме того, обладая собственной видеопамятью у дискретных видеокарт нет необходимости делить оперативную память с другими компонентами компьютера. Собственная оперативная позволяет не тратить основное ОЗУ для хранения информации, которая не нужна центральному процессору и другим компонентам компьютера. С другой стороны, видеопроцессору не приходится ожидать очереди на доступ к оперативной памяти компьютера к которой может в данный момент обращаться как центральный процессор, так и другие компоненты. Все это положительно сказывается на производительности дискретных видеокарт по сравнению со встроенной графикой.</a:t>
            </a:r>
          </a:p>
          <a:p>
            <a:r>
              <a:rPr lang="ru-RU" dirty="0"/>
              <a:t>Такие технологии как SLI от Nvidia и CrossFire от AMD позволяют задействовать несколько графических адаптеров параллельно для решения одной задачи.</a:t>
            </a:r>
          </a:p>
          <a:p>
            <a:r>
              <a:rPr lang="ru-RU" dirty="0"/>
              <a:t>Встроенная графика </a:t>
            </a:r>
          </a:p>
          <a:p>
            <a:pPr lvl="1"/>
            <a:r>
              <a:rPr lang="ru-RU" dirty="0"/>
              <a:t>Интегрированные графические адаптеры не имеют собственной памяти и используют оперативную память компьютера, что сказывается на производительности в худшую сторону. Хотя графические процессоры Intel Iris Graphics, начиная с поколения процессоров Broadwell имеют в своём распоряжении 128 мегабайт кэша четвёртого уровня, остальную память они могут брать из оперативной памяти компьютера. Современные встроенные графические решения находят применение в портативных устройствах, ввиду низкого энергопотребления. Их производительность уже на достаточно высоком уровне и позволяет играть в несложные трёхмерные игры. Современные встроенные графические процессоры расположены на одном чипе с центральным процессором (например, Intel HD Graphics или Intel Iris Graphics), предыдущие поколения (например, Intel GMA) располагались в виде отдельного чипа.</a:t>
            </a:r>
          </a:p>
          <a:p>
            <a:r>
              <a:rPr lang="ru-RU" dirty="0"/>
              <a:t>Гибридные решения</a:t>
            </a:r>
          </a:p>
          <a:p>
            <a:pPr lvl="1"/>
            <a:r>
              <a:rPr lang="ru-RU" dirty="0"/>
              <a:t>Гибридные решения находят применение там где требуется и энергоэффективность, и высокая графическая производительность, позволяя использовать встроенный графический адаптер в повседневных задачах, и задействовать дискретный графический адаптер только там, где он нужен.</a:t>
            </a:r>
          </a:p>
          <a:p>
            <a:pPr lvl="1"/>
            <a:r>
              <a:rPr lang="ru-RU" dirty="0"/>
              <a:t>До появления гибридной графики производители встраивали в дополнение к встроенному дискретный адаптер, для переключения между ними требовалась перезагрузка, что было не очень удобным для пользователя. Гибридные адаптеры для вывода на экран используют только встроенный графический адаптер, но некоторые вычисления способны передавать дискретной графической карте, а не выполнять самим. Для пользователя переключение между видеоадаптерами становится незаметным. Примерами таких решений являются технология Optimus от Nvidia и DualGraphics от AMD.</a:t>
            </a:r>
          </a:p>
          <a:p>
            <a:pPr lvl="1"/>
            <a:r>
              <a:rPr lang="ru-RU" dirty="0"/>
              <a:t>Неспециализированные вычисления на графических процессорах — использование графического процессора видеокарты для параллельных вычислений. Современные графические адаптеры могут иметь до нескольких тысяч процессоров, что позволяет решать некоторые задачи на графических картах на порядок быстрее, чем на центральных процессорах. Приложения, использующие данную технологию пишутся с помощью таких технологий как OpenCL или CUDA.</a:t>
            </a:r>
          </a:p>
          <a:p>
            <a:r>
              <a:rPr lang="ru-RU" dirty="0"/>
              <a:t>Внешняя видеокарта (eGPU)</a:t>
            </a:r>
          </a:p>
          <a:p>
            <a:pPr lvl="1"/>
            <a:r>
              <a:rPr lang="ru-RU" dirty="0"/>
              <a:t>Под термином eGPU понимают дискретную графическую карту, расположенную вне компьютера. Может использоваться, например, для увеличения производительности в 3D приложениях на ноутбуках.</a:t>
            </a:r>
          </a:p>
          <a:p>
            <a:pPr lvl="1"/>
            <a:r>
              <a:rPr lang="ru-RU" dirty="0"/>
              <a:t>Как правило PCI Express является единственной пригодной шиной для этих целей. В качестве порта может использоваться ExpressCard, mPCIe (PCIe ×1, до 5 или 2.5 Гбит/с соответственно) или порт Thunderbolt 1, 2, или 3 (PCIe ×4, до 10, 20, или 40 Гбит/с соответственно).</a:t>
            </a:r>
          </a:p>
          <a:p>
            <a:pPr lvl="1"/>
            <a:r>
              <a:rPr lang="ru-RU" dirty="0"/>
              <a:t>В 2016 AMD предприняла попытку стандартизировать внешние видеоадаптеры.</a:t>
            </a:r>
          </a:p>
        </p:txBody>
      </p:sp>
    </p:spTree>
    <p:extLst>
      <p:ext uri="{BB962C8B-B14F-4D97-AF65-F5344CB8AC3E}">
        <p14:creationId xmlns:p14="http://schemas.microsoft.com/office/powerpoint/2010/main" val="3745770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421ADBA-EFFC-4168-8916-4643282DCAF5}"/>
              </a:ext>
            </a:extLst>
          </p:cNvPr>
          <p:cNvSpPr>
            <a:spLocks noGrp="1"/>
          </p:cNvSpPr>
          <p:nvPr>
            <p:ph type="title"/>
          </p:nvPr>
        </p:nvSpPr>
        <p:spPr>
          <a:xfrm>
            <a:off x="1097280" y="286604"/>
            <a:ext cx="10058400" cy="770672"/>
          </a:xfrm>
        </p:spPr>
        <p:txBody>
          <a:bodyPr/>
          <a:lstStyle/>
          <a:p>
            <a:r>
              <a:rPr lang="ru-RU" b="0" i="0" dirty="0">
                <a:solidFill>
                  <a:srgbClr val="000000"/>
                </a:solidFill>
                <a:effectLst/>
                <a:latin typeface="Linux Libertine"/>
              </a:rPr>
              <a:t>Программное обеспечение</a:t>
            </a:r>
            <a:endParaRPr lang="en-001" dirty="0"/>
          </a:p>
        </p:txBody>
      </p:sp>
      <p:sp>
        <p:nvSpPr>
          <p:cNvPr id="3" name="Объект 2">
            <a:extLst>
              <a:ext uri="{FF2B5EF4-FFF2-40B4-BE49-F238E27FC236}">
                <a16:creationId xmlns:a16="http://schemas.microsoft.com/office/drawing/2014/main" id="{D02C735B-0184-4796-8B57-5A15D08F13D6}"/>
              </a:ext>
            </a:extLst>
          </p:cNvPr>
          <p:cNvSpPr>
            <a:spLocks noGrp="1"/>
          </p:cNvSpPr>
          <p:nvPr>
            <p:ph idx="1"/>
          </p:nvPr>
        </p:nvSpPr>
        <p:spPr>
          <a:xfrm>
            <a:off x="73479" y="1098096"/>
            <a:ext cx="12050485" cy="5645604"/>
          </a:xfrm>
        </p:spPr>
        <p:txBody>
          <a:bodyPr>
            <a:normAutofit/>
          </a:bodyPr>
          <a:lstStyle/>
          <a:p>
            <a:r>
              <a:rPr lang="ru-RU" dirty="0"/>
              <a:t>На программном уровне видеопроцессор для своей организации вычислений (расчётов трёхмерной графики) использует тот или иной интерфейс прикладного программирования (API).</a:t>
            </a:r>
          </a:p>
          <a:p>
            <a:r>
              <a:rPr lang="ru-RU" dirty="0"/>
              <a:t>Самые первые массовые ускорители использовали </a:t>
            </a:r>
            <a:r>
              <a:rPr lang="ru-RU" dirty="0" err="1"/>
              <a:t>Glide</a:t>
            </a:r>
            <a:r>
              <a:rPr lang="ru-RU" dirty="0"/>
              <a:t> — API для трёхмерной графики, разработанный 3dfx </a:t>
            </a:r>
            <a:r>
              <a:rPr lang="ru-RU" dirty="0" err="1"/>
              <a:t>Interactive</a:t>
            </a:r>
            <a:r>
              <a:rPr lang="ru-RU" dirty="0"/>
              <a:t> для видеокарт на основе собственных графических процессоров </a:t>
            </a:r>
            <a:r>
              <a:rPr lang="ru-RU" dirty="0" err="1"/>
              <a:t>Voodoo</a:t>
            </a:r>
            <a:r>
              <a:rPr lang="ru-RU" dirty="0"/>
              <a:t> Graphics.</a:t>
            </a:r>
          </a:p>
          <a:p>
            <a:r>
              <a:rPr lang="ru-RU" dirty="0"/>
              <a:t>Затем поколения ускорителей в видеокартах можно считать по версии DirectX, которую они поддерживают. Различают следующие поколения:</a:t>
            </a:r>
          </a:p>
          <a:p>
            <a:pPr lvl="1"/>
            <a:r>
              <a:rPr lang="ru-RU" dirty="0"/>
              <a:t>DirectX 7 — карта не поддерживает шейдеры, все картинки рисуются наложением текстур;</a:t>
            </a:r>
          </a:p>
          <a:p>
            <a:pPr lvl="1"/>
            <a:r>
              <a:rPr lang="ru-RU" dirty="0"/>
              <a:t>DirectX 8 — поддержка пиксельных шейдеров версий 1.0, 1.1 и 1.2, в DX 8.1 ещё и версию 1.4, поддержка вершинных шейдеров версии 1.0;</a:t>
            </a:r>
          </a:p>
          <a:p>
            <a:pPr lvl="1"/>
            <a:r>
              <a:rPr lang="ru-RU" dirty="0"/>
              <a:t>DirectX 9 — поддержка пиксельных шейдеров версий 2.0, 2.0a и 2.0b, 3.0;</a:t>
            </a:r>
          </a:p>
          <a:p>
            <a:pPr lvl="1"/>
            <a:r>
              <a:rPr lang="ru-RU" dirty="0"/>
              <a:t>DirectX 10 — поддержка унифицированных шейдеров версии 4.0;</a:t>
            </a:r>
          </a:p>
          <a:p>
            <a:pPr lvl="1"/>
            <a:r>
              <a:rPr lang="ru-RU" dirty="0"/>
              <a:t>DirectX 10.1 — поддержка унифицированных шейдеров версии 4.1;</a:t>
            </a:r>
          </a:p>
          <a:p>
            <a:pPr lvl="1"/>
            <a:r>
              <a:rPr lang="ru-RU" dirty="0"/>
              <a:t>DirectX 11 — поддержка унифицированных шейдеров версии 5.0;</a:t>
            </a:r>
          </a:p>
          <a:p>
            <a:pPr lvl="1"/>
            <a:r>
              <a:rPr lang="ru-RU" dirty="0"/>
              <a:t>DirectX 12 — поддержка унифицированных шейдеров версии 6.0;</a:t>
            </a:r>
          </a:p>
          <a:p>
            <a:r>
              <a:rPr lang="ru-RU" dirty="0"/>
              <a:t>С выходом DirectX 11 и появлением модели поддержки API </a:t>
            </a:r>
            <a:r>
              <a:rPr lang="ru-RU" dirty="0" err="1"/>
              <a:t>Feature</a:t>
            </a:r>
            <a:r>
              <a:rPr lang="ru-RU" dirty="0"/>
              <a:t> </a:t>
            </a:r>
            <a:r>
              <a:rPr lang="ru-RU" dirty="0" err="1"/>
              <a:t>Level</a:t>
            </a:r>
            <a:r>
              <a:rPr lang="ru-RU" dirty="0"/>
              <a:t> (</a:t>
            </a:r>
            <a:r>
              <a:rPr lang="ru-RU" dirty="0" err="1"/>
              <a:t>FLxx</a:t>
            </a:r>
            <a:r>
              <a:rPr lang="ru-RU" dirty="0"/>
              <a:t>), видеокарты в большинстве своём перестали быть привязаны к конкретной версии DirectX.</a:t>
            </a:r>
            <a:endParaRPr lang="en-001" dirty="0"/>
          </a:p>
        </p:txBody>
      </p:sp>
    </p:spTree>
    <p:extLst>
      <p:ext uri="{BB962C8B-B14F-4D97-AF65-F5344CB8AC3E}">
        <p14:creationId xmlns:p14="http://schemas.microsoft.com/office/powerpoint/2010/main" val="2944783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61C7219-AF1B-48D4-85B1-E4AE9EC0EB46}"/>
              </a:ext>
            </a:extLst>
          </p:cNvPr>
          <p:cNvSpPr>
            <a:spLocks noGrp="1"/>
          </p:cNvSpPr>
          <p:nvPr>
            <p:ph type="title"/>
          </p:nvPr>
        </p:nvSpPr>
        <p:spPr>
          <a:xfrm>
            <a:off x="154441" y="32658"/>
            <a:ext cx="11883117" cy="628649"/>
          </a:xfrm>
        </p:spPr>
        <p:txBody>
          <a:bodyPr>
            <a:normAutofit fontScale="90000"/>
          </a:bodyPr>
          <a:lstStyle/>
          <a:p>
            <a:r>
              <a:rPr lang="ru-RU" dirty="0"/>
              <a:t>Использование видеокарт в майнинге криптовалют</a:t>
            </a:r>
            <a:endParaRPr lang="en-001" dirty="0"/>
          </a:p>
        </p:txBody>
      </p:sp>
      <p:sp>
        <p:nvSpPr>
          <p:cNvPr id="3" name="Объект 2">
            <a:extLst>
              <a:ext uri="{FF2B5EF4-FFF2-40B4-BE49-F238E27FC236}">
                <a16:creationId xmlns:a16="http://schemas.microsoft.com/office/drawing/2014/main" id="{91F77ACB-6182-44EA-98E4-1A15799F91C6}"/>
              </a:ext>
            </a:extLst>
          </p:cNvPr>
          <p:cNvSpPr>
            <a:spLocks noGrp="1"/>
          </p:cNvSpPr>
          <p:nvPr>
            <p:ph idx="1"/>
          </p:nvPr>
        </p:nvSpPr>
        <p:spPr>
          <a:xfrm>
            <a:off x="154441" y="865414"/>
            <a:ext cx="11818484" cy="5003680"/>
          </a:xfrm>
        </p:spPr>
        <p:txBody>
          <a:bodyPr/>
          <a:lstStyle/>
          <a:p>
            <a:r>
              <a:rPr lang="ru-RU" dirty="0"/>
              <a:t>Майнинг на видеокарте — это процесс добычи криптовалюты с помощью графических процессоров (GPU). Для майнинга криптовалют используют видеокарты, взамен процессоров, т.к они осуществляют обработку большего количества информации за меньшее время. К их единственному недостатку относится большое потребление электроэнергии, но высокая отдача легко компенсирует подобную слабость.</a:t>
            </a:r>
          </a:p>
          <a:p>
            <a:endParaRPr lang="ru-RU" dirty="0"/>
          </a:p>
          <a:p>
            <a:r>
              <a:rPr lang="ru-RU" dirty="0"/>
              <a:t>Для майнинга используются полноценные дискретные видеокарты. Ноутбуки или интегрированный в процессор чипы не используются. В сети также встречаются статьи про майнинг на внешней видеокарте, но это также работает не во всех случаях и является не лучшим решением.</a:t>
            </a:r>
            <a:endParaRPr lang="en-001" dirty="0"/>
          </a:p>
        </p:txBody>
      </p:sp>
    </p:spTree>
    <p:extLst>
      <p:ext uri="{BB962C8B-B14F-4D97-AF65-F5344CB8AC3E}">
        <p14:creationId xmlns:p14="http://schemas.microsoft.com/office/powerpoint/2010/main" val="4067031660"/>
      </p:ext>
    </p:extLst>
  </p:cSld>
  <p:clrMapOvr>
    <a:masterClrMapping/>
  </p:clrMapOvr>
</p:sld>
</file>

<file path=ppt/theme/theme1.xml><?xml version="1.0" encoding="utf-8"?>
<a:theme xmlns:a="http://schemas.openxmlformats.org/drawingml/2006/main" name="Посылка">
  <a:themeElements>
    <a:clrScheme name="Посылка">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Посылка">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Посылка">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TM10001115[[fn=Посылка]]</Template>
  <TotalTime>136</TotalTime>
  <Words>2066</Words>
  <Application>Microsoft Office PowerPoint</Application>
  <PresentationFormat>Широкоэкранный</PresentationFormat>
  <Paragraphs>67</Paragraphs>
  <Slides>7</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7</vt:i4>
      </vt:variant>
    </vt:vector>
  </HeadingPairs>
  <TitlesOfParts>
    <vt:vector size="13" baseType="lpstr">
      <vt:lpstr>Arial</vt:lpstr>
      <vt:lpstr>Corbel</vt:lpstr>
      <vt:lpstr>Gill Sans MT</vt:lpstr>
      <vt:lpstr>Linux Libertine</vt:lpstr>
      <vt:lpstr>Times New Roman</vt:lpstr>
      <vt:lpstr>Посылка</vt:lpstr>
      <vt:lpstr>Презентация PowerPoint</vt:lpstr>
      <vt:lpstr>Презентация PowerPoint</vt:lpstr>
      <vt:lpstr>Устройство видеокарты</vt:lpstr>
      <vt:lpstr>Характеристики видеокарт</vt:lpstr>
      <vt:lpstr>Типы графических карт</vt:lpstr>
      <vt:lpstr>Программное обеспечение</vt:lpstr>
      <vt:lpstr>Использование видеокарт в майнинге криптовалют</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Эрлингас Илья Дмитриевич</dc:creator>
  <cp:lastModifiedBy>Эрлингас Илья Дмитриевич</cp:lastModifiedBy>
  <cp:revision>10</cp:revision>
  <dcterms:created xsi:type="dcterms:W3CDTF">2020-11-19T06:43:22Z</dcterms:created>
  <dcterms:modified xsi:type="dcterms:W3CDTF">2020-11-19T09:01:26Z</dcterms:modified>
</cp:coreProperties>
</file>