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0" r:id="rId4"/>
    <p:sldId id="272" r:id="rId5"/>
    <p:sldId id="273" r:id="rId6"/>
    <p:sldId id="271" r:id="rId7"/>
    <p:sldId id="274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3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86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87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9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54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9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9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26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71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80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A3C1-A206-44F3-867C-7F77267C30F1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46C11F-1E3B-45AF-A1FF-D30470A83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AB6C0-3202-42BC-9781-3F48C2B6F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0"/>
            <a:ext cx="11658599" cy="2325686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Министерство транспорта российской федерации Федеральное государственное автономное образовательное учреждение высшего образования </a:t>
            </a:r>
            <a:r>
              <a:rPr lang="en-US" sz="2400" dirty="0"/>
              <a:t>“</a:t>
            </a:r>
            <a:r>
              <a:rPr lang="ru-RU" sz="2400" dirty="0"/>
              <a:t>Российский университет транспорта (</a:t>
            </a:r>
            <a:r>
              <a:rPr lang="ru-RU" sz="2400" dirty="0" err="1"/>
              <a:t>Миит</a:t>
            </a:r>
            <a:r>
              <a:rPr lang="ru-RU" sz="2400" dirty="0"/>
              <a:t>)</a:t>
            </a:r>
            <a:r>
              <a:rPr lang="en-US" sz="2400" dirty="0"/>
              <a:t>”</a:t>
            </a:r>
            <a:br>
              <a:rPr lang="ru-RU" sz="2400" dirty="0"/>
            </a:br>
            <a:r>
              <a:rPr lang="ru-RU" sz="2400" dirty="0"/>
              <a:t>(Рут(МИИТ))</a:t>
            </a:r>
          </a:p>
          <a:p>
            <a:pPr algn="ctr"/>
            <a:r>
              <a:rPr lang="ru-RU" sz="2400" dirty="0"/>
              <a:t>ИЭФ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22BBA-31E4-4418-98EA-C4A4303557D9}"/>
              </a:ext>
            </a:extLst>
          </p:cNvPr>
          <p:cNvSpPr txBox="1"/>
          <p:nvPr/>
        </p:nvSpPr>
        <p:spPr>
          <a:xfrm>
            <a:off x="1196864" y="2325686"/>
            <a:ext cx="95117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Выпускающая кафедра: «Информационные системы цифровой экономики»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45FCF-D0EC-48A9-BC80-C090D7F544F0}"/>
              </a:ext>
            </a:extLst>
          </p:cNvPr>
          <p:cNvSpPr txBox="1"/>
          <p:nvPr/>
        </p:nvSpPr>
        <p:spPr>
          <a:xfrm>
            <a:off x="1237592" y="2695018"/>
            <a:ext cx="900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Тема: Вероучения о Боге. Представление действующего мира верующими в Исламе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FAE95-8A85-40CE-933E-DD462446559B}"/>
              </a:ext>
            </a:extLst>
          </p:cNvPr>
          <p:cNvSpPr txBox="1"/>
          <p:nvPr/>
        </p:nvSpPr>
        <p:spPr>
          <a:xfrm>
            <a:off x="7731760" y="4162983"/>
            <a:ext cx="4193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Преподаватель: Коробов Юрий Михайлович</a:t>
            </a:r>
          </a:p>
          <a:p>
            <a:r>
              <a:rPr lang="ru-RU" dirty="0"/>
              <a:t>Выполнил: студент группы ЭБИ-113 Эрлингас Илья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47169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A8800-1EE6-4237-BC12-3956249A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DC53D-6AC7-41E5-8766-1B828757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13" y="1904999"/>
            <a:ext cx="5239680" cy="4732283"/>
          </a:xfrm>
        </p:spPr>
        <p:txBody>
          <a:bodyPr/>
          <a:lstStyle/>
          <a:p>
            <a:r>
              <a:rPr lang="ru-RU" dirty="0" err="1"/>
              <a:t>Исла́м</a:t>
            </a:r>
            <a:r>
              <a:rPr lang="ru-RU" dirty="0"/>
              <a:t> — самая молодая и вторая по численности приверженцев, после христианства, мировая монотеистическая </a:t>
            </a:r>
            <a:r>
              <a:rPr lang="ru-RU" dirty="0" err="1"/>
              <a:t>авраамическая</a:t>
            </a:r>
            <a:r>
              <a:rPr lang="ru-RU" dirty="0"/>
              <a:t> религия. В 28 странах ислам является государственной или официальной религией. Проповедник ислама — пророк Мухаммед. Священная книга — Коран. Второй важнейший источник исламского вероучения и права — Сунна, представляющая совокупность преданий об изречениях и деяниях пророка Мухаммеда. Язык богослужения — арабский. Приверженцев ислама называют мусульманами.</a:t>
            </a:r>
          </a:p>
        </p:txBody>
      </p:sp>
      <p:pic>
        <p:nvPicPr>
          <p:cNvPr id="1026" name="Picture 2" descr="Коран – главный источник Ислама (ВИДЕО) | Ислам в Дагестане">
            <a:extLst>
              <a:ext uri="{FF2B5EF4-FFF2-40B4-BE49-F238E27FC236}">
                <a16:creationId xmlns:a16="http://schemas.microsoft.com/office/drawing/2014/main" id="{DC1081B5-BA04-499C-BF33-95D9B6532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09" y="2442341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0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F27F-623A-4246-B762-CE93FD07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24110"/>
            <a:ext cx="8911687" cy="916079"/>
          </a:xfrm>
        </p:spPr>
        <p:txBody>
          <a:bodyPr/>
          <a:lstStyle/>
          <a:p>
            <a:r>
              <a:rPr lang="ru-RU" dirty="0"/>
              <a:t>Вероучение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29731-8785-46F7-96A8-A89C2BB8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430881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исламе нет такого института, как церковь, и догматика, как в христианстве. С точки зрения мусульман, они представляют собой разные виды Откровения — исходящее от Бога и принадлежащее самому Пророку. В суннизме сложилось своего рода каноническое вероучение, которое состоит из следующих принципов:  </a:t>
            </a:r>
          </a:p>
          <a:p>
            <a:pPr lvl="1"/>
            <a:r>
              <a:rPr lang="ru-RU" dirty="0"/>
              <a:t>Вера в единого Бога, </a:t>
            </a:r>
          </a:p>
          <a:p>
            <a:pPr lvl="1"/>
            <a:r>
              <a:rPr lang="ru-RU" dirty="0"/>
              <a:t>Ангелов, </a:t>
            </a:r>
          </a:p>
          <a:p>
            <a:pPr lvl="1"/>
            <a:r>
              <a:rPr lang="ru-RU" dirty="0"/>
              <a:t>Писания, </a:t>
            </a:r>
          </a:p>
          <a:p>
            <a:pPr lvl="1"/>
            <a:r>
              <a:rPr lang="ru-RU" dirty="0"/>
              <a:t>Пророков, </a:t>
            </a:r>
          </a:p>
          <a:p>
            <a:pPr lvl="1"/>
            <a:r>
              <a:rPr lang="ru-RU" dirty="0"/>
              <a:t>Судный день и предопределение.</a:t>
            </a:r>
          </a:p>
          <a:p>
            <a:r>
              <a:rPr lang="ru-RU" dirty="0"/>
              <a:t>Ислам претендует на большую строгость и последовательность в проведении унитарного принципа, чем иудаизм и христианство. Ислам полностью отвергает такие христианские догматы, как Троица и Боговоплощение, видя в них отступление от истинного монотеизма. </a:t>
            </a:r>
          </a:p>
        </p:txBody>
      </p:sp>
    </p:spTree>
    <p:extLst>
      <p:ext uri="{BB962C8B-B14F-4D97-AF65-F5344CB8AC3E}">
        <p14:creationId xmlns:p14="http://schemas.microsoft.com/office/powerpoint/2010/main" val="181801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CEA6D-CDDC-4F56-B3BA-8B326C12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987" y="624110"/>
            <a:ext cx="3595041" cy="839456"/>
          </a:xfrm>
        </p:spPr>
        <p:txBody>
          <a:bodyPr/>
          <a:lstStyle/>
          <a:p>
            <a:r>
              <a:rPr lang="ru-RU"/>
              <a:t>Аллах, ангелы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825ED-5745-462B-A349-0E2F9575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7" y="1269124"/>
            <a:ext cx="8781393" cy="539180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 Корану, Бог  — единый и всемогущий Творец всего сущего, не имеющий конкретного образа и являющийся в исламе единственным объектом поклонения. Бог является всеведущим и вездесущим, абсолютным владыкой мира. Милостивый и Милосердный Владыка непрестанно промышляет о своих творениях и постоянно опекает их, а с непокорными Он грозен и суров. </a:t>
            </a:r>
          </a:p>
          <a:p>
            <a:r>
              <a:rPr lang="ru-RU" dirty="0"/>
              <a:t>Ислам настаивает на строгом единобожии. Поклонение кому-либо ещё является величайшим грехом. Из опасения перед идолопоклонством, ислам запрещает изображать не только Бога, но также людей и животных.</a:t>
            </a:r>
          </a:p>
          <a:p>
            <a:r>
              <a:rPr lang="ru-RU" dirty="0"/>
              <a:t>Ангелы — созданные из света существа, беспрекословно выполняющие волю Бога. Самые известные ангелы: </a:t>
            </a:r>
          </a:p>
          <a:p>
            <a:pPr lvl="1"/>
            <a:r>
              <a:rPr lang="ru-RU" dirty="0" err="1"/>
              <a:t>Джибриль</a:t>
            </a:r>
            <a:r>
              <a:rPr lang="ru-RU" dirty="0"/>
              <a:t> (Гавриил) хранит и несёт пророкам божественное Откровение; </a:t>
            </a:r>
          </a:p>
          <a:p>
            <a:pPr lvl="1"/>
            <a:r>
              <a:rPr lang="ru-RU" dirty="0" err="1"/>
              <a:t>Микаил</a:t>
            </a:r>
            <a:r>
              <a:rPr lang="ru-RU" dirty="0"/>
              <a:t> (Михаил) печётся о пропитании всех творений; </a:t>
            </a:r>
          </a:p>
          <a:p>
            <a:pPr lvl="1"/>
            <a:r>
              <a:rPr lang="ru-RU" dirty="0"/>
              <a:t>Исрафил возвещает о наступлении Судного дня и воскресении из мёртвых; </a:t>
            </a:r>
          </a:p>
          <a:p>
            <a:pPr lvl="1"/>
            <a:r>
              <a:rPr lang="ru-RU" dirty="0"/>
              <a:t>Ангел смерти (Азраил) изымает души умерших. </a:t>
            </a:r>
          </a:p>
          <a:p>
            <a:pPr lvl="1"/>
            <a:r>
              <a:rPr lang="ru-RU" dirty="0"/>
              <a:t>Раем ведает ангел </a:t>
            </a:r>
            <a:r>
              <a:rPr lang="ru-RU" dirty="0" err="1"/>
              <a:t>Ридван</a:t>
            </a:r>
            <a:endParaRPr lang="ru-RU" dirty="0"/>
          </a:p>
          <a:p>
            <a:pPr lvl="1"/>
            <a:r>
              <a:rPr lang="ru-RU" dirty="0"/>
              <a:t>Адом — ангел Малик</a:t>
            </a:r>
          </a:p>
          <a:p>
            <a:r>
              <a:rPr lang="ru-RU" dirty="0"/>
              <a:t>Мир духов, помимо ангелов, составляют джинны и демоны, главный из которых падший джинн Иблис (Сатана, Дьявол). Иблис отказался преклониться перед созданным Богом Адамом, за что Бог проклял его, но дал ему власть искушать людей до Судного дня.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D62FB-8E61-4DBD-942A-32368780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516246"/>
            <a:ext cx="3262552" cy="28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CB87C-A5E8-42F2-8E71-D0D6DB76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ru-RU" sz="3200"/>
              <a:t>Священные писания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92482-7FED-46F1-AFAB-80D4F6EB1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747520"/>
            <a:ext cx="5770880" cy="44863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</a:rPr>
              <a:t>Божественное Откровение пророкам обычно получает форму Писаний. Ислам признаёт в качестве Священных Писаний:</a:t>
            </a:r>
          </a:p>
          <a:p>
            <a:pPr lvl="1">
              <a:lnSpc>
                <a:spcPct val="90000"/>
              </a:lnSpc>
            </a:pPr>
            <a:r>
              <a:rPr lang="ru-RU" dirty="0" err="1">
                <a:solidFill>
                  <a:srgbClr val="000000"/>
                </a:solidFill>
              </a:rPr>
              <a:t>Таурат</a:t>
            </a:r>
            <a:r>
              <a:rPr lang="ru-RU" dirty="0">
                <a:solidFill>
                  <a:srgbClr val="000000"/>
                </a:solidFill>
              </a:rPr>
              <a:t> (Тора), ниспосланный пророку Мусе (Моисею);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</a:rPr>
              <a:t>Забур (Псалтирь) — </a:t>
            </a:r>
            <a:r>
              <a:rPr lang="ru-RU" dirty="0" err="1">
                <a:solidFill>
                  <a:srgbClr val="000000"/>
                </a:solidFill>
              </a:rPr>
              <a:t>Давуду</a:t>
            </a:r>
            <a:r>
              <a:rPr lang="ru-RU" dirty="0">
                <a:solidFill>
                  <a:srgbClr val="000000"/>
                </a:solidFill>
              </a:rPr>
              <a:t> (Давиду);</a:t>
            </a:r>
          </a:p>
          <a:p>
            <a:pPr lvl="1">
              <a:lnSpc>
                <a:spcPct val="90000"/>
              </a:lnSpc>
            </a:pPr>
            <a:r>
              <a:rPr lang="ru-RU" dirty="0" err="1">
                <a:solidFill>
                  <a:srgbClr val="000000"/>
                </a:solidFill>
              </a:rPr>
              <a:t>Инджиль</a:t>
            </a:r>
            <a:r>
              <a:rPr lang="ru-RU" dirty="0">
                <a:solidFill>
                  <a:srgbClr val="000000"/>
                </a:solidFill>
              </a:rPr>
              <a:t> (Евангелие) — Исе (Иисусу Христу);</a:t>
            </a:r>
          </a:p>
          <a:p>
            <a:pPr lvl="1">
              <a:lnSpc>
                <a:spcPct val="90000"/>
              </a:lnSpc>
            </a:pPr>
            <a:r>
              <a:rPr lang="ru-RU" dirty="0" err="1">
                <a:solidFill>
                  <a:srgbClr val="000000"/>
                </a:solidFill>
              </a:rPr>
              <a:t>Сухуф</a:t>
            </a:r>
            <a:r>
              <a:rPr lang="ru-RU" dirty="0">
                <a:solidFill>
                  <a:srgbClr val="000000"/>
                </a:solidFill>
              </a:rPr>
              <a:t> (Свитки), ниспосланный нескольким пророкам;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</a:rPr>
              <a:t>Коран, ниспосланный пророку Мухаммеду.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6D3663-E063-476E-A5D2-FFB4A911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8" t="11259" r="16222" b="4592"/>
          <a:stretch/>
        </p:blipFill>
        <p:spPr>
          <a:xfrm>
            <a:off x="6674328" y="645106"/>
            <a:ext cx="4286802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3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DB79D-D1FD-477E-901A-FA5FB826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565" y="608593"/>
            <a:ext cx="3604675" cy="676370"/>
          </a:xfrm>
        </p:spPr>
        <p:txBody>
          <a:bodyPr/>
          <a:lstStyle/>
          <a:p>
            <a:r>
              <a:rPr lang="ru-RU" dirty="0"/>
              <a:t>Картина мира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685A5-BD58-4020-9C8A-5C03186CE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63040"/>
            <a:ext cx="8915400" cy="48589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Кораническая картина мира </a:t>
            </a:r>
            <a:r>
              <a:rPr lang="ru-RU" dirty="0" err="1"/>
              <a:t>теоцентрична</a:t>
            </a:r>
            <a:r>
              <a:rPr lang="ru-RU" dirty="0"/>
              <a:t> и, в определённом смысле, </a:t>
            </a:r>
            <a:r>
              <a:rPr lang="ru-RU" dirty="0" err="1"/>
              <a:t>антропоцентрична</a:t>
            </a:r>
            <a:r>
              <a:rPr lang="ru-RU" dirty="0"/>
              <a:t>. </a:t>
            </a:r>
            <a:r>
              <a:rPr lang="ru-RU" dirty="0" err="1"/>
              <a:t>Т.е</a:t>
            </a:r>
            <a:r>
              <a:rPr lang="ru-RU" dirty="0"/>
              <a:t> Бог абсолютен, совершенен, Он источник всей жизни и любого блага. При этом основой нравственности служит почитание и служение Богу, и подражание и уподобление ему считается высшей целью человеческой жизни. </a:t>
            </a:r>
          </a:p>
          <a:p>
            <a:r>
              <a:rPr lang="ru-RU" dirty="0"/>
              <a:t>Люди сотворены равными, но не остаются равными в силу использования свободной воли. Они могут любить и быть добрыми или же ненавидеть и нести с собой разрушение. Добродетели человеческих существ не измеряются глубиной ума и высотой социального положения, а только лишь степенью покорности Богу и праведностью жизни.</a:t>
            </a:r>
          </a:p>
          <a:p>
            <a:r>
              <a:rPr lang="ru-RU" dirty="0"/>
              <a:t>Каждому человеку Аллах назначил двух ангелов-хранителей – </a:t>
            </a:r>
            <a:r>
              <a:rPr lang="ru-RU" dirty="0" err="1"/>
              <a:t>Мункара</a:t>
            </a:r>
            <a:r>
              <a:rPr lang="ru-RU" dirty="0"/>
              <a:t> и </a:t>
            </a:r>
            <a:r>
              <a:rPr lang="ru-RU" dirty="0" err="1"/>
              <a:t>Накира</a:t>
            </a:r>
            <a:r>
              <a:rPr lang="ru-RU" dirty="0"/>
              <a:t>, которые ведут учет хорошим и дурным поступкам и после смерти допрашивают человека в могиле о его вере. Если человек кается, то запись о дурном поступке будет стерта. Праведных мусульман ангелы оставляют в покое, а грешников и неверующих подвергают наказаниям – бьют по лицу и спине, напоминая о муках, уготованных им в аду.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58D6-9AD1-4644-8A72-2B30D859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5BA18-A5BB-4E79-A5DD-7794D314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Иисус считается мусульманами одним из величайших пророков и чудотворцем. При этом Коран всегда недвусмысленно отрицает христианское представление о нем как о Боге и Сыне Божием. Мусульмане верят в непорочное зачатие, но полагают его чудом Божиим, сотворившим дитя без отца, отнюдь не считая Бога отцом этого чудесного младенца.</a:t>
            </a:r>
          </a:p>
          <a:p>
            <a:r>
              <a:rPr lang="ru-RU" dirty="0"/>
              <a:t>Исламская антропология, в отличие от христианской, не придаёт особого значения «первородному греху», утверждая, что Бог простил Адаму и Еве их грех, что снимает необходимость в искупительном самопожертвовании Иисуса Христа</a:t>
            </a:r>
          </a:p>
        </p:txBody>
      </p:sp>
    </p:spTree>
    <p:extLst>
      <p:ext uri="{BB962C8B-B14F-4D97-AF65-F5344CB8AC3E}">
        <p14:creationId xmlns:p14="http://schemas.microsoft.com/office/powerpoint/2010/main" val="95231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A628F-A1DB-4EC1-ADB3-7C663A65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556" y="3108777"/>
            <a:ext cx="5562887" cy="64044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295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D91DE-C6B1-4C1C-8BDB-D00D141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24E3-060D-4EA6-B28C-2BD5DCA6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Курганова У. Ислам</a:t>
            </a:r>
          </a:p>
          <a:p>
            <a:r>
              <a:rPr lang="en-US" dirty="0">
                <a:hlinkClick r:id="rId2"/>
              </a:rPr>
              <a:t>https://ru.wikipedia.org/</a:t>
            </a:r>
            <a:endParaRPr lang="ru-RU" dirty="0"/>
          </a:p>
          <a:p>
            <a:r>
              <a:rPr lang="ru-RU" b="0" i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Коран</a:t>
            </a:r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370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772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Презентация PowerPoint</vt:lpstr>
      <vt:lpstr>Презентация PowerPoint</vt:lpstr>
      <vt:lpstr>Вероучение</vt:lpstr>
      <vt:lpstr>Аллах, ангелы </vt:lpstr>
      <vt:lpstr>Священные писания</vt:lpstr>
      <vt:lpstr>Картина мира</vt:lpstr>
      <vt:lpstr>Презентация PowerPoint</vt:lpstr>
      <vt:lpstr>Спасибо за внимание!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Эрлингас Илья Дмитриевич</dc:creator>
  <cp:lastModifiedBy>Эрлингас Илья Дмитриевич</cp:lastModifiedBy>
  <cp:revision>1</cp:revision>
  <dcterms:created xsi:type="dcterms:W3CDTF">2020-10-28T08:32:43Z</dcterms:created>
  <dcterms:modified xsi:type="dcterms:W3CDTF">2020-10-28T08:50:14Z</dcterms:modified>
</cp:coreProperties>
</file>