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2" r:id="rId4"/>
    <p:sldId id="263" r:id="rId5"/>
    <p:sldId id="264" r:id="rId6"/>
    <p:sldId id="265" r:id="rId7"/>
    <p:sldId id="267" r:id="rId8"/>
    <p:sldId id="266"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444"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8ACC1D5-29FF-4169-8DB3-B8220BD14816}" type="datetimeFigureOut">
              <a:rPr lang="en-001" smtClean="0"/>
              <a:t>11/30/2020</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2564731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CC1D5-29FF-4169-8DB3-B8220BD14816}" type="datetimeFigureOut">
              <a:rPr lang="en-001" smtClean="0"/>
              <a:t>11/30/2020</a:t>
            </a:fld>
            <a:endParaRPr lang="en-001"/>
          </a:p>
        </p:txBody>
      </p:sp>
      <p:sp>
        <p:nvSpPr>
          <p:cNvPr id="6" name="Footer Placeholder 5"/>
          <p:cNvSpPr>
            <a:spLocks noGrp="1"/>
          </p:cNvSpPr>
          <p:nvPr>
            <p:ph type="ftr" sz="quarter" idx="11"/>
          </p:nvPr>
        </p:nvSpPr>
        <p:spPr/>
        <p:txBody>
          <a:bodyPr/>
          <a:lstStyle/>
          <a:p>
            <a:endParaRPr lang="en-001"/>
          </a:p>
        </p:txBody>
      </p:sp>
      <p:sp>
        <p:nvSpPr>
          <p:cNvPr id="7" name="Slide Number Placeholder 6"/>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24177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CC1D5-29FF-4169-8DB3-B8220BD14816}" type="datetimeFigureOut">
              <a:rPr lang="en-001" smtClean="0"/>
              <a:t>11/30/2020</a:t>
            </a:fld>
            <a:endParaRPr lang="en-001"/>
          </a:p>
        </p:txBody>
      </p:sp>
      <p:sp>
        <p:nvSpPr>
          <p:cNvPr id="6" name="Footer Placeholder 5"/>
          <p:cNvSpPr>
            <a:spLocks noGrp="1"/>
          </p:cNvSpPr>
          <p:nvPr>
            <p:ph type="ftr" sz="quarter" idx="11"/>
          </p:nvPr>
        </p:nvSpPr>
        <p:spPr/>
        <p:txBody>
          <a:bodyPr/>
          <a:lstStyle/>
          <a:p>
            <a:endParaRPr lang="en-001"/>
          </a:p>
        </p:txBody>
      </p:sp>
      <p:sp>
        <p:nvSpPr>
          <p:cNvPr id="7" name="Slide Number Placeholder 6"/>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343328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CC1D5-29FF-4169-8DB3-B8220BD14816}" type="datetimeFigureOut">
              <a:rPr lang="en-001" smtClean="0"/>
              <a:t>11/30/2020</a:t>
            </a:fld>
            <a:endParaRPr lang="en-001"/>
          </a:p>
        </p:txBody>
      </p:sp>
      <p:sp>
        <p:nvSpPr>
          <p:cNvPr id="6" name="Footer Placeholder 5"/>
          <p:cNvSpPr>
            <a:spLocks noGrp="1"/>
          </p:cNvSpPr>
          <p:nvPr>
            <p:ph type="ftr" sz="quarter" idx="11"/>
          </p:nvPr>
        </p:nvSpPr>
        <p:spPr/>
        <p:txBody>
          <a:bodyPr/>
          <a:lstStyle/>
          <a:p>
            <a:endParaRPr lang="en-001"/>
          </a:p>
        </p:txBody>
      </p:sp>
      <p:sp>
        <p:nvSpPr>
          <p:cNvPr id="7" name="Slide Number Placeholder 6"/>
          <p:cNvSpPr>
            <a:spLocks noGrp="1"/>
          </p:cNvSpPr>
          <p:nvPr>
            <p:ph type="sldNum" sz="quarter" idx="12"/>
          </p:nvPr>
        </p:nvSpPr>
        <p:spPr/>
        <p:txBody>
          <a:bodyPr/>
          <a:lstStyle/>
          <a:p>
            <a:fld id="{32D66CF1-7571-40A0-8364-ABC12A71386A}" type="slidenum">
              <a:rPr lang="en-001" smtClean="0"/>
              <a:t>‹#›</a:t>
            </a:fld>
            <a:endParaRPr lang="en-001"/>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9049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CC1D5-29FF-4169-8DB3-B8220BD14816}" type="datetimeFigureOut">
              <a:rPr lang="en-001" smtClean="0"/>
              <a:t>11/30/2020</a:t>
            </a:fld>
            <a:endParaRPr lang="en-001"/>
          </a:p>
        </p:txBody>
      </p:sp>
      <p:sp>
        <p:nvSpPr>
          <p:cNvPr id="6" name="Footer Placeholder 5"/>
          <p:cNvSpPr>
            <a:spLocks noGrp="1"/>
          </p:cNvSpPr>
          <p:nvPr>
            <p:ph type="ftr" sz="quarter" idx="11"/>
          </p:nvPr>
        </p:nvSpPr>
        <p:spPr/>
        <p:txBody>
          <a:bodyPr/>
          <a:lstStyle/>
          <a:p>
            <a:endParaRPr lang="en-001"/>
          </a:p>
        </p:txBody>
      </p:sp>
      <p:sp>
        <p:nvSpPr>
          <p:cNvPr id="7" name="Slide Number Placeholder 6"/>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685262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CC1D5-29FF-4169-8DB3-B8220BD14816}" type="datetimeFigureOut">
              <a:rPr lang="en-001" smtClean="0"/>
              <a:t>11/30/2020</a:t>
            </a:fld>
            <a:endParaRPr lang="en-001"/>
          </a:p>
        </p:txBody>
      </p:sp>
      <p:sp>
        <p:nvSpPr>
          <p:cNvPr id="4" name="Footer Placeholder 3"/>
          <p:cNvSpPr>
            <a:spLocks noGrp="1"/>
          </p:cNvSpPr>
          <p:nvPr>
            <p:ph type="ftr" sz="quarter" idx="11"/>
          </p:nvPr>
        </p:nvSpPr>
        <p:spPr/>
        <p:txBody>
          <a:bodyPr/>
          <a:lstStyle/>
          <a:p>
            <a:endParaRPr lang="en-001"/>
          </a:p>
        </p:txBody>
      </p:sp>
      <p:sp>
        <p:nvSpPr>
          <p:cNvPr id="5" name="Slide Number Placeholder 4"/>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1951496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CC1D5-29FF-4169-8DB3-B8220BD14816}" type="datetimeFigureOut">
              <a:rPr lang="en-001" smtClean="0"/>
              <a:t>11/30/2020</a:t>
            </a:fld>
            <a:endParaRPr lang="en-001"/>
          </a:p>
        </p:txBody>
      </p:sp>
      <p:sp>
        <p:nvSpPr>
          <p:cNvPr id="4" name="Footer Placeholder 3"/>
          <p:cNvSpPr>
            <a:spLocks noGrp="1"/>
          </p:cNvSpPr>
          <p:nvPr>
            <p:ph type="ftr" sz="quarter" idx="11"/>
          </p:nvPr>
        </p:nvSpPr>
        <p:spPr/>
        <p:txBody>
          <a:bodyPr/>
          <a:lstStyle/>
          <a:p>
            <a:endParaRPr lang="en-001"/>
          </a:p>
        </p:txBody>
      </p:sp>
      <p:sp>
        <p:nvSpPr>
          <p:cNvPr id="5" name="Slide Number Placeholder 4"/>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1053904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CC1D5-29FF-4169-8DB3-B8220BD14816}" type="datetimeFigureOut">
              <a:rPr lang="en-001" smtClean="0"/>
              <a:t>11/30/2020</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1865798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CC1D5-29FF-4169-8DB3-B8220BD14816}" type="datetimeFigureOut">
              <a:rPr lang="en-001" smtClean="0"/>
              <a:t>11/30/2020</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52141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CC1D5-29FF-4169-8DB3-B8220BD14816}" type="datetimeFigureOut">
              <a:rPr lang="en-001" smtClean="0"/>
              <a:t>11/30/2020</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3629954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8ACC1D5-29FF-4169-8DB3-B8220BD14816}" type="datetimeFigureOut">
              <a:rPr lang="en-001" smtClean="0"/>
              <a:t>11/30/2020</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52014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8ACC1D5-29FF-4169-8DB3-B8220BD14816}" type="datetimeFigureOut">
              <a:rPr lang="en-001" smtClean="0"/>
              <a:t>11/30/2020</a:t>
            </a:fld>
            <a:endParaRPr lang="en-001"/>
          </a:p>
        </p:txBody>
      </p:sp>
      <p:sp>
        <p:nvSpPr>
          <p:cNvPr id="6" name="Footer Placeholder 5"/>
          <p:cNvSpPr>
            <a:spLocks noGrp="1"/>
          </p:cNvSpPr>
          <p:nvPr>
            <p:ph type="ftr" sz="quarter" idx="11"/>
          </p:nvPr>
        </p:nvSpPr>
        <p:spPr/>
        <p:txBody>
          <a:bodyPr/>
          <a:lstStyle/>
          <a:p>
            <a:endParaRPr lang="en-001"/>
          </a:p>
        </p:txBody>
      </p:sp>
      <p:sp>
        <p:nvSpPr>
          <p:cNvPr id="7" name="Slide Number Placeholder 6"/>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2656433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8ACC1D5-29FF-4169-8DB3-B8220BD14816}" type="datetimeFigureOut">
              <a:rPr lang="en-001" smtClean="0"/>
              <a:t>11/30/2020</a:t>
            </a:fld>
            <a:endParaRPr lang="en-001"/>
          </a:p>
        </p:txBody>
      </p:sp>
      <p:sp>
        <p:nvSpPr>
          <p:cNvPr id="8" name="Footer Placeholder 7"/>
          <p:cNvSpPr>
            <a:spLocks noGrp="1"/>
          </p:cNvSpPr>
          <p:nvPr>
            <p:ph type="ftr" sz="quarter" idx="11"/>
          </p:nvPr>
        </p:nvSpPr>
        <p:spPr/>
        <p:txBody>
          <a:bodyPr/>
          <a:lstStyle/>
          <a:p>
            <a:endParaRPr lang="en-001"/>
          </a:p>
        </p:txBody>
      </p:sp>
      <p:sp>
        <p:nvSpPr>
          <p:cNvPr id="9" name="Slide Number Placeholder 8"/>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172282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8ACC1D5-29FF-4169-8DB3-B8220BD14816}" type="datetimeFigureOut">
              <a:rPr lang="en-001" smtClean="0"/>
              <a:t>11/30/2020</a:t>
            </a:fld>
            <a:endParaRPr lang="en-001"/>
          </a:p>
        </p:txBody>
      </p:sp>
      <p:sp>
        <p:nvSpPr>
          <p:cNvPr id="4" name="Footer Placeholder 3"/>
          <p:cNvSpPr>
            <a:spLocks noGrp="1"/>
          </p:cNvSpPr>
          <p:nvPr>
            <p:ph type="ftr" sz="quarter" idx="11"/>
          </p:nvPr>
        </p:nvSpPr>
        <p:spPr/>
        <p:txBody>
          <a:bodyPr/>
          <a:lstStyle/>
          <a:p>
            <a:endParaRPr lang="en-001"/>
          </a:p>
        </p:txBody>
      </p:sp>
      <p:sp>
        <p:nvSpPr>
          <p:cNvPr id="5" name="Slide Number Placeholder 4"/>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221016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CC1D5-29FF-4169-8DB3-B8220BD14816}" type="datetimeFigureOut">
              <a:rPr lang="en-001" smtClean="0"/>
              <a:t>11/30/2020</a:t>
            </a:fld>
            <a:endParaRPr lang="en-001"/>
          </a:p>
        </p:txBody>
      </p:sp>
      <p:sp>
        <p:nvSpPr>
          <p:cNvPr id="3" name="Footer Placeholder 2"/>
          <p:cNvSpPr>
            <a:spLocks noGrp="1"/>
          </p:cNvSpPr>
          <p:nvPr>
            <p:ph type="ftr" sz="quarter" idx="11"/>
          </p:nvPr>
        </p:nvSpPr>
        <p:spPr/>
        <p:txBody>
          <a:bodyPr/>
          <a:lstStyle/>
          <a:p>
            <a:endParaRPr lang="en-001"/>
          </a:p>
        </p:txBody>
      </p:sp>
      <p:sp>
        <p:nvSpPr>
          <p:cNvPr id="4" name="Slide Number Placeholder 3"/>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2451137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8ACC1D5-29FF-4169-8DB3-B8220BD14816}" type="datetimeFigureOut">
              <a:rPr lang="en-001" smtClean="0"/>
              <a:t>11/30/2020</a:t>
            </a:fld>
            <a:endParaRPr lang="en-001"/>
          </a:p>
        </p:txBody>
      </p:sp>
      <p:sp>
        <p:nvSpPr>
          <p:cNvPr id="6" name="Footer Placeholder 5"/>
          <p:cNvSpPr>
            <a:spLocks noGrp="1"/>
          </p:cNvSpPr>
          <p:nvPr>
            <p:ph type="ftr" sz="quarter" idx="11"/>
          </p:nvPr>
        </p:nvSpPr>
        <p:spPr/>
        <p:txBody>
          <a:bodyPr/>
          <a:lstStyle/>
          <a:p>
            <a:endParaRPr lang="en-001"/>
          </a:p>
        </p:txBody>
      </p:sp>
      <p:sp>
        <p:nvSpPr>
          <p:cNvPr id="7" name="Slide Number Placeholder 6"/>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396500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8ACC1D5-29FF-4169-8DB3-B8220BD14816}" type="datetimeFigureOut">
              <a:rPr lang="en-001" smtClean="0"/>
              <a:t>11/30/2020</a:t>
            </a:fld>
            <a:endParaRPr lang="en-001"/>
          </a:p>
        </p:txBody>
      </p:sp>
      <p:sp>
        <p:nvSpPr>
          <p:cNvPr id="6" name="Footer Placeholder 5"/>
          <p:cNvSpPr>
            <a:spLocks noGrp="1"/>
          </p:cNvSpPr>
          <p:nvPr>
            <p:ph type="ftr" sz="quarter" idx="11"/>
          </p:nvPr>
        </p:nvSpPr>
        <p:spPr/>
        <p:txBody>
          <a:bodyPr/>
          <a:lstStyle/>
          <a:p>
            <a:endParaRPr lang="en-001"/>
          </a:p>
        </p:txBody>
      </p:sp>
      <p:sp>
        <p:nvSpPr>
          <p:cNvPr id="7" name="Slide Number Placeholder 6"/>
          <p:cNvSpPr>
            <a:spLocks noGrp="1"/>
          </p:cNvSpPr>
          <p:nvPr>
            <p:ph type="sldNum" sz="quarter" idx="12"/>
          </p:nvPr>
        </p:nvSpPr>
        <p:spPr/>
        <p:txBody>
          <a:bodyPr/>
          <a:lstStyle/>
          <a:p>
            <a:fld id="{32D66CF1-7571-40A0-8364-ABC12A71386A}" type="slidenum">
              <a:rPr lang="en-001" smtClean="0"/>
              <a:t>‹#›</a:t>
            </a:fld>
            <a:endParaRPr lang="en-001"/>
          </a:p>
        </p:txBody>
      </p:sp>
    </p:spTree>
    <p:extLst>
      <p:ext uri="{BB962C8B-B14F-4D97-AF65-F5344CB8AC3E}">
        <p14:creationId xmlns:p14="http://schemas.microsoft.com/office/powerpoint/2010/main" val="4278051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8ACC1D5-29FF-4169-8DB3-B8220BD14816}" type="datetimeFigureOut">
              <a:rPr lang="en-001" smtClean="0"/>
              <a:t>11/30/2020</a:t>
            </a:fld>
            <a:endParaRPr lang="en-001"/>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001"/>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2D66CF1-7571-40A0-8364-ABC12A71386A}" type="slidenum">
              <a:rPr lang="en-001" smtClean="0"/>
              <a:t>‹#›</a:t>
            </a:fld>
            <a:endParaRPr lang="en-001"/>
          </a:p>
        </p:txBody>
      </p:sp>
    </p:spTree>
    <p:extLst>
      <p:ext uri="{BB962C8B-B14F-4D97-AF65-F5344CB8AC3E}">
        <p14:creationId xmlns:p14="http://schemas.microsoft.com/office/powerpoint/2010/main" val="177076394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44AAB6C0-3202-42BC-9781-3F48C2B6FBC0}"/>
              </a:ext>
            </a:extLst>
          </p:cNvPr>
          <p:cNvSpPr>
            <a:spLocks noGrp="1"/>
          </p:cNvSpPr>
          <p:nvPr>
            <p:ph type="subTitle" idx="1"/>
          </p:nvPr>
        </p:nvSpPr>
        <p:spPr>
          <a:xfrm>
            <a:off x="1023444" y="126151"/>
            <a:ext cx="10145111" cy="1986455"/>
          </a:xfrm>
        </p:spPr>
        <p:txBody>
          <a:bodyPr>
            <a:noAutofit/>
          </a:bodyPr>
          <a:lstStyle/>
          <a:p>
            <a:pPr algn="ctr"/>
            <a:r>
              <a:rPr lang="ru-RU" sz="2400" dirty="0">
                <a:solidFill>
                  <a:schemeClr val="tx1"/>
                </a:solidFill>
              </a:rPr>
              <a:t>Министерство транспорта российской федерации Федеральное государственное автономное образовательное учреждение высшего образования </a:t>
            </a:r>
            <a:r>
              <a:rPr lang="en-US" sz="2400" dirty="0">
                <a:solidFill>
                  <a:schemeClr val="tx1"/>
                </a:solidFill>
              </a:rPr>
              <a:t>“</a:t>
            </a:r>
            <a:r>
              <a:rPr lang="ru-RU" sz="2400" dirty="0">
                <a:solidFill>
                  <a:schemeClr val="tx1"/>
                </a:solidFill>
              </a:rPr>
              <a:t>Российский университет транспорта (МИИТ)</a:t>
            </a:r>
            <a:r>
              <a:rPr lang="en-US" sz="2400" dirty="0">
                <a:solidFill>
                  <a:schemeClr val="tx1"/>
                </a:solidFill>
              </a:rPr>
              <a:t>”</a:t>
            </a:r>
            <a:br>
              <a:rPr lang="ru-RU" sz="2400" dirty="0">
                <a:solidFill>
                  <a:schemeClr val="tx1"/>
                </a:solidFill>
              </a:rPr>
            </a:br>
            <a:r>
              <a:rPr lang="ru-RU" sz="2400" dirty="0">
                <a:solidFill>
                  <a:schemeClr val="tx1"/>
                </a:solidFill>
              </a:rPr>
              <a:t>(Рут(МИИТ))</a:t>
            </a:r>
          </a:p>
          <a:p>
            <a:pPr algn="ctr"/>
            <a:r>
              <a:rPr lang="ru-RU" sz="2400" dirty="0">
                <a:solidFill>
                  <a:schemeClr val="tx1"/>
                </a:solidFill>
              </a:rPr>
              <a:t>ИЭФ</a:t>
            </a:r>
          </a:p>
        </p:txBody>
      </p:sp>
      <p:sp>
        <p:nvSpPr>
          <p:cNvPr id="6" name="TextBox 5">
            <a:extLst>
              <a:ext uri="{FF2B5EF4-FFF2-40B4-BE49-F238E27FC236}">
                <a16:creationId xmlns:a16="http://schemas.microsoft.com/office/drawing/2014/main" id="{5BD22BBA-31E4-4418-98EA-C4A4303557D9}"/>
              </a:ext>
            </a:extLst>
          </p:cNvPr>
          <p:cNvSpPr txBox="1"/>
          <p:nvPr/>
        </p:nvSpPr>
        <p:spPr>
          <a:xfrm>
            <a:off x="1196864" y="2325686"/>
            <a:ext cx="9511776" cy="369331"/>
          </a:xfrm>
          <a:prstGeom prst="rect">
            <a:avLst/>
          </a:prstGeom>
          <a:noFill/>
        </p:spPr>
        <p:txBody>
          <a:bodyPr wrap="square" rtlCol="0">
            <a:spAutoFit/>
          </a:bodyPr>
          <a:lstStyle/>
          <a:p>
            <a:r>
              <a:rPr lang="ru-RU" dirty="0"/>
              <a:t>Выпускающая кафедра: «Информационные системы цифровой экономики»</a:t>
            </a:r>
          </a:p>
        </p:txBody>
      </p:sp>
      <p:sp>
        <p:nvSpPr>
          <p:cNvPr id="7" name="TextBox 6">
            <a:extLst>
              <a:ext uri="{FF2B5EF4-FFF2-40B4-BE49-F238E27FC236}">
                <a16:creationId xmlns:a16="http://schemas.microsoft.com/office/drawing/2014/main" id="{67F45FCF-D0EC-48A9-BC80-C090D7F544F0}"/>
              </a:ext>
            </a:extLst>
          </p:cNvPr>
          <p:cNvSpPr txBox="1"/>
          <p:nvPr/>
        </p:nvSpPr>
        <p:spPr>
          <a:xfrm>
            <a:off x="1237592" y="2695018"/>
            <a:ext cx="9003688" cy="646331"/>
          </a:xfrm>
          <a:prstGeom prst="rect">
            <a:avLst/>
          </a:prstGeom>
          <a:noFill/>
        </p:spPr>
        <p:txBody>
          <a:bodyPr wrap="square" rtlCol="0">
            <a:spAutoFit/>
          </a:bodyPr>
          <a:lstStyle/>
          <a:p>
            <a:r>
              <a:rPr lang="ru-RU" dirty="0"/>
              <a:t>Тема: Опыт и особенности российского парламентаризма в начале  ХХ в. Деятельность </a:t>
            </a:r>
            <a:r>
              <a:rPr lang="en-US" dirty="0"/>
              <a:t>I-IV</a:t>
            </a:r>
            <a:r>
              <a:rPr lang="en-001" dirty="0"/>
              <a:t> </a:t>
            </a:r>
            <a:r>
              <a:rPr lang="ru-RU" dirty="0"/>
              <a:t>Государственных Дум.</a:t>
            </a:r>
          </a:p>
        </p:txBody>
      </p:sp>
      <p:sp>
        <p:nvSpPr>
          <p:cNvPr id="8" name="TextBox 7">
            <a:extLst>
              <a:ext uri="{FF2B5EF4-FFF2-40B4-BE49-F238E27FC236}">
                <a16:creationId xmlns:a16="http://schemas.microsoft.com/office/drawing/2014/main" id="{E68FAE95-8A85-40CE-933E-DD462446559B}"/>
              </a:ext>
            </a:extLst>
          </p:cNvPr>
          <p:cNvSpPr txBox="1"/>
          <p:nvPr/>
        </p:nvSpPr>
        <p:spPr>
          <a:xfrm>
            <a:off x="7709338" y="4162982"/>
            <a:ext cx="4217276" cy="1244589"/>
          </a:xfrm>
          <a:prstGeom prst="rect">
            <a:avLst/>
          </a:prstGeom>
          <a:noFill/>
        </p:spPr>
        <p:txBody>
          <a:bodyPr wrap="square" rtlCol="0">
            <a:spAutoFit/>
          </a:bodyPr>
          <a:lstStyle/>
          <a:p>
            <a:r>
              <a:rPr lang="ru-RU" dirty="0"/>
              <a:t>Преподаватель: Крайнов Григорий Никандрович</a:t>
            </a:r>
          </a:p>
          <a:p>
            <a:r>
              <a:rPr lang="ru-RU" dirty="0"/>
              <a:t>Выполнил: студент группы ЭБИ-113 Эрлингас Илья Дмитриевич</a:t>
            </a:r>
          </a:p>
        </p:txBody>
      </p:sp>
    </p:spTree>
    <p:extLst>
      <p:ext uri="{BB962C8B-B14F-4D97-AF65-F5344CB8AC3E}">
        <p14:creationId xmlns:p14="http://schemas.microsoft.com/office/powerpoint/2010/main" val="47169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672F5D-843F-473D-BF35-CF9916DCB070}"/>
              </a:ext>
            </a:extLst>
          </p:cNvPr>
          <p:cNvSpPr>
            <a:spLocks noGrp="1"/>
          </p:cNvSpPr>
          <p:nvPr>
            <p:ph type="title"/>
          </p:nvPr>
        </p:nvSpPr>
        <p:spPr>
          <a:xfrm>
            <a:off x="285750" y="86710"/>
            <a:ext cx="10507435" cy="333751"/>
          </a:xfrm>
        </p:spPr>
        <p:txBody>
          <a:bodyPr>
            <a:normAutofit fontScale="90000"/>
          </a:bodyPr>
          <a:lstStyle/>
          <a:p>
            <a:r>
              <a:rPr lang="ru-RU" sz="2400" dirty="0">
                <a:latin typeface="Times New Roman" panose="02020603050405020304" pitchFamily="18" charset="0"/>
                <a:cs typeface="Times New Roman" panose="02020603050405020304" pitchFamily="18" charset="0"/>
              </a:rPr>
              <a:t>Социально-политические условия появления</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Государственной думы, эволюция ее статуса</a:t>
            </a:r>
            <a:endParaRPr lang="en-001" sz="24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2553E3A7-7B57-4D2B-9799-0B1ECB3B7540}"/>
              </a:ext>
            </a:extLst>
          </p:cNvPr>
          <p:cNvSpPr>
            <a:spLocks noGrp="1"/>
          </p:cNvSpPr>
          <p:nvPr>
            <p:ph idx="1"/>
          </p:nvPr>
        </p:nvSpPr>
        <p:spPr>
          <a:xfrm>
            <a:off x="307428" y="835572"/>
            <a:ext cx="5232040" cy="5935718"/>
          </a:xfrm>
        </p:spPr>
        <p:txBody>
          <a:bodyPr>
            <a:normAutofit fontScale="92500" lnSpcReduction="10000"/>
          </a:bodyPr>
          <a:lstStyle/>
          <a:p>
            <a:pPr algn="just"/>
            <a:r>
              <a:rPr lang="ru-RU" dirty="0">
                <a:latin typeface="Times New Roman" panose="02020603050405020304" pitchFamily="18" charset="0"/>
                <a:cs typeface="Times New Roman" panose="02020603050405020304" pitchFamily="18" charset="0"/>
              </a:rPr>
              <a:t>Первая революция в России, начавшаяся 9 января 1905 г., ускорила движение страны к конституционному строю. 18 февраля 1905 г. Николай II подписал рескрипт на имя министра внутренних дел А.Г. Булыгина. В этом официальном документе содержалось намерение императора привлечь к участию в подготовке законов представителей различных слоев, избранных народом. Главе МВД поручалось созвать совещание, на котором предполагалось обсудить меры по реализации данной идеи. После рассмотрения составленного проекта в узких правительственных кругах он был вынесен на обсуждение так называемого Особого совещания в летней резиденции царя, Петергофе. Это совещание проходило под председательством Николая II в июле 1905 г. По составу участников оно выходило за рамки исключительно бюрократического мероприятия.</a:t>
            </a:r>
            <a:endParaRPr lang="en-001"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70D4CA32-E1DF-4DB7-910D-6B6BDA5585E7}"/>
              </a:ext>
            </a:extLst>
          </p:cNvPr>
          <p:cNvPicPr>
            <a:picLocks noChangeAspect="1"/>
          </p:cNvPicPr>
          <p:nvPr/>
        </p:nvPicPr>
        <p:blipFill>
          <a:blip r:embed="rId2"/>
          <a:stretch>
            <a:fillRect/>
          </a:stretch>
        </p:blipFill>
        <p:spPr>
          <a:xfrm>
            <a:off x="5947683" y="2223985"/>
            <a:ext cx="5054228" cy="3158892"/>
          </a:xfrm>
          <a:prstGeom prst="rect">
            <a:avLst/>
          </a:prstGeom>
        </p:spPr>
      </p:pic>
    </p:spTree>
    <p:extLst>
      <p:ext uri="{BB962C8B-B14F-4D97-AF65-F5344CB8AC3E}">
        <p14:creationId xmlns:p14="http://schemas.microsoft.com/office/powerpoint/2010/main" val="3614161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DC66E6-8F79-4223-8BCE-A92A4EE93446}"/>
              </a:ext>
            </a:extLst>
          </p:cNvPr>
          <p:cNvSpPr>
            <a:spLocks noGrp="1"/>
          </p:cNvSpPr>
          <p:nvPr>
            <p:ph type="title"/>
          </p:nvPr>
        </p:nvSpPr>
        <p:spPr>
          <a:xfrm>
            <a:off x="2951307" y="80237"/>
            <a:ext cx="5216489" cy="597626"/>
          </a:xfrm>
        </p:spPr>
        <p:txBody>
          <a:bodyPr>
            <a:normAutofit fontScale="90000"/>
          </a:bodyPr>
          <a:lstStyle/>
          <a:p>
            <a:r>
              <a:rPr lang="en-US" i="0" dirty="0">
                <a:solidFill>
                  <a:srgbClr val="000000"/>
                </a:solidFill>
                <a:effectLst/>
                <a:latin typeface="Times New Roman" panose="02020603050405020304" pitchFamily="18" charset="0"/>
                <a:cs typeface="Times New Roman" panose="02020603050405020304" pitchFamily="18" charset="0"/>
              </a:rPr>
              <a:t>I </a:t>
            </a:r>
            <a:r>
              <a:rPr lang="ru-RU" i="0" dirty="0">
                <a:solidFill>
                  <a:srgbClr val="000000"/>
                </a:solidFill>
                <a:effectLst/>
                <a:latin typeface="Times New Roman" panose="02020603050405020304" pitchFamily="18" charset="0"/>
                <a:cs typeface="Times New Roman" panose="02020603050405020304" pitchFamily="18" charset="0"/>
              </a:rPr>
              <a:t>Государственная дума</a:t>
            </a:r>
            <a:endParaRPr lang="en-001"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D6A8AD23-33E4-4279-8B5D-0121440DD1E6}"/>
              </a:ext>
            </a:extLst>
          </p:cNvPr>
          <p:cNvSpPr>
            <a:spLocks noGrp="1"/>
          </p:cNvSpPr>
          <p:nvPr>
            <p:ph idx="1"/>
          </p:nvPr>
        </p:nvSpPr>
        <p:spPr>
          <a:xfrm>
            <a:off x="53556" y="677863"/>
            <a:ext cx="8248991" cy="6099900"/>
          </a:xfrm>
        </p:spPr>
        <p:txBody>
          <a:bodyPr>
            <a:normAutofit fontScale="55000" lnSpcReduction="20000"/>
          </a:bodyPr>
          <a:lstStyle/>
          <a:p>
            <a:r>
              <a:rPr lang="ru-RU" dirty="0">
                <a:latin typeface="Times New Roman" panose="02020603050405020304" pitchFamily="18" charset="0"/>
                <a:cs typeface="Times New Roman" panose="02020603050405020304" pitchFamily="18" charset="0"/>
              </a:rPr>
              <a:t>6 апреля 1906 г. начала свою работу I Государственная дума. Была легализована деятельность профсоюзов. Вместе с тем революция и общественная активность продолжались. Оппозиционно настроенная к самодержавию I Государственная дума была распущена. В знак протеста 182 депутата, представлявшие партии социалистической и либеральной ориентации, собрались в г. Выборге и приняли воззвание к населению России, в котором призывали к акциям гражданского неповиновения. В июле 1906 г. произошли восстания моряков в Свеаборге, Кронштадте и Ревеле. Не прекратились и крестьянские волнения. Будоражили общество террористические действия эсеровских боевиков, осуществивших громкое покушение на жизнь премьер-министра П.А. Столыпина. Для ускорения судопроизводства по делам о терроризме были введены военно-полевые суды.</a:t>
            </a:r>
          </a:p>
          <a:p>
            <a:r>
              <a:rPr lang="ru-RU" dirty="0">
                <a:latin typeface="Times New Roman" panose="02020603050405020304" pitchFamily="18" charset="0"/>
                <a:cs typeface="Times New Roman" panose="02020603050405020304" pitchFamily="18" charset="0"/>
              </a:rPr>
              <a:t>Существенных успехов на выборах добились кадеты, получившие более 1/3 всех мандатов. Упиравшие на возможность решения наболевших проблем российской действительности мирным, парламентским путем, кадеты смогли добиться гегемонии в массовом движении благодаря тем надеждам, которые широкие слои населения связывали с Государственной думой. Значительную по численности фракцию в Думе образовали трудовики, в рядах которых оказались преимущественно крестьянские депутаты, выступившие в ходе выборов с позиций «левее кадетов». Социал-демократы (на IV съезде РСДРП в апреле 1906 г. произошло объединение большевиков и меньшевиков) бойкотировали выборы в Думу. Эта тактика, успехом не увенчалась и сорвать созыв Государственной думы не удалось. Крайне правые партии в Думе мест не получили. Октябристам же удалось провести только 13 депутатов.</a:t>
            </a:r>
          </a:p>
          <a:p>
            <a:r>
              <a:rPr lang="ru-RU" dirty="0">
                <a:latin typeface="Times New Roman" panose="02020603050405020304" pitchFamily="18" charset="0"/>
                <a:cs typeface="Times New Roman" panose="02020603050405020304" pitchFamily="18" charset="0"/>
              </a:rPr>
              <a:t>В целом итоги выборов, давших леволиберальную по составу Думу, вызвали беспокойство в верхах. Накануне созыва Думы С. Ю. Витте и большая часть членов его правительства подали в отставку. Новый кабинет возглавил И.Л.</a:t>
            </a:r>
            <a:r>
              <a:rPr lang="en-00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Горемыкин, пользовавшийся репутацией крайнего консерватора. Такую же репутацию имели и многие другие новые министры.</a:t>
            </a:r>
          </a:p>
          <a:p>
            <a:r>
              <a:rPr lang="ru-RU" dirty="0">
                <a:latin typeface="Times New Roman" panose="02020603050405020304" pitchFamily="18" charset="0"/>
                <a:cs typeface="Times New Roman" panose="02020603050405020304" pitchFamily="18" charset="0"/>
              </a:rPr>
              <a:t>Торжественное открытие I Государственной думы состоялось 27 апреля 1906 г. Ужиться с ней самодержавие, однако, не смогло. Попытки кадетов убедить правящие круги пойти на превращение Российской империи в «обычную» конституционную монархию, в частности, сделать министров ответственными перед Государственной думой, успехом не увенчались. Расценив действия депутатов как посягательство на прерогативы короны, правительство И.Л.</a:t>
            </a:r>
            <a:r>
              <a:rPr lang="en-00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Горемыкина вступило в конфронтацию с Государственной думой. Некоторые представители придворно-бюрократических сфер выступали, впрочем, за сотрудничество с кадетами. Влиятельнейший неофициальный советник Николая II дворцовый комендант Д.Ф.</a:t>
            </a:r>
            <a:r>
              <a:rPr lang="en-00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Трепов высказывался даже за формирование кадетского правительства и вел на этот счет переговоры с П.Н.</a:t>
            </a:r>
            <a:r>
              <a:rPr lang="en-00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Милюковым. Некоторые сановники считали целесообразным создание коалиционного (полукадетского, полубюрократического) кабинета. Вокруг всех этих планов в июне 1906 г. разыгрывались хитроумные политические интриги.</a:t>
            </a:r>
          </a:p>
          <a:p>
            <a:r>
              <a:rPr lang="ru-RU" dirty="0">
                <a:latin typeface="Times New Roman" panose="02020603050405020304" pitchFamily="18" charset="0"/>
                <a:cs typeface="Times New Roman" panose="02020603050405020304" pitchFamily="18" charset="0"/>
              </a:rPr>
              <a:t>Важнейшее место в ряду проблем, обсуждавшиеся I Государственной думой, занимал аграрный вопрос. Кадеты подготовили так называемый законопроект 42-х, составленный в соответствии с их аграрной программой. За постепенную национализацию земли и введение уравнительно-трудового землепользования ратовали трудовики (законопроект 104-х). Законопроект 33-х, правда, отвергнутый Думой без обсуждения, предусматривал немедленное и полное уничтожение частной собственности на землю. В целом характер аграрных прений в Думе вызывал недовольство правящих кругов.</a:t>
            </a:r>
          </a:p>
          <a:p>
            <a:r>
              <a:rPr lang="ru-RU" dirty="0">
                <a:latin typeface="Times New Roman" panose="02020603050405020304" pitchFamily="18" charset="0"/>
                <a:cs typeface="Times New Roman" panose="02020603050405020304" pitchFamily="18" charset="0"/>
              </a:rPr>
              <a:t>В конечном счете после долгих колебаний в верхах возобладала точка зрения сторонников разгона Думы. Резкие разногласия между царским правительством и Думой с первых дней ее существования, отказ исполнительного органа подчиняться законодательному в конечном итоге закончились роспуском I Государственной думы. 9 июля 1906 г. I Государственная дума была распущена. Часть депутатов, переехав в Выборг, обратилась к народу с Манифестом, который призывал население ответить на роспуск Думы отказом платить налоги, давать новобранцев на службу в армию. Роспуск I Государственной думы прошел сравнительно спокойно. Одновременно в отставку ушел и И.Д.</a:t>
            </a:r>
            <a:r>
              <a:rPr lang="en-00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Горемыкин. Новым главой правительства Николай II назначил П.А.</a:t>
            </a:r>
            <a:r>
              <a:rPr lang="en-00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Столыпина, занимавшего с апреля 1906 г. пост министра внутренних дел.</a:t>
            </a:r>
            <a:endParaRPr lang="en-001" dirty="0">
              <a:latin typeface="Times New Roman" panose="02020603050405020304" pitchFamily="18" charset="0"/>
              <a:cs typeface="Times New Roman" panose="02020603050405020304" pitchFamily="18" charset="0"/>
            </a:endParaRPr>
          </a:p>
        </p:txBody>
      </p:sp>
      <p:pic>
        <p:nvPicPr>
          <p:cNvPr id="4" name="Рисунок 3">
            <a:extLst>
              <a:ext uri="{FF2B5EF4-FFF2-40B4-BE49-F238E27FC236}">
                <a16:creationId xmlns:a16="http://schemas.microsoft.com/office/drawing/2014/main" id="{223AA886-4C09-4257-B110-4237C87C16FD}"/>
              </a:ext>
            </a:extLst>
          </p:cNvPr>
          <p:cNvPicPr>
            <a:picLocks noChangeAspect="1"/>
          </p:cNvPicPr>
          <p:nvPr/>
        </p:nvPicPr>
        <p:blipFill>
          <a:blip r:embed="rId2"/>
          <a:stretch>
            <a:fillRect/>
          </a:stretch>
        </p:blipFill>
        <p:spPr>
          <a:xfrm>
            <a:off x="8302548" y="2312255"/>
            <a:ext cx="3835895" cy="2157691"/>
          </a:xfrm>
          <a:prstGeom prst="rect">
            <a:avLst/>
          </a:prstGeom>
        </p:spPr>
      </p:pic>
    </p:spTree>
    <p:extLst>
      <p:ext uri="{BB962C8B-B14F-4D97-AF65-F5344CB8AC3E}">
        <p14:creationId xmlns:p14="http://schemas.microsoft.com/office/powerpoint/2010/main" val="27455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DB880C-AF7E-4F85-A84B-464322B687E0}"/>
              </a:ext>
            </a:extLst>
          </p:cNvPr>
          <p:cNvSpPr>
            <a:spLocks noGrp="1"/>
          </p:cNvSpPr>
          <p:nvPr>
            <p:ph type="title"/>
          </p:nvPr>
        </p:nvSpPr>
        <p:spPr>
          <a:xfrm>
            <a:off x="2492066" y="124912"/>
            <a:ext cx="6134972" cy="646611"/>
          </a:xfrm>
        </p:spPr>
        <p:txBody>
          <a:bodyPr>
            <a:normAutofit fontScale="90000"/>
          </a:bodyPr>
          <a:lstStyle/>
          <a:p>
            <a:r>
              <a:rPr lang="en-US" dirty="0"/>
              <a:t>II </a:t>
            </a:r>
            <a:r>
              <a:rPr lang="ru-RU" dirty="0"/>
              <a:t>Государственная дума</a:t>
            </a:r>
            <a:endParaRPr lang="en-001" dirty="0"/>
          </a:p>
        </p:txBody>
      </p:sp>
      <p:sp>
        <p:nvSpPr>
          <p:cNvPr id="3" name="Объект 2">
            <a:extLst>
              <a:ext uri="{FF2B5EF4-FFF2-40B4-BE49-F238E27FC236}">
                <a16:creationId xmlns:a16="http://schemas.microsoft.com/office/drawing/2014/main" id="{55F80243-15DB-4455-8396-24DD66704873}"/>
              </a:ext>
            </a:extLst>
          </p:cNvPr>
          <p:cNvSpPr>
            <a:spLocks noGrp="1"/>
          </p:cNvSpPr>
          <p:nvPr>
            <p:ph idx="1"/>
          </p:nvPr>
        </p:nvSpPr>
        <p:spPr>
          <a:xfrm>
            <a:off x="126546" y="771524"/>
            <a:ext cx="11017704" cy="5961564"/>
          </a:xfrm>
        </p:spPr>
        <p:txBody>
          <a:bodyPr>
            <a:normAutofit fontScale="77500" lnSpcReduction="20000"/>
          </a:bodyPr>
          <a:lstStyle/>
          <a:p>
            <a:r>
              <a:rPr lang="ru-RU" dirty="0"/>
              <a:t>Самодержавие стремилось обеспечить приемлемый для себя состав новой Думы. Однако II Государственная дума (2 февраля — 2 июня 1907 г.) оказалась более левой, чем первая. Большинство депутатов принадлежали к трудовикам и кадетам.</a:t>
            </a:r>
          </a:p>
          <a:p>
            <a:r>
              <a:rPr lang="ru-RU" dirty="0"/>
              <a:t>Кадеты, чья деятельность в I Думе разочаровала широкие слои населения, потерпели на выборах тяжелое поражение, потеряв 80 мандатов. Значительно усилились правый и левый фланги. Довольно большую фракцию (65 человек) образовали социал-демократы, отказавшиеся от бойкота, 37 мест завоевали эсеры, 104 – трудовики. Правые партии и октябристы получили 54 мандата. В центре внимания II Думы, как и ее предшественницы, находился аграрный вопрос. Кадеты продолжали выступать за отчуждение части помещичьей земли и передачу ее крестьянам за выкуп. Крестьянские депутаты настаивали на национализации земли.</a:t>
            </a:r>
          </a:p>
          <a:p>
            <a:r>
              <a:rPr lang="ru-RU" dirty="0"/>
              <a:t>Избранная в начале 1907 г. II Государственная дума отказалась сотрудничать с правительством и прежде всего по аграрному вопросу. 1 июня 1907 г. П.А. Столыпин обвинил социал-демократические партии в намерении ниспровергнуть существующий строй. Николай II 3 июня 1907 г. своим указом распустил II Государственную думу и ввел новый избирательный закон, согласно которому квоты по выборам перераспределялись в пользу политических сил, лояльных к монархии. Это было определенным правовым нарушением манифеста 17 октября 1905 г. и основных законов Российской империи, поэтому революционный лагерь определил данное изменение как государственный переворот, что означало поражение революции 1905–1907 гг. В стране начала действовать так называемая третьеиюньская государственная система.</a:t>
            </a:r>
          </a:p>
          <a:p>
            <a:r>
              <a:rPr lang="ru-RU" dirty="0"/>
              <a:t>Почувствовав себя достаточно сильным, царское правительство перешло в наступление, и 3 июня 1907 г. царским манифестом была распущена II Государственная дума. По новому избирательному закону число выборщиков от помещиков и крупной буржуазии было значительно увеличено. Вследствие ограничений могли принять участие в выборах только 13% взрослого населения. </a:t>
            </a:r>
          </a:p>
          <a:p>
            <a:r>
              <a:rPr lang="ru-RU" dirty="0"/>
              <a:t>Одновременно появился новый избирательный закон, резко перераспределявший голоса избирателей в пользу помещиков и крупной буржуазии. Третьеиюньский государственный переворот (новое Положение о выборах в Думу в нарушение Основных законов было утверждено царем без санкции Думы и Государственного совета) означал поражение революции 1905-1907 гг.</a:t>
            </a:r>
            <a:endParaRPr lang="en-001" dirty="0"/>
          </a:p>
        </p:txBody>
      </p:sp>
    </p:spTree>
    <p:extLst>
      <p:ext uri="{BB962C8B-B14F-4D97-AF65-F5344CB8AC3E}">
        <p14:creationId xmlns:p14="http://schemas.microsoft.com/office/powerpoint/2010/main" val="3636466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59054D-C2FC-4AFB-9AC6-98068F804C77}"/>
              </a:ext>
            </a:extLst>
          </p:cNvPr>
          <p:cNvSpPr>
            <a:spLocks noGrp="1"/>
          </p:cNvSpPr>
          <p:nvPr>
            <p:ph type="title"/>
          </p:nvPr>
        </p:nvSpPr>
        <p:spPr>
          <a:xfrm>
            <a:off x="2416547" y="84319"/>
            <a:ext cx="6286010" cy="593544"/>
          </a:xfrm>
        </p:spPr>
        <p:txBody>
          <a:bodyPr>
            <a:normAutofit fontScale="90000"/>
          </a:bodyPr>
          <a:lstStyle/>
          <a:p>
            <a:r>
              <a:rPr lang="en-US" dirty="0"/>
              <a:t>III </a:t>
            </a:r>
            <a:r>
              <a:rPr lang="ru-RU" dirty="0"/>
              <a:t>Государственная дума</a:t>
            </a:r>
            <a:endParaRPr lang="en-001" dirty="0"/>
          </a:p>
        </p:txBody>
      </p:sp>
      <p:sp>
        <p:nvSpPr>
          <p:cNvPr id="3" name="Объект 2">
            <a:extLst>
              <a:ext uri="{FF2B5EF4-FFF2-40B4-BE49-F238E27FC236}">
                <a16:creationId xmlns:a16="http://schemas.microsoft.com/office/drawing/2014/main" id="{C0C54E69-764A-4FD9-A9FF-C3D15419C2B8}"/>
              </a:ext>
            </a:extLst>
          </p:cNvPr>
          <p:cNvSpPr>
            <a:spLocks noGrp="1"/>
          </p:cNvSpPr>
          <p:nvPr>
            <p:ph idx="1"/>
          </p:nvPr>
        </p:nvSpPr>
        <p:spPr>
          <a:xfrm>
            <a:off x="114299" y="677863"/>
            <a:ext cx="11066689" cy="6095817"/>
          </a:xfrm>
        </p:spPr>
        <p:txBody>
          <a:bodyPr>
            <a:normAutofit fontScale="55000" lnSpcReduction="20000"/>
          </a:bodyPr>
          <a:lstStyle/>
          <a:p>
            <a:r>
              <a:rPr lang="ru-RU" dirty="0"/>
              <a:t>Собравшаяся на первое заседание 1 ноября 1907 г. III Государственная дума (1 ноября 1907 г. — 9 июня 1912 г.) разительно отличалась от двух предыдущих по своему классовому, профессиональному и партийному составу. Фракция трудовиков насчитывала всего 14 депутатов, сильно сократилось число кадетов. Самую многочисленную фракцию составили октябристы — 154 депутата.</a:t>
            </a:r>
          </a:p>
          <a:p>
            <a:r>
              <a:rPr lang="ru-RU" dirty="0"/>
              <a:t>В январе 1912 г. Дума приняла закон о государственном страховании рабочих, распространяющийся только на фабрично-заводских и горнозаводских рабочих. Национальный вопрос постоянно поднимали русские шовинисты, выдвинувшие лозунг «Россия для русских».</a:t>
            </a:r>
          </a:p>
          <a:p>
            <a:r>
              <a:rPr lang="ru-RU" dirty="0"/>
              <a:t>Хотя дворянство сохраняло статус первого сословия империи, преобразования, осуществленные в 1905-1907 гг., открыли российской буржуазии более широкие возможности для воздействия на управление страной, чем это было раньше. Зримым воплощением третьеиюньской системы стала III Дума, собравшаяся осенью 1907 г. Благодаря новому закону о выборах в III Думе резко сократилось (по сравнению с первыми двумя) представительство левых партий (трудовики получили 13 мест, социал-демократы – 19). Самую крупную фракцию образовали октябристы, имевшие (вместе с примыкающими к ним) 154 мандата. Поддерживая курс П.А.</a:t>
            </a:r>
            <a:r>
              <a:rPr lang="en-001" dirty="0"/>
              <a:t> </a:t>
            </a:r>
            <a:r>
              <a:rPr lang="ru-RU" dirty="0"/>
              <a:t>Столыпина, они играли в Государственной думе роль правительственной партии. Кадеты смогли провести в Думу 54 депутата. Значительно укрепили свои позиции правые: группа из 51 депутата образовала фракцию крайних правых, а 96 мест имели умеренно правые и националисты, которые также стали опорой П.А.</a:t>
            </a:r>
            <a:r>
              <a:rPr lang="en-001" dirty="0"/>
              <a:t> </a:t>
            </a:r>
            <a:r>
              <a:rPr lang="ru-RU" dirty="0"/>
              <a:t>Столыпина.</a:t>
            </a:r>
          </a:p>
          <a:p>
            <a:r>
              <a:rPr lang="ru-RU" dirty="0"/>
              <a:t>Важнейшим оплотом оппозиции столыпинскому курсу справа стала общероссийская дворянская организация – Совет объединенного дворянства. Возникшая в 1906 г. и ревностно защищавшая интересы помещиков, эта организация обладала огромным политическим весом и оказывала сильное влияние на ход государственного управления, поскольку располагала обширными связями в придворно-бюрократическом мире и имела возможность информировать о своих пожеланиях самого императора. Противодействие планам П.А.</a:t>
            </a:r>
            <a:r>
              <a:rPr lang="en-001" dirty="0"/>
              <a:t> </a:t>
            </a:r>
            <a:r>
              <a:rPr lang="ru-RU" dirty="0"/>
              <a:t>Столыпина оказывал и Государственный совет, где тон задавали представители крайней реакции. Проектами вероисповедных реформ было недовольно высшее духовенство.</a:t>
            </a:r>
          </a:p>
          <a:p>
            <a:r>
              <a:rPr lang="ru-RU" dirty="0"/>
              <a:t>Раздражение правых вызвала и политика П.А.</a:t>
            </a:r>
            <a:r>
              <a:rPr lang="en-001" dirty="0"/>
              <a:t> </a:t>
            </a:r>
            <a:r>
              <a:rPr lang="ru-RU" dirty="0"/>
              <a:t>Столыпина в отношении Государственной думы. В консервативных кругах были сильны настроения в пользу ее ликвидации или превращения в законосовещательный орган, лишенный возможности (хоть в какой-то мере) ограничивать власть царя. Этим мыслям сочувствовал и Николай II. Опасавшиеся укоренения в России парламентских традиций консервативные круги были недовольны даже вполне лояльной III Думой и мечтали о более кардинальном, чем третьеиюньский, государственном перевороте. Между тем П.А.</a:t>
            </a:r>
            <a:r>
              <a:rPr lang="en-001" dirty="0"/>
              <a:t> </a:t>
            </a:r>
            <a:r>
              <a:rPr lang="ru-RU" dirty="0"/>
              <a:t>Столыпин считал необходимым сохранение Думы в качестве законодательного органа.</a:t>
            </a:r>
          </a:p>
          <a:p>
            <a:r>
              <a:rPr lang="ru-RU" dirty="0"/>
              <a:t>В 1907-1911 гг. шла острая борьба в верхах вокруг вопроса об ориентации правительственного курса, о судьбе столыпинской программы реформ, борьба, которая велась как открыто (в Думе, Государственном совете и пр.), так и закулисно (в придворных сферах). Своей кульминации эти конфликты достигали в 1909 и 1911 гг., во время так называемых первого и второго «министерских» кризисов, когда П.А.</a:t>
            </a:r>
            <a:r>
              <a:rPr lang="en-001" dirty="0"/>
              <a:t> </a:t>
            </a:r>
            <a:r>
              <a:rPr lang="ru-RU" dirty="0"/>
              <a:t>Столыпин дважды оказывался на грани отставки. Под давлением своих могущественных оппонентов П.А.</a:t>
            </a:r>
            <a:r>
              <a:rPr lang="en-001" dirty="0"/>
              <a:t> </a:t>
            </a:r>
            <a:r>
              <a:rPr lang="ru-RU" dirty="0"/>
              <a:t>Столыпин, который не мог опереться на достаточно влиятельные политические силы, вынужден был маневрировать, отказываясь от существенных частей собственной программы.</a:t>
            </a:r>
          </a:p>
          <a:p>
            <a:r>
              <a:rPr lang="ru-RU" dirty="0"/>
              <a:t>В конфликтах П.А.</a:t>
            </a:r>
            <a:r>
              <a:rPr lang="en-001" dirty="0"/>
              <a:t> </a:t>
            </a:r>
            <a:r>
              <a:rPr lang="ru-RU" dirty="0"/>
              <a:t>Столыпина с правыми Николай II в итоге поддержал противников главы правительства. Их взгляды были более близки царю, который, в частности, подозревал П.А.</a:t>
            </a:r>
            <a:r>
              <a:rPr lang="en-001" dirty="0"/>
              <a:t> </a:t>
            </a:r>
            <a:r>
              <a:rPr lang="ru-RU" dirty="0"/>
              <a:t>Столыпина в стремлении, опираясь на Думу, оттеснить монарха от руководства государственными делами. 1 сентября 1911 г. П.А.</a:t>
            </a:r>
            <a:r>
              <a:rPr lang="en-001" dirty="0"/>
              <a:t> </a:t>
            </a:r>
            <a:r>
              <a:rPr lang="ru-RU" dirty="0"/>
              <a:t>Столыпин, чьи позиции после второго «министерского» кризиса оказались существенно подорванными, был смертельно ранен в Киеве агентом охранки Д.Г.</a:t>
            </a:r>
            <a:r>
              <a:rPr lang="en-001" dirty="0"/>
              <a:t> </a:t>
            </a:r>
            <a:r>
              <a:rPr lang="ru-RU" dirty="0"/>
              <a:t>Богровым при обстоятельствах, не исключающих причастности к этому покушению высших чинов полиции.</a:t>
            </a:r>
            <a:endParaRPr lang="en-001" dirty="0"/>
          </a:p>
        </p:txBody>
      </p:sp>
    </p:spTree>
    <p:extLst>
      <p:ext uri="{BB962C8B-B14F-4D97-AF65-F5344CB8AC3E}">
        <p14:creationId xmlns:p14="http://schemas.microsoft.com/office/powerpoint/2010/main" val="1555776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D6B7D5-F24E-44F7-9D4A-572E455AAA56}"/>
              </a:ext>
            </a:extLst>
          </p:cNvPr>
          <p:cNvSpPr>
            <a:spLocks noGrp="1"/>
          </p:cNvSpPr>
          <p:nvPr>
            <p:ph type="title"/>
          </p:nvPr>
        </p:nvSpPr>
        <p:spPr>
          <a:xfrm>
            <a:off x="2115040" y="73478"/>
            <a:ext cx="6890167" cy="666704"/>
          </a:xfrm>
        </p:spPr>
        <p:txBody>
          <a:bodyPr>
            <a:normAutofit fontScale="90000"/>
          </a:bodyPr>
          <a:lstStyle/>
          <a:p>
            <a:r>
              <a:rPr lang="en-US" dirty="0"/>
              <a:t>IV </a:t>
            </a:r>
            <a:r>
              <a:rPr lang="ru-RU" dirty="0"/>
              <a:t>Государственная дума</a:t>
            </a:r>
            <a:endParaRPr lang="en-001" dirty="0"/>
          </a:p>
        </p:txBody>
      </p:sp>
      <p:sp>
        <p:nvSpPr>
          <p:cNvPr id="3" name="Объект 2">
            <a:extLst>
              <a:ext uri="{FF2B5EF4-FFF2-40B4-BE49-F238E27FC236}">
                <a16:creationId xmlns:a16="http://schemas.microsoft.com/office/drawing/2014/main" id="{10255FCE-E016-468F-A92E-D7427B5F64AD}"/>
              </a:ext>
            </a:extLst>
          </p:cNvPr>
          <p:cNvSpPr>
            <a:spLocks noGrp="1"/>
          </p:cNvSpPr>
          <p:nvPr>
            <p:ph idx="1"/>
          </p:nvPr>
        </p:nvSpPr>
        <p:spPr>
          <a:xfrm>
            <a:off x="130629" y="740182"/>
            <a:ext cx="10997292" cy="6044340"/>
          </a:xfrm>
        </p:spPr>
        <p:txBody>
          <a:bodyPr>
            <a:normAutofit fontScale="55000" lnSpcReduction="20000"/>
          </a:bodyPr>
          <a:lstStyle/>
          <a:p>
            <a:r>
              <a:rPr lang="ru-RU" dirty="0"/>
              <a:t>Выборы в IV Государственную думу (15 ноября 1912 г. — 6 октября 1917 г.) проходили осенью 1912 г. в условиях революционного подъема. Предвыборная кампания шла на фоне дискуссий — быть или не быть конституции? По своему партийному составу новая Дума мало отличалась от предыдущей. С началом первой мировой войны на заседаниях Думы стали рассматриваться проблемы войны, внешней политики.</a:t>
            </a:r>
          </a:p>
          <a:p>
            <a:r>
              <a:rPr lang="ru-RU" dirty="0"/>
              <a:t>Законопроекты сначала рассматривались думским совещанием, в комиссиях, на заседаниях Думы в трех чтениях. И только после утверждения проекта Государственным советом он приобретал силу закона. При таком порядке, хоть и обеспечивалась тщательная проработка законов, но утверждение их затягивалось иногда на годы. По бюджетным вопросам полномочия Думы не распространялись на статьи расходов по содержанию царского двора, на платежи по государственным долгам и обязательствам.</a:t>
            </a:r>
          </a:p>
          <a:p>
            <a:r>
              <a:rPr lang="ru-RU" dirty="0"/>
              <a:t>Существенное влияние на дальнейшее развитие внутриполитической ситуации в стране оказал расстрел мирного шествия рабочих Ленских золотых приисков 4 апреля 1912 г. (270 человек было убито, а 250 – ранено). В прокатившемся по городам России движении протеста участвовало около 300 тыс. рабочих. Широкого размаха достигли выступления, проходившие под политическими лозунгами. Число забастовщиков в 1912 г. составило примерно 1 млн. 463 тыс. человек. Еще более бурным был 1913 г., когда в стачках участвовало около 2 млн. рабочих. Размах движения, его активность, сочетание экономических и политических требований напоминали 1905 г.</a:t>
            </a:r>
          </a:p>
          <a:p>
            <a:r>
              <a:rPr lang="ru-RU" dirty="0"/>
              <a:t>В столь сложной обстановке осенью 1912 г. прошли выборы в IV Думу. По своему составу новая Дума мало отличалась от старой. Правда, октябристы потерпели на выборах серьезное поражение, лишившись около трети мандатов. Буржуазные круги, поддержавшие в свое время октябристов на выборах в III Думу, частично отошли от них, разочарованные неспособностью Союза 17 октября добиться от самодержавия желанных реформ. IV Дума в целом оказалась менее покладиста, чем ее предшественница. И либералы, и многие представители консервативного крыла в условиях роста массового движения в стране были едины в признании необходимости предотвращения революции путем реформ, по-разному, однако, представляя себе их суть и объем. Октябристско-националистские круги – прежняя опора П.А.</a:t>
            </a:r>
            <a:r>
              <a:rPr lang="en-001" dirty="0"/>
              <a:t> </a:t>
            </a:r>
            <a:r>
              <a:rPr lang="ru-RU" dirty="0"/>
              <a:t>Столыпина в Государственной думе – выступали за возвращение в том или ином варианте к программе покойного премьера. За более последовательные преобразования либерального толка ратовали кадеты и близкие к ним прогрессисты. При этом кадетское руководство все больше склонялось к мысли, что только массовое народное движение (его, впрочем, кадеты сами сильно опасались) способно заставить власть пойти на реформы.</a:t>
            </a:r>
          </a:p>
          <a:p>
            <a:r>
              <a:rPr lang="ru-RU" dirty="0"/>
              <a:t>Весьма ощутимым становился и разброд в верхах. Оппозиционные выступления в Думе стимулировали антидумские настроения в правящих кругах. Внутри Совета министров усиливались противоречия между сторонниками сотрудничества с «обществом» в лице его умеренных элементов и приверженцами жесткого курса. Председатель Совета министров В.Н.</a:t>
            </a:r>
            <a:r>
              <a:rPr lang="en-001" dirty="0"/>
              <a:t> </a:t>
            </a:r>
            <a:r>
              <a:rPr lang="ru-RU" dirty="0"/>
              <a:t>Коковцов, сменивший на этом посту П.А.</a:t>
            </a:r>
            <a:r>
              <a:rPr lang="en-001" dirty="0"/>
              <a:t> </a:t>
            </a:r>
            <a:r>
              <a:rPr lang="ru-RU" dirty="0"/>
              <a:t>Столыпина, казался крайним реакционерам чрезмерно либеральным, при всем том, что премьер никоим образом не собирался реанимировать столыпинскую программу реформ. Позиции правых в верхах значительно укрепились после назначения в 1912 г. министром внутренних дел Н.А.</a:t>
            </a:r>
            <a:r>
              <a:rPr lang="en-001" dirty="0"/>
              <a:t> </a:t>
            </a:r>
            <a:r>
              <a:rPr lang="ru-RU" dirty="0"/>
              <a:t>Маклакова, отличавшегося своими ультрамонархическими убеждениями. Осенью 1913 г. в Совете министров рассматривались планы государственного переворота, призванного превратить Думу в лишенное всякого влияния законосовещательное учреждение. В конце концов на этот шаг министры не решились, но сам факт обсуждения подобной перспективы являлся весьма симптоматичным. В начале 1914 г. В.Н.</a:t>
            </a:r>
            <a:r>
              <a:rPr lang="en-001" dirty="0"/>
              <a:t> </a:t>
            </a:r>
            <a:r>
              <a:rPr lang="ru-RU" dirty="0"/>
              <a:t>Коковцов был уволен в отставку. Его преемником стал И.Л.</a:t>
            </a:r>
            <a:r>
              <a:rPr lang="en-001" dirty="0"/>
              <a:t> </a:t>
            </a:r>
            <a:r>
              <a:rPr lang="ru-RU" dirty="0"/>
              <a:t>Горемыкин, чьи политические воззрения не претерпели каких-либо изменений со времени его пребывания главой правительства в 1906 г. Наиболее влиятельной фигурой в Совете министров являлся, однако, главноуправляющий землеустройством и земледелием А.В.</a:t>
            </a:r>
            <a:r>
              <a:rPr lang="en-001" dirty="0"/>
              <a:t> </a:t>
            </a:r>
            <a:r>
              <a:rPr lang="ru-RU" dirty="0"/>
              <a:t>Кривошеин. Мастер политической интриги, опытный и способный государственный деятель, А.В.</a:t>
            </a:r>
            <a:r>
              <a:rPr lang="en-001" dirty="0"/>
              <a:t> </a:t>
            </a:r>
            <a:r>
              <a:rPr lang="ru-RU" dirty="0"/>
              <a:t>Кривошеин был инициатором «нового курса», на реализацию которого он, после отставки В.Н.</a:t>
            </a:r>
            <a:r>
              <a:rPr lang="en-001" dirty="0"/>
              <a:t>  </a:t>
            </a:r>
            <a:r>
              <a:rPr lang="ru-RU" dirty="0"/>
              <a:t>Коковцова, получил согласие Николая II. «Новый курс» предусматривал улучшение отношений с Думой и внесение существенных корректив в экономическую политику самодержавия. А.В.</a:t>
            </a:r>
            <a:r>
              <a:rPr lang="en-001" dirty="0"/>
              <a:t> </a:t>
            </a:r>
            <a:r>
              <a:rPr lang="ru-RU" dirty="0"/>
              <a:t>Кривошеин выступал за увеличение капиталовложений в сельское хозяйство, усиление помощи выделяющимся из общины крестьянам и дворянству. </a:t>
            </a:r>
            <a:endParaRPr lang="en-001" dirty="0"/>
          </a:p>
        </p:txBody>
      </p:sp>
    </p:spTree>
    <p:extLst>
      <p:ext uri="{BB962C8B-B14F-4D97-AF65-F5344CB8AC3E}">
        <p14:creationId xmlns:p14="http://schemas.microsoft.com/office/powerpoint/2010/main" val="3330761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6C9F12-CDAD-4A54-86C8-DDD37D875BFC}"/>
              </a:ext>
            </a:extLst>
          </p:cNvPr>
          <p:cNvSpPr>
            <a:spLocks noGrp="1"/>
          </p:cNvSpPr>
          <p:nvPr>
            <p:ph type="title"/>
          </p:nvPr>
        </p:nvSpPr>
        <p:spPr>
          <a:xfrm>
            <a:off x="1893434" y="75927"/>
            <a:ext cx="8405132" cy="491490"/>
          </a:xfrm>
        </p:spPr>
        <p:txBody>
          <a:bodyPr>
            <a:normAutofit/>
          </a:bodyPr>
          <a:lstStyle/>
          <a:p>
            <a:r>
              <a:rPr lang="ru-RU" sz="2400" dirty="0"/>
              <a:t>Основные черты становления парламентаризма в России</a:t>
            </a:r>
            <a:endParaRPr lang="en-001" sz="2400" dirty="0"/>
          </a:p>
        </p:txBody>
      </p:sp>
      <p:sp>
        <p:nvSpPr>
          <p:cNvPr id="3" name="Объект 2">
            <a:extLst>
              <a:ext uri="{FF2B5EF4-FFF2-40B4-BE49-F238E27FC236}">
                <a16:creationId xmlns:a16="http://schemas.microsoft.com/office/drawing/2014/main" id="{58C26765-7BA6-413D-A18A-D602FB6E39BA}"/>
              </a:ext>
            </a:extLst>
          </p:cNvPr>
          <p:cNvSpPr>
            <a:spLocks noGrp="1"/>
          </p:cNvSpPr>
          <p:nvPr>
            <p:ph idx="1"/>
          </p:nvPr>
        </p:nvSpPr>
        <p:spPr>
          <a:xfrm>
            <a:off x="147447" y="661307"/>
            <a:ext cx="10670232" cy="5964011"/>
          </a:xfrm>
        </p:spPr>
        <p:txBody>
          <a:bodyPr>
            <a:normAutofit/>
          </a:bodyPr>
          <a:lstStyle/>
          <a:p>
            <a:r>
              <a:rPr lang="ru-RU" dirty="0"/>
              <a:t>Практическая деятельность парламента в Российской империи обладала рядом особенностей. Основными чертами становления парламентаризма в России начала XX в. явились:</a:t>
            </a:r>
          </a:p>
          <a:p>
            <a:pPr lvl="1"/>
            <a:r>
              <a:rPr lang="ru-RU" dirty="0"/>
              <a:t>1) запоздалый характер создания учреждений парламентского типа;</a:t>
            </a:r>
          </a:p>
          <a:p>
            <a:pPr lvl="1"/>
            <a:r>
              <a:rPr lang="ru-RU" dirty="0"/>
              <a:t>2) революционная подоплёка их учреждения;</a:t>
            </a:r>
          </a:p>
          <a:p>
            <a:pPr lvl="1"/>
            <a:r>
              <a:rPr lang="ru-RU" dirty="0"/>
              <a:t>3) завышенные надежды и ожидания в их отношении со стороны общественности;</a:t>
            </a:r>
          </a:p>
          <a:p>
            <a:pPr lvl="1"/>
            <a:r>
              <a:rPr lang="ru-RU" dirty="0"/>
              <a:t>4) конфронтационный стиль взаимодействия законодательной и исполнительной ветвей власти;</a:t>
            </a:r>
          </a:p>
          <a:p>
            <a:pPr lvl="1"/>
            <a:r>
              <a:rPr lang="ru-RU" dirty="0"/>
              <a:t>5) доминирование главы государства как обладателя «верховной самодержавной власти»;</a:t>
            </a:r>
          </a:p>
          <a:p>
            <a:pPr lvl="1"/>
            <a:r>
              <a:rPr lang="ru-RU" dirty="0"/>
              <a:t>6) приобретение опыта взаимодействия двух палат парламента;</a:t>
            </a:r>
          </a:p>
          <a:p>
            <a:pPr lvl="1"/>
            <a:r>
              <a:rPr lang="ru-RU" dirty="0"/>
              <a:t>7) дискриминационный характер избирательного законодательства.</a:t>
            </a:r>
          </a:p>
          <a:p>
            <a:r>
              <a:rPr lang="ru-RU" dirty="0"/>
              <a:t>Бесспорно, за столь непродолжительный период Россия не успела стать парламентарным государством в классическом понимании этого термина. Тем не менее </a:t>
            </a:r>
            <a:r>
              <a:rPr lang="ru-RU" dirty="0" err="1"/>
              <a:t>пройденный</a:t>
            </a:r>
            <a:r>
              <a:rPr lang="ru-RU" dirty="0"/>
              <a:t> этап становления парламентаризма в начале XX века, пусть не всегда удачный, конфронтационный, сложный, является весьма важным и поучительным.</a:t>
            </a:r>
            <a:endParaRPr lang="en-001" dirty="0"/>
          </a:p>
          <a:p>
            <a:endParaRPr lang="en-001" dirty="0"/>
          </a:p>
        </p:txBody>
      </p:sp>
    </p:spTree>
    <p:extLst>
      <p:ext uri="{BB962C8B-B14F-4D97-AF65-F5344CB8AC3E}">
        <p14:creationId xmlns:p14="http://schemas.microsoft.com/office/powerpoint/2010/main" val="158617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88FD1F5-46D4-4EC7-B0DE-695D1A68559D}"/>
              </a:ext>
            </a:extLst>
          </p:cNvPr>
          <p:cNvSpPr>
            <a:spLocks noGrp="1"/>
          </p:cNvSpPr>
          <p:nvPr>
            <p:ph idx="1"/>
          </p:nvPr>
        </p:nvSpPr>
        <p:spPr>
          <a:xfrm>
            <a:off x="73479" y="65315"/>
            <a:ext cx="11213646" cy="5661932"/>
          </a:xfrm>
        </p:spPr>
        <p:txBody>
          <a:bodyPr>
            <a:normAutofit fontScale="92500" lnSpcReduction="10000"/>
          </a:bodyPr>
          <a:lstStyle/>
          <a:p>
            <a:r>
              <a:rPr lang="ru-RU" dirty="0"/>
              <a:t>Сотрудничества с Думой не получилось. Благожелательное отношение к ней, демонстрировавшийся первоначально кабинетом, скоро сменилось линией на мелочное ущемление думских прерогатив, что создало основу для новых конфликтов между властью и «обществом». С другой стороны, еще до начала войны выявилась неспособность финансового ведомства добиться заметного увеличения государственных вложений в сельское хозяйство или привлечения туда частного капитала.</a:t>
            </a:r>
          </a:p>
          <a:p>
            <a:r>
              <a:rPr lang="ru-RU" dirty="0"/>
              <a:t>Реформы, проведенные в стране под воздействием революции 1905–1907 гг., оказались запоздалыми и были возможны только в тех рамках, на которые соглашалось самодержавие или на которые вынуждал народ. В связи с этим в общественном сознании стало формироваться представление о том, что революционное давление на власть становилось предпочтительным средством политической борьбы в России.</a:t>
            </a:r>
          </a:p>
          <a:p>
            <a:r>
              <a:rPr lang="ru-RU" dirty="0"/>
              <a:t>Оценивая первый опыт российского парламентаризма, необходимо отметить, что деятельность Думы была далека от совершенства. Она сковывалась антидемократическими нормами, регулирующими порядок ее работы, и столь же антидемократическим законом о выборах. Тем не менее Дума стала центром легальной политической борьбы, а утвердившийся в ней открытый и гласный порядок обсуждения и принятия законов, контроль, хотя и усеченный, за государственными финансами и действиями властей — все это способствовало политическому просвещению народа, росту его политической активности, развитию традиций демократического решения важнейших государственных вопросов.</a:t>
            </a:r>
          </a:p>
        </p:txBody>
      </p:sp>
    </p:spTree>
    <p:extLst>
      <p:ext uri="{BB962C8B-B14F-4D97-AF65-F5344CB8AC3E}">
        <p14:creationId xmlns:p14="http://schemas.microsoft.com/office/powerpoint/2010/main" val="3701853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021899-4923-4A4C-B0B4-F768A81405EA}"/>
              </a:ext>
            </a:extLst>
          </p:cNvPr>
          <p:cNvSpPr>
            <a:spLocks noGrp="1"/>
          </p:cNvSpPr>
          <p:nvPr>
            <p:ph type="title"/>
          </p:nvPr>
        </p:nvSpPr>
        <p:spPr/>
        <p:txBody>
          <a:bodyPr/>
          <a:lstStyle/>
          <a:p>
            <a:r>
              <a:rPr lang="ru-RU" dirty="0"/>
              <a:t>Источники</a:t>
            </a:r>
            <a:endParaRPr lang="en-001" dirty="0"/>
          </a:p>
        </p:txBody>
      </p:sp>
      <p:sp>
        <p:nvSpPr>
          <p:cNvPr id="3" name="Объект 2">
            <a:extLst>
              <a:ext uri="{FF2B5EF4-FFF2-40B4-BE49-F238E27FC236}">
                <a16:creationId xmlns:a16="http://schemas.microsoft.com/office/drawing/2014/main" id="{EADC553A-D7E3-41B1-9C5A-8E18D9304C67}"/>
              </a:ext>
            </a:extLst>
          </p:cNvPr>
          <p:cNvSpPr>
            <a:spLocks noGrp="1"/>
          </p:cNvSpPr>
          <p:nvPr>
            <p:ph idx="1"/>
          </p:nvPr>
        </p:nvSpPr>
        <p:spPr/>
        <p:txBody>
          <a:bodyPr/>
          <a:lstStyle/>
          <a:p>
            <a:r>
              <a:rPr lang="ru-RU" dirty="0"/>
              <a:t>1. Научная статья </a:t>
            </a:r>
            <a:r>
              <a:rPr lang="ru-RU" b="0" i="0" dirty="0">
                <a:solidFill>
                  <a:srgbClr val="000000"/>
                </a:solidFill>
                <a:effectLst/>
                <a:latin typeface="REG"/>
              </a:rPr>
              <a:t>﻿А.В. Бойко ПАРЛАМЕНТАРИЗМ В РОССИИ НАЧАЛА ХХ ВЕКА</a:t>
            </a:r>
          </a:p>
          <a:p>
            <a:r>
              <a:rPr lang="ru-RU" dirty="0">
                <a:solidFill>
                  <a:srgbClr val="000000"/>
                </a:solidFill>
                <a:latin typeface="REG"/>
              </a:rPr>
              <a:t>2. СТАНОВЛЕНИЕ РОССИЙСКОГО ПАРЛАМЕНТАРИЗМА В НАЧАЛЕ XX ВЕКА, Ю.П. Родионов</a:t>
            </a:r>
          </a:p>
        </p:txBody>
      </p:sp>
    </p:spTree>
    <p:extLst>
      <p:ext uri="{BB962C8B-B14F-4D97-AF65-F5344CB8AC3E}">
        <p14:creationId xmlns:p14="http://schemas.microsoft.com/office/powerpoint/2010/main" val="1923595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Сланец</Template>
  <TotalTime>344</TotalTime>
  <Words>2947</Words>
  <Application>Microsoft Office PowerPoint</Application>
  <PresentationFormat>Широкоэкранный</PresentationFormat>
  <Paragraphs>51</Paragraphs>
  <Slides>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Calisto MT</vt:lpstr>
      <vt:lpstr>REG</vt:lpstr>
      <vt:lpstr>Times New Roman</vt:lpstr>
      <vt:lpstr>Wingdings 2</vt:lpstr>
      <vt:lpstr>Сланец</vt:lpstr>
      <vt:lpstr>Презентация PowerPoint</vt:lpstr>
      <vt:lpstr>Социально-политические условия появления. Государственной думы, эволюция ее статуса</vt:lpstr>
      <vt:lpstr>I Государственная дума</vt:lpstr>
      <vt:lpstr>II Государственная дума</vt:lpstr>
      <vt:lpstr>III Государственная дума</vt:lpstr>
      <vt:lpstr>IV Государственная дума</vt:lpstr>
      <vt:lpstr>Основные черты становления парламентаризма в России</vt:lpstr>
      <vt:lpstr>Презентация PowerPoint</vt:lpstr>
      <vt:lpstr>Источники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Эрлингас Илья Дмитриевич</dc:creator>
  <cp:lastModifiedBy>Эрлингас Илья Дмитриевич</cp:lastModifiedBy>
  <cp:revision>20</cp:revision>
  <dcterms:created xsi:type="dcterms:W3CDTF">2020-11-16T08:30:45Z</dcterms:created>
  <dcterms:modified xsi:type="dcterms:W3CDTF">2020-11-30T15:47:59Z</dcterms:modified>
</cp:coreProperties>
</file>