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T Sans"/>
      <p:regular r:id="rId12"/>
      <p:bold r:id="rId13"/>
      <p:italic r:id="rId14"/>
      <p:boldItalic r:id="rId15"/>
    </p:embeddedFont>
    <p:embeddedFont>
      <p:font typeface="Exo"/>
      <p:regular r:id="rId16"/>
      <p:bold r:id="rId17"/>
      <p:italic r:id="rId18"/>
      <p:boldItalic r:id="rId19"/>
    </p:embeddedFont>
    <p:embeddedFont>
      <p:font typeface="Exo SemiBold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xoSemiBold-regular.fntdata"/><Relationship Id="rId11" Type="http://schemas.openxmlformats.org/officeDocument/2006/relationships/slide" Target="slides/slide6.xml"/><Relationship Id="rId22" Type="http://schemas.openxmlformats.org/officeDocument/2006/relationships/font" Target="fonts/ExoSemiBold-italic.fntdata"/><Relationship Id="rId10" Type="http://schemas.openxmlformats.org/officeDocument/2006/relationships/slide" Target="slides/slide5.xml"/><Relationship Id="rId21" Type="http://schemas.openxmlformats.org/officeDocument/2006/relationships/font" Target="fonts/ExoSemiBold-bold.fntdata"/><Relationship Id="rId13" Type="http://schemas.openxmlformats.org/officeDocument/2006/relationships/font" Target="fonts/PTSans-bold.fntdata"/><Relationship Id="rId12" Type="http://schemas.openxmlformats.org/officeDocument/2006/relationships/font" Target="fonts/PTSans-regular.fntdata"/><Relationship Id="rId23" Type="http://schemas.openxmlformats.org/officeDocument/2006/relationships/font" Target="fonts/ExoSemiBold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-boldItalic.fntdata"/><Relationship Id="rId14" Type="http://schemas.openxmlformats.org/officeDocument/2006/relationships/font" Target="fonts/PTSans-italic.fntdata"/><Relationship Id="rId17" Type="http://schemas.openxmlformats.org/officeDocument/2006/relationships/font" Target="fonts/Exo-bold.fntdata"/><Relationship Id="rId16" Type="http://schemas.openxmlformats.org/officeDocument/2006/relationships/font" Target="fonts/Ex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Exo-boldItalic.fntdata"/><Relationship Id="rId6" Type="http://schemas.openxmlformats.org/officeDocument/2006/relationships/slide" Target="slides/slide1.xml"/><Relationship Id="rId18" Type="http://schemas.openxmlformats.org/officeDocument/2006/relationships/font" Target="fonts/Ex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b180653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b180653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9b1806532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9b1806532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9b1806532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9b1806532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9bd93b5b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9bd93b5b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c8859b9f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c8859b9f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Relationship Id="rId11" Type="http://schemas.openxmlformats.org/officeDocument/2006/relationships/image" Target="../media/image2.png"/><Relationship Id="rId10" Type="http://schemas.openxmlformats.org/officeDocument/2006/relationships/image" Target="../media/image9.png"/><Relationship Id="rId9" Type="http://schemas.openxmlformats.org/officeDocument/2006/relationships/image" Target="../media/image10.png"/><Relationship Id="rId5" Type="http://schemas.openxmlformats.org/officeDocument/2006/relationships/image" Target="../media/image17.png"/><Relationship Id="rId6" Type="http://schemas.openxmlformats.org/officeDocument/2006/relationships/image" Target="../media/image13.png"/><Relationship Id="rId7" Type="http://schemas.openxmlformats.org/officeDocument/2006/relationships/image" Target="../media/image6.png"/><Relationship Id="rId8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jp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791800"/>
            <a:ext cx="8520600" cy="100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Exo SemiBold"/>
                <a:ea typeface="Exo SemiBold"/>
                <a:cs typeface="Exo SemiBold"/>
                <a:sym typeface="Exo SemiBold"/>
              </a:rPr>
              <a:t>TD3-Arbres</a:t>
            </a:r>
            <a:endParaRPr>
              <a:latin typeface="Exo SemiBold"/>
              <a:ea typeface="Exo SemiBold"/>
              <a:cs typeface="Exo SemiBold"/>
              <a:sym typeface="Exo SemiBold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0" y="4350900"/>
            <a:ext cx="3044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PT Sans"/>
                <a:ea typeface="PT Sans"/>
                <a:cs typeface="PT Sans"/>
                <a:sym typeface="PT Sans"/>
              </a:rPr>
              <a:t>MOUAS Ilyan</a:t>
            </a:r>
            <a:endParaRPr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93461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/>
          <p:nvPr/>
        </p:nvSpPr>
        <p:spPr>
          <a:xfrm>
            <a:off x="1227900" y="2978775"/>
            <a:ext cx="286500" cy="273000"/>
          </a:xfrm>
          <a:prstGeom prst="rect">
            <a:avLst/>
          </a:prstGeom>
          <a:solidFill>
            <a:srgbClr val="3C78D8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" name="Google Shape;62;p14"/>
          <p:cNvCxnSpPr>
            <a:stCxn id="61" idx="0"/>
          </p:cNvCxnSpPr>
          <p:nvPr/>
        </p:nvCxnSpPr>
        <p:spPr>
          <a:xfrm rot="10800000">
            <a:off x="1159650" y="2746875"/>
            <a:ext cx="211500" cy="23190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14"/>
          <p:cNvSpPr/>
          <p:nvPr/>
        </p:nvSpPr>
        <p:spPr>
          <a:xfrm>
            <a:off x="6821625" y="3401725"/>
            <a:ext cx="491100" cy="3957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7096825" y="4138675"/>
            <a:ext cx="491100" cy="3957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i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7066875" y="4732225"/>
            <a:ext cx="491100" cy="3957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7587925" y="3401725"/>
            <a:ext cx="491100" cy="3957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b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8354225" y="3401725"/>
            <a:ext cx="491100" cy="3957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8354225" y="4024975"/>
            <a:ext cx="491100" cy="3957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7792625" y="4921225"/>
            <a:ext cx="286500" cy="273000"/>
          </a:xfrm>
          <a:prstGeom prst="rect">
            <a:avLst/>
          </a:prstGeom>
          <a:solidFill>
            <a:srgbClr val="3C78D8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8506625" y="4732225"/>
            <a:ext cx="286500" cy="273000"/>
          </a:xfrm>
          <a:prstGeom prst="rect">
            <a:avLst/>
          </a:prstGeom>
          <a:solidFill>
            <a:srgbClr val="3C78D8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" name="Google Shape;71;p14"/>
          <p:cNvCxnSpPr>
            <a:stCxn id="63" idx="1"/>
          </p:cNvCxnSpPr>
          <p:nvPr/>
        </p:nvCxnSpPr>
        <p:spPr>
          <a:xfrm rot="10800000">
            <a:off x="6589725" y="3456175"/>
            <a:ext cx="231900" cy="1434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4"/>
          <p:cNvCxnSpPr>
            <a:stCxn id="66" idx="1"/>
            <a:endCxn id="63" idx="3"/>
          </p:cNvCxnSpPr>
          <p:nvPr/>
        </p:nvCxnSpPr>
        <p:spPr>
          <a:xfrm rot="10800000">
            <a:off x="7312825" y="3599575"/>
            <a:ext cx="275100" cy="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4"/>
          <p:cNvCxnSpPr>
            <a:stCxn id="65" idx="0"/>
            <a:endCxn id="64" idx="2"/>
          </p:cNvCxnSpPr>
          <p:nvPr/>
        </p:nvCxnSpPr>
        <p:spPr>
          <a:xfrm flipH="1" rot="10800000">
            <a:off x="7312425" y="4534225"/>
            <a:ext cx="30000" cy="1980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4"/>
          <p:cNvCxnSpPr>
            <a:stCxn id="64" idx="0"/>
            <a:endCxn id="63" idx="2"/>
          </p:cNvCxnSpPr>
          <p:nvPr/>
        </p:nvCxnSpPr>
        <p:spPr>
          <a:xfrm rot="10800000">
            <a:off x="7067275" y="3797575"/>
            <a:ext cx="275100" cy="3411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4"/>
          <p:cNvCxnSpPr>
            <a:stCxn id="70" idx="0"/>
            <a:endCxn id="68" idx="2"/>
          </p:cNvCxnSpPr>
          <p:nvPr/>
        </p:nvCxnSpPr>
        <p:spPr>
          <a:xfrm rot="10800000">
            <a:off x="8599775" y="4420525"/>
            <a:ext cx="50100" cy="3117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4"/>
          <p:cNvCxnSpPr>
            <a:stCxn id="67" idx="1"/>
            <a:endCxn id="66" idx="3"/>
          </p:cNvCxnSpPr>
          <p:nvPr/>
        </p:nvCxnSpPr>
        <p:spPr>
          <a:xfrm rot="10800000">
            <a:off x="8079125" y="3599575"/>
            <a:ext cx="275100" cy="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4"/>
          <p:cNvCxnSpPr>
            <a:stCxn id="69" idx="1"/>
            <a:endCxn id="65" idx="3"/>
          </p:cNvCxnSpPr>
          <p:nvPr/>
        </p:nvCxnSpPr>
        <p:spPr>
          <a:xfrm rot="10800000">
            <a:off x="7558025" y="4929925"/>
            <a:ext cx="234600" cy="1278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4"/>
          <p:cNvCxnSpPr>
            <a:stCxn id="68" idx="0"/>
            <a:endCxn id="67" idx="2"/>
          </p:cNvCxnSpPr>
          <p:nvPr/>
        </p:nvCxnSpPr>
        <p:spPr>
          <a:xfrm rot="10800000">
            <a:off x="8599775" y="3797575"/>
            <a:ext cx="0" cy="2274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" name="Google Shape;79;p14"/>
          <p:cNvSpPr txBox="1"/>
          <p:nvPr/>
        </p:nvSpPr>
        <p:spPr>
          <a:xfrm>
            <a:off x="5457300" y="113700"/>
            <a:ext cx="3387900" cy="13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les mots sont de gauche à droite : main, male, mie, mite, pic, pile, pis, port, porte, 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" y="0"/>
            <a:ext cx="2263800" cy="19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2460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/>
          <p:nvPr/>
        </p:nvSpPr>
        <p:spPr>
          <a:xfrm>
            <a:off x="3670025" y="1587175"/>
            <a:ext cx="259200" cy="2592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5023025" y="1587175"/>
            <a:ext cx="259200" cy="2592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4056675" y="2312550"/>
            <a:ext cx="259200" cy="2592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5709850" y="2194450"/>
            <a:ext cx="259200" cy="2592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2976550" y="2367150"/>
            <a:ext cx="259200" cy="25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3410825" y="3174425"/>
            <a:ext cx="259200" cy="25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/>
          <p:nvPr/>
        </p:nvSpPr>
        <p:spPr>
          <a:xfrm>
            <a:off x="4684275" y="3024350"/>
            <a:ext cx="259200" cy="25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5355100" y="3174425"/>
            <a:ext cx="259200" cy="25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 txBox="1"/>
          <p:nvPr/>
        </p:nvSpPr>
        <p:spPr>
          <a:xfrm>
            <a:off x="6439600" y="3824650"/>
            <a:ext cx="1855500" cy="7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rPr>
              <a:t>p = 1</a:t>
            </a:r>
            <a:endParaRPr sz="1800">
              <a:solidFill>
                <a:schemeClr val="dk2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rPr>
              <a:t>p = 3</a:t>
            </a:r>
            <a:endParaRPr sz="1800">
              <a:solidFill>
                <a:schemeClr val="dk2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3652625" y="45294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rPr>
              <a:t>La hauteur est 3</a:t>
            </a:r>
            <a:endParaRPr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75" y="134375"/>
            <a:ext cx="1334700" cy="80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175" y="2497000"/>
            <a:ext cx="1334700" cy="80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75" y="4231975"/>
            <a:ext cx="1025226" cy="62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5625" y="1066775"/>
            <a:ext cx="1334700" cy="80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5325" y="4138163"/>
            <a:ext cx="860793" cy="80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35625" y="2497000"/>
            <a:ext cx="1117955" cy="93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74462" y="4114075"/>
            <a:ext cx="1025225" cy="857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09250" y="4075301"/>
            <a:ext cx="860800" cy="934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80525" y="1030400"/>
            <a:ext cx="1025225" cy="881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89325" y="2571750"/>
            <a:ext cx="1117950" cy="96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55425" y="4036526"/>
            <a:ext cx="1025190" cy="88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37250" y="4357495"/>
            <a:ext cx="974426" cy="23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193402" y="2695930"/>
            <a:ext cx="1731250" cy="77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50275" y="4256522"/>
            <a:ext cx="984971" cy="44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848253" y="4012050"/>
            <a:ext cx="755337" cy="88190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/>
          <p:nvPr/>
        </p:nvSpPr>
        <p:spPr>
          <a:xfrm>
            <a:off x="37500" y="82500"/>
            <a:ext cx="30810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Exemple d’arbre binaire (compétition esport)</a:t>
            </a:r>
            <a:endParaRPr sz="11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pic>
        <p:nvPicPr>
          <p:cNvPr id="116" name="Google Shape;116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080525" y="66900"/>
            <a:ext cx="3950649" cy="39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 txBox="1"/>
          <p:nvPr/>
        </p:nvSpPr>
        <p:spPr>
          <a:xfrm>
            <a:off x="291375" y="875400"/>
            <a:ext cx="1995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Hauteur =  4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206471" cy="3904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228651"/>
            <a:ext cx="4466249" cy="4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649051" cy="232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100" y="3044025"/>
            <a:ext cx="5751225" cy="163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