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404610278363299"/>
          <c:y val="0.30667671161580801"/>
          <c:w val="0.72925212068303602"/>
          <c:h val="0.553559273689055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2"/>
                <c:pt idx="0">
                  <c:v>FAMD Matching</c:v>
                </c:pt>
                <c:pt idx="1">
                  <c:v>Matching</c:v>
                </c:pt>
              </c:strCache>
            </c:strRef>
          </c:cat>
          <c:val>
            <c:numRef>
              <c:f>Feuil1!$B$9:$B$14</c:f>
              <c:numCache>
                <c:formatCode>0%</c:formatCode>
                <c:ptCount val="2"/>
                <c:pt idx="0">
                  <c:v>0.05</c:v>
                </c:pt>
                <c:pt idx="1">
                  <c:v>3.2199999999999999E-2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9-42A8-9819-2FA92B9C4C3D}"/>
            </c:ext>
          </c:extLst>
        </c:ser>
        <c:ser>
          <c:idx val="1"/>
          <c:order val="1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2"/>
                <c:pt idx="0">
                  <c:v>FAMD Matching</c:v>
                </c:pt>
                <c:pt idx="1">
                  <c:v>Matching</c:v>
                </c:pt>
              </c:strCache>
            </c:strRef>
          </c:cat>
          <c:val>
            <c:numRef>
              <c:f>Feuil1!$C$9:$C$14</c:f>
              <c:numCache>
                <c:formatCode>0%</c:formatCode>
                <c:ptCount val="2"/>
                <c:pt idx="0">
                  <c:v>3.6199999999999996E-2</c:v>
                </c:pt>
                <c:pt idx="1">
                  <c:v>3.7499999999999999E-2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49-42A8-9819-2FA92B9C4C3D}"/>
            </c:ext>
          </c:extLst>
        </c:ser>
        <c:ser>
          <c:idx val="2"/>
          <c:order val="2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2"/>
                <c:pt idx="0">
                  <c:v>FAMD Matching</c:v>
                </c:pt>
                <c:pt idx="1">
                  <c:v>Matching</c:v>
                </c:pt>
              </c:strCache>
            </c:strRef>
          </c:cat>
          <c:val>
            <c:numRef>
              <c:f>Feuil1!$D$9:$D$14</c:f>
              <c:numCache>
                <c:formatCode>0%</c:formatCode>
                <c:ptCount val="2"/>
                <c:pt idx="0">
                  <c:v>5.0000000000000001E-4</c:v>
                </c:pt>
                <c:pt idx="1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49-42A8-9819-2FA92B9C4C3D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2"/>
                <c:pt idx="0">
                  <c:v>FAMD Matching</c:v>
                </c:pt>
                <c:pt idx="1">
                  <c:v>Matching</c:v>
                </c:pt>
              </c:strCache>
            </c:strRef>
          </c:cat>
          <c:val>
            <c:numRef>
              <c:f>Feuil1!$E$9:$E$14</c:f>
              <c:numCache>
                <c:formatCode>0%</c:formatCode>
                <c:ptCount val="2"/>
                <c:pt idx="0">
                  <c:v>3.6299999999999999E-2</c:v>
                </c:pt>
                <c:pt idx="1">
                  <c:v>3.7400000000000017E-2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49-42A8-9819-2FA92B9C4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"/>
        <c:axId val="2"/>
      </c:barChart>
      <c:cat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96969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  <c:max val="0.13"/>
          <c:min val="0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solidFill>
              <a:srgbClr val="96969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  <c:majorUnit val="0.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uFillTx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r>
              <a:rPr lang="fr-FR" sz="1800">
                <a:uFillTx/>
              </a:rPr>
              <a:t>Average</a:t>
            </a:r>
            <a:r>
              <a:rPr lang="fr-FR" sz="1800" baseline="0">
                <a:uFillTx/>
              </a:rPr>
              <a:t> treatment effect</a:t>
            </a:r>
            <a:endParaRPr lang="fr-FR" sz="1800">
              <a:uFillTx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03944364908932"/>
          <c:y val="0.12832244407288401"/>
          <c:w val="0.77234669529945099"/>
          <c:h val="0.689678704631358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'Comparison methods'!$B$1</c:f>
              <c:strCache>
                <c:ptCount val="1"/>
                <c:pt idx="0">
                  <c:v>Iterative FAMD (selection)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'Comparison methods'!$A$2:$A$5</c:f>
              <c:strCache>
                <c:ptCount val="4"/>
                <c:pt idx="0">
                  <c:v>IPW</c:v>
                </c:pt>
                <c:pt idx="1">
                  <c:v>Weighted regression</c:v>
                </c:pt>
                <c:pt idx="2">
                  <c:v>Double-robust (All)</c:v>
                </c:pt>
                <c:pt idx="3">
                  <c:v>Double-robust (Overlap)</c:v>
                </c:pt>
              </c:strCache>
            </c:strRef>
          </c:cat>
          <c:val>
            <c:numRef>
              <c:f>'Comparison methods'!$B$2:$B$5</c:f>
              <c:numCache>
                <c:formatCode>General</c:formatCode>
                <c:ptCount val="4"/>
                <c:pt idx="0">
                  <c:v>1.29E-2</c:v>
                </c:pt>
                <c:pt idx="1">
                  <c:v>8.6099999999999996E-2</c:v>
                </c:pt>
                <c:pt idx="2">
                  <c:v>1.8799999999999997E-2</c:v>
                </c:pt>
                <c:pt idx="3">
                  <c:v>2.9500000000000002E-2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A-4DD3-9C7F-F065A4830C3D}"/>
            </c:ext>
          </c:extLst>
        </c:ser>
        <c:ser>
          <c:idx val="1"/>
          <c:order val="1"/>
          <c:tx>
            <c:strRef>
              <c:f>'Comparison methods'!$C$1</c:f>
              <c:strCache>
                <c:ptCount val="1"/>
                <c:pt idx="0">
                  <c:v>Iterative FAMD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'Comparison methods'!$A$2:$A$5</c:f>
              <c:strCache>
                <c:ptCount val="4"/>
                <c:pt idx="0">
                  <c:v>IPW</c:v>
                </c:pt>
                <c:pt idx="1">
                  <c:v>Weighted regression</c:v>
                </c:pt>
                <c:pt idx="2">
                  <c:v>Double-robust (All)</c:v>
                </c:pt>
                <c:pt idx="3">
                  <c:v>Double-robust (Overlap)</c:v>
                </c:pt>
              </c:strCache>
            </c:strRef>
          </c:cat>
          <c:val>
            <c:numRef>
              <c:f>'Comparison methods'!$C$2:$C$5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1.55E-2</c:v>
                </c:pt>
                <c:pt idx="3">
                  <c:v>2.7400000000000001E-2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8A-4DD3-9C7F-F065A4830C3D}"/>
            </c:ext>
          </c:extLst>
        </c:ser>
        <c:ser>
          <c:idx val="2"/>
          <c:order val="2"/>
          <c:tx>
            <c:strRef>
              <c:f>'Comparison methods'!$D$1</c:f>
              <c:strCache>
                <c:ptCount val="1"/>
                <c:pt idx="0">
                  <c:v>Random forest (selection)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'Comparison methods'!$A$2:$A$5</c:f>
              <c:strCache>
                <c:ptCount val="4"/>
                <c:pt idx="0">
                  <c:v>IPW</c:v>
                </c:pt>
                <c:pt idx="1">
                  <c:v>Weighted regression</c:v>
                </c:pt>
                <c:pt idx="2">
                  <c:v>Double-robust (All)</c:v>
                </c:pt>
                <c:pt idx="3">
                  <c:v>Double-robust (Overlap)</c:v>
                </c:pt>
              </c:strCache>
            </c:strRef>
          </c:cat>
          <c:val>
            <c:numRef>
              <c:f>'Comparison methods'!$D$2:$D$5</c:f>
              <c:numCache>
                <c:formatCode>General</c:formatCode>
                <c:ptCount val="4"/>
                <c:pt idx="0">
                  <c:v>9.5999999999999992E-3</c:v>
                </c:pt>
                <c:pt idx="1">
                  <c:v>8.5900000000000004E-2</c:v>
                </c:pt>
                <c:pt idx="2">
                  <c:v>1.6899999999999998E-2</c:v>
                </c:pt>
                <c:pt idx="3">
                  <c:v>2.9399999999999999E-2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8A-4DD3-9C7F-F065A4830C3D}"/>
            </c:ext>
          </c:extLst>
        </c:ser>
        <c:ser>
          <c:idx val="3"/>
          <c:order val="3"/>
          <c:tx>
            <c:strRef>
              <c:f>'Comparison methods'!$E$1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'Comparison methods'!$A$2:$A$5</c:f>
              <c:strCache>
                <c:ptCount val="4"/>
                <c:pt idx="0">
                  <c:v>IPW</c:v>
                </c:pt>
                <c:pt idx="1">
                  <c:v>Weighted regression</c:v>
                </c:pt>
                <c:pt idx="2">
                  <c:v>Double-robust (All)</c:v>
                </c:pt>
                <c:pt idx="3">
                  <c:v>Double-robust (Overlap)</c:v>
                </c:pt>
              </c:strCache>
            </c:strRef>
          </c:cat>
          <c:val>
            <c:numRef>
              <c:f>'Comparison methods'!$E$2:$E$5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1.5600000000000001E-2</c:v>
                </c:pt>
                <c:pt idx="3">
                  <c:v>2.7900000000000001E-2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8A-4DD3-9C7F-F065A4830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"/>
        <c:axId val="2"/>
      </c:barChart>
      <c:cat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3981746599856794E-2"/>
          <c:y val="0.88636927134310295"/>
          <c:w val="0.84654448023542495"/>
          <c:h val="9.5288049865125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uFillTx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r>
              <a:rPr lang="fr-FR" sz="1800">
                <a:uFillTx/>
              </a:rPr>
              <a:t>Average treatment effect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404610278363299"/>
          <c:y val="0.145248549420844"/>
          <c:w val="0.78134751019437099"/>
          <c:h val="0.7711430751408470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6"/>
                <c:pt idx="0">
                  <c:v>Weighted regression</c:v>
                </c:pt>
                <c:pt idx="1">
                  <c:v>FAMD Matching</c:v>
                </c:pt>
                <c:pt idx="2">
                  <c:v>Matching</c:v>
                </c:pt>
                <c:pt idx="3">
                  <c:v>Double-robust (All)</c:v>
                </c:pt>
                <c:pt idx="4">
                  <c:v>IPW</c:v>
                </c:pt>
                <c:pt idx="5">
                  <c:v>Double-robust (Overlap)</c:v>
                </c:pt>
              </c:strCache>
            </c:strRef>
          </c:cat>
          <c:val>
            <c:numRef>
              <c:f>Feuil1!$B$9:$B$14</c:f>
              <c:numCache>
                <c:formatCode>0%</c:formatCode>
                <c:ptCount val="6"/>
                <c:pt idx="0">
                  <c:v>1.1699999999999999E-2</c:v>
                </c:pt>
                <c:pt idx="1">
                  <c:v>0.05</c:v>
                </c:pt>
                <c:pt idx="2">
                  <c:v>3.2199999999999999E-2</c:v>
                </c:pt>
                <c:pt idx="3">
                  <c:v>6.3E-3</c:v>
                </c:pt>
                <c:pt idx="4">
                  <c:v>9.5999999999999992E-3</c:v>
                </c:pt>
                <c:pt idx="5">
                  <c:v>1.4199999999999999E-2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A-40D3-8CDE-55946163267C}"/>
            </c:ext>
          </c:extLst>
        </c:ser>
        <c:ser>
          <c:idx val="1"/>
          <c:order val="1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6"/>
                <c:pt idx="0">
                  <c:v>Weighted regression</c:v>
                </c:pt>
                <c:pt idx="1">
                  <c:v>FAMD Matching</c:v>
                </c:pt>
                <c:pt idx="2">
                  <c:v>Matching</c:v>
                </c:pt>
                <c:pt idx="3">
                  <c:v>Double-robust (All)</c:v>
                </c:pt>
                <c:pt idx="4">
                  <c:v>IPW</c:v>
                </c:pt>
                <c:pt idx="5">
                  <c:v>Double-robust (Overlap)</c:v>
                </c:pt>
              </c:strCache>
            </c:strRef>
          </c:cat>
          <c:val>
            <c:numRef>
              <c:f>Feuil1!$C$9:$C$14</c:f>
              <c:numCache>
                <c:formatCode>0%</c:formatCode>
                <c:ptCount val="6"/>
                <c:pt idx="0">
                  <c:v>7.4200000000000002E-2</c:v>
                </c:pt>
                <c:pt idx="1">
                  <c:v>3.6199999999999996E-2</c:v>
                </c:pt>
                <c:pt idx="2">
                  <c:v>3.7499999999999999E-2</c:v>
                </c:pt>
                <c:pt idx="3">
                  <c:v>1.0599999999999998E-2</c:v>
                </c:pt>
                <c:pt idx="4">
                  <c:v>1.6500000000000004E-3</c:v>
                </c:pt>
                <c:pt idx="5">
                  <c:v>1.52E-2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A-40D3-8CDE-55946163267C}"/>
            </c:ext>
          </c:extLst>
        </c:ser>
        <c:ser>
          <c:idx val="2"/>
          <c:order val="2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6"/>
                <c:pt idx="0">
                  <c:v>Weighted regression</c:v>
                </c:pt>
                <c:pt idx="1">
                  <c:v>FAMD Matching</c:v>
                </c:pt>
                <c:pt idx="2">
                  <c:v>Matching</c:v>
                </c:pt>
                <c:pt idx="3">
                  <c:v>Double-robust (All)</c:v>
                </c:pt>
                <c:pt idx="4">
                  <c:v>IPW</c:v>
                </c:pt>
                <c:pt idx="5">
                  <c:v>Double-robust (Overlap)</c:v>
                </c:pt>
              </c:strCache>
            </c:strRef>
          </c:cat>
          <c:val>
            <c:numRef>
              <c:f>Feuil1!$D$9:$D$14</c:f>
              <c:numCache>
                <c:formatCode>0%</c:formatCode>
                <c:ptCount val="6"/>
                <c:pt idx="0">
                  <c:v>5.0000000000000001E-4</c:v>
                </c:pt>
                <c:pt idx="1">
                  <c:v>5.0000000000000001E-4</c:v>
                </c:pt>
                <c:pt idx="2">
                  <c:v>5.0000000000000001E-4</c:v>
                </c:pt>
                <c:pt idx="3">
                  <c:v>5.0000000000000001E-4</c:v>
                </c:pt>
                <c:pt idx="4">
                  <c:v>5.0000000000000001E-4</c:v>
                </c:pt>
                <c:pt idx="5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AA-40D3-8CDE-55946163267C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Feuil1!$A$9:$A$14</c:f>
              <c:strCache>
                <c:ptCount val="6"/>
                <c:pt idx="0">
                  <c:v>Weighted regression</c:v>
                </c:pt>
                <c:pt idx="1">
                  <c:v>FAMD Matching</c:v>
                </c:pt>
                <c:pt idx="2">
                  <c:v>Matching</c:v>
                </c:pt>
                <c:pt idx="3">
                  <c:v>Double-robust (All)</c:v>
                </c:pt>
                <c:pt idx="4">
                  <c:v>IPW</c:v>
                </c:pt>
                <c:pt idx="5">
                  <c:v>Double-robust (Overlap)</c:v>
                </c:pt>
              </c:strCache>
            </c:strRef>
          </c:cat>
          <c:val>
            <c:numRef>
              <c:f>Feuil1!$E$9:$E$14</c:f>
              <c:numCache>
                <c:formatCode>0%</c:formatCode>
                <c:ptCount val="6"/>
                <c:pt idx="0">
                  <c:v>7.4200000000000016E-2</c:v>
                </c:pt>
                <c:pt idx="1">
                  <c:v>3.6299999999999999E-2</c:v>
                </c:pt>
                <c:pt idx="2">
                  <c:v>3.7400000000000017E-2</c:v>
                </c:pt>
                <c:pt idx="3">
                  <c:v>1.0600000000000002E-2</c:v>
                </c:pt>
                <c:pt idx="4">
                  <c:v>1.6500000000000004E-3</c:v>
                </c:pt>
                <c:pt idx="5">
                  <c:v>1.5200000000000002E-2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AA-40D3-8CDE-559461632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"/>
        <c:axId val="2"/>
      </c:barChart>
      <c:cat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96969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  <c:max val="0.17"/>
          <c:min val="0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solidFill>
              <a:srgbClr val="96969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  <c:majorUnit val="0.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uFillTx/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fr-FR">
              <a:uFillTx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176207F-F876-431B-9940-89A85C0F06CD}" type="datetimeFigureOut">
              <a:rPr lang="fr-FR" smtClean="0">
                <a:uFillTx/>
              </a:rPr>
              <a:t>12/12/2018</a:t>
            </a:fld>
            <a:endParaRPr lang="fr-FR">
              <a:uFillTx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fr-FR">
              <a:uFillTx/>
            </a:endParaRPr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4CE92CE-3DC4-4EBA-95BD-652501995C1F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9c5b01f1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224" name="Google Shape;224;g49c5b01f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c5b01f1a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234" name="Google Shape;234;g49c5b01f1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uFillTx/>
              </a:rPr>
              <a:t>Most </a:t>
            </a:r>
            <a:r>
              <a:rPr lang="fr-FR" dirty="0" err="1">
                <a:uFillTx/>
              </a:rPr>
              <a:t>endangered</a:t>
            </a:r>
            <a:r>
              <a:rPr lang="fr-FR" dirty="0">
                <a:uFillTx/>
              </a:rPr>
              <a:t> patients have: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Low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Glasgow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uFillTx/>
              </a:rPr>
              <a:t>Hb</a:t>
            </a:r>
            <a:endParaRPr lang="fr-FR" dirty="0">
              <a:uFillTx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uFillTx/>
              </a:rPr>
              <a:t>TP.Pourcentage</a:t>
            </a:r>
            <a:endParaRPr lang="fr-FR" dirty="0">
              <a:uFillTx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uFillTx/>
              </a:rPr>
              <a:t>Fibrinogene</a:t>
            </a:r>
            <a:endParaRPr lang="fr-FR" dirty="0">
              <a:uFillTx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Plaquettes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High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Lactates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Anomalie pupillaires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DTC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uFillTx/>
              </a:rPr>
              <a:t>pCO2 / PaO2</a:t>
            </a:r>
          </a:p>
          <a:p>
            <a:r>
              <a:rPr lang="fr-FR" dirty="0">
                <a:uFillTx/>
              </a:rPr>
              <a:t>The </a:t>
            </a:r>
            <a:r>
              <a:rPr lang="fr-FR" dirty="0" err="1">
                <a:uFillTx/>
              </a:rPr>
              <a:t>difference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between</a:t>
            </a:r>
            <a:r>
              <a:rPr lang="fr-FR" dirty="0">
                <a:uFillTx/>
              </a:rPr>
              <a:t> groups 2 and 3 </a:t>
            </a:r>
            <a:r>
              <a:rPr lang="fr-FR" dirty="0" err="1">
                <a:uFillTx/>
              </a:rPr>
              <a:t>mainly</a:t>
            </a:r>
            <a:r>
              <a:rPr lang="fr-FR" dirty="0">
                <a:uFillTx/>
              </a:rPr>
              <a:t> relies on PAS, </a:t>
            </a:r>
            <a:r>
              <a:rPr lang="fr-FR" dirty="0" err="1">
                <a:uFillTx/>
              </a:rPr>
              <a:t>AIS.externe</a:t>
            </a:r>
            <a:r>
              <a:rPr lang="fr-FR" dirty="0">
                <a:uFillTx/>
              </a:rPr>
              <a:t>, and Lactates.</a:t>
            </a:r>
          </a:p>
          <a:p>
            <a:endParaRPr lang="fr-FR" dirty="0">
              <a:uFillTx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19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Doctors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measure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some</a:t>
            </a:r>
            <a:r>
              <a:rPr lang="fr-FR" dirty="0">
                <a:uFillTx/>
              </a:rPr>
              <a:t> variables </a:t>
            </a:r>
            <a:r>
              <a:rPr lang="fr-FR" dirty="0" err="1">
                <a:uFillTx/>
              </a:rPr>
              <a:t>before</a:t>
            </a:r>
            <a:r>
              <a:rPr lang="fr-FR" dirty="0">
                <a:uFillTx/>
              </a:rPr>
              <a:t> the </a:t>
            </a:r>
            <a:r>
              <a:rPr lang="fr-FR" dirty="0" err="1">
                <a:uFillTx/>
              </a:rPr>
              <a:t>hospital</a:t>
            </a:r>
            <a:r>
              <a:rPr lang="fr-FR" dirty="0">
                <a:uFillTx/>
              </a:rPr>
              <a:t> and </a:t>
            </a:r>
            <a:r>
              <a:rPr lang="fr-FR" dirty="0" err="1">
                <a:uFillTx/>
              </a:rPr>
              <a:t>during</a:t>
            </a:r>
            <a:r>
              <a:rPr lang="fr-FR" dirty="0">
                <a:uFillTx/>
              </a:rPr>
              <a:t> the </a:t>
            </a:r>
            <a:r>
              <a:rPr lang="fr-FR" dirty="0" err="1">
                <a:uFillTx/>
              </a:rPr>
              <a:t>hospital</a:t>
            </a:r>
            <a:r>
              <a:rPr lang="fr-FR" dirty="0">
                <a:uFillTx/>
              </a:rPr>
              <a:t>, to help </a:t>
            </a:r>
            <a:r>
              <a:rPr lang="fr-FR" dirty="0" err="1">
                <a:uFillTx/>
              </a:rPr>
              <a:t>them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decide</a:t>
            </a:r>
            <a:r>
              <a:rPr lang="fr-FR" dirty="0">
                <a:uFillTx/>
              </a:rPr>
              <a:t> the </a:t>
            </a:r>
            <a:r>
              <a:rPr lang="fr-FR" dirty="0" err="1">
                <a:uFillTx/>
              </a:rPr>
              <a:t>gravity</a:t>
            </a:r>
            <a:r>
              <a:rPr lang="fr-FR" dirty="0">
                <a:uFillTx/>
              </a:rPr>
              <a:t> of the state of the patients.</a:t>
            </a:r>
          </a:p>
          <a:p>
            <a:endParaRPr lang="fr-FR" dirty="0">
              <a:uFillTx/>
            </a:endParaRPr>
          </a:p>
          <a:p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studied</a:t>
            </a:r>
            <a:r>
              <a:rPr lang="fr-FR" dirty="0">
                <a:uFillTx/>
              </a:rPr>
              <a:t> the variables </a:t>
            </a:r>
            <a:r>
              <a:rPr lang="fr-FR" dirty="0" err="1">
                <a:uFillTx/>
              </a:rPr>
              <a:t>which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had</a:t>
            </a:r>
            <a:r>
              <a:rPr lang="fr-FR" dirty="0">
                <a:uFillTx/>
              </a:rPr>
              <a:t> the </a:t>
            </a:r>
            <a:r>
              <a:rPr lang="fr-FR" dirty="0" err="1">
                <a:uFillTx/>
              </a:rPr>
              <a:t>most</a:t>
            </a:r>
            <a:r>
              <a:rPr lang="fr-FR" dirty="0">
                <a:uFillTx/>
              </a:rPr>
              <a:t> influence on the 1st dimension of the FAMD (and </a:t>
            </a:r>
            <a:r>
              <a:rPr lang="fr-FR" dirty="0" err="1">
                <a:uFillTx/>
              </a:rPr>
              <a:t>which</a:t>
            </a:r>
            <a:r>
              <a:rPr lang="fr-FR" dirty="0">
                <a:uFillTx/>
              </a:rPr>
              <a:t> are the </a:t>
            </a:r>
            <a:r>
              <a:rPr lang="fr-FR" dirty="0" err="1">
                <a:uFillTx/>
              </a:rPr>
              <a:t>most</a:t>
            </a:r>
            <a:r>
              <a:rPr lang="fr-FR" dirty="0">
                <a:uFillTx/>
              </a:rPr>
              <a:t> important)</a:t>
            </a:r>
          </a:p>
          <a:p>
            <a:endParaRPr lang="fr-FR" dirty="0">
              <a:uFillTx/>
            </a:endParaRPr>
          </a:p>
          <a:p>
            <a:r>
              <a:rPr lang="fr-FR" dirty="0" err="1">
                <a:uFillTx/>
              </a:rPr>
              <a:t>Glasgow.moteur.initial,Glasgow.initial</a:t>
            </a:r>
            <a:r>
              <a:rPr lang="fr-FR" dirty="0">
                <a:uFillTx/>
              </a:rPr>
              <a:t> (</a:t>
            </a:r>
            <a:r>
              <a:rPr lang="fr-FR" dirty="0" err="1">
                <a:uFillTx/>
              </a:rPr>
              <a:t>before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hospital</a:t>
            </a:r>
            <a:r>
              <a:rPr lang="fr-FR" dirty="0">
                <a:uFillTx/>
              </a:rPr>
              <a:t>)</a:t>
            </a:r>
          </a:p>
          <a:p>
            <a:r>
              <a:rPr lang="fr-FR" dirty="0" err="1">
                <a:uFillTx/>
              </a:rPr>
              <a:t>Glasgow.moteur</a:t>
            </a:r>
            <a:r>
              <a:rPr lang="fr-FR" dirty="0">
                <a:uFillTx/>
              </a:rPr>
              <a:t>,, </a:t>
            </a:r>
            <a:r>
              <a:rPr lang="fr-FR" dirty="0" err="1">
                <a:uFillTx/>
              </a:rPr>
              <a:t>Hb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Tp.pourcentage</a:t>
            </a:r>
            <a:r>
              <a:rPr lang="fr-FR" dirty="0">
                <a:uFillTx/>
              </a:rPr>
              <a:t>(</a:t>
            </a:r>
            <a:r>
              <a:rPr lang="fr-FR" dirty="0" err="1">
                <a:uFillTx/>
              </a:rPr>
              <a:t>during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hospital</a:t>
            </a:r>
            <a:r>
              <a:rPr lang="fr-FR" dirty="0">
                <a:uFillTx/>
              </a:rPr>
              <a:t>)</a:t>
            </a:r>
          </a:p>
          <a:p>
            <a:endParaRPr lang="fr-FR" dirty="0">
              <a:uFillTx/>
            </a:endParaRPr>
          </a:p>
          <a:p>
            <a:r>
              <a:rPr lang="fr-FR" dirty="0" err="1">
                <a:uFillTx/>
              </a:rPr>
              <a:t>Anticipate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whether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there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was</a:t>
            </a:r>
            <a:r>
              <a:rPr lang="fr-FR" dirty="0">
                <a:uFillTx/>
              </a:rPr>
              <a:t> trauma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20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Glasgow.initial</a:t>
            </a:r>
            <a:r>
              <a:rPr lang="fr-FR" dirty="0">
                <a:uFillTx/>
              </a:rPr>
              <a:t> and </a:t>
            </a:r>
            <a:r>
              <a:rPr lang="fr-FR" dirty="0" err="1">
                <a:uFillTx/>
              </a:rPr>
              <a:t>glasgow.moteur.initial</a:t>
            </a:r>
            <a:r>
              <a:rPr lang="fr-FR" dirty="0">
                <a:uFillTx/>
              </a:rPr>
              <a:t> : </a:t>
            </a:r>
            <a:r>
              <a:rPr lang="fr-FR" dirty="0" err="1">
                <a:uFillTx/>
              </a:rPr>
              <a:t>supposed</a:t>
            </a:r>
            <a:r>
              <a:rPr lang="fr-FR" dirty="0">
                <a:uFillTx/>
              </a:rPr>
              <a:t> to </a:t>
            </a:r>
            <a:r>
              <a:rPr lang="fr-FR" dirty="0" err="1">
                <a:uFillTx/>
              </a:rPr>
              <a:t>be</a:t>
            </a:r>
            <a:r>
              <a:rPr lang="fr-FR" dirty="0">
                <a:uFillTx/>
              </a:rPr>
              <a:t> good </a:t>
            </a:r>
            <a:r>
              <a:rPr lang="fr-FR" dirty="0" err="1">
                <a:uFillTx/>
              </a:rPr>
              <a:t>indicators</a:t>
            </a:r>
            <a:r>
              <a:rPr lang="fr-FR" dirty="0">
                <a:uFillTx/>
              </a:rPr>
              <a:t> of </a:t>
            </a:r>
            <a:r>
              <a:rPr lang="fr-FR" dirty="0" err="1">
                <a:uFillTx/>
              </a:rPr>
              <a:t>cranian.trauma</a:t>
            </a:r>
            <a:endParaRPr lang="fr-FR" dirty="0">
              <a:uFillTx/>
            </a:endParaRPr>
          </a:p>
          <a:p>
            <a:r>
              <a:rPr lang="fr-FR" dirty="0">
                <a:uFillTx/>
              </a:rPr>
              <a:t>But, not </a:t>
            </a:r>
            <a:r>
              <a:rPr lang="fr-FR" dirty="0" err="1">
                <a:uFillTx/>
              </a:rPr>
              <a:t>really</a:t>
            </a:r>
            <a:r>
              <a:rPr lang="fr-FR" dirty="0">
                <a:uFillTx/>
              </a:rPr>
              <a:t> of </a:t>
            </a:r>
            <a:r>
              <a:rPr lang="fr-FR" dirty="0" err="1">
                <a:uFillTx/>
              </a:rPr>
              <a:t>hemorragique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schock</a:t>
            </a:r>
            <a:endParaRPr lang="fr-FR" dirty="0">
              <a:uFillTx/>
            </a:endParaRPr>
          </a:p>
          <a:p>
            <a:endParaRPr lang="fr-FR" dirty="0">
              <a:uFillTx/>
            </a:endParaRPr>
          </a:p>
          <a:p>
            <a:pPr algn="just"/>
            <a:r>
              <a:rPr lang="en-GB" sz="1200" dirty="0">
                <a:uFillTx/>
              </a:rPr>
              <a:t>People without trauma have very high </a:t>
            </a:r>
            <a:r>
              <a:rPr lang="en-GB" sz="1200" dirty="0" err="1">
                <a:uFillTx/>
              </a:rPr>
              <a:t>Glagow.initial</a:t>
            </a:r>
            <a:r>
              <a:rPr lang="en-GB" sz="1200" dirty="0">
                <a:uFillTx/>
              </a:rPr>
              <a:t> scores</a:t>
            </a:r>
          </a:p>
          <a:p>
            <a:pPr algn="just"/>
            <a:r>
              <a:rPr lang="en-GB" sz="1200" dirty="0">
                <a:uFillTx/>
              </a:rPr>
              <a:t>People with trauma have a wide range of scores</a:t>
            </a:r>
          </a:p>
          <a:p>
            <a:endParaRPr lang="fr-FR" dirty="0">
              <a:uFillTx/>
            </a:endParaRPr>
          </a:p>
          <a:p>
            <a:r>
              <a:rPr lang="fr-FR" dirty="0">
                <a:uFillTx/>
              </a:rPr>
              <a:t>Cl : </a:t>
            </a:r>
            <a:r>
              <a:rPr lang="fr-FR" dirty="0" err="1">
                <a:uFillTx/>
              </a:rPr>
              <a:t>Glasgow.initial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interesting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when</a:t>
            </a:r>
            <a:r>
              <a:rPr lang="fr-FR" dirty="0">
                <a:uFillTx/>
              </a:rPr>
              <a:t> not maximal value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21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Hemoragic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 : </a:t>
            </a:r>
            <a:r>
              <a:rPr lang="fr-FR" dirty="0" err="1">
                <a:uFillTx/>
              </a:rPr>
              <a:t>difficult</a:t>
            </a:r>
            <a:r>
              <a:rPr lang="fr-FR" dirty="0">
                <a:uFillTx/>
              </a:rPr>
              <a:t> to </a:t>
            </a:r>
            <a:r>
              <a:rPr lang="fr-FR" dirty="0" err="1">
                <a:uFillTx/>
              </a:rPr>
              <a:t>say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anything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you</a:t>
            </a:r>
            <a:r>
              <a:rPr lang="fr-FR" dirty="0">
                <a:uFillTx/>
              </a:rPr>
              <a:t> can have a good Glasgow score </a:t>
            </a:r>
            <a:r>
              <a:rPr lang="fr-FR" dirty="0" err="1">
                <a:uFillTx/>
              </a:rPr>
              <a:t>despite</a:t>
            </a:r>
            <a:r>
              <a:rPr lang="fr-FR" dirty="0">
                <a:uFillTx/>
              </a:rPr>
              <a:t> a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. </a:t>
            </a:r>
          </a:p>
          <a:p>
            <a:endParaRPr lang="fr-FR" dirty="0">
              <a:uFillTx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22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TP.Pourcentage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refers</a:t>
            </a:r>
            <a:r>
              <a:rPr lang="fr-FR" dirty="0">
                <a:uFillTx/>
              </a:rPr>
              <a:t> to the </a:t>
            </a:r>
            <a:r>
              <a:rPr lang="fr-FR" i="1" dirty="0" err="1">
                <a:uFillTx/>
              </a:rPr>
              <a:t>Prothrombin</a:t>
            </a:r>
            <a:r>
              <a:rPr lang="fr-FR" dirty="0">
                <a:uFillTx/>
              </a:rPr>
              <a:t> Ratio in </a:t>
            </a:r>
            <a:r>
              <a:rPr lang="fr-FR" dirty="0" err="1">
                <a:uFillTx/>
              </a:rPr>
              <a:t>blood</a:t>
            </a:r>
            <a:r>
              <a:rPr lang="fr-FR" dirty="0">
                <a:uFillTx/>
              </a:rPr>
              <a:t>. If the value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different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from</a:t>
            </a:r>
            <a:r>
              <a:rPr lang="fr-FR" dirty="0">
                <a:uFillTx/>
              </a:rPr>
              <a:t> the </a:t>
            </a:r>
            <a:r>
              <a:rPr lang="fr-FR" dirty="0" err="1">
                <a:uFillTx/>
              </a:rPr>
              <a:t>mean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it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harder for the </a:t>
            </a:r>
            <a:r>
              <a:rPr lang="fr-FR" dirty="0" err="1">
                <a:uFillTx/>
              </a:rPr>
              <a:t>blood</a:t>
            </a:r>
            <a:r>
              <a:rPr lang="fr-FR" dirty="0">
                <a:uFillTx/>
              </a:rPr>
              <a:t> to </a:t>
            </a:r>
            <a:r>
              <a:rPr lang="fr-FR" dirty="0" err="1">
                <a:uFillTx/>
              </a:rPr>
              <a:t>coagulate</a:t>
            </a:r>
            <a:r>
              <a:rPr lang="fr-FR" dirty="0">
                <a:uFillTx/>
              </a:rPr>
              <a:t>, and </a:t>
            </a:r>
            <a:r>
              <a:rPr lang="fr-FR" dirty="0" err="1">
                <a:uFillTx/>
              </a:rPr>
              <a:t>there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a </a:t>
            </a:r>
            <a:r>
              <a:rPr lang="fr-FR" dirty="0" err="1">
                <a:uFillTx/>
              </a:rPr>
              <a:t>greater</a:t>
            </a:r>
            <a:r>
              <a:rPr lang="fr-FR" dirty="0">
                <a:uFillTx/>
              </a:rPr>
              <a:t> chance of </a:t>
            </a:r>
            <a:r>
              <a:rPr lang="fr-FR" dirty="0" err="1">
                <a:uFillTx/>
              </a:rPr>
              <a:t>hemorraghy</a:t>
            </a:r>
            <a:r>
              <a:rPr lang="fr-FR" dirty="0">
                <a:uFillTx/>
              </a:rPr>
              <a:t> in the </a:t>
            </a:r>
            <a:r>
              <a:rPr lang="fr-FR" dirty="0" err="1">
                <a:uFillTx/>
              </a:rPr>
              <a:t>brain</a:t>
            </a:r>
            <a:r>
              <a:rPr lang="fr-FR" dirty="0">
                <a:uFillTx/>
              </a:rPr>
              <a:t>.</a:t>
            </a:r>
          </a:p>
          <a:p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do notice </a:t>
            </a:r>
            <a:r>
              <a:rPr lang="fr-FR" dirty="0" err="1">
                <a:uFillTx/>
              </a:rPr>
              <a:t>it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significantly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lower</a:t>
            </a:r>
            <a:r>
              <a:rPr lang="fr-FR" dirty="0">
                <a:uFillTx/>
              </a:rPr>
              <a:t> for patients </a:t>
            </a:r>
            <a:r>
              <a:rPr lang="fr-FR" dirty="0" err="1">
                <a:uFillTx/>
              </a:rPr>
              <a:t>who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had</a:t>
            </a:r>
            <a:r>
              <a:rPr lang="fr-FR" dirty="0">
                <a:uFillTx/>
              </a:rPr>
              <a:t> a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which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coherent</a:t>
            </a:r>
            <a:r>
              <a:rPr lang="fr-FR" dirty="0">
                <a:uFillTx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23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Same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reasoning</a:t>
            </a:r>
            <a:r>
              <a:rPr lang="fr-FR" dirty="0">
                <a:uFillTx/>
              </a:rPr>
              <a:t> for </a:t>
            </a:r>
            <a:r>
              <a:rPr lang="fr-FR" dirty="0" err="1">
                <a:uFillTx/>
              </a:rPr>
              <a:t>Hb</a:t>
            </a:r>
            <a:r>
              <a:rPr lang="fr-FR" dirty="0">
                <a:uFillTx/>
              </a:rPr>
              <a:t> Pourcentage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24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Here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same</a:t>
            </a:r>
            <a:r>
              <a:rPr lang="fr-FR" dirty="0">
                <a:uFillTx/>
              </a:rPr>
              <a:t> issue </a:t>
            </a:r>
            <a:r>
              <a:rPr lang="fr-FR" dirty="0" err="1">
                <a:uFillTx/>
              </a:rPr>
              <a:t>with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hemorragic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. Acide tranexamique </a:t>
            </a:r>
            <a:r>
              <a:rPr lang="fr-FR" dirty="0" err="1">
                <a:uFillTx/>
              </a:rPr>
              <a:t>given</a:t>
            </a:r>
            <a:r>
              <a:rPr lang="fr-FR" dirty="0">
                <a:uFillTx/>
              </a:rPr>
              <a:t> in </a:t>
            </a:r>
            <a:r>
              <a:rPr lang="fr-FR" dirty="0" err="1">
                <a:uFillTx/>
              </a:rPr>
              <a:t>order</a:t>
            </a:r>
            <a:r>
              <a:rPr lang="fr-FR" dirty="0">
                <a:uFillTx/>
              </a:rPr>
              <a:t> to stop the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, to Glasgow score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not a good </a:t>
            </a:r>
            <a:r>
              <a:rPr lang="fr-FR" dirty="0" err="1">
                <a:uFillTx/>
              </a:rPr>
              <a:t>indicator</a:t>
            </a:r>
            <a:r>
              <a:rPr lang="fr-FR" dirty="0">
                <a:uFillTx/>
              </a:rPr>
              <a:t>. If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want</a:t>
            </a:r>
            <a:r>
              <a:rPr lang="fr-FR" dirty="0">
                <a:uFillTx/>
              </a:rPr>
              <a:t> to </a:t>
            </a:r>
            <a:r>
              <a:rPr lang="fr-FR" dirty="0" err="1">
                <a:uFillTx/>
              </a:rPr>
              <a:t>predict</a:t>
            </a:r>
            <a:r>
              <a:rPr lang="fr-FR" dirty="0">
                <a:uFillTx/>
              </a:rPr>
              <a:t>, not a good </a:t>
            </a:r>
            <a:r>
              <a:rPr lang="fr-FR" dirty="0" err="1">
                <a:uFillTx/>
              </a:rPr>
              <a:t>indciator</a:t>
            </a:r>
            <a:r>
              <a:rPr lang="fr-FR" dirty="0">
                <a:uFillTx/>
              </a:rPr>
              <a:t>.</a:t>
            </a:r>
          </a:p>
          <a:p>
            <a:r>
              <a:rPr lang="fr-FR" dirty="0" err="1">
                <a:uFillTx/>
              </a:rPr>
              <a:t>However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can </a:t>
            </a:r>
            <a:r>
              <a:rPr lang="fr-FR" dirty="0" err="1">
                <a:uFillTx/>
              </a:rPr>
              <a:t>confirm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that</a:t>
            </a:r>
            <a:r>
              <a:rPr lang="fr-FR" dirty="0">
                <a:uFillTx/>
              </a:rPr>
              <a:t> the patients </a:t>
            </a:r>
            <a:r>
              <a:rPr lang="fr-FR" dirty="0" err="1">
                <a:uFillTx/>
              </a:rPr>
              <a:t>who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got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treatment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tended</a:t>
            </a:r>
            <a:r>
              <a:rPr lang="fr-FR" dirty="0">
                <a:uFillTx/>
              </a:rPr>
              <a:t> to have </a:t>
            </a:r>
            <a:r>
              <a:rPr lang="fr-FR" dirty="0" err="1">
                <a:uFillTx/>
              </a:rPr>
              <a:t>lower</a:t>
            </a:r>
            <a:r>
              <a:rPr lang="fr-FR" dirty="0">
                <a:uFillTx/>
              </a:rPr>
              <a:t> values of Glasgow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25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Here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same</a:t>
            </a:r>
            <a:r>
              <a:rPr lang="fr-FR" dirty="0">
                <a:uFillTx/>
              </a:rPr>
              <a:t> issue </a:t>
            </a:r>
            <a:r>
              <a:rPr lang="fr-FR" dirty="0" err="1">
                <a:uFillTx/>
              </a:rPr>
              <a:t>with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hemorragic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. Acide tranexamique </a:t>
            </a:r>
            <a:r>
              <a:rPr lang="fr-FR" dirty="0" err="1">
                <a:uFillTx/>
              </a:rPr>
              <a:t>given</a:t>
            </a:r>
            <a:r>
              <a:rPr lang="fr-FR" dirty="0">
                <a:uFillTx/>
              </a:rPr>
              <a:t> in </a:t>
            </a:r>
            <a:r>
              <a:rPr lang="fr-FR" dirty="0" err="1">
                <a:uFillTx/>
              </a:rPr>
              <a:t>order</a:t>
            </a:r>
            <a:r>
              <a:rPr lang="fr-FR" dirty="0">
                <a:uFillTx/>
              </a:rPr>
              <a:t> to stop the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, to Glasgow score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not a good </a:t>
            </a:r>
            <a:r>
              <a:rPr lang="fr-FR" dirty="0" err="1">
                <a:uFillTx/>
              </a:rPr>
              <a:t>indicator</a:t>
            </a:r>
            <a:r>
              <a:rPr lang="fr-FR" dirty="0">
                <a:uFillTx/>
              </a:rPr>
              <a:t>. If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want</a:t>
            </a:r>
            <a:r>
              <a:rPr lang="fr-FR" dirty="0">
                <a:uFillTx/>
              </a:rPr>
              <a:t> to </a:t>
            </a:r>
            <a:r>
              <a:rPr lang="fr-FR" dirty="0" err="1">
                <a:uFillTx/>
              </a:rPr>
              <a:t>predict</a:t>
            </a:r>
            <a:r>
              <a:rPr lang="fr-FR" dirty="0">
                <a:uFillTx/>
              </a:rPr>
              <a:t>, not a good </a:t>
            </a:r>
            <a:r>
              <a:rPr lang="fr-FR" dirty="0" err="1">
                <a:uFillTx/>
              </a:rPr>
              <a:t>indciator</a:t>
            </a:r>
            <a:r>
              <a:rPr lang="fr-FR" dirty="0">
                <a:uFillTx/>
              </a:rPr>
              <a:t>.</a:t>
            </a:r>
          </a:p>
          <a:p>
            <a:r>
              <a:rPr lang="fr-FR" dirty="0" err="1">
                <a:uFillTx/>
              </a:rPr>
              <a:t>However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can </a:t>
            </a:r>
            <a:r>
              <a:rPr lang="fr-FR" dirty="0" err="1">
                <a:uFillTx/>
              </a:rPr>
              <a:t>confirm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that</a:t>
            </a:r>
            <a:r>
              <a:rPr lang="fr-FR" dirty="0">
                <a:uFillTx/>
              </a:rPr>
              <a:t> the patients </a:t>
            </a:r>
            <a:r>
              <a:rPr lang="fr-FR" dirty="0" err="1">
                <a:uFillTx/>
              </a:rPr>
              <a:t>who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got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treatment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tended</a:t>
            </a:r>
            <a:r>
              <a:rPr lang="fr-FR" dirty="0">
                <a:uFillTx/>
              </a:rPr>
              <a:t> to have </a:t>
            </a:r>
            <a:r>
              <a:rPr lang="fr-FR" dirty="0" err="1">
                <a:uFillTx/>
              </a:rPr>
              <a:t>lower</a:t>
            </a:r>
            <a:r>
              <a:rPr lang="fr-FR" dirty="0">
                <a:uFillTx/>
              </a:rPr>
              <a:t> values of Glasgow. This </a:t>
            </a:r>
            <a:r>
              <a:rPr lang="fr-FR" dirty="0" err="1">
                <a:uFillTx/>
              </a:rPr>
              <a:t>suggests</a:t>
            </a:r>
            <a:r>
              <a:rPr lang="fr-FR" dirty="0">
                <a:uFillTx/>
              </a:rPr>
              <a:t> a </a:t>
            </a:r>
            <a:r>
              <a:rPr lang="fr-FR" dirty="0" err="1">
                <a:uFillTx/>
              </a:rPr>
              <a:t>bias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will</a:t>
            </a:r>
            <a:r>
              <a:rPr lang="fr-FR" dirty="0">
                <a:uFillTx/>
              </a:rPr>
              <a:t> have to correct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26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Here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same</a:t>
            </a:r>
            <a:r>
              <a:rPr lang="fr-FR" dirty="0">
                <a:uFillTx/>
              </a:rPr>
              <a:t> issue </a:t>
            </a:r>
            <a:r>
              <a:rPr lang="fr-FR" dirty="0" err="1">
                <a:uFillTx/>
              </a:rPr>
              <a:t>with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hemorragic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. Acide tranexamique </a:t>
            </a:r>
            <a:r>
              <a:rPr lang="fr-FR" dirty="0" err="1">
                <a:uFillTx/>
              </a:rPr>
              <a:t>given</a:t>
            </a:r>
            <a:r>
              <a:rPr lang="fr-FR" dirty="0">
                <a:uFillTx/>
              </a:rPr>
              <a:t> in </a:t>
            </a:r>
            <a:r>
              <a:rPr lang="fr-FR" dirty="0" err="1">
                <a:uFillTx/>
              </a:rPr>
              <a:t>order</a:t>
            </a:r>
            <a:r>
              <a:rPr lang="fr-FR" dirty="0">
                <a:uFillTx/>
              </a:rPr>
              <a:t> to stop the </a:t>
            </a:r>
            <a:r>
              <a:rPr lang="fr-FR" dirty="0" err="1">
                <a:uFillTx/>
              </a:rPr>
              <a:t>shock</a:t>
            </a:r>
            <a:r>
              <a:rPr lang="fr-FR" dirty="0">
                <a:uFillTx/>
              </a:rPr>
              <a:t>, to Glasgow score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not a good </a:t>
            </a:r>
            <a:r>
              <a:rPr lang="fr-FR" dirty="0" err="1">
                <a:uFillTx/>
              </a:rPr>
              <a:t>indicator</a:t>
            </a:r>
            <a:r>
              <a:rPr lang="fr-FR" dirty="0">
                <a:uFillTx/>
              </a:rPr>
              <a:t>. If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want</a:t>
            </a:r>
            <a:r>
              <a:rPr lang="fr-FR" dirty="0">
                <a:uFillTx/>
              </a:rPr>
              <a:t> to </a:t>
            </a:r>
            <a:r>
              <a:rPr lang="fr-FR" dirty="0" err="1">
                <a:uFillTx/>
              </a:rPr>
              <a:t>predict</a:t>
            </a:r>
            <a:r>
              <a:rPr lang="fr-FR" dirty="0">
                <a:uFillTx/>
              </a:rPr>
              <a:t>, not a good </a:t>
            </a:r>
            <a:r>
              <a:rPr lang="fr-FR" dirty="0" err="1">
                <a:uFillTx/>
              </a:rPr>
              <a:t>indicator</a:t>
            </a:r>
            <a:r>
              <a:rPr lang="fr-FR" dirty="0">
                <a:uFillTx/>
              </a:rPr>
              <a:t>.</a:t>
            </a:r>
          </a:p>
          <a:p>
            <a:r>
              <a:rPr lang="fr-FR" dirty="0" err="1">
                <a:uFillTx/>
              </a:rPr>
              <a:t>However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can </a:t>
            </a:r>
            <a:r>
              <a:rPr lang="fr-FR" dirty="0" err="1">
                <a:uFillTx/>
              </a:rPr>
              <a:t>confirm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that</a:t>
            </a:r>
            <a:r>
              <a:rPr lang="fr-FR" dirty="0">
                <a:uFillTx/>
              </a:rPr>
              <a:t> the patients </a:t>
            </a:r>
            <a:r>
              <a:rPr lang="fr-FR" dirty="0" err="1">
                <a:uFillTx/>
              </a:rPr>
              <a:t>who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got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treatment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tended</a:t>
            </a:r>
            <a:r>
              <a:rPr lang="fr-FR" dirty="0">
                <a:uFillTx/>
              </a:rPr>
              <a:t> to have </a:t>
            </a:r>
            <a:r>
              <a:rPr lang="fr-FR" dirty="0" err="1">
                <a:uFillTx/>
              </a:rPr>
              <a:t>lower</a:t>
            </a:r>
            <a:r>
              <a:rPr lang="fr-FR" dirty="0">
                <a:uFillTx/>
              </a:rPr>
              <a:t> values of Glasgow. This </a:t>
            </a:r>
            <a:r>
              <a:rPr lang="fr-FR" dirty="0" err="1">
                <a:uFillTx/>
              </a:rPr>
              <a:t>suggests</a:t>
            </a:r>
            <a:r>
              <a:rPr lang="fr-FR" dirty="0">
                <a:uFillTx/>
              </a:rPr>
              <a:t> a </a:t>
            </a:r>
            <a:r>
              <a:rPr lang="fr-FR" dirty="0" err="1">
                <a:uFillTx/>
              </a:rPr>
              <a:t>bias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will</a:t>
            </a:r>
            <a:r>
              <a:rPr lang="fr-FR" dirty="0">
                <a:uFillTx/>
              </a:rPr>
              <a:t> have to correct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27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compare the </a:t>
            </a:r>
            <a:r>
              <a:rPr lang="fr-FR" dirty="0" err="1">
                <a:uFillTx/>
              </a:rPr>
              <a:t>absolute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mean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differences</a:t>
            </a:r>
            <a:r>
              <a:rPr lang="fr-FR" dirty="0">
                <a:uFillTx/>
              </a:rPr>
              <a:t>(</a:t>
            </a:r>
            <a:r>
              <a:rPr lang="fr-FR" dirty="0" err="1">
                <a:uFillTx/>
              </a:rPr>
              <a:t>between</a:t>
            </a:r>
            <a:r>
              <a:rPr lang="fr-FR" dirty="0">
                <a:uFillTx/>
              </a:rPr>
              <a:t> the </a:t>
            </a:r>
            <a:r>
              <a:rPr lang="fr-FR" dirty="0" err="1">
                <a:uFillTx/>
              </a:rPr>
              <a:t>two</a:t>
            </a:r>
            <a:r>
              <a:rPr lang="fr-FR" dirty="0">
                <a:uFillTx/>
              </a:rPr>
              <a:t> groups. </a:t>
            </a:r>
            <a:r>
              <a:rPr lang="fr-FR" dirty="0" err="1">
                <a:uFillTx/>
              </a:rPr>
              <a:t>Empirically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SMDs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higher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than</a:t>
            </a:r>
            <a:r>
              <a:rPr lang="fr-FR" dirty="0">
                <a:uFillTx/>
              </a:rPr>
              <a:t> 0.1 </a:t>
            </a:r>
            <a:r>
              <a:rPr lang="fr-FR" dirty="0" err="1">
                <a:uFillTx/>
              </a:rPr>
              <a:t>demonstrate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difference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between</a:t>
            </a:r>
            <a:r>
              <a:rPr lang="fr-FR" dirty="0">
                <a:uFillTx/>
              </a:rPr>
              <a:t> the </a:t>
            </a:r>
            <a:r>
              <a:rPr lang="fr-FR" dirty="0" err="1">
                <a:uFillTx/>
              </a:rPr>
              <a:t>two</a:t>
            </a:r>
            <a:r>
              <a:rPr lang="fr-FR" dirty="0">
                <a:uFillTx/>
              </a:rPr>
              <a:t> groups.</a:t>
            </a:r>
          </a:p>
          <a:p>
            <a:r>
              <a:rPr lang="fr-FR" dirty="0">
                <a:uFillTx/>
              </a:rPr>
              <a:t>A lot of variables are have </a:t>
            </a:r>
            <a:r>
              <a:rPr lang="fr-FR" dirty="0" err="1">
                <a:uFillTx/>
              </a:rPr>
              <a:t>such</a:t>
            </a:r>
            <a:r>
              <a:rPr lang="fr-FR" dirty="0">
                <a:uFillTx/>
              </a:rPr>
              <a:t> SMDS, </a:t>
            </a:r>
            <a:r>
              <a:rPr lang="fr-FR" dirty="0" err="1">
                <a:uFillTx/>
              </a:rPr>
              <a:t>especiallt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TP.pourcentage</a:t>
            </a:r>
            <a:r>
              <a:rPr lang="fr-FR" dirty="0">
                <a:uFillTx/>
              </a:rPr>
              <a:t> and </a:t>
            </a:r>
            <a:r>
              <a:rPr lang="fr-FR" dirty="0" err="1">
                <a:uFillTx/>
              </a:rPr>
              <a:t>Hb</a:t>
            </a:r>
            <a:r>
              <a:rPr lang="fr-FR" dirty="0">
                <a:uFillTx/>
              </a:rPr>
              <a:t>(</a:t>
            </a:r>
            <a:r>
              <a:rPr lang="fr-FR" dirty="0" err="1">
                <a:uFillTx/>
              </a:rPr>
              <a:t>already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seen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before</a:t>
            </a:r>
            <a:r>
              <a:rPr lang="fr-FR" dirty="0">
                <a:uFillTx/>
              </a:rPr>
              <a:t>)</a:t>
            </a:r>
          </a:p>
          <a:p>
            <a:r>
              <a:rPr lang="fr-FR" dirty="0" err="1">
                <a:uFillTx/>
              </a:rPr>
              <a:t>Consequently</a:t>
            </a:r>
            <a:r>
              <a:rPr lang="fr-FR" dirty="0">
                <a:uFillTx/>
              </a:rPr>
              <a:t>, </a:t>
            </a:r>
            <a:r>
              <a:rPr lang="fr-FR" dirty="0" err="1">
                <a:uFillTx/>
              </a:rPr>
              <a:t>there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is</a:t>
            </a:r>
            <a:r>
              <a:rPr lang="fr-FR" dirty="0">
                <a:uFillTx/>
              </a:rPr>
              <a:t> a </a:t>
            </a:r>
            <a:r>
              <a:rPr lang="fr-FR" dirty="0" err="1">
                <a:uFillTx/>
              </a:rPr>
              <a:t>need</a:t>
            </a:r>
            <a:r>
              <a:rPr lang="fr-FR" dirty="0">
                <a:uFillTx/>
              </a:rPr>
              <a:t> for causal </a:t>
            </a:r>
            <a:r>
              <a:rPr lang="fr-FR" dirty="0" err="1">
                <a:uFillTx/>
              </a:rPr>
              <a:t>inference</a:t>
            </a:r>
            <a:r>
              <a:rPr lang="fr-FR" dirty="0">
                <a:uFillTx/>
              </a:rPr>
              <a:t>, as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92CE-3DC4-4EBA-95BD-652501995C1F}" type="slidenum">
              <a:rPr lang="fr-FR" smtClean="0">
                <a:uFillTx/>
              </a:rPr>
              <a:t>28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9c5b01f1a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328" name="Google Shape;328;g49c5b01f1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9c5b01f1a_4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377" name="Google Shape;377;g49c5b01f1a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9c5b01f1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9c5b01f1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uFillTx/>
              </a:rPr>
              <a:t>Présenter Y et W</a:t>
            </a:r>
            <a:endParaRPr>
              <a:uFillTx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uFillTx/>
              </a:rPr>
              <a:t>W indé de {Y(1), Y(0)}</a:t>
            </a:r>
            <a:endParaRPr>
              <a:uFillTx/>
            </a:endParaRPr>
          </a:p>
        </p:txBody>
      </p:sp>
      <p:sp>
        <p:nvSpPr>
          <p:cNvPr id="338" name="Google Shape;338;g49c5b01f1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</a:rPr>
              <a:t>36</a:t>
            </a:fld>
            <a:endParaRPr>
              <a:uFillTx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c5b01f1a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49c5b01f1a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uFillTx/>
              </a:rPr>
              <a:t>Présenter Y et W</a:t>
            </a:r>
            <a:endParaRPr>
              <a:uFillTx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uFillTx/>
              </a:rPr>
              <a:t>W indé de {Y(1), Y(0)}</a:t>
            </a:r>
            <a:endParaRPr>
              <a:uFillTx/>
            </a:endParaRPr>
          </a:p>
        </p:txBody>
      </p:sp>
      <p:sp>
        <p:nvSpPr>
          <p:cNvPr id="360" name="Google Shape;360;g49c5b01f1a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</a:rPr>
              <a:t>37</a:t>
            </a:fld>
            <a:endParaRPr>
              <a:uFillTx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9c5b01f1a_4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49c5b01f1a_4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uFillTx/>
              </a:rPr>
              <a:t>Présenter Y et W</a:t>
            </a:r>
            <a:endParaRPr>
              <a:uFillTx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uFillTx/>
              </a:rPr>
              <a:t>W indé de {Y(1), Y(0)}</a:t>
            </a:r>
            <a:endParaRPr>
              <a:uFillTx/>
            </a:endParaRPr>
          </a:p>
        </p:txBody>
      </p:sp>
      <p:sp>
        <p:nvSpPr>
          <p:cNvPr id="393" name="Google Shape;393;g49c5b01f1a_4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</a:rPr>
              <a:t>38</a:t>
            </a:fld>
            <a:endParaRPr>
              <a:uFillTx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9c5b01f1a_4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369" name="Google Shape;369;g49c5b01f1a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9c5b01f1a_4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03" name="Google Shape;403;g49c5b01f1a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9c5b01f1a_4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uFillTx/>
              </a:rPr>
              <a:t>We</a:t>
            </a:r>
            <a:r>
              <a:rPr lang="fr-FR" dirty="0">
                <a:uFillTx/>
              </a:rPr>
              <a:t> run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uFillTx/>
              </a:rPr>
              <a:t>Not </a:t>
            </a:r>
            <a:r>
              <a:rPr lang="fr-FR" dirty="0" err="1">
                <a:uFillTx/>
              </a:rPr>
              <a:t>significantly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different</a:t>
            </a:r>
            <a:r>
              <a:rPr lang="fr-FR" dirty="0">
                <a:uFillTx/>
              </a:rPr>
              <a:t> (0,1%)</a:t>
            </a:r>
            <a:endParaRPr dirty="0">
              <a:uFillTx/>
            </a:endParaRPr>
          </a:p>
        </p:txBody>
      </p:sp>
      <p:sp>
        <p:nvSpPr>
          <p:cNvPr id="411" name="Google Shape;411;g49c5b01f1a_4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5b01f1a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53" name="Google Shape;153;g49c5b01f1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c5b01f1a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61" name="Google Shape;161;g49c5b01f1a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c5b01f1a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71" name="Google Shape;171;g49c5b01f1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c62283f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81" name="Google Shape;181;g49c62283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c5b01f1a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206" name="Google Shape;206;g49c5b01f1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c5b01f1a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215" name="Google Shape;215;g49c5b01f1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fr-FR">
                <a:uFillTx/>
              </a:rPr>
              <a:t>Modifier le style des sous-titres du masque</a:t>
            </a:r>
            <a:endParaRPr lang="en-US">
              <a:uFillTx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078" y="668919"/>
            <a:ext cx="605319" cy="82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575842" y="6246252"/>
            <a:ext cx="1219200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599" y="6246253"/>
            <a:ext cx="5904837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1447" y="624625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fr-FR">
                <a:uFillTx/>
              </a:rPr>
              <a:t>Cliquez sur l'icône pour ajouter une image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3955" y="5982848"/>
            <a:ext cx="605319" cy="828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701" y="6173416"/>
            <a:ext cx="1052508" cy="365125"/>
          </a:xfrm>
        </p:spPr>
        <p:txBody>
          <a:bodyPr/>
          <a:lstStyle>
            <a:lvl1pPr algn="ctr">
              <a:defRPr sz="1200"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uFillTx/>
              </a:defRPr>
            </a:lvl1pPr>
            <a:lvl2pPr algn="l">
              <a:defRPr>
                <a:uFillTx/>
              </a:defRPr>
            </a:lvl2pPr>
            <a:lvl3pPr algn="l">
              <a:defRPr>
                <a:uFillTx/>
              </a:defRPr>
            </a:lvl3pPr>
            <a:lvl4pPr algn="l">
              <a:defRPr>
                <a:uFillTx/>
              </a:defRPr>
            </a:lvl4pPr>
            <a:lvl5pPr algn="l">
              <a:defRPr>
                <a:uFillTx/>
              </a:defRPr>
            </a:lvl5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701" y="6173416"/>
            <a:ext cx="1052508" cy="365125"/>
          </a:xfrm>
        </p:spPr>
        <p:txBody>
          <a:bodyPr/>
          <a:lstStyle>
            <a:lvl1pPr algn="ctr">
              <a:defRPr sz="1200"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fld id="{D57F1E4F-1CFF-5643-939E-217C01CDF565}" type="slidenum">
              <a:rPr lang="en-US" dirty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6534" y="1496919"/>
            <a:ext cx="11262866" cy="48936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46622"/>
            <a:ext cx="10993549" cy="1102283"/>
          </a:xfrm>
          <a:effectLst/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fr-FR">
                <a:uFillTx/>
              </a:rPr>
              <a:t>Modifier le style des sous-titres du masque</a:t>
            </a:r>
            <a:endParaRPr lang="en-US">
              <a:uFillTx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078" y="668919"/>
            <a:ext cx="605319" cy="82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575842" y="6246252"/>
            <a:ext cx="1219200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599" y="6246253"/>
            <a:ext cx="5904837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1447" y="624625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3955" y="5982848"/>
            <a:ext cx="605319" cy="8280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701" y="6173416"/>
            <a:ext cx="1052508" cy="365125"/>
          </a:xfrm>
        </p:spPr>
        <p:txBody>
          <a:bodyPr/>
          <a:lstStyle>
            <a:lvl1pPr algn="ctr">
              <a:defRPr sz="1200"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078" y="668919"/>
            <a:ext cx="605319" cy="8280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575842" y="6246252"/>
            <a:ext cx="1219200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599" y="6246253"/>
            <a:ext cx="5904837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1447" y="624625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3955" y="5982848"/>
            <a:ext cx="605319" cy="828000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9746" y="6173416"/>
            <a:ext cx="1052508" cy="365125"/>
          </a:xfrm>
        </p:spPr>
        <p:txBody>
          <a:bodyPr/>
          <a:lstStyle>
            <a:lvl1pPr algn="ctr">
              <a:defRPr sz="1200"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3955" y="5982848"/>
            <a:ext cx="605319" cy="82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701" y="6173416"/>
            <a:ext cx="1052508" cy="365125"/>
          </a:xfrm>
        </p:spPr>
        <p:txBody>
          <a:bodyPr/>
          <a:lstStyle>
            <a:lvl1pPr algn="ctr">
              <a:defRPr sz="1200"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3955" y="5982848"/>
            <a:ext cx="605319" cy="8280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701" y="6173416"/>
            <a:ext cx="1052508" cy="365125"/>
          </a:xfrm>
        </p:spPr>
        <p:txBody>
          <a:bodyPr/>
          <a:lstStyle>
            <a:lvl1pPr algn="ctr">
              <a:defRPr sz="1200"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3955" y="5982848"/>
            <a:ext cx="605319" cy="8280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701" y="6173416"/>
            <a:ext cx="1052508" cy="365125"/>
          </a:xfrm>
        </p:spPr>
        <p:txBody>
          <a:bodyPr/>
          <a:lstStyle>
            <a:lvl1pPr algn="ctr">
              <a:defRPr sz="1200"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uFillTx/>
              </a:defRPr>
            </a:lvl1pPr>
            <a:lvl2pPr>
              <a:defRPr sz="1800">
                <a:solidFill>
                  <a:schemeClr val="tx2"/>
                </a:solidFill>
                <a:uFillTx/>
              </a:defRPr>
            </a:lvl2pPr>
            <a:lvl3pPr>
              <a:defRPr sz="1600">
                <a:solidFill>
                  <a:schemeClr val="tx2"/>
                </a:solidFill>
                <a:uFillTx/>
              </a:defRPr>
            </a:lvl3pPr>
            <a:lvl4pPr>
              <a:defRPr sz="1400">
                <a:solidFill>
                  <a:schemeClr val="tx2"/>
                </a:solidFill>
                <a:uFillTx/>
              </a:defRPr>
            </a:lvl4pPr>
            <a:lvl5pPr>
              <a:defRPr sz="1400">
                <a:solidFill>
                  <a:schemeClr val="tx2"/>
                </a:solidFill>
                <a:uFillTx/>
              </a:defRPr>
            </a:lvl5pPr>
            <a:lvl6pPr>
              <a:defRPr sz="1400">
                <a:solidFill>
                  <a:schemeClr val="tx2"/>
                </a:solidFill>
                <a:uFillTx/>
              </a:defRPr>
            </a:lvl6pPr>
            <a:lvl7pPr>
              <a:defRPr sz="1400">
                <a:solidFill>
                  <a:schemeClr val="tx2"/>
                </a:solidFill>
                <a:uFillTx/>
              </a:defRPr>
            </a:lvl7pPr>
            <a:lvl8pPr>
              <a:defRPr sz="1400">
                <a:solidFill>
                  <a:schemeClr val="tx2"/>
                </a:solidFill>
                <a:uFillTx/>
              </a:defRPr>
            </a:lvl8pPr>
            <a:lvl9pPr>
              <a:defRPr sz="1400">
                <a:solidFill>
                  <a:schemeClr val="tx2"/>
                </a:solidFill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11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078" y="668919"/>
            <a:ext cx="605319" cy="828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575842" y="6246252"/>
            <a:ext cx="1219200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599" y="6246253"/>
            <a:ext cx="5904837" cy="365125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1447" y="624625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>
                <a:uFillTx/>
              </a:rPr>
              <a:t>Modifiez le style du titre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0486" y="620651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202185"/>
            <a:ext cx="5618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7238" y="6202185"/>
            <a:ext cx="1209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uFillTx/>
              </a:defRPr>
            </a:lvl1pPr>
          </a:lstStyle>
          <a:p>
            <a:fld id="{D57F1E4F-1CFF-5643-939E-217C01CDF565}" type="slidenum">
              <a:rPr lang="en-US" dirty="0">
                <a:uFillTx/>
              </a:rPr>
              <a:pPr/>
              <a:t>‹N°›</a:t>
            </a:fld>
            <a:endParaRPr lang="en-US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uFillTx/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uFillTx/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uFillTx/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uFillTx/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uFillTx/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uFillTx/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uFillTx/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uFillTx/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32695" b="28664"/>
          <a:stretch/>
        </p:blipFill>
        <p:spPr>
          <a:xfrm>
            <a:off x="144740" y="1641917"/>
            <a:ext cx="11430000" cy="2318714"/>
          </a:xfrm>
          <a:prstGeom prst="rect">
            <a:avLst/>
          </a:prstGeom>
        </p:spPr>
      </p:pic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chemeClr val="bg1"/>
                </a:solidFill>
                <a:uFillTx/>
              </a:rPr>
              <a:t>Effect of a treatment using causal inference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  <a:uFillTx/>
              </a:rPr>
              <a:t>December, Tuesday 11</a:t>
            </a:r>
            <a:r>
              <a:rPr lang="en-GB" sz="1600" baseline="30000" dirty="0">
                <a:solidFill>
                  <a:schemeClr val="bg1"/>
                </a:solidFill>
                <a:uFillTx/>
              </a:rPr>
              <a:t>th</a:t>
            </a:r>
            <a:r>
              <a:rPr lang="en-GB" sz="1600" dirty="0">
                <a:solidFill>
                  <a:schemeClr val="bg1"/>
                </a:solidFill>
                <a:uFillTx/>
              </a:rPr>
              <a:t> </a:t>
            </a: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441512" y="0"/>
            <a:ext cx="11303955" cy="4536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r>
              <a:rPr lang="en-GB" sz="2000" cap="none" dirty="0">
                <a:solidFill>
                  <a:srgbClr val="4A66AC"/>
                </a:solidFill>
                <a:uFillTx/>
              </a:rPr>
              <a:t>Teresa Alves de Sousa – Rayan Charrier – Sofiane </a:t>
            </a:r>
            <a:r>
              <a:rPr lang="en-GB" sz="2000" cap="none" dirty="0" err="1">
                <a:solidFill>
                  <a:srgbClr val="4A66AC"/>
                </a:solidFill>
                <a:uFillTx/>
              </a:rPr>
              <a:t>Hadji</a:t>
            </a:r>
            <a:r>
              <a:rPr lang="en-GB" sz="2000" cap="none" dirty="0">
                <a:solidFill>
                  <a:srgbClr val="4A66AC"/>
                </a:solidFill>
                <a:uFillTx/>
              </a:rPr>
              <a:t> – Randy </a:t>
            </a:r>
            <a:r>
              <a:rPr lang="en-GB" sz="2000" cap="none" dirty="0" err="1">
                <a:solidFill>
                  <a:srgbClr val="4A66AC"/>
                </a:solidFill>
                <a:uFillTx/>
              </a:rPr>
              <a:t>Kotti</a:t>
            </a:r>
            <a:r>
              <a:rPr lang="en-GB" sz="2000" cap="none" dirty="0">
                <a:solidFill>
                  <a:srgbClr val="4A66AC"/>
                </a:solidFill>
                <a:uFillTx/>
              </a:rPr>
              <a:t> – Ilyas Malik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/>
            </a:pPr>
            <a:r>
              <a:rPr lang="fr-FR" u="sng" cap="none">
                <a:uFillTx/>
              </a:rPr>
              <a:t>Preprocessing</a:t>
            </a:r>
            <a:endParaRPr i="1" u="sng" cap="none">
              <a:uFillTx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10</a:t>
            </a:fld>
            <a:endParaRPr>
              <a:uFillTx/>
              <a:latin typeface="+mj-lt"/>
            </a:endParaRPr>
          </a:p>
        </p:txBody>
      </p:sp>
      <p:sp>
        <p:nvSpPr>
          <p:cNvPr id="186" name="Google Shape;186;p22"/>
          <p:cNvSpPr txBox="1">
            <a:spLocks/>
          </p:cNvSpPr>
          <p:nvPr/>
        </p:nvSpPr>
        <p:spPr>
          <a:xfrm>
            <a:off x="7326125" y="8310250"/>
            <a:ext cx="9782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  <a:latin typeface="+mj-lt"/>
            </a:endParaRPr>
          </a:p>
        </p:txBody>
      </p:sp>
      <p:sp>
        <p:nvSpPr>
          <p:cNvPr id="187" name="Google Shape;187;p22"/>
          <p:cNvSpPr txBox="1">
            <a:spLocks/>
          </p:cNvSpPr>
          <p:nvPr/>
        </p:nvSpPr>
        <p:spPr>
          <a:xfrm>
            <a:off x="334600" y="1839450"/>
            <a:ext cx="11520600" cy="88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2546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</a:pP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But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some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source of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concern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with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Glasgow.sortie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, Alcool</a:t>
            </a:r>
            <a:endParaRPr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marR="0" lvl="0" indent="-25469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</a:pP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Alternative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method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run to test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sensitivity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of causal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inference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to imputation: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random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forest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, package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missForest</a:t>
            </a:r>
            <a:endParaRPr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4600" y="2807272"/>
            <a:ext cx="6098125" cy="381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748" b="6094"/>
          <a:stretch/>
        </p:blipFill>
        <p:spPr>
          <a:xfrm>
            <a:off x="6452375" y="2807275"/>
            <a:ext cx="4808660" cy="373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/>
          </p:cNvSpPr>
          <p:nvPr/>
        </p:nvSpPr>
        <p:spPr>
          <a:xfrm>
            <a:off x="5143260" y="4096716"/>
            <a:ext cx="425441" cy="36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10" name="Google Shape;175;p21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lphaUcPeriod" startAt="2"/>
            </a:pPr>
            <a:r>
              <a:rPr lang="fr-FR" sz="2400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Imputation</a:t>
            </a:r>
            <a:endParaRPr sz="2400" dirty="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3" name="Image 2" descr="Une image contenant texte, carte  Description générée avec un niveau de confiance très élevé"/>
          <p:cNvPicPr>
            <a:picLocks noChangeAspect="1"/>
          </p:cNvPicPr>
          <p:nvPr/>
        </p:nvPicPr>
        <p:blipFill rotWithShape="1">
          <a:blip r:embed="rId2"/>
          <a:srcRect r="5554" b="-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98940" y="1471363"/>
            <a:ext cx="3389734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none" dirty="0">
                <a:solidFill>
                  <a:srgbClr val="FFFFFF"/>
                </a:solidFill>
                <a:uFillTx/>
              </a:rPr>
              <a:t>II. Descriptive analysis</a:t>
            </a:r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1" name="Rectangle 20"/>
            <p:cNvSpPr>
              <a:spLocks/>
            </p:cNvSpPr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>
              <a:spLocks/>
            </p:cNvSpPr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2"/>
            </a:pPr>
            <a:r>
              <a:rPr lang="fr-FR" u="sng" cap="none">
                <a:uFillTx/>
                <a:latin typeface="Gill Sans MT" panose="020B0502020104020203" pitchFamily="34" charset="0"/>
              </a:rPr>
              <a:t>Descriptive analysis</a:t>
            </a:r>
            <a:endParaRPr i="1" u="sng" cap="none">
              <a:uFillTx/>
              <a:latin typeface="Gill Sans MT" panose="020B0502020104020203" pitchFamily="34" charset="0"/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Gill Sans MT" panose="020B0502020104020203" pitchFamily="34" charset="0"/>
              </a:rPr>
              <a:t>12</a:t>
            </a:fld>
            <a:endParaRPr>
              <a:uFillTx/>
              <a:latin typeface="Gill Sans MT" panose="020B0502020104020203" pitchFamily="34" charset="0"/>
            </a:endParaRPr>
          </a:p>
        </p:txBody>
      </p:sp>
      <p:sp>
        <p:nvSpPr>
          <p:cNvPr id="201" name="Google Shape;201;p23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 dirty="0" err="1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Factorial</a:t>
            </a:r>
            <a:r>
              <a:rPr lang="fr-FR" sz="2400" dirty="0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analysis</a:t>
            </a:r>
            <a:r>
              <a:rPr lang="fr-FR" sz="2400" dirty="0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of mixed data</a:t>
            </a:r>
            <a:endParaRPr dirty="0">
              <a:uFillTx/>
              <a:latin typeface="Gill Sans MT" panose="020B0502020104020203" pitchFamily="34" charset="0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6000" y="1868354"/>
            <a:ext cx="5813727" cy="41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/>
          </p:cNvSpPr>
          <p:nvPr/>
        </p:nvSpPr>
        <p:spPr>
          <a:xfrm>
            <a:off x="781225" y="2316200"/>
            <a:ext cx="4787400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Extracting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most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of the information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using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only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10 components</a:t>
            </a:r>
            <a:endParaRPr sz="1800" dirty="0">
              <a:solidFill>
                <a:schemeClr val="dk2"/>
              </a:solidFill>
              <a:uFillTx/>
              <a:latin typeface="Gill Sans MT" panose="020B0502020104020203" pitchFamily="34" charset="0"/>
              <a:ea typeface="Cabin"/>
              <a:cs typeface="Cabin"/>
              <a:sym typeface="Cabin"/>
            </a:endParaRPr>
          </a:p>
          <a:p>
            <a:pPr marL="30600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62% of the variance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kept</a:t>
            </a:r>
            <a:endParaRPr sz="1800" dirty="0">
              <a:solidFill>
                <a:schemeClr val="dk2"/>
              </a:solidFill>
              <a:uFillTx/>
              <a:latin typeface="Gill Sans MT" panose="020B0502020104020203" pitchFamily="34" charset="0"/>
              <a:ea typeface="Cabin"/>
              <a:cs typeface="Cabin"/>
              <a:sym typeface="Cabin"/>
            </a:endParaRPr>
          </a:p>
          <a:p>
            <a:pPr marL="30600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Working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on quantitative variables</a:t>
            </a:r>
            <a:endParaRPr dirty="0">
              <a:uFillTx/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2"/>
            </a:pPr>
            <a:r>
              <a:rPr lang="fr-FR" u="sng" cap="none">
                <a:uFillTx/>
                <a:latin typeface="Gill Sans MT" panose="020B0502020104020203" pitchFamily="34" charset="0"/>
              </a:rPr>
              <a:t>Descriptive analysis</a:t>
            </a:r>
            <a:endParaRPr i="1" u="sng" cap="none">
              <a:uFillTx/>
              <a:latin typeface="Gill Sans MT" panose="020B0502020104020203" pitchFamily="34" charset="0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Gill Sans MT" panose="020B0502020104020203" pitchFamily="34" charset="0"/>
              </a:rPr>
              <a:t>13</a:t>
            </a:fld>
            <a:endParaRPr>
              <a:uFillTx/>
              <a:latin typeface="Gill Sans MT" panose="020B0502020104020203" pitchFamily="34" charset="0"/>
            </a:endParaRPr>
          </a:p>
        </p:txBody>
      </p:sp>
      <p:sp>
        <p:nvSpPr>
          <p:cNvPr id="210" name="Google Shape;210;p24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Factorial analysis of mixed data</a:t>
            </a:r>
            <a:endParaRPr>
              <a:uFillTx/>
              <a:latin typeface="Gill Sans MT" panose="020B0502020104020203" pitchFamily="34" charset="0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2450" y="2020883"/>
            <a:ext cx="5813546" cy="415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48396" y="1868483"/>
            <a:ext cx="5791205" cy="41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2"/>
            </a:pPr>
            <a:r>
              <a:rPr lang="fr-FR" u="sng" cap="none">
                <a:uFillTx/>
                <a:latin typeface="Gill Sans MT" panose="020B0502020104020203" pitchFamily="34" charset="0"/>
              </a:rPr>
              <a:t>Descriptive analysis</a:t>
            </a:r>
            <a:endParaRPr i="1" u="sng" cap="none">
              <a:uFillTx/>
              <a:latin typeface="Gill Sans MT" panose="020B0502020104020203" pitchFamily="34" charset="0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Gill Sans MT" panose="020B0502020104020203" pitchFamily="34" charset="0"/>
              </a:rPr>
              <a:t>14</a:t>
            </a:fld>
            <a:endParaRPr>
              <a:uFillTx/>
              <a:latin typeface="Gill Sans MT" panose="020B0502020104020203" pitchFamily="34" charset="0"/>
            </a:endParaRPr>
          </a:p>
        </p:txBody>
      </p:sp>
      <p:sp>
        <p:nvSpPr>
          <p:cNvPr id="219" name="Google Shape;219;p25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Factorial analysis of mixed data</a:t>
            </a:r>
            <a:endParaRPr>
              <a:uFillTx/>
              <a:latin typeface="Gill Sans MT" panose="020B0502020104020203" pitchFamily="34" charset="0"/>
            </a:endParaRPr>
          </a:p>
        </p:txBody>
      </p:sp>
      <p:sp>
        <p:nvSpPr>
          <p:cNvPr id="220" name="Google Shape;220;p25"/>
          <p:cNvSpPr txBox="1">
            <a:spLocks/>
          </p:cNvSpPr>
          <p:nvPr/>
        </p:nvSpPr>
        <p:spPr>
          <a:xfrm>
            <a:off x="781225" y="2316200"/>
            <a:ext cx="4787400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Visualizing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the contribution of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each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variable to the principal components</a:t>
            </a:r>
            <a:endParaRPr sz="1800" dirty="0">
              <a:solidFill>
                <a:schemeClr val="dk2"/>
              </a:solidFill>
              <a:uFillTx/>
              <a:latin typeface="Gill Sans MT" panose="020B0502020104020203" pitchFamily="34" charset="0"/>
              <a:ea typeface="Cabin"/>
              <a:cs typeface="Cabin"/>
              <a:sym typeface="Cabin"/>
            </a:endParaRPr>
          </a:p>
          <a:p>
            <a:pPr marL="30600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Gives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an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idea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on the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correlation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between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variables</a:t>
            </a:r>
            <a:endParaRPr sz="1800" dirty="0">
              <a:solidFill>
                <a:schemeClr val="dk2"/>
              </a:solidFill>
              <a:uFillTx/>
              <a:latin typeface="Gill Sans MT" panose="020B0502020104020203" pitchFamily="34" charset="0"/>
              <a:ea typeface="Cabin"/>
              <a:cs typeface="Cabin"/>
              <a:sym typeface="Cabin"/>
            </a:endParaRPr>
          </a:p>
          <a:p>
            <a:pPr marL="306000" lvl="0" indent="0" algn="just" rtl="0">
              <a:spcBef>
                <a:spcPts val="1080"/>
              </a:spcBef>
              <a:spcAft>
                <a:spcPts val="0"/>
              </a:spcAft>
              <a:buNone/>
            </a:pPr>
            <a:endParaRPr dirty="0">
              <a:uFillTx/>
              <a:latin typeface="Gill Sans MT" panose="020B0502020104020203" pitchFamily="34" charset="0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6000" y="1868483"/>
            <a:ext cx="5813546" cy="415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2"/>
            </a:pPr>
            <a:r>
              <a:rPr lang="fr-FR" u="sng" cap="none">
                <a:uFillTx/>
                <a:latin typeface="Gill Sans MT" panose="020B0502020104020203" pitchFamily="34" charset="0"/>
              </a:rPr>
              <a:t>Descriptive analysis</a:t>
            </a:r>
            <a:endParaRPr i="1" u="sng" cap="none">
              <a:uFillTx/>
              <a:latin typeface="Gill Sans MT" panose="020B0502020104020203" pitchFamily="34" charset="0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Gill Sans MT" panose="020B0502020104020203" pitchFamily="34" charset="0"/>
              </a:rPr>
              <a:t>15</a:t>
            </a:fld>
            <a:endParaRPr>
              <a:uFillTx/>
              <a:latin typeface="Gill Sans MT" panose="020B0502020104020203" pitchFamily="34" charset="0"/>
            </a:endParaRPr>
          </a:p>
        </p:txBody>
      </p:sp>
      <p:sp>
        <p:nvSpPr>
          <p:cNvPr id="228" name="Google Shape;228;p26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Factorial analysis of mixed data</a:t>
            </a:r>
            <a:endParaRPr>
              <a:uFillTx/>
              <a:latin typeface="Gill Sans MT" panose="020B0502020104020203" pitchFamily="34" charset="0"/>
            </a:endParaRPr>
          </a:p>
        </p:txBody>
      </p:sp>
      <p:sp>
        <p:nvSpPr>
          <p:cNvPr id="229" name="Google Shape;229;p26"/>
          <p:cNvSpPr txBox="1">
            <a:spLocks/>
          </p:cNvSpPr>
          <p:nvPr/>
        </p:nvSpPr>
        <p:spPr>
          <a:xfrm>
            <a:off x="781225" y="2316200"/>
            <a:ext cx="4787400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Extracting most of the information using only 10 components</a:t>
            </a:r>
            <a:endParaRPr sz="1800">
              <a:solidFill>
                <a:schemeClr val="dk2"/>
              </a:solidFill>
              <a:uFillTx/>
              <a:latin typeface="Gill Sans MT" panose="020B0502020104020203" pitchFamily="34" charset="0"/>
              <a:ea typeface="Cabin"/>
              <a:cs typeface="Cabin"/>
              <a:sym typeface="Cabin"/>
            </a:endParaRPr>
          </a:p>
          <a:p>
            <a:pPr marL="30600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62% of the variance kept</a:t>
            </a:r>
            <a:endParaRPr sz="1800">
              <a:solidFill>
                <a:schemeClr val="dk2"/>
              </a:solidFill>
              <a:uFillTx/>
              <a:latin typeface="Gill Sans MT" panose="020B0502020104020203" pitchFamily="34" charset="0"/>
              <a:ea typeface="Cabin"/>
              <a:cs typeface="Cabin"/>
              <a:sym typeface="Cabin"/>
            </a:endParaRPr>
          </a:p>
          <a:p>
            <a:pPr marL="30600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Working on quantitative variables</a:t>
            </a:r>
            <a:endParaRPr>
              <a:uFillTx/>
              <a:latin typeface="Gill Sans MT" panose="020B0502020104020203" pitchFamily="34" charset="0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92525" y="1868483"/>
            <a:ext cx="5813546" cy="415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1200" y="1956175"/>
            <a:ext cx="6194651" cy="44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2"/>
            </a:pPr>
            <a:r>
              <a:rPr lang="fr-FR" u="sng" cap="none">
                <a:uFillTx/>
                <a:latin typeface="Gill Sans MT" panose="020B0502020104020203" pitchFamily="34" charset="0"/>
              </a:rPr>
              <a:t>Descriptive analysis</a:t>
            </a:r>
            <a:endParaRPr i="1" u="sng" cap="none">
              <a:uFillTx/>
              <a:latin typeface="Gill Sans MT" panose="020B0502020104020203" pitchFamily="34" charset="0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Gill Sans MT" panose="020B0502020104020203" pitchFamily="34" charset="0"/>
              </a:rPr>
              <a:t>16</a:t>
            </a:fld>
            <a:endParaRPr>
              <a:uFillTx/>
              <a:latin typeface="Gill Sans MT" panose="020B0502020104020203" pitchFamily="34" charset="0"/>
            </a:endParaRPr>
          </a:p>
        </p:txBody>
      </p:sp>
      <p:sp>
        <p:nvSpPr>
          <p:cNvPr id="238" name="Google Shape;238;p27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>
                <a:solidFill>
                  <a:schemeClr val="lt1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Factorial analysis of mixed data</a:t>
            </a:r>
            <a:endParaRPr>
              <a:uFillTx/>
              <a:latin typeface="Gill Sans MT" panose="020B0502020104020203" pitchFamily="34" charset="0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699" y="1837630"/>
            <a:ext cx="5813546" cy="415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2"/>
            </a:pPr>
            <a:r>
              <a:rPr lang="en-ZA" sz="2400" cap="none" dirty="0">
                <a:uFillTx/>
              </a:rPr>
              <a:t>Hierarchical clustering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26" y="2144684"/>
            <a:ext cx="5040002" cy="3600000"/>
          </a:xfrm>
          <a:prstGeom prst="rect">
            <a:avLst/>
          </a:prstGeom>
        </p:spPr>
      </p:pic>
      <p:sp>
        <p:nvSpPr>
          <p:cNvPr id="10" name="Espace réservé du contenu 8"/>
          <p:cNvSpPr>
            <a:spLocks noGrp="1"/>
          </p:cNvSpPr>
          <p:nvPr>
            <p:ph idx="1"/>
          </p:nvPr>
        </p:nvSpPr>
        <p:spPr>
          <a:xfrm>
            <a:off x="581192" y="2105533"/>
            <a:ext cx="5260184" cy="3678303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uFillTx/>
              </a:rPr>
              <a:t>Cluster patients to understand the link between </a:t>
            </a:r>
            <a:r>
              <a:rPr lang="en-GB" sz="2400" dirty="0" err="1">
                <a:uFillTx/>
              </a:rPr>
              <a:t>DC.Trauma</a:t>
            </a:r>
            <a:r>
              <a:rPr lang="en-GB" sz="2400" dirty="0">
                <a:uFillTx/>
              </a:rPr>
              <a:t> and variables</a:t>
            </a:r>
          </a:p>
          <a:p>
            <a:pPr algn="just"/>
            <a:r>
              <a:rPr lang="en-GB" sz="2400" dirty="0">
                <a:uFillTx/>
              </a:rPr>
              <a:t>Both categorical and quantitative variables: clustering using FAMD</a:t>
            </a:r>
          </a:p>
          <a:p>
            <a:pPr algn="just"/>
            <a:r>
              <a:rPr lang="en-US" sz="2400" dirty="0">
                <a:uFillTx/>
              </a:rPr>
              <a:t>R package: </a:t>
            </a:r>
            <a:r>
              <a:rPr lang="en-US" sz="2400" i="1" dirty="0">
                <a:uFillTx/>
              </a:rPr>
              <a:t>Hierarchical Clustering on Principal Components</a:t>
            </a:r>
            <a:endParaRPr lang="en-GB" sz="2400" i="1" dirty="0"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00" y="2424945"/>
            <a:ext cx="5040000" cy="3600000"/>
          </a:xfrm>
          <a:prstGeom prst="round2DiagRect">
            <a:avLst>
              <a:gd name="adj1" fmla="val 10582"/>
              <a:gd name="adj2" fmla="val 0"/>
            </a:avLst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99" y="2424945"/>
            <a:ext cx="5040002" cy="3600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2"/>
            </a:pPr>
            <a:r>
              <a:rPr lang="en-ZA" sz="2400" cap="none" dirty="0">
                <a:uFillTx/>
              </a:rPr>
              <a:t>Hierarchical clustering</a:t>
            </a:r>
          </a:p>
        </p:txBody>
      </p:sp>
      <p:sp>
        <p:nvSpPr>
          <p:cNvPr id="11" name="Espace réservé du contenu 8"/>
          <p:cNvSpPr>
            <a:spLocks noGrp="1"/>
          </p:cNvSpPr>
          <p:nvPr>
            <p:ph idx="1"/>
          </p:nvPr>
        </p:nvSpPr>
        <p:spPr>
          <a:xfrm>
            <a:off x="581191" y="1786210"/>
            <a:ext cx="11029615" cy="667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u="sng" dirty="0">
                <a:uFill>
                  <a:solidFill>
                    <a:schemeClr val="accent1"/>
                  </a:solidFill>
                </a:uFill>
              </a:rPr>
              <a:t>Hierarchical clustering output</a:t>
            </a:r>
            <a:endParaRPr lang="en-GB" sz="2400" dirty="0"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2"/>
            </a:pPr>
            <a:r>
              <a:rPr lang="en-ZA" sz="2400" cap="none" dirty="0">
                <a:uFillTx/>
              </a:rPr>
              <a:t>Hierarchical clustering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4782" t="22446" r="5456" b="21325"/>
          <a:stretch/>
        </p:blipFill>
        <p:spPr>
          <a:xfrm>
            <a:off x="2082014" y="2028034"/>
            <a:ext cx="8025881" cy="4041363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10733091" y="3110948"/>
            <a:ext cx="1246030" cy="2390492"/>
            <a:chOff x="10878132" y="3120887"/>
            <a:chExt cx="1246030" cy="2390492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10878132" y="3260035"/>
              <a:ext cx="181142" cy="2105025"/>
            </a:xfrm>
            <a:prstGeom prst="rect">
              <a:avLst/>
            </a:prstGeom>
            <a:gradFill>
              <a:gsLst>
                <a:gs pos="0">
                  <a:srgbClr val="EE6363"/>
                </a:gs>
                <a:gs pos="100000">
                  <a:srgbClr val="4876FF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uFillTx/>
              </a:endParaRPr>
            </a:p>
          </p:txBody>
        </p:sp>
        <p:sp>
          <p:nvSpPr>
            <p:cNvPr id="10" name="ZoneTexte 9"/>
            <p:cNvSpPr txBox="1">
              <a:spLocks/>
            </p:cNvSpPr>
            <p:nvPr/>
          </p:nvSpPr>
          <p:spPr>
            <a:xfrm>
              <a:off x="11097453" y="3120887"/>
              <a:ext cx="1026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uFillTx/>
                </a:rPr>
                <a:t>High</a:t>
              </a:r>
            </a:p>
          </p:txBody>
        </p:sp>
        <p:sp>
          <p:nvSpPr>
            <p:cNvPr id="11" name="ZoneTexte 10"/>
            <p:cNvSpPr txBox="1">
              <a:spLocks/>
            </p:cNvSpPr>
            <p:nvPr/>
          </p:nvSpPr>
          <p:spPr>
            <a:xfrm>
              <a:off x="11097452" y="5142047"/>
              <a:ext cx="1026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uFillTx/>
                </a:rPr>
                <a:t>Low</a:t>
              </a:r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 flipV="1">
            <a:off x="1689651" y="2618410"/>
            <a:ext cx="0" cy="34799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/>
          </p:cNvSpPr>
          <p:nvPr/>
        </p:nvSpPr>
        <p:spPr>
          <a:xfrm>
            <a:off x="449651" y="3979442"/>
            <a:ext cx="119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uFillTx/>
              </a:rPr>
              <a:t>Increasing</a:t>
            </a:r>
            <a:r>
              <a:rPr lang="fr-FR" dirty="0">
                <a:uFillTx/>
              </a:rPr>
              <a:t> </a:t>
            </a:r>
            <a:r>
              <a:rPr lang="fr-FR" dirty="0" err="1">
                <a:uFillTx/>
              </a:rPr>
              <a:t>mortality</a:t>
            </a:r>
            <a:endParaRPr lang="fr-FR" dirty="0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581192" y="2105534"/>
            <a:ext cx="5332180" cy="359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u="sng" dirty="0" err="1">
                <a:uFill>
                  <a:solidFill>
                    <a:schemeClr val="accent1"/>
                  </a:solidFill>
                </a:uFill>
              </a:rPr>
              <a:t>Traumabase</a:t>
            </a:r>
            <a:endParaRPr lang="en-GB" sz="2400" u="sng" dirty="0">
              <a:uFill>
                <a:solidFill>
                  <a:schemeClr val="accent1"/>
                </a:solidFill>
              </a:uFill>
            </a:endParaRPr>
          </a:p>
          <a:p>
            <a:pPr algn="just"/>
            <a:r>
              <a:rPr lang="en-US" sz="2400" dirty="0">
                <a:uFillTx/>
              </a:rPr>
              <a:t>Data : from 7000 patients, 250 variables to 3000 patients, 35 variables</a:t>
            </a:r>
          </a:p>
          <a:p>
            <a:pPr algn="just"/>
            <a:r>
              <a:rPr lang="en-US" sz="2400" dirty="0">
                <a:uFillTx/>
              </a:rPr>
              <a:t>Goal : perform causal inference to assess the effect of a treatment on the mortality of patients with head trauma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903475"/>
            <a:ext cx="11029616" cy="542027"/>
          </a:xfrm>
        </p:spPr>
        <p:txBody>
          <a:bodyPr anchor="t"/>
          <a:lstStyle/>
          <a:p>
            <a:r>
              <a:rPr lang="fr-FR" u="sng" cap="none" dirty="0">
                <a:uFillTx/>
              </a:rPr>
              <a:t>Introduction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</a:t>
            </a:fld>
            <a:endParaRPr lang="en-US">
              <a:uFillTx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2695" b="28664"/>
          <a:stretch/>
        </p:blipFill>
        <p:spPr>
          <a:xfrm>
            <a:off x="6278629" y="3364448"/>
            <a:ext cx="5332179" cy="10816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20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581191" y="2105533"/>
            <a:ext cx="8751651" cy="3678303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uFillTx/>
              </a:rPr>
              <a:t>Idea : Doctors look at measurements of variables to take their decisions</a:t>
            </a:r>
          </a:p>
          <a:p>
            <a:pPr algn="just"/>
            <a:r>
              <a:rPr lang="en-GB" sz="2400" dirty="0">
                <a:uFillTx/>
              </a:rPr>
              <a:t>Goal : Check their assumptions and possibly find new ways to predict trauma/shock/necessity of using </a:t>
            </a:r>
            <a:r>
              <a:rPr lang="en-GB" sz="2400" dirty="0" err="1">
                <a:uFillTx/>
              </a:rPr>
              <a:t>Acide.tranexamique</a:t>
            </a:r>
            <a:endParaRPr lang="en-GB" sz="2400" dirty="0"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21</a:t>
            </a:fld>
            <a:endParaRPr lang="en-US">
              <a:uFillTx/>
            </a:endParaRPr>
          </a:p>
        </p:txBody>
      </p:sp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581192" y="2105533"/>
            <a:ext cx="5260184" cy="625141"/>
          </a:xfrm>
        </p:spPr>
        <p:txBody>
          <a:bodyPr>
            <a:normAutofit/>
          </a:bodyPr>
          <a:lstStyle/>
          <a:p>
            <a:pPr algn="just"/>
            <a:r>
              <a:rPr lang="en-GB" sz="2400" dirty="0" err="1">
                <a:uFillTx/>
              </a:rPr>
              <a:t>Glasgow.initial</a:t>
            </a:r>
            <a:r>
              <a:rPr lang="en-GB" sz="2400" dirty="0">
                <a:uFillTx/>
              </a:rPr>
              <a:t> and Cranial trauma </a:t>
            </a:r>
          </a:p>
          <a:p>
            <a:pPr algn="just"/>
            <a:endParaRPr lang="en-GB" sz="2400" dirty="0"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8069" y="2730674"/>
            <a:ext cx="5416130" cy="3868664"/>
          </a:xfrm>
          <a:prstGeom prst="rect">
            <a:avLst/>
          </a:prstGeom>
          <a:noFill/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18" y="2730673"/>
            <a:ext cx="5331014" cy="380786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397" y="2617233"/>
            <a:ext cx="5479228" cy="3913734"/>
          </a:xfrm>
          <a:prstGeom prst="rect">
            <a:avLst/>
          </a:prstGeom>
        </p:spPr>
      </p:pic>
      <p:sp>
        <p:nvSpPr>
          <p:cNvPr id="10" name="Espace réservé du contenu 8"/>
          <p:cNvSpPr txBox="1">
            <a:spLocks/>
          </p:cNvSpPr>
          <p:nvPr/>
        </p:nvSpPr>
        <p:spPr>
          <a:xfrm>
            <a:off x="407915" y="2145461"/>
            <a:ext cx="5433461" cy="625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err="1">
                <a:uFillTx/>
              </a:rPr>
              <a:t>Glasgow.initial</a:t>
            </a:r>
            <a:r>
              <a:rPr lang="en-GB" sz="2400" dirty="0">
                <a:uFillTx/>
              </a:rPr>
              <a:t> and </a:t>
            </a:r>
            <a:r>
              <a:rPr lang="en-GB" sz="2400" dirty="0" err="1">
                <a:uFillTx/>
              </a:rPr>
              <a:t>Hemorrhagic</a:t>
            </a:r>
            <a:r>
              <a:rPr lang="en-GB" sz="2400" dirty="0">
                <a:uFillTx/>
              </a:rPr>
              <a:t> shock</a:t>
            </a:r>
          </a:p>
          <a:p>
            <a:pPr algn="just"/>
            <a:endParaRPr lang="en-GB" sz="2400" dirty="0">
              <a:uFillTx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6931816" y="6100001"/>
            <a:ext cx="5260184" cy="625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i="1" dirty="0" err="1">
                <a:uFillTx/>
              </a:rPr>
              <a:t>Hemorrhagic</a:t>
            </a:r>
            <a:r>
              <a:rPr lang="en-GB" sz="2400" i="1" dirty="0">
                <a:uFillTx/>
              </a:rPr>
              <a:t> shock</a:t>
            </a:r>
          </a:p>
          <a:p>
            <a:pPr algn="just"/>
            <a:endParaRPr lang="en-GB" sz="2400" dirty="0">
              <a:uFillTx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175" y="2730674"/>
            <a:ext cx="4426581" cy="3161843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6470" y="2730674"/>
            <a:ext cx="4426579" cy="3161842"/>
          </a:xfrm>
          <a:prstGeom prst="rect">
            <a:avLst/>
          </a:prstGeom>
          <a:noFill/>
        </p:spPr>
      </p:pic>
      <p:sp>
        <p:nvSpPr>
          <p:cNvPr id="9" name="Espace réservé du contenu 8"/>
          <p:cNvSpPr txBox="1">
            <a:spLocks/>
          </p:cNvSpPr>
          <p:nvPr/>
        </p:nvSpPr>
        <p:spPr>
          <a:xfrm>
            <a:off x="934008" y="6214290"/>
            <a:ext cx="5260184" cy="625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i="1" dirty="0">
                <a:uFillTx/>
              </a:rPr>
              <a:t>Cranial Trauma</a:t>
            </a:r>
          </a:p>
          <a:p>
            <a:pPr algn="just"/>
            <a:endParaRPr lang="en-GB" sz="2400" dirty="0">
              <a:uFillTx/>
            </a:endParaRPr>
          </a:p>
        </p:txBody>
      </p:sp>
      <p:sp>
        <p:nvSpPr>
          <p:cNvPr id="11" name="Espace réservé du contenu 8"/>
          <p:cNvSpPr txBox="1">
            <a:spLocks/>
          </p:cNvSpPr>
          <p:nvPr/>
        </p:nvSpPr>
        <p:spPr>
          <a:xfrm>
            <a:off x="380776" y="1910743"/>
            <a:ext cx="5433461" cy="625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>
                <a:uFillTx/>
              </a:rPr>
              <a:t>Prothrombin Ratio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6931816" y="6100001"/>
            <a:ext cx="5260184" cy="625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i="1" dirty="0" err="1">
                <a:uFillTx/>
              </a:rPr>
              <a:t>Hemorrhagic</a:t>
            </a:r>
            <a:r>
              <a:rPr lang="en-GB" sz="2400" i="1" dirty="0">
                <a:uFillTx/>
              </a:rPr>
              <a:t> shock</a:t>
            </a:r>
          </a:p>
          <a:p>
            <a:pPr algn="just"/>
            <a:endParaRPr lang="en-GB" sz="2400" dirty="0">
              <a:uFillTx/>
            </a:endParaRPr>
          </a:p>
        </p:txBody>
      </p:sp>
      <p:sp>
        <p:nvSpPr>
          <p:cNvPr id="9" name="Espace réservé du contenu 8"/>
          <p:cNvSpPr txBox="1">
            <a:spLocks/>
          </p:cNvSpPr>
          <p:nvPr/>
        </p:nvSpPr>
        <p:spPr>
          <a:xfrm>
            <a:off x="934008" y="6214290"/>
            <a:ext cx="5260184" cy="625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i="1" dirty="0">
                <a:uFillTx/>
              </a:rPr>
              <a:t>Cranial Trauma</a:t>
            </a:r>
          </a:p>
          <a:p>
            <a:pPr algn="just"/>
            <a:endParaRPr lang="en-GB" sz="2400" dirty="0">
              <a:uFillTx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4955" y="2336202"/>
            <a:ext cx="5060363" cy="3614545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192" y="2680477"/>
            <a:ext cx="4529427" cy="3235305"/>
          </a:xfrm>
          <a:prstGeom prst="rect">
            <a:avLst/>
          </a:prstGeom>
          <a:noFill/>
        </p:spPr>
      </p:pic>
      <p:sp>
        <p:nvSpPr>
          <p:cNvPr id="11" name="Espace réservé du contenu 8"/>
          <p:cNvSpPr txBox="1">
            <a:spLocks/>
          </p:cNvSpPr>
          <p:nvPr/>
        </p:nvSpPr>
        <p:spPr>
          <a:xfrm>
            <a:off x="380776" y="1910743"/>
            <a:ext cx="5433461" cy="625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>
                <a:uFillTx/>
              </a:rPr>
              <a:t>Hb Percentage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581192" y="2105533"/>
            <a:ext cx="5260184" cy="625141"/>
          </a:xfrm>
        </p:spPr>
        <p:txBody>
          <a:bodyPr>
            <a:normAutofit/>
          </a:bodyPr>
          <a:lstStyle/>
          <a:p>
            <a:pPr algn="just"/>
            <a:r>
              <a:rPr lang="en-GB" sz="2400" dirty="0" err="1">
                <a:uFillTx/>
              </a:rPr>
              <a:t>Acide</a:t>
            </a:r>
            <a:r>
              <a:rPr lang="en-GB" sz="2400" dirty="0">
                <a:uFillTx/>
              </a:rPr>
              <a:t> </a:t>
            </a:r>
            <a:r>
              <a:rPr lang="en-GB" sz="2400" dirty="0" err="1">
                <a:uFillTx/>
              </a:rPr>
              <a:t>tranexamique</a:t>
            </a:r>
            <a:endParaRPr lang="en-GB" sz="2400" dirty="0">
              <a:uFillTx/>
            </a:endParaRPr>
          </a:p>
          <a:p>
            <a:pPr algn="just"/>
            <a:endParaRPr lang="en-GB" sz="2400"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025" y="2913901"/>
            <a:ext cx="5140517" cy="367179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1376" y="2592405"/>
            <a:ext cx="5971833" cy="4265595"/>
          </a:xfrm>
          <a:prstGeom prst="rect">
            <a:avLst/>
          </a:prstGeom>
          <a:noFill/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26</a:t>
            </a:fld>
            <a:endParaRPr lang="en-US">
              <a:uFillTx/>
            </a:endParaRPr>
          </a:p>
        </p:txBody>
      </p:sp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581192" y="2105533"/>
            <a:ext cx="5260184" cy="625141"/>
          </a:xfrm>
        </p:spPr>
        <p:txBody>
          <a:bodyPr>
            <a:normAutofit/>
          </a:bodyPr>
          <a:lstStyle/>
          <a:p>
            <a:pPr algn="just"/>
            <a:r>
              <a:rPr lang="en-GB" sz="2400" dirty="0" err="1">
                <a:uFillTx/>
              </a:rPr>
              <a:t>Acide</a:t>
            </a:r>
            <a:r>
              <a:rPr lang="en-GB" sz="2400" dirty="0">
                <a:uFillTx/>
              </a:rPr>
              <a:t> </a:t>
            </a:r>
            <a:r>
              <a:rPr lang="en-GB" sz="2400" dirty="0" err="1">
                <a:uFillTx/>
              </a:rPr>
              <a:t>tranexamique</a:t>
            </a:r>
            <a:endParaRPr lang="en-GB" sz="2400" dirty="0">
              <a:uFillTx/>
            </a:endParaRPr>
          </a:p>
          <a:p>
            <a:pPr algn="just"/>
            <a:endParaRPr lang="en-GB" sz="2400" dirty="0">
              <a:uFillTx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7238" y="2105533"/>
            <a:ext cx="5591307" cy="3993792"/>
          </a:xfrm>
          <a:prstGeom prst="rect">
            <a:avLst/>
          </a:prstGeom>
          <a:noFill/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27</a:t>
            </a:fld>
            <a:endParaRPr lang="en-US">
              <a:uFillTx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uFillTx/>
              </a:rPr>
              <a:t>P(</a:t>
            </a:r>
            <a:r>
              <a:rPr lang="fr-FR" sz="2400" dirty="0" err="1">
                <a:uFillTx/>
              </a:rPr>
              <a:t>Died</a:t>
            </a:r>
            <a:r>
              <a:rPr lang="fr-FR" sz="2400" dirty="0">
                <a:uFillTx/>
              </a:rPr>
              <a:t>| </a:t>
            </a:r>
            <a:r>
              <a:rPr lang="fr-FR" sz="2400" dirty="0" err="1">
                <a:uFillTx/>
              </a:rPr>
              <a:t>Treated</a:t>
            </a:r>
            <a:r>
              <a:rPr lang="fr-FR" sz="2400" dirty="0">
                <a:uFillTx/>
              </a:rPr>
              <a:t>) : 0.16 </a:t>
            </a:r>
          </a:p>
          <a:p>
            <a:r>
              <a:rPr lang="fr-FR" sz="2400" dirty="0">
                <a:uFillTx/>
              </a:rPr>
              <a:t>P(</a:t>
            </a:r>
            <a:r>
              <a:rPr lang="fr-FR" sz="2400" dirty="0" err="1">
                <a:uFillTx/>
              </a:rPr>
              <a:t>Died</a:t>
            </a:r>
            <a:r>
              <a:rPr lang="fr-FR" sz="2400" dirty="0">
                <a:uFillTx/>
              </a:rPr>
              <a:t>| Not </a:t>
            </a:r>
            <a:r>
              <a:rPr lang="fr-FR" sz="2400" dirty="0" err="1">
                <a:uFillTx/>
              </a:rPr>
              <a:t>treated</a:t>
            </a:r>
            <a:r>
              <a:rPr lang="fr-FR" sz="2400" dirty="0">
                <a:uFillTx/>
              </a:rPr>
              <a:t>) : 0.08   </a:t>
            </a:r>
          </a:p>
        </p:txBody>
      </p:sp>
      <p:sp>
        <p:nvSpPr>
          <p:cNvPr id="9" name="Flèche : droite 8"/>
          <p:cNvSpPr>
            <a:spLocks/>
          </p:cNvSpPr>
          <p:nvPr/>
        </p:nvSpPr>
        <p:spPr>
          <a:xfrm>
            <a:off x="4835047" y="3650129"/>
            <a:ext cx="2417523" cy="73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10" name="ZoneTexte 9"/>
          <p:cNvSpPr txBox="1">
            <a:spLocks/>
          </p:cNvSpPr>
          <p:nvPr/>
        </p:nvSpPr>
        <p:spPr>
          <a:xfrm>
            <a:off x="7678455" y="3788813"/>
            <a:ext cx="393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uFillTx/>
              </a:rPr>
              <a:t>Treatment</a:t>
            </a:r>
            <a:r>
              <a:rPr lang="fr-FR" sz="2400" dirty="0">
                <a:uFillTx/>
              </a:rPr>
              <a:t> </a:t>
            </a:r>
            <a:r>
              <a:rPr lang="fr-FR" sz="2400" dirty="0" err="1">
                <a:uFillTx/>
              </a:rPr>
              <a:t>kills</a:t>
            </a:r>
            <a:r>
              <a:rPr lang="fr-FR" sz="2400" dirty="0">
                <a:uFillTx/>
              </a:rPr>
              <a:t> ?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2"/>
            </a:pPr>
            <a:r>
              <a:rPr lang="en-ZA" u="sng" cap="none" dirty="0">
                <a:uFillTx/>
              </a:rPr>
              <a:t>Descriptive analysis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28</a:t>
            </a:fld>
            <a:endParaRPr lang="en-US">
              <a:uFillTx/>
            </a:endParaRPr>
          </a:p>
        </p:txBody>
      </p:sp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393301" y="1992799"/>
            <a:ext cx="6834217" cy="1188812"/>
          </a:xfrm>
        </p:spPr>
        <p:txBody>
          <a:bodyPr>
            <a:normAutofit/>
          </a:bodyPr>
          <a:lstStyle/>
          <a:p>
            <a:pPr algn="just"/>
            <a:r>
              <a:rPr lang="en-GB" sz="2400" dirty="0" err="1">
                <a:uFillTx/>
              </a:rPr>
              <a:t>Comparaison</a:t>
            </a:r>
            <a:r>
              <a:rPr lang="en-GB" sz="2400" dirty="0">
                <a:uFillTx/>
              </a:rPr>
              <a:t> of the treated/nontreated patients</a:t>
            </a:r>
          </a:p>
          <a:p>
            <a:pPr algn="just"/>
            <a:endParaRPr lang="en-GB" sz="2400" dirty="0">
              <a:uFillTx/>
            </a:endParaRPr>
          </a:p>
          <a:p>
            <a:pPr algn="just"/>
            <a:endParaRPr lang="en-GB" sz="2400" dirty="0">
              <a:uFillTx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6432" y="2745473"/>
            <a:ext cx="5597046" cy="3997890"/>
          </a:xfrm>
          <a:prstGeom prst="rect">
            <a:avLst/>
          </a:prstGeom>
          <a:noFill/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 startAt="3"/>
            </a:pPr>
            <a:r>
              <a:rPr lang="en-ZA" sz="2400" cap="none" dirty="0">
                <a:uFillTx/>
              </a:rPr>
              <a:t>Data visualization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Image 4" descr="Une image contenant texte  Description générée avec un niveau de confiance très élevé"/>
          <p:cNvPicPr>
            <a:picLocks noChangeAspect="1"/>
          </p:cNvPicPr>
          <p:nvPr/>
        </p:nvPicPr>
        <p:blipFill rotWithShape="1">
          <a:blip r:embed="rId2"/>
          <a:srcRect l="454" t="-2" r="15038"/>
          <a:stretch/>
        </p:blipFill>
        <p:spPr>
          <a:xfrm>
            <a:off x="446534" y="723899"/>
            <a:ext cx="6709640" cy="5676901"/>
          </a:xfrm>
          <a:prstGeom prst="rect">
            <a:avLst/>
          </a:prstGeom>
        </p:spPr>
      </p:pic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none" dirty="0">
                <a:solidFill>
                  <a:srgbClr val="FFFFFF"/>
                </a:solidFill>
                <a:uFillTx/>
              </a:rPr>
              <a:t>III. Causal Inference</a:t>
            </a:r>
          </a:p>
        </p:txBody>
      </p:sp>
      <p:grpSp>
        <p:nvGrpSpPr>
          <p:cNvPr id="52" name="Group 51"/>
          <p:cNvGrpSpPr>
            <a:grpSpLocks noGrp="1" noUn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3" name="Rectangle 52"/>
            <p:cNvSpPr>
              <a:spLocks/>
            </p:cNvSpPr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53"/>
            <p:cNvSpPr>
              <a:spLocks/>
            </p:cNvSpPr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3</a:t>
            </a:fld>
            <a:endParaRPr>
              <a:uFillTx/>
              <a:latin typeface="+mj-lt"/>
            </a:endParaRPr>
          </a:p>
        </p:txBody>
      </p:sp>
      <p:sp>
        <p:nvSpPr>
          <p:cNvPr id="149" name="Google Shape;149;p18"/>
          <p:cNvSpPr txBox="1">
            <a:spLocks/>
          </p:cNvSpPr>
          <p:nvPr/>
        </p:nvSpPr>
        <p:spPr>
          <a:xfrm>
            <a:off x="7326125" y="8310250"/>
            <a:ext cx="9782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  <a:latin typeface="+mj-lt"/>
            </a:endParaRPr>
          </a:p>
        </p:txBody>
      </p:sp>
      <p:sp>
        <p:nvSpPr>
          <p:cNvPr id="7" name="Google Shape;203;p23"/>
          <p:cNvSpPr txBox="1">
            <a:spLocks/>
          </p:cNvSpPr>
          <p:nvPr/>
        </p:nvSpPr>
        <p:spPr>
          <a:xfrm>
            <a:off x="781224" y="2316200"/>
            <a:ext cx="10668653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Patients : 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Trauma.cranien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== 1    ||   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AIS.tete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≥ 2</a:t>
            </a:r>
          </a:p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endParaRPr lang="fr-FR" sz="2400" dirty="0">
              <a:solidFill>
                <a:schemeClr val="dk2"/>
              </a:solidFill>
              <a:uFillTx/>
              <a:latin typeface="Gill Sans MT" panose="020B0502020104020203" pitchFamily="34" charset="0"/>
              <a:ea typeface="Cabin"/>
              <a:cs typeface="Cabin"/>
              <a:sym typeface="Cabin"/>
            </a:endParaRPr>
          </a:p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Treatment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ea typeface="Cabin"/>
                <a:cs typeface="Cabin"/>
                <a:sym typeface="Cabin"/>
              </a:rPr>
              <a:t> :  Acide Tranexamique</a:t>
            </a:r>
          </a:p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endParaRPr lang="fr-FR" sz="2400" dirty="0">
              <a:solidFill>
                <a:schemeClr val="dk2"/>
              </a:solidFill>
              <a:uFillTx/>
              <a:latin typeface="Gill Sans MT" panose="020B0502020104020203" pitchFamily="34" charset="0"/>
              <a:sym typeface="Cabin"/>
            </a:endParaRPr>
          </a:p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sym typeface="Cabin"/>
              </a:rPr>
              <a:t>Outcome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sym typeface="Cabin"/>
              </a:rPr>
              <a:t> :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sym typeface="Cabin"/>
              </a:rPr>
              <a:t>DC.Trauma</a:t>
            </a:r>
            <a:r>
              <a:rPr lang="fr-FR" sz="2400" dirty="0">
                <a:solidFill>
                  <a:schemeClr val="dk2"/>
                </a:solidFill>
                <a:uFillTx/>
                <a:latin typeface="Gill Sans MT" panose="020B0502020104020203" pitchFamily="34" charset="0"/>
                <a:sym typeface="Cabin"/>
              </a:rPr>
              <a:t> / </a:t>
            </a:r>
            <a:r>
              <a:rPr lang="fr-FR" sz="2400" dirty="0" err="1">
                <a:solidFill>
                  <a:schemeClr val="dk2"/>
                </a:solidFill>
                <a:uFillTx/>
                <a:latin typeface="Gill Sans MT" panose="020B0502020104020203" pitchFamily="34" charset="0"/>
                <a:sym typeface="Cabin"/>
              </a:rPr>
              <a:t>Glasgow.sortie</a:t>
            </a:r>
            <a:endParaRPr lang="fr-FR" sz="2400" dirty="0">
              <a:solidFill>
                <a:schemeClr val="dk2"/>
              </a:solidFill>
              <a:uFillTx/>
              <a:latin typeface="Gill Sans MT" panose="020B0502020104020203" pitchFamily="34" charset="0"/>
              <a:sym typeface="Cabin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81192" y="903475"/>
            <a:ext cx="11029616" cy="542027"/>
          </a:xfrm>
        </p:spPr>
        <p:txBody>
          <a:bodyPr anchor="t"/>
          <a:lstStyle/>
          <a:p>
            <a:r>
              <a:rPr lang="fr-FR" u="sng" cap="none" dirty="0">
                <a:uFillTx/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3"/>
            </a:pPr>
            <a:r>
              <a:rPr lang="en-ZA" u="sng" cap="none" dirty="0">
                <a:uFillTx/>
              </a:rPr>
              <a:t>Causal Inference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30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/>
            </a:pPr>
            <a:r>
              <a:rPr lang="en-ZA" sz="2400" cap="none" dirty="0">
                <a:uFillTx/>
              </a:rPr>
              <a:t>Matching</a:t>
            </a:r>
          </a:p>
        </p:txBody>
      </p:sp>
      <p:sp>
        <p:nvSpPr>
          <p:cNvPr id="17" name="Espace réservé du contenu 8"/>
          <p:cNvSpPr txBox="1">
            <a:spLocks/>
          </p:cNvSpPr>
          <p:nvPr/>
        </p:nvSpPr>
        <p:spPr>
          <a:xfrm>
            <a:off x="5809176" y="2226433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uFillTx/>
              </a:rPr>
              <a:t>Pair each treated patient with a similar untreated patient</a:t>
            </a:r>
          </a:p>
          <a:p>
            <a:pPr algn="just"/>
            <a:r>
              <a:rPr lang="en-US" sz="2400" dirty="0">
                <a:uFillTx/>
              </a:rPr>
              <a:t>R package: </a:t>
            </a:r>
            <a:r>
              <a:rPr lang="fr-FR" sz="2400" i="1" dirty="0">
                <a:uFillTx/>
              </a:rPr>
              <a:t>Matching</a:t>
            </a:r>
            <a:endParaRPr lang="en-GB" sz="2400" i="1" dirty="0">
              <a:uFillTx/>
            </a:endParaRPr>
          </a:p>
          <a:p>
            <a:r>
              <a:rPr lang="en-US" sz="2400" dirty="0">
                <a:uFillTx/>
              </a:rPr>
              <a:t>Then, regression: </a:t>
            </a:r>
            <a:br>
              <a:rPr lang="en-US" sz="2400" dirty="0">
                <a:uFillTx/>
              </a:rPr>
            </a:br>
            <a:r>
              <a:rPr lang="en-US" sz="2400" i="1" dirty="0" err="1">
                <a:uFillTx/>
              </a:rPr>
              <a:t>DC.Trauma</a:t>
            </a:r>
            <a:r>
              <a:rPr lang="en-US" sz="2400" i="1" dirty="0">
                <a:uFillTx/>
              </a:rPr>
              <a:t> ~ </a:t>
            </a:r>
            <a:r>
              <a:rPr lang="en-US" sz="2400" i="1" dirty="0" err="1">
                <a:uFillTx/>
              </a:rPr>
              <a:t>Acide.tranexamique</a:t>
            </a:r>
            <a:endParaRPr lang="en-US" sz="2400" i="1" dirty="0">
              <a:uFillTx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002" y="2512429"/>
            <a:ext cx="504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3"/>
            </a:pPr>
            <a:r>
              <a:rPr lang="en-ZA" u="sng" cap="none" dirty="0">
                <a:uFillTx/>
              </a:rPr>
              <a:t>Causal Inference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/>
            </a:pPr>
            <a:r>
              <a:rPr lang="en-ZA" sz="2400" cap="none" dirty="0">
                <a:uFillTx/>
              </a:rPr>
              <a:t>Matching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002" y="2512429"/>
            <a:ext cx="5040000" cy="360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99" y="2512429"/>
            <a:ext cx="5040000" cy="3600000"/>
          </a:xfrm>
          <a:prstGeom prst="rect">
            <a:avLst/>
          </a:prstGeom>
        </p:spPr>
      </p:pic>
      <p:sp>
        <p:nvSpPr>
          <p:cNvPr id="7" name="Espace réservé du contenu 8"/>
          <p:cNvSpPr>
            <a:spLocks noGrp="1"/>
          </p:cNvSpPr>
          <p:nvPr>
            <p:ph idx="1"/>
          </p:nvPr>
        </p:nvSpPr>
        <p:spPr>
          <a:xfrm>
            <a:off x="6418878" y="2016290"/>
            <a:ext cx="4898243" cy="4143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400" u="sng" dirty="0">
                <a:uFill>
                  <a:solidFill>
                    <a:schemeClr val="accent1"/>
                  </a:solidFill>
                </a:uFill>
              </a:rPr>
              <a:t>After matching</a:t>
            </a:r>
            <a:endParaRPr lang="en-GB" sz="2400" dirty="0">
              <a:uFillTx/>
            </a:endParaRPr>
          </a:p>
        </p:txBody>
      </p:sp>
      <p:sp>
        <p:nvSpPr>
          <p:cNvPr id="9" name="Espace réservé du contenu 8"/>
          <p:cNvSpPr txBox="1">
            <a:spLocks/>
          </p:cNvSpPr>
          <p:nvPr/>
        </p:nvSpPr>
        <p:spPr>
          <a:xfrm>
            <a:off x="874880" y="2016290"/>
            <a:ext cx="4898243" cy="41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GB" sz="2400" u="sng" dirty="0">
                <a:uFill>
                  <a:solidFill>
                    <a:schemeClr val="accent1"/>
                  </a:solidFill>
                </a:uFill>
              </a:rPr>
              <a:t>Before matching</a:t>
            </a:r>
            <a:endParaRPr lang="en-GB" sz="2400" dirty="0"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3"/>
            </a:pPr>
            <a:r>
              <a:rPr lang="en-ZA" u="sng" cap="none" dirty="0">
                <a:uFillTx/>
              </a:rPr>
              <a:t>Causal Inference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32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/>
            </a:pPr>
            <a:r>
              <a:rPr lang="en-ZA" sz="2400" cap="none" dirty="0">
                <a:uFillTx/>
              </a:rPr>
              <a:t>Matching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55" y="2636314"/>
            <a:ext cx="4581818" cy="327272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28" y="2636314"/>
            <a:ext cx="4581818" cy="3272727"/>
          </a:xfrm>
          <a:prstGeom prst="rect">
            <a:avLst/>
          </a:prstGeom>
        </p:spPr>
      </p:pic>
      <p:sp>
        <p:nvSpPr>
          <p:cNvPr id="7" name="Espace réservé du contenu 8"/>
          <p:cNvSpPr>
            <a:spLocks noGrp="1"/>
          </p:cNvSpPr>
          <p:nvPr>
            <p:ph idx="1"/>
          </p:nvPr>
        </p:nvSpPr>
        <p:spPr>
          <a:xfrm>
            <a:off x="6418878" y="2016290"/>
            <a:ext cx="4898243" cy="4143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400" u="sng" dirty="0">
                <a:uFill>
                  <a:solidFill>
                    <a:schemeClr val="accent1"/>
                  </a:solidFill>
                </a:uFill>
              </a:rPr>
              <a:t>After matching</a:t>
            </a:r>
            <a:endParaRPr lang="en-GB" sz="2400" dirty="0">
              <a:uFillTx/>
            </a:endParaRPr>
          </a:p>
        </p:txBody>
      </p:sp>
      <p:sp>
        <p:nvSpPr>
          <p:cNvPr id="9" name="Espace réservé du contenu 8"/>
          <p:cNvSpPr txBox="1">
            <a:spLocks/>
          </p:cNvSpPr>
          <p:nvPr/>
        </p:nvSpPr>
        <p:spPr>
          <a:xfrm>
            <a:off x="874880" y="2016290"/>
            <a:ext cx="4898243" cy="41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GB" sz="2400" u="sng" dirty="0">
                <a:uFill>
                  <a:solidFill>
                    <a:schemeClr val="accent1"/>
                  </a:solidFill>
                </a:uFill>
              </a:rPr>
              <a:t>Before matching</a:t>
            </a:r>
            <a:endParaRPr lang="en-GB" sz="2400" dirty="0">
              <a:uFillTx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33</a:t>
            </a:fld>
            <a:endParaRPr>
              <a:uFillTx/>
              <a:latin typeface="+mj-lt"/>
            </a:endParaRPr>
          </a:p>
        </p:txBody>
      </p:sp>
      <p:sp>
        <p:nvSpPr>
          <p:cNvPr id="332" name="Google Shape;332;p36"/>
          <p:cNvSpPr txBox="1">
            <a:spLocks/>
          </p:cNvSpPr>
          <p:nvPr/>
        </p:nvSpPr>
        <p:spPr>
          <a:xfrm>
            <a:off x="581193" y="2226433"/>
            <a:ext cx="551480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marR="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Correct the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effect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of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confounding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factors</a:t>
            </a:r>
            <a:endParaRPr dirty="0">
              <a:uFillTx/>
              <a:latin typeface="+mj-lt"/>
            </a:endParaRPr>
          </a:p>
          <a:p>
            <a:pPr marL="306000" marR="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 package: 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ipw</a:t>
            </a: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, 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survey</a:t>
            </a: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, 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grf</a:t>
            </a:r>
            <a:endParaRPr sz="2400" i="1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marR="0" lvl="0" indent="-306000" algn="l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IPW 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estimator</a:t>
            </a: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of IPW, double-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robust</a:t>
            </a: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estimator</a:t>
            </a: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, 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linear</a:t>
            </a: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i="1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regression</a:t>
            </a:r>
            <a:endParaRPr dirty="0">
              <a:uFillTx/>
              <a:latin typeface="+mj-lt"/>
            </a:endParaRPr>
          </a:p>
        </p:txBody>
      </p:sp>
      <p:pic>
        <p:nvPicPr>
          <p:cNvPr id="333" name="Google Shape;333;p36" descr="Une image contenant texte  Description générée avec un niveau de confiance très élevé"/>
          <p:cNvPicPr preferRelativeResize="0"/>
          <p:nvPr/>
        </p:nvPicPr>
        <p:blipFill rotWithShape="1">
          <a:blip r:embed="rId3"/>
          <a:srcRect l="454" t="-2" r="15037"/>
          <a:stretch/>
        </p:blipFill>
        <p:spPr>
          <a:xfrm>
            <a:off x="6094955" y="2075568"/>
            <a:ext cx="4843326" cy="40978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</p:spPr>
        <p:txBody>
          <a:bodyPr anchor="t"/>
          <a:lstStyle/>
          <a:p>
            <a:pPr marL="571500" indent="-571500">
              <a:buFont typeface="+mj-lt"/>
              <a:buAutoNum type="romanUcPeriod" startAt="3"/>
            </a:pPr>
            <a:r>
              <a:rPr lang="en-ZA" u="sng" cap="none" dirty="0">
                <a:uFillTx/>
              </a:rPr>
              <a:t>Causal Inference</a:t>
            </a:r>
            <a:endParaRPr lang="en-ZA" i="1" u="sng" cap="none" dirty="0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34</a:t>
            </a:fld>
            <a:endParaRPr lang="en-US">
              <a:uFillTx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marL="1438275" indent="-571500">
              <a:buFont typeface="+mj-lt"/>
              <a:buAutoNum type="alphaUcPeriod"/>
            </a:pPr>
            <a:r>
              <a:rPr lang="en-ZA" sz="2400" cap="none" dirty="0">
                <a:uFillTx/>
              </a:rPr>
              <a:t>Matching</a:t>
            </a:r>
          </a:p>
        </p:txBody>
      </p:sp>
      <p:sp>
        <p:nvSpPr>
          <p:cNvPr id="6" name="Espace réservé du contenu 8"/>
          <p:cNvSpPr>
            <a:spLocks noGrp="1"/>
          </p:cNvSpPr>
          <p:nvPr>
            <p:ph idx="1"/>
          </p:nvPr>
        </p:nvSpPr>
        <p:spPr>
          <a:xfrm>
            <a:off x="1913563" y="2027583"/>
            <a:ext cx="8362783" cy="47177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sz="2400" u="sng" dirty="0">
                <a:uFill>
                  <a:solidFill>
                    <a:schemeClr val="accent1"/>
                  </a:solidFill>
                </a:uFill>
              </a:rPr>
              <a:t>Average treatment effect using Matching</a:t>
            </a:r>
          </a:p>
        </p:txBody>
      </p:sp>
      <p:graphicFrame>
        <p:nvGraphicFramePr>
          <p:cNvPr id="7" name="Graphique 6"/>
          <p:cNvGraphicFramePr>
            <a:graphicFrameLocks/>
          </p:cNvGraphicFramePr>
          <p:nvPr/>
        </p:nvGraphicFramePr>
        <p:xfrm>
          <a:off x="1341179" y="2257981"/>
          <a:ext cx="9507550" cy="2159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79" y="4714486"/>
            <a:ext cx="9734550" cy="5810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5439188"/>
            <a:ext cx="97155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380" name="Google Shape;380;p41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35</a:t>
            </a:fld>
            <a:endParaRPr>
              <a:uFillTx/>
              <a:latin typeface="+mj-lt"/>
            </a:endParaRPr>
          </a:p>
        </p:txBody>
      </p:sp>
      <p:sp>
        <p:nvSpPr>
          <p:cNvPr id="381" name="Google Shape;381;p41"/>
          <p:cNvSpPr>
            <a:spLocks/>
          </p:cNvSpPr>
          <p:nvPr/>
        </p:nvSpPr>
        <p:spPr>
          <a:xfrm>
            <a:off x="1167618" y="2504047"/>
            <a:ext cx="2160000" cy="2160000"/>
          </a:xfrm>
          <a:prstGeom prst="ellipse">
            <a:avLst/>
          </a:prstGeom>
          <a:solidFill>
            <a:srgbClr val="FF0000"/>
          </a:solidFill>
          <a:ln w="2222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382" name="Google Shape;382;p41"/>
          <p:cNvSpPr>
            <a:spLocks/>
          </p:cNvSpPr>
          <p:nvPr/>
        </p:nvSpPr>
        <p:spPr>
          <a:xfrm>
            <a:off x="3892659" y="4837046"/>
            <a:ext cx="720000" cy="720000"/>
          </a:xfrm>
          <a:prstGeom prst="ellipse">
            <a:avLst/>
          </a:prstGeom>
          <a:solidFill>
            <a:srgbClr val="7030A0"/>
          </a:solidFill>
          <a:ln w="2222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383" name="Google Shape;383;p41"/>
          <p:cNvSpPr>
            <a:spLocks/>
          </p:cNvSpPr>
          <p:nvPr/>
        </p:nvSpPr>
        <p:spPr>
          <a:xfrm>
            <a:off x="8058442" y="2504049"/>
            <a:ext cx="1440000" cy="1440000"/>
          </a:xfrm>
          <a:prstGeom prst="ellipse">
            <a:avLst/>
          </a:prstGeom>
          <a:solidFill>
            <a:srgbClr val="FF0000"/>
          </a:solidFill>
          <a:ln w="2222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384" name="Google Shape;384;p41"/>
          <p:cNvSpPr>
            <a:spLocks/>
          </p:cNvSpPr>
          <p:nvPr/>
        </p:nvSpPr>
        <p:spPr>
          <a:xfrm>
            <a:off x="8551984" y="4571999"/>
            <a:ext cx="1440000" cy="1440000"/>
          </a:xfrm>
          <a:prstGeom prst="ellipse">
            <a:avLst/>
          </a:prstGeom>
          <a:solidFill>
            <a:srgbClr val="7030A0"/>
          </a:solidFill>
          <a:ln w="2222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cxnSp>
        <p:nvCxnSpPr>
          <p:cNvPr id="385" name="Google Shape;385;p41"/>
          <p:cNvCxnSpPr/>
          <p:nvPr/>
        </p:nvCxnSpPr>
        <p:spPr>
          <a:xfrm>
            <a:off x="4557932" y="4065563"/>
            <a:ext cx="2743200" cy="0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6" name="Google Shape;386;p41"/>
          <p:cNvSpPr txBox="1">
            <a:spLocks/>
          </p:cNvSpPr>
          <p:nvPr/>
        </p:nvSpPr>
        <p:spPr>
          <a:xfrm>
            <a:off x="4856989" y="3454474"/>
            <a:ext cx="17467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uFillTx/>
                <a:latin typeface="+mj-lt"/>
                <a:ea typeface="Cabin"/>
                <a:cs typeface="Cabin"/>
                <a:sym typeface="Cabin"/>
              </a:rPr>
              <a:t>Weighting</a:t>
            </a:r>
            <a:endParaRPr sz="2800">
              <a:solidFill>
                <a:schemeClr val="dk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387" name="Google Shape;387;p41"/>
          <p:cNvSpPr txBox="1">
            <a:spLocks/>
          </p:cNvSpPr>
          <p:nvPr/>
        </p:nvSpPr>
        <p:spPr>
          <a:xfrm>
            <a:off x="1167618" y="4886438"/>
            <a:ext cx="1608170" cy="4189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uFillTx/>
                <a:latin typeface="+mj-lt"/>
                <a:ea typeface="Cabin"/>
                <a:cs typeface="Cabin"/>
                <a:sym typeface="Cabin"/>
              </a:rPr>
              <a:t>Bad condition</a:t>
            </a:r>
            <a:endParaRPr dirty="0">
              <a:uFillTx/>
              <a:latin typeface="+mj-lt"/>
            </a:endParaRPr>
          </a:p>
        </p:txBody>
      </p:sp>
      <p:sp>
        <p:nvSpPr>
          <p:cNvPr id="388" name="Google Shape;388;p41"/>
          <p:cNvSpPr txBox="1">
            <a:spLocks/>
          </p:cNvSpPr>
          <p:nvPr/>
        </p:nvSpPr>
        <p:spPr>
          <a:xfrm>
            <a:off x="2838277" y="5801044"/>
            <a:ext cx="1891864" cy="400110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uFillTx/>
                <a:latin typeface="+mj-lt"/>
                <a:ea typeface="Cabin"/>
                <a:cs typeface="Cabin"/>
                <a:sym typeface="Cabin"/>
              </a:rPr>
              <a:t>Good condition</a:t>
            </a:r>
            <a:endParaRPr>
              <a:uFillTx/>
              <a:latin typeface="+mj-lt"/>
            </a:endParaRPr>
          </a:p>
        </p:txBody>
      </p:sp>
      <p:sp>
        <p:nvSpPr>
          <p:cNvPr id="389" name="Google Shape;389;p41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36</a:t>
            </a:fld>
            <a:endParaRPr>
              <a:uFillTx/>
              <a:latin typeface="+mj-lt"/>
            </a:endParaRPr>
          </a:p>
        </p:txBody>
      </p:sp>
      <p:sp>
        <p:nvSpPr>
          <p:cNvPr id="342" name="Google Shape;342;p37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529595" y="2437473"/>
            <a:ext cx="4078210" cy="7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 rotWithShape="1">
          <a:blip r:embed="rId4"/>
          <a:srcRect r="44857"/>
          <a:stretch/>
        </p:blipFill>
        <p:spPr>
          <a:xfrm>
            <a:off x="611871" y="4234351"/>
            <a:ext cx="4485562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53;p38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5776673" y="4016530"/>
            <a:ext cx="5803456" cy="127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37</a:t>
            </a:fld>
            <a:endParaRPr>
              <a:uFillTx/>
              <a:latin typeface="+mj-lt"/>
            </a:endParaRPr>
          </a:p>
        </p:txBody>
      </p:sp>
      <p:sp>
        <p:nvSpPr>
          <p:cNvPr id="364" name="Google Shape;364;p39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  <p:pic>
        <p:nvPicPr>
          <p:cNvPr id="7" name="Google Shape;365;p39"/>
          <p:cNvPicPr preferRelativeResize="0"/>
          <p:nvPr/>
        </p:nvPicPr>
        <p:blipFill rotWithShape="1">
          <a:blip r:embed="rId3"/>
          <a:srcRect t="31846"/>
          <a:stretch/>
        </p:blipFill>
        <p:spPr>
          <a:xfrm>
            <a:off x="2865050" y="4487695"/>
            <a:ext cx="6459807" cy="82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53;p38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3193226" y="2158294"/>
            <a:ext cx="5803456" cy="127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2"/>
          <p:cNvPicPr preferRelativeResize="0"/>
          <p:nvPr/>
        </p:nvPicPr>
        <p:blipFill rotWithShape="1">
          <a:blip r:embed="rId3"/>
          <a:srcRect l="3353" r="15846"/>
          <a:stretch/>
        </p:blipFill>
        <p:spPr>
          <a:xfrm>
            <a:off x="5844252" y="1987475"/>
            <a:ext cx="5148248" cy="45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397" name="Google Shape;397;p42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38</a:t>
            </a:fld>
            <a:endParaRPr>
              <a:uFillTx/>
              <a:latin typeface="+mj-lt"/>
            </a:endParaRPr>
          </a:p>
        </p:txBody>
      </p:sp>
      <p:sp>
        <p:nvSpPr>
          <p:cNvPr id="398" name="Google Shape;398;p42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  <p:pic>
        <p:nvPicPr>
          <p:cNvPr id="399" name="Google Shape;399;p42"/>
          <p:cNvPicPr preferRelativeResize="0"/>
          <p:nvPr/>
        </p:nvPicPr>
        <p:blipFill rotWithShape="1">
          <a:blip r:embed="rId4"/>
          <a:srcRect r="15845"/>
          <a:stretch/>
        </p:blipFill>
        <p:spPr>
          <a:xfrm>
            <a:off x="431625" y="1987475"/>
            <a:ext cx="5361896" cy="455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4"/>
          <a:srcRect l="84163" t="45404" b="37479"/>
          <a:stretch/>
        </p:blipFill>
        <p:spPr>
          <a:xfrm>
            <a:off x="11083128" y="3484009"/>
            <a:ext cx="1009084" cy="7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372" name="Google Shape;372;p40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39</a:t>
            </a:fld>
            <a:endParaRPr>
              <a:uFillTx/>
              <a:latin typeface="+mj-lt"/>
            </a:endParaRPr>
          </a:p>
        </p:txBody>
      </p:sp>
      <p:sp>
        <p:nvSpPr>
          <p:cNvPr id="373" name="Google Shape;373;p40"/>
          <p:cNvSpPr txBox="1">
            <a:spLocks/>
          </p:cNvSpPr>
          <p:nvPr/>
        </p:nvSpPr>
        <p:spPr>
          <a:xfrm>
            <a:off x="581193" y="2226433"/>
            <a:ext cx="843619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marR="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IPW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estimator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:</a:t>
            </a:r>
            <a:endParaRPr dirty="0">
              <a:uFillTx/>
              <a:latin typeface="+mj-lt"/>
            </a:endParaRPr>
          </a:p>
          <a:p>
            <a:pPr marL="666900" marR="0" lvl="1" indent="-342900" algn="just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Courier New" panose="02070309020205020404" pitchFamily="49" charset="0"/>
              <a:buChar char="o"/>
            </a:pPr>
            <a:r>
              <a:rPr lang="fr-FR" sz="2400" i="1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e</a:t>
            </a:r>
            <a:r>
              <a:rPr lang="fr-FR" sz="22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: </a:t>
            </a:r>
            <a:r>
              <a:rPr lang="fr-FR" sz="2200" b="0" i="0" u="none" strike="noStrike" cap="none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Logistic</a:t>
            </a:r>
            <a:r>
              <a:rPr lang="fr-FR" sz="2200" b="0" i="0" u="none" strike="noStrike" cap="none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200" b="0" i="0" u="none" strike="noStrike" cap="none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regression</a:t>
            </a:r>
            <a:r>
              <a:rPr lang="fr-FR" sz="2200" b="0" i="0" u="none" strike="noStrike" cap="none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Acide tranexamique ~ X (</a:t>
            </a:r>
            <a:r>
              <a:rPr lang="fr-FR" sz="2200" b="0" i="0" u="none" strike="noStrike" cap="none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cofounder</a:t>
            </a:r>
            <a:r>
              <a:rPr lang="fr-FR" sz="2200" b="0" i="0" u="none" strike="noStrike" cap="none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200" b="0" i="0" u="none" strike="noStrike" cap="none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factors</a:t>
            </a:r>
            <a:r>
              <a:rPr lang="fr-FR" sz="2200" b="0" i="0" u="none" strike="noStrike" cap="none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)</a:t>
            </a:r>
            <a:endParaRPr dirty="0">
              <a:uFillTx/>
              <a:latin typeface="+mj-lt"/>
            </a:endParaRPr>
          </a:p>
          <a:p>
            <a:pPr marL="666900" marR="0" lvl="1" indent="-342900" algn="just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Courier New" panose="02070309020205020404" pitchFamily="49" charset="0"/>
              <a:buChar char="o"/>
            </a:pPr>
            <a:r>
              <a:rPr lang="fr-FR" sz="2200" b="0" i="0" u="none" strike="noStrike" cap="none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Computing</a:t>
            </a:r>
            <a:r>
              <a:rPr lang="fr-FR" sz="2200" b="0" i="0" u="none" strike="noStrike" cap="none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the formula</a:t>
            </a:r>
            <a:endParaRPr dirty="0">
              <a:uFillTx/>
              <a:latin typeface="+mj-lt"/>
            </a:endParaRPr>
          </a:p>
          <a:p>
            <a:pPr marL="306000" marR="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Double-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robust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estimator</a:t>
            </a:r>
            <a:endParaRPr dirty="0">
              <a:uFillTx/>
              <a:latin typeface="+mj-lt"/>
            </a:endParaRPr>
          </a:p>
          <a:p>
            <a:pPr marL="306000" marR="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Weighted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linear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regression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DC.Trauma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~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Treatment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or not (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slope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)</a:t>
            </a:r>
            <a:endParaRPr dirty="0">
              <a:uFillTx/>
              <a:latin typeface="+mj-lt"/>
            </a:endParaRPr>
          </a:p>
        </p:txBody>
      </p:sp>
      <p:sp>
        <p:nvSpPr>
          <p:cNvPr id="374" name="Google Shape;374;p40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4" y="687056"/>
            <a:ext cx="10993549" cy="1102283"/>
          </a:xfrm>
        </p:spPr>
        <p:txBody>
          <a:bodyPr anchor="t"/>
          <a:lstStyle/>
          <a:p>
            <a:r>
              <a:rPr lang="en-GB" cap="small" dirty="0">
                <a:uFillTx/>
              </a:rPr>
              <a:t>Summary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1485900"/>
            <a:ext cx="10993546" cy="4899911"/>
          </a:xfrm>
        </p:spPr>
        <p:txBody>
          <a:bodyPr numCol="1" anchor="ctr">
            <a:normAutofit fontScale="92500" lnSpcReduction="20000"/>
          </a:bodyPr>
          <a:lstStyle/>
          <a:p>
            <a:pPr marL="803275" indent="-400050">
              <a:buClr>
                <a:schemeClr val="bg1"/>
              </a:buClr>
              <a:buFont typeface="+mj-lt"/>
              <a:buAutoNum type="romanUcPeriod"/>
            </a:pPr>
            <a:r>
              <a:rPr lang="en-GB" sz="1800" u="sng" cap="none" dirty="0" err="1">
                <a:solidFill>
                  <a:schemeClr val="bg1"/>
                </a:solidFill>
                <a:uFillTx/>
              </a:rPr>
              <a:t>Preprocessing</a:t>
            </a:r>
            <a:endParaRPr lang="en-GB" sz="1800" u="sng" cap="none" dirty="0">
              <a:solidFill>
                <a:schemeClr val="bg1"/>
              </a:solidFill>
              <a:uFillTx/>
            </a:endParaRP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dirty="0">
                <a:solidFill>
                  <a:schemeClr val="bg1"/>
                </a:solidFill>
                <a:uFillTx/>
              </a:rPr>
              <a:t>Missing values analysis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cap="none" dirty="0">
                <a:solidFill>
                  <a:schemeClr val="bg1"/>
                </a:solidFill>
                <a:uFillTx/>
              </a:rPr>
              <a:t>Imputation 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cap="none" dirty="0">
                <a:solidFill>
                  <a:schemeClr val="bg1"/>
                </a:solidFill>
                <a:uFillTx/>
              </a:rPr>
              <a:t>Restriction</a:t>
            </a:r>
            <a:endParaRPr lang="en-GB" sz="1800" dirty="0">
              <a:solidFill>
                <a:schemeClr val="bg1"/>
              </a:solidFill>
              <a:uFillTx/>
            </a:endParaRPr>
          </a:p>
          <a:p>
            <a:pPr marL="801688" lvl="1" algn="l">
              <a:buClr>
                <a:schemeClr val="bg1"/>
              </a:buClr>
            </a:pPr>
            <a:endParaRPr lang="en-GB" sz="1800" cap="none" dirty="0">
              <a:solidFill>
                <a:schemeClr val="bg1"/>
              </a:solidFill>
              <a:uFillTx/>
            </a:endParaRPr>
          </a:p>
          <a:p>
            <a:pPr marL="803275" indent="-400050">
              <a:buClr>
                <a:schemeClr val="bg1"/>
              </a:buClr>
              <a:buFont typeface="+mj-lt"/>
              <a:buAutoNum type="romanUcPeriod"/>
            </a:pPr>
            <a:r>
              <a:rPr lang="en-GB" sz="1800" u="sng" cap="none" dirty="0">
                <a:solidFill>
                  <a:schemeClr val="bg1"/>
                </a:solidFill>
                <a:uFillTx/>
              </a:rPr>
              <a:t>Descriptive analysis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dirty="0">
                <a:solidFill>
                  <a:schemeClr val="bg1"/>
                </a:solidFill>
                <a:uFillTx/>
              </a:rPr>
              <a:t>Principal component analysis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dirty="0">
                <a:solidFill>
                  <a:schemeClr val="bg1"/>
                </a:solidFill>
                <a:uFillTx/>
              </a:rPr>
              <a:t>Hierarchical clustering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dirty="0">
                <a:solidFill>
                  <a:schemeClr val="bg1"/>
                </a:solidFill>
                <a:uFillTx/>
              </a:rPr>
              <a:t>Visualization of main variables</a:t>
            </a:r>
          </a:p>
          <a:p>
            <a:pPr marL="801688" lvl="1" algn="l">
              <a:buClr>
                <a:schemeClr val="bg1"/>
              </a:buClr>
            </a:pPr>
            <a:endParaRPr lang="en-GB" sz="1800" dirty="0">
              <a:solidFill>
                <a:schemeClr val="bg1"/>
              </a:solidFill>
              <a:uFillTx/>
            </a:endParaRPr>
          </a:p>
          <a:p>
            <a:pPr marL="803275" indent="-400050">
              <a:buClr>
                <a:schemeClr val="bg1"/>
              </a:buClr>
              <a:buFont typeface="+mj-lt"/>
              <a:buAutoNum type="romanUcPeriod"/>
            </a:pPr>
            <a:r>
              <a:rPr lang="en-GB" sz="1800" u="sng" cap="none" dirty="0">
                <a:solidFill>
                  <a:schemeClr val="bg1"/>
                </a:solidFill>
                <a:uFillTx/>
              </a:rPr>
              <a:t>Causal inference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dirty="0">
                <a:solidFill>
                  <a:schemeClr val="bg1"/>
                </a:solidFill>
                <a:uFillTx/>
              </a:rPr>
              <a:t>Matching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dirty="0">
                <a:solidFill>
                  <a:schemeClr val="bg1"/>
                </a:solidFill>
                <a:uFillTx/>
              </a:rPr>
              <a:t>Inverse Propensity Weighting</a:t>
            </a:r>
          </a:p>
          <a:p>
            <a:pPr marL="1258888" lvl="1" indent="-457200" algn="l">
              <a:buClr>
                <a:schemeClr val="bg1"/>
              </a:buClr>
              <a:buFont typeface="+mj-lt"/>
              <a:buAutoNum type="alphaUcPeriod"/>
            </a:pPr>
            <a:r>
              <a:rPr lang="en-GB" sz="1800" dirty="0">
                <a:solidFill>
                  <a:schemeClr val="bg1"/>
                </a:solidFill>
                <a:uFillTx/>
              </a:rPr>
              <a:t>Discussion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406" name="Google Shape;406;p43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40</a:t>
            </a:fld>
            <a:endParaRPr>
              <a:uFillTx/>
              <a:latin typeface="+mj-lt"/>
            </a:endParaRPr>
          </a:p>
        </p:txBody>
      </p:sp>
      <p:sp>
        <p:nvSpPr>
          <p:cNvPr id="408" name="Google Shape;408;p43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  <p:pic>
        <p:nvPicPr>
          <p:cNvPr id="3" name="Image 2" descr="Une image contenant capture d’écran  Description générée avec un niveau de confiance très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30" y="2742446"/>
            <a:ext cx="74104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414" name="Google Shape;414;p44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41</a:t>
            </a:fld>
            <a:endParaRPr>
              <a:uFillTx/>
              <a:latin typeface="+mj-lt"/>
            </a:endParaRPr>
          </a:p>
        </p:txBody>
      </p:sp>
      <p:sp>
        <p:nvSpPr>
          <p:cNvPr id="415" name="Google Shape;415;p44"/>
          <p:cNvSpPr txBox="1">
            <a:spLocks/>
          </p:cNvSpPr>
          <p:nvPr/>
        </p:nvSpPr>
        <p:spPr>
          <a:xfrm>
            <a:off x="581193" y="2226433"/>
            <a:ext cx="843619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indent="-306000" algn="just"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sym typeface="Cabin"/>
              </a:rPr>
              <a:t>Random</a:t>
            </a:r>
            <a:r>
              <a:rPr lang="fr-FR" sz="2400" dirty="0">
                <a:solidFill>
                  <a:schemeClr val="dk2"/>
                </a:solidFill>
                <a:uFillTx/>
                <a:sym typeface="Cabin"/>
              </a:rPr>
              <a:t> </a:t>
            </a:r>
            <a:r>
              <a:rPr lang="fr-FR" sz="2400" dirty="0" err="1">
                <a:solidFill>
                  <a:schemeClr val="dk2"/>
                </a:solidFill>
                <a:uFillTx/>
                <a:sym typeface="Cabin"/>
              </a:rPr>
              <a:t>forest</a:t>
            </a:r>
            <a:r>
              <a:rPr lang="fr-FR" sz="2400" dirty="0">
                <a:solidFill>
                  <a:schemeClr val="dk2"/>
                </a:solidFill>
                <a:uFillTx/>
                <a:sym typeface="Cabin"/>
              </a:rPr>
              <a:t> ?</a:t>
            </a:r>
          </a:p>
          <a:p>
            <a:pPr algn="just">
              <a:buClr>
                <a:schemeClr val="accent2"/>
              </a:buClr>
              <a:buSzPts val="2208"/>
            </a:pPr>
            <a:endParaRPr lang="fr-FR" sz="24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marR="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endParaRPr lang="fr-FR" sz="24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marR="0" lvl="0" indent="-306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Alcool ? </a:t>
            </a: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DTC.IP.max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?</a:t>
            </a:r>
            <a:endParaRPr dirty="0">
              <a:uFillTx/>
              <a:latin typeface="+mj-lt"/>
            </a:endParaRPr>
          </a:p>
          <a:p>
            <a:pPr marL="306000" marR="0" lvl="0" indent="-165792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endParaRPr sz="24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marR="0" lvl="0" indent="-306000" algn="just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Glasgow.sortie</a:t>
            </a:r>
            <a:r>
              <a:rPr lang="fr-FR" sz="24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?</a:t>
            </a:r>
          </a:p>
        </p:txBody>
      </p:sp>
      <p:sp>
        <p:nvSpPr>
          <p:cNvPr id="416" name="Google Shape;416;p44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uFillTx/>
                <a:latin typeface="+mj-lt"/>
              </a:rPr>
              <a:t>42</a:t>
            </a:fld>
            <a:endParaRPr lang="fr-FR">
              <a:uFillTx/>
              <a:latin typeface="+mj-lt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/>
        </p:nvGraphicFramePr>
        <p:xfrm>
          <a:off x="1053548" y="2019170"/>
          <a:ext cx="10058400" cy="4154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Google Shape;413;p4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 startAt="3"/>
            </a:pPr>
            <a:r>
              <a:rPr lang="fr-FR" u="sng" cap="none">
                <a:uFillTx/>
              </a:rPr>
              <a:t>Causal Inference</a:t>
            </a:r>
            <a:endParaRPr i="1" u="sng" cap="none">
              <a:uFillTx/>
            </a:endParaRPr>
          </a:p>
        </p:txBody>
      </p:sp>
      <p:sp>
        <p:nvSpPr>
          <p:cNvPr id="9" name="Google Shape;416;p44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 startAt="2"/>
            </a:pPr>
            <a:r>
              <a:rPr lang="fr-FR" sz="2400" b="0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Inverse Propensity Weighting</a:t>
            </a:r>
            <a:endParaRPr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903475"/>
            <a:ext cx="11029616" cy="542027"/>
          </a:xfrm>
        </p:spPr>
        <p:txBody>
          <a:bodyPr anchor="t"/>
          <a:lstStyle/>
          <a:p>
            <a:r>
              <a:rPr lang="fr-FR" u="sng" cap="none" dirty="0">
                <a:uFillTx/>
              </a:rPr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43</a:t>
            </a:fld>
            <a:endParaRPr lang="en-US">
              <a:uFillTx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/>
        </p:nvGraphicFramePr>
        <p:xfrm>
          <a:off x="581193" y="1875661"/>
          <a:ext cx="11029616" cy="436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Connecteur droit 9"/>
          <p:cNvCxnSpPr/>
          <p:nvPr/>
        </p:nvCxnSpPr>
        <p:spPr>
          <a:xfrm flipV="1">
            <a:off x="5250179" y="2574235"/>
            <a:ext cx="0" cy="32840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656605" y="2574235"/>
            <a:ext cx="0" cy="328769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4" name="Image 3" descr="Une image contenant puzzle, objet, texte  Description générée avec un niveau de confiance très élevé"/>
          <p:cNvPicPr>
            <a:picLocks noChangeAspect="1"/>
          </p:cNvPicPr>
          <p:nvPr/>
        </p:nvPicPr>
        <p:blipFill rotWithShape="1">
          <a:blip r:embed="rId2"/>
          <a:srcRect l="93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3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uFillTx/>
              </a:rPr>
              <a:t>I. </a:t>
            </a:r>
            <a:r>
              <a:rPr lang="en-US" sz="2800" cap="none" dirty="0">
                <a:solidFill>
                  <a:srgbClr val="FFFFFF"/>
                </a:solidFill>
                <a:uFillTx/>
              </a:rPr>
              <a:t>Preprocessing</a:t>
            </a:r>
            <a:endParaRPr lang="en-US" sz="2800" dirty="0">
              <a:solidFill>
                <a:srgbClr val="FFFFFF"/>
              </a:solidFill>
              <a:uFillTx/>
            </a:endParaRPr>
          </a:p>
        </p:txBody>
      </p:sp>
      <p:grpSp>
        <p:nvGrpSpPr>
          <p:cNvPr id="34" name="Group 20"/>
          <p:cNvGrpSpPr>
            <a:grpSpLocks noGrp="1" noUn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2"/>
            <p:cNvSpPr>
              <a:spLocks/>
            </p:cNvSpPr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/>
            </a:pPr>
            <a:r>
              <a:rPr lang="fr-FR" u="sng" cap="none">
                <a:uFillTx/>
              </a:rPr>
              <a:t>Preprocessing</a:t>
            </a:r>
            <a:endParaRPr i="1" u="sng" cap="none">
              <a:uFillTx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6</a:t>
            </a:fld>
            <a:endParaRPr>
              <a:uFillTx/>
              <a:latin typeface="+mj-lt"/>
            </a:endParaRPr>
          </a:p>
        </p:txBody>
      </p:sp>
      <p:sp>
        <p:nvSpPr>
          <p:cNvPr id="148" name="Google Shape;148;p18"/>
          <p:cNvSpPr txBox="1">
            <a:spLocks/>
          </p:cNvSpPr>
          <p:nvPr/>
        </p:nvSpPr>
        <p:spPr>
          <a:xfrm>
            <a:off x="581192" y="1244183"/>
            <a:ext cx="11029616" cy="4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 b="0" i="0" u="none" strike="noStrike" cap="none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 values analysis</a:t>
            </a:r>
            <a:endParaRPr sz="2400" b="0" i="0" u="none" strike="noStrike" cap="none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149" name="Google Shape;149;p18"/>
          <p:cNvSpPr txBox="1">
            <a:spLocks/>
          </p:cNvSpPr>
          <p:nvPr/>
        </p:nvSpPr>
        <p:spPr>
          <a:xfrm>
            <a:off x="7326125" y="8310250"/>
            <a:ext cx="9782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  <a:latin typeface="+mj-lt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18992" y="2181780"/>
            <a:ext cx="7620609" cy="4676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7;p21"/>
          <p:cNvSpPr txBox="1">
            <a:spLocks/>
          </p:cNvSpPr>
          <p:nvPr/>
        </p:nvSpPr>
        <p:spPr>
          <a:xfrm>
            <a:off x="337880" y="2931989"/>
            <a:ext cx="4081112" cy="16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From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244 variables,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we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keep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54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based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on the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doctors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’ input.</a:t>
            </a:r>
          </a:p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endParaRPr sz="18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Many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of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these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null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entries are not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really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mr-IN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–</a:t>
            </a:r>
            <a:r>
              <a:rPr lang="en-US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distinguishing them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implies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understanding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the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medical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guidelines.</a:t>
            </a:r>
            <a:endParaRPr sz="18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/>
            </a:pPr>
            <a:r>
              <a:rPr lang="fr-FR" u="sng" cap="none">
                <a:uFillTx/>
              </a:rPr>
              <a:t>Preprocessing</a:t>
            </a:r>
            <a:endParaRPr i="1" u="sng" cap="none">
              <a:uFillTx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7</a:t>
            </a:fld>
            <a:endParaRPr>
              <a:uFillTx/>
              <a:latin typeface="+mj-lt"/>
            </a:endParaRPr>
          </a:p>
        </p:txBody>
      </p:sp>
      <p:sp>
        <p:nvSpPr>
          <p:cNvPr id="157" name="Google Shape;157;p19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values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analysis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mr-IN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–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not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really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entries </a:t>
            </a:r>
            <a:endParaRPr sz="2400" b="0" i="0" u="none" strike="noStrike" cap="none" dirty="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0906" y="2020875"/>
            <a:ext cx="7875661" cy="48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7;p21"/>
          <p:cNvSpPr txBox="1">
            <a:spLocks/>
          </p:cNvSpPr>
          <p:nvPr/>
        </p:nvSpPr>
        <p:spPr>
          <a:xfrm>
            <a:off x="337880" y="2931989"/>
            <a:ext cx="3846193" cy="16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We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delete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the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only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variable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that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has more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than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75% of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data: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Lactates.prehosp</a:t>
            </a:r>
            <a:endParaRPr lang="fr-FR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endParaRPr lang="fr-FR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Only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3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remaining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variables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that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have more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than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26% of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values: Alcool,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DTC.IP.max</a:t>
            </a:r>
            <a:r>
              <a:rPr lang="fr-FR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and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Glasgow.sortie</a:t>
            </a:r>
            <a:endParaRPr sz="18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/>
            </a:pPr>
            <a:r>
              <a:rPr lang="fr-FR" u="sng" cap="none">
                <a:uFillTx/>
              </a:rPr>
              <a:t>Preprocessing</a:t>
            </a:r>
            <a:endParaRPr i="1" u="sng" cap="none">
              <a:uFillTx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8</a:t>
            </a:fld>
            <a:endParaRPr>
              <a:uFillTx/>
              <a:latin typeface="+mj-lt"/>
            </a:endParaRPr>
          </a:p>
        </p:txBody>
      </p:sp>
      <p:sp>
        <p:nvSpPr>
          <p:cNvPr id="165" name="Google Shape;165;p20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AutoNum type="alphaUcPeriod"/>
            </a:pP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values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analysis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mr-IN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–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missing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completely</a:t>
            </a:r>
            <a:r>
              <a:rPr lang="fr-FR" sz="2400" b="0" i="0" u="none" strike="noStrike" cap="none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 at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random</a:t>
            </a:r>
            <a:r>
              <a:rPr lang="fr-FR" sz="2400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?</a:t>
            </a:r>
            <a:endParaRPr sz="2400" b="0" i="0" u="none" strike="noStrike" cap="none" dirty="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166" name="Google Shape;166;p20"/>
          <p:cNvSpPr txBox="1">
            <a:spLocks/>
          </p:cNvSpPr>
          <p:nvPr/>
        </p:nvSpPr>
        <p:spPr>
          <a:xfrm>
            <a:off x="7326125" y="8310250"/>
            <a:ext cx="9782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  <a:latin typeface="+mj-lt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/>
          <a:srcRect b="12372"/>
          <a:stretch/>
        </p:blipFill>
        <p:spPr>
          <a:xfrm>
            <a:off x="158477" y="2451335"/>
            <a:ext cx="5936424" cy="32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09" y="2451335"/>
            <a:ext cx="5955026" cy="33207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AutoNum type="romanUcPeriod"/>
            </a:pPr>
            <a:r>
              <a:rPr lang="fr-FR" u="sng" cap="none">
                <a:uFillTx/>
              </a:rPr>
              <a:t>Preprocessing</a:t>
            </a:r>
            <a:endParaRPr i="1" u="sng" cap="none">
              <a:uFillTx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sldNum" idx="12"/>
          </p:nvPr>
        </p:nvSpPr>
        <p:spPr>
          <a:xfrm>
            <a:off x="5568701" y="61734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uFillTx/>
                <a:latin typeface="+mj-lt"/>
              </a:rPr>
              <a:t>9</a:t>
            </a:fld>
            <a:endParaRPr>
              <a:uFillTx/>
              <a:latin typeface="+mj-lt"/>
            </a:endParaRPr>
          </a:p>
        </p:txBody>
      </p:sp>
      <p:sp>
        <p:nvSpPr>
          <p:cNvPr id="175" name="Google Shape;175;p21"/>
          <p:cNvSpPr txBox="1">
            <a:spLocks/>
          </p:cNvSpPr>
          <p:nvPr/>
        </p:nvSpPr>
        <p:spPr>
          <a:xfrm>
            <a:off x="581192" y="1244183"/>
            <a:ext cx="110295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1438275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lphaUcPeriod" startAt="2"/>
            </a:pPr>
            <a:r>
              <a:rPr lang="fr-FR" sz="2400" dirty="0">
                <a:solidFill>
                  <a:schemeClr val="lt1"/>
                </a:solidFill>
                <a:uFillTx/>
                <a:latin typeface="+mj-lt"/>
                <a:ea typeface="Cabin"/>
                <a:cs typeface="Cabin"/>
                <a:sym typeface="Cabin"/>
              </a:rPr>
              <a:t>Imputation</a:t>
            </a:r>
            <a:endParaRPr sz="2400" dirty="0">
              <a:solidFill>
                <a:schemeClr val="lt1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21"/>
          <p:cNvSpPr txBox="1">
            <a:spLocks/>
          </p:cNvSpPr>
          <p:nvPr/>
        </p:nvSpPr>
        <p:spPr>
          <a:xfrm>
            <a:off x="7326125" y="8310250"/>
            <a:ext cx="9782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  <a:latin typeface="+mj-lt"/>
            </a:endParaRPr>
          </a:p>
        </p:txBody>
      </p:sp>
      <p:sp>
        <p:nvSpPr>
          <p:cNvPr id="177" name="Google Shape;177;p21"/>
          <p:cNvSpPr txBox="1">
            <a:spLocks/>
          </p:cNvSpPr>
          <p:nvPr/>
        </p:nvSpPr>
        <p:spPr>
          <a:xfrm>
            <a:off x="781225" y="2841925"/>
            <a:ext cx="442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fr-FR" sz="18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Main </a:t>
            </a:r>
            <a:r>
              <a:rPr lang="fr-FR" sz="18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method</a:t>
            </a:r>
            <a:r>
              <a:rPr lang="fr-FR" sz="18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: </a:t>
            </a:r>
            <a:r>
              <a:rPr lang="fr-FR" sz="18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iterative</a:t>
            </a:r>
            <a:r>
              <a:rPr lang="fr-FR" sz="18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18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Factorial</a:t>
            </a:r>
            <a:r>
              <a:rPr lang="fr-FR" sz="18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fr-FR" sz="18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Analysis</a:t>
            </a:r>
            <a:r>
              <a:rPr lang="fr-FR" sz="18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for Mixed Data model, package </a:t>
            </a:r>
            <a:r>
              <a:rPr lang="fr-FR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</a:t>
            </a:r>
            <a:r>
              <a:rPr lang="fr-FR" sz="18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issMDA</a:t>
            </a:r>
            <a:endParaRPr sz="18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306000" lvl="0" indent="-280092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fr-FR" sz="18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Most distributions </a:t>
            </a:r>
            <a:r>
              <a:rPr lang="fr-FR" sz="1800" dirty="0" err="1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unchanged</a:t>
            </a:r>
            <a:r>
              <a:rPr lang="fr-FR" sz="1800" dirty="0">
                <a:solidFill>
                  <a:schemeClr val="dk2"/>
                </a:solidFill>
                <a:uFillTx/>
                <a:latin typeface="+mj-lt"/>
                <a:ea typeface="Cabin"/>
                <a:cs typeface="Cabin"/>
                <a:sym typeface="Cabin"/>
              </a:rPr>
              <a:t> - MCAR</a:t>
            </a:r>
            <a:endParaRPr sz="18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uFillTx/>
              <a:latin typeface="+mj-lt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58110"/>
            <a:ext cx="6238062" cy="34434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S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1310</Words>
  <Application>Microsoft Office PowerPoint</Application>
  <PresentationFormat>Grand écran</PresentationFormat>
  <Paragraphs>275</Paragraphs>
  <Slides>43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1" baseType="lpstr">
      <vt:lpstr>Arial</vt:lpstr>
      <vt:lpstr>Cabin</vt:lpstr>
      <vt:lpstr>Calibri</vt:lpstr>
      <vt:lpstr>Courier New</vt:lpstr>
      <vt:lpstr>Gill Sans MT</vt:lpstr>
      <vt:lpstr>Noto Sans Symbols</vt:lpstr>
      <vt:lpstr>Wingdings 2</vt:lpstr>
      <vt:lpstr>PSC</vt:lpstr>
      <vt:lpstr>Effect of a treatment using causal inference</vt:lpstr>
      <vt:lpstr>Introduction</vt:lpstr>
      <vt:lpstr>Introduction</vt:lpstr>
      <vt:lpstr>Summary</vt:lpstr>
      <vt:lpstr>I. Preprocessing</vt:lpstr>
      <vt:lpstr>Preprocessing</vt:lpstr>
      <vt:lpstr>Preprocessing</vt:lpstr>
      <vt:lpstr>Preprocessing</vt:lpstr>
      <vt:lpstr>Preprocessing</vt:lpstr>
      <vt:lpstr>Preprocessing</vt:lpstr>
      <vt:lpstr>II. 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III. 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intermédiaire</dc:title>
  <cp:lastModifiedBy>Randy KOTTI</cp:lastModifiedBy>
  <cp:revision>82</cp:revision>
  <dcterms:modified xsi:type="dcterms:W3CDTF">2018-12-12T16:22:40Z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0x010100B8D29F377B372D448E5C5D9A682B7894</vt:lpwstr>
  </property>
</Properties>
</file>