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1" r:id="rId4"/>
    <p:sldId id="260" r:id="rId5"/>
    <p:sldId id="262" r:id="rId6"/>
    <p:sldId id="258" r:id="rId7"/>
    <p:sldId id="259"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43" autoAdjust="0"/>
  </p:normalViewPr>
  <p:slideViewPr>
    <p:cSldViewPr snapToGrid="0">
      <p:cViewPr varScale="1">
        <p:scale>
          <a:sx n="72" d="100"/>
          <a:sy n="72" d="100"/>
        </p:scale>
        <p:origin x="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70A2D-2831-475C-9CE4-DF9CD89D9632}" type="datetimeFigureOut">
              <a:rPr lang="ru-RU" smtClean="0"/>
              <a:t>07.03.2017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E677D-087E-4C99-AD7D-5884B3BCE9C1}" type="slidenum">
              <a:rPr lang="ru-RU" smtClean="0"/>
              <a:t>‹#›</a:t>
            </a:fld>
            <a:endParaRPr lang="ru-RU"/>
          </a:p>
        </p:txBody>
      </p:sp>
    </p:spTree>
    <p:extLst>
      <p:ext uri="{BB962C8B-B14F-4D97-AF65-F5344CB8AC3E}">
        <p14:creationId xmlns:p14="http://schemas.microsoft.com/office/powerpoint/2010/main" val="1039768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F6E677D-087E-4C99-AD7D-5884B3BCE9C1}" type="slidenum">
              <a:rPr lang="ru-RU" smtClean="0"/>
              <a:t>3</a:t>
            </a:fld>
            <a:endParaRPr lang="ru-RU"/>
          </a:p>
        </p:txBody>
      </p:sp>
    </p:spTree>
    <p:extLst>
      <p:ext uri="{BB962C8B-B14F-4D97-AF65-F5344CB8AC3E}">
        <p14:creationId xmlns:p14="http://schemas.microsoft.com/office/powerpoint/2010/main" val="1911247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5ED98A0-AC60-493B-8ABE-8C49D696B6A0}" type="datetimeFigureOut">
              <a:rPr lang="ru-RU" smtClean="0"/>
              <a:t>07.03.2017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6329D0B-3AAD-4F8D-9EEF-EFB3961CEEFC}" type="slidenum">
              <a:rPr lang="ru-RU" smtClean="0"/>
              <a:t>‹#›</a:t>
            </a:fld>
            <a:endParaRPr lang="ru-RU"/>
          </a:p>
        </p:txBody>
      </p:sp>
    </p:spTree>
    <p:extLst>
      <p:ext uri="{BB962C8B-B14F-4D97-AF65-F5344CB8AC3E}">
        <p14:creationId xmlns:p14="http://schemas.microsoft.com/office/powerpoint/2010/main" val="1896487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5ED98A0-AC60-493B-8ABE-8C49D696B6A0}" type="datetimeFigureOut">
              <a:rPr lang="ru-RU" smtClean="0"/>
              <a:t>07.03.2017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6329D0B-3AAD-4F8D-9EEF-EFB3961CEEFC}" type="slidenum">
              <a:rPr lang="ru-RU" smtClean="0"/>
              <a:t>‹#›</a:t>
            </a:fld>
            <a:endParaRPr lang="ru-RU"/>
          </a:p>
        </p:txBody>
      </p:sp>
    </p:spTree>
    <p:extLst>
      <p:ext uri="{BB962C8B-B14F-4D97-AF65-F5344CB8AC3E}">
        <p14:creationId xmlns:p14="http://schemas.microsoft.com/office/powerpoint/2010/main" val="56051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5ED98A0-AC60-493B-8ABE-8C49D696B6A0}" type="datetimeFigureOut">
              <a:rPr lang="ru-RU" smtClean="0"/>
              <a:t>07.03.2017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6329D0B-3AAD-4F8D-9EEF-EFB3961CEEFC}" type="slidenum">
              <a:rPr lang="ru-RU" smtClean="0"/>
              <a:t>‹#›</a:t>
            </a:fld>
            <a:endParaRPr lang="ru-RU"/>
          </a:p>
        </p:txBody>
      </p:sp>
    </p:spTree>
    <p:extLst>
      <p:ext uri="{BB962C8B-B14F-4D97-AF65-F5344CB8AC3E}">
        <p14:creationId xmlns:p14="http://schemas.microsoft.com/office/powerpoint/2010/main" val="164145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5ED98A0-AC60-493B-8ABE-8C49D696B6A0}" type="datetimeFigureOut">
              <a:rPr lang="ru-RU" smtClean="0"/>
              <a:t>07.03.2017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6329D0B-3AAD-4F8D-9EEF-EFB3961CEEFC}" type="slidenum">
              <a:rPr lang="ru-RU" smtClean="0"/>
              <a:t>‹#›</a:t>
            </a:fld>
            <a:endParaRPr lang="ru-RU"/>
          </a:p>
        </p:txBody>
      </p:sp>
    </p:spTree>
    <p:extLst>
      <p:ext uri="{BB962C8B-B14F-4D97-AF65-F5344CB8AC3E}">
        <p14:creationId xmlns:p14="http://schemas.microsoft.com/office/powerpoint/2010/main" val="887998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5ED98A0-AC60-493B-8ABE-8C49D696B6A0}" type="datetimeFigureOut">
              <a:rPr lang="ru-RU" smtClean="0"/>
              <a:t>07.03.2017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6329D0B-3AAD-4F8D-9EEF-EFB3961CEEFC}" type="slidenum">
              <a:rPr lang="ru-RU" smtClean="0"/>
              <a:t>‹#›</a:t>
            </a:fld>
            <a:endParaRPr lang="ru-RU"/>
          </a:p>
        </p:txBody>
      </p:sp>
    </p:spTree>
    <p:extLst>
      <p:ext uri="{BB962C8B-B14F-4D97-AF65-F5344CB8AC3E}">
        <p14:creationId xmlns:p14="http://schemas.microsoft.com/office/powerpoint/2010/main" val="165267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5ED98A0-AC60-493B-8ABE-8C49D696B6A0}" type="datetimeFigureOut">
              <a:rPr lang="ru-RU" smtClean="0"/>
              <a:t>07.03.2017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6329D0B-3AAD-4F8D-9EEF-EFB3961CEEFC}" type="slidenum">
              <a:rPr lang="ru-RU" smtClean="0"/>
              <a:t>‹#›</a:t>
            </a:fld>
            <a:endParaRPr lang="ru-RU"/>
          </a:p>
        </p:txBody>
      </p:sp>
    </p:spTree>
    <p:extLst>
      <p:ext uri="{BB962C8B-B14F-4D97-AF65-F5344CB8AC3E}">
        <p14:creationId xmlns:p14="http://schemas.microsoft.com/office/powerpoint/2010/main" val="378244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5ED98A0-AC60-493B-8ABE-8C49D696B6A0}" type="datetimeFigureOut">
              <a:rPr lang="ru-RU" smtClean="0"/>
              <a:t>07.03.2017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6329D0B-3AAD-4F8D-9EEF-EFB3961CEEFC}" type="slidenum">
              <a:rPr lang="ru-RU" smtClean="0"/>
              <a:t>‹#›</a:t>
            </a:fld>
            <a:endParaRPr lang="ru-RU"/>
          </a:p>
        </p:txBody>
      </p:sp>
    </p:spTree>
    <p:extLst>
      <p:ext uri="{BB962C8B-B14F-4D97-AF65-F5344CB8AC3E}">
        <p14:creationId xmlns:p14="http://schemas.microsoft.com/office/powerpoint/2010/main" val="1850656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5ED98A0-AC60-493B-8ABE-8C49D696B6A0}" type="datetimeFigureOut">
              <a:rPr lang="ru-RU" smtClean="0"/>
              <a:t>07.03.2017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6329D0B-3AAD-4F8D-9EEF-EFB3961CEEFC}" type="slidenum">
              <a:rPr lang="ru-RU" smtClean="0"/>
              <a:t>‹#›</a:t>
            </a:fld>
            <a:endParaRPr lang="ru-RU"/>
          </a:p>
        </p:txBody>
      </p:sp>
    </p:spTree>
    <p:extLst>
      <p:ext uri="{BB962C8B-B14F-4D97-AF65-F5344CB8AC3E}">
        <p14:creationId xmlns:p14="http://schemas.microsoft.com/office/powerpoint/2010/main" val="67674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5ED98A0-AC60-493B-8ABE-8C49D696B6A0}" type="datetimeFigureOut">
              <a:rPr lang="ru-RU" smtClean="0"/>
              <a:t>07.03.2017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6329D0B-3AAD-4F8D-9EEF-EFB3961CEEFC}" type="slidenum">
              <a:rPr lang="ru-RU" smtClean="0"/>
              <a:t>‹#›</a:t>
            </a:fld>
            <a:endParaRPr lang="ru-RU"/>
          </a:p>
        </p:txBody>
      </p:sp>
    </p:spTree>
    <p:extLst>
      <p:ext uri="{BB962C8B-B14F-4D97-AF65-F5344CB8AC3E}">
        <p14:creationId xmlns:p14="http://schemas.microsoft.com/office/powerpoint/2010/main" val="1902418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5ED98A0-AC60-493B-8ABE-8C49D696B6A0}" type="datetimeFigureOut">
              <a:rPr lang="ru-RU" smtClean="0"/>
              <a:t>07.03.2017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6329D0B-3AAD-4F8D-9EEF-EFB3961CEEFC}" type="slidenum">
              <a:rPr lang="ru-RU" smtClean="0"/>
              <a:t>‹#›</a:t>
            </a:fld>
            <a:endParaRPr lang="ru-RU"/>
          </a:p>
        </p:txBody>
      </p:sp>
    </p:spTree>
    <p:extLst>
      <p:ext uri="{BB962C8B-B14F-4D97-AF65-F5344CB8AC3E}">
        <p14:creationId xmlns:p14="http://schemas.microsoft.com/office/powerpoint/2010/main" val="267765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5ED98A0-AC60-493B-8ABE-8C49D696B6A0}" type="datetimeFigureOut">
              <a:rPr lang="ru-RU" smtClean="0"/>
              <a:t>07.03.2017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6329D0B-3AAD-4F8D-9EEF-EFB3961CEEFC}" type="slidenum">
              <a:rPr lang="ru-RU" smtClean="0"/>
              <a:t>‹#›</a:t>
            </a:fld>
            <a:endParaRPr lang="ru-RU"/>
          </a:p>
        </p:txBody>
      </p:sp>
    </p:spTree>
    <p:extLst>
      <p:ext uri="{BB962C8B-B14F-4D97-AF65-F5344CB8AC3E}">
        <p14:creationId xmlns:p14="http://schemas.microsoft.com/office/powerpoint/2010/main" val="61998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D98A0-AC60-493B-8ABE-8C49D696B6A0}" type="datetimeFigureOut">
              <a:rPr lang="ru-RU" smtClean="0"/>
              <a:t>07.03.2017</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29D0B-3AAD-4F8D-9EEF-EFB3961CEEFC}" type="slidenum">
              <a:rPr lang="ru-RU" smtClean="0"/>
              <a:t>‹#›</a:t>
            </a:fld>
            <a:endParaRPr lang="ru-RU"/>
          </a:p>
        </p:txBody>
      </p:sp>
    </p:spTree>
    <p:extLst>
      <p:ext uri="{BB962C8B-B14F-4D97-AF65-F5344CB8AC3E}">
        <p14:creationId xmlns:p14="http://schemas.microsoft.com/office/powerpoint/2010/main" val="1135370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2" descr="Картинки по запросу social sci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254" y="1862949"/>
            <a:ext cx="6274474" cy="4311001"/>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p:nvPr>
        </p:nvSpPr>
        <p:spPr>
          <a:xfrm>
            <a:off x="858982" y="24354"/>
            <a:ext cx="9809018" cy="2387600"/>
          </a:xfrm>
        </p:spPr>
        <p:txBody>
          <a:bodyPr>
            <a:normAutofit/>
          </a:bodyPr>
          <a:lstStyle/>
          <a:p>
            <a:r>
              <a:rPr lang="en-US" sz="5400" dirty="0" smtClean="0">
                <a:solidFill>
                  <a:schemeClr val="tx2"/>
                </a:solidFill>
                <a:latin typeface="Times New Roman" panose="02020603050405020304" pitchFamily="18" charset="0"/>
                <a:cs typeface="Times New Roman" panose="02020603050405020304" pitchFamily="18" charset="0"/>
              </a:rPr>
              <a:t>Sociology and other social sciences </a:t>
            </a:r>
            <a:endParaRPr lang="ru-RU" sz="5400" dirty="0">
              <a:solidFill>
                <a:schemeClr val="tx2"/>
              </a:solidFill>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3775363" y="6151417"/>
            <a:ext cx="3976256" cy="706583"/>
          </a:xfrm>
        </p:spPr>
        <p:txBody>
          <a:bodyPr>
            <a:normAutofit/>
          </a:bodyPr>
          <a:lstStyle/>
          <a:p>
            <a:r>
              <a:rPr lang="en-US" dirty="0" err="1" smtClean="0">
                <a:solidFill>
                  <a:schemeClr val="tx2"/>
                </a:solidFill>
              </a:rPr>
              <a:t>Ilyas</a:t>
            </a:r>
            <a:r>
              <a:rPr lang="en-US" dirty="0" smtClean="0">
                <a:solidFill>
                  <a:schemeClr val="tx2"/>
                </a:solidFill>
              </a:rPr>
              <a:t> </a:t>
            </a:r>
            <a:r>
              <a:rPr lang="en-US" dirty="0" err="1" smtClean="0">
                <a:solidFill>
                  <a:schemeClr val="tx2"/>
                </a:solidFill>
              </a:rPr>
              <a:t>Akbergen</a:t>
            </a:r>
            <a:endParaRPr lang="en-US" dirty="0">
              <a:solidFill>
                <a:schemeClr val="tx2"/>
              </a:solidFill>
            </a:endParaRPr>
          </a:p>
        </p:txBody>
      </p:sp>
      <p:sp>
        <p:nvSpPr>
          <p:cNvPr id="5" name="Title 1"/>
          <p:cNvSpPr>
            <a:spLocks noGrp="1"/>
          </p:cNvSpPr>
          <p:nvPr/>
        </p:nvSpPr>
        <p:spPr>
          <a:xfrm>
            <a:off x="2263422" y="181713"/>
            <a:ext cx="8631742" cy="809897"/>
          </a:xfrm>
          <a:prstGeom prst="rect">
            <a:avLst/>
          </a:prstGeom>
          <a:ln w="6350" cap="rnd">
            <a:noFill/>
          </a:ln>
        </p:spPr>
        <p:txBody>
          <a:bodyPr vert="horz" rtlCol="0" anchor="b" anchorCtr="0">
            <a:no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Aft>
                <a:spcPts val="0"/>
              </a:spcAft>
              <a:defRPr/>
            </a:pPr>
            <a:r>
              <a:rPr lang="kk-KZ" sz="1400" dirty="0" smtClean="0"/>
              <a:t/>
            </a:r>
            <a:br>
              <a:rPr lang="kk-KZ" sz="1400" dirty="0" smtClean="0"/>
            </a:br>
            <a:r>
              <a:rPr lang="kk-KZ" sz="1400" dirty="0" smtClean="0"/>
              <a:t/>
            </a:r>
            <a:br>
              <a:rPr lang="kk-KZ" sz="1400" dirty="0" smtClean="0"/>
            </a:br>
            <a:r>
              <a:rPr lang="kk-KZ" sz="1400" dirty="0" smtClean="0"/>
              <a:t/>
            </a:r>
            <a:br>
              <a:rPr lang="kk-KZ" sz="1400" dirty="0" smtClean="0"/>
            </a:br>
            <a:r>
              <a:rPr lang="kk-KZ" sz="1600" dirty="0" smtClean="0">
                <a:solidFill>
                  <a:srgbClr val="C00000"/>
                </a:solidFill>
              </a:rPr>
              <a:t/>
            </a:r>
            <a:br>
              <a:rPr lang="kk-KZ" sz="1600" dirty="0" smtClean="0">
                <a:solidFill>
                  <a:srgbClr val="C00000"/>
                </a:solidFill>
              </a:rPr>
            </a:br>
            <a:r>
              <a:rPr sz="1400" b="1" dirty="0" smtClean="0"/>
              <a:t> </a:t>
            </a:r>
            <a:r>
              <a:rPr sz="2400" b="1" dirty="0" smtClean="0">
                <a:solidFill>
                  <a:srgbClr val="C00000"/>
                </a:solidFill>
              </a:rPr>
              <a:t>INTERNATIONAL INFORMATION TECHNOLOGY UNIVERSITY </a:t>
            </a:r>
            <a:r>
              <a:rPr lang="ru-RU" sz="2400" dirty="0" smtClean="0"/>
              <a:t/>
            </a:r>
            <a:br>
              <a:rPr lang="ru-RU" sz="2400" dirty="0" smtClean="0"/>
            </a:br>
            <a:endParaRPr lang="ru-RU" sz="1200" dirty="0"/>
          </a:p>
        </p:txBody>
      </p:sp>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009" y="262687"/>
            <a:ext cx="1776413" cy="647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867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5183" y="171673"/>
            <a:ext cx="10986655" cy="1325563"/>
          </a:xfrm>
        </p:spPr>
        <p:txBody>
          <a:bodyPr/>
          <a:lstStyle/>
          <a:p>
            <a:pPr algn="ctr"/>
            <a:r>
              <a:rPr lang="en-US" b="1" dirty="0" smtClean="0">
                <a:solidFill>
                  <a:schemeClr val="tx2"/>
                </a:solidFill>
              </a:rPr>
              <a:t>What is social science?</a:t>
            </a:r>
            <a:endParaRPr lang="ru-RU" b="1" dirty="0">
              <a:solidFill>
                <a:schemeClr val="tx2"/>
              </a:solidFill>
            </a:endParaRPr>
          </a:p>
        </p:txBody>
      </p:sp>
      <p:sp>
        <p:nvSpPr>
          <p:cNvPr id="3" name="Объект 2"/>
          <p:cNvSpPr>
            <a:spLocks noGrp="1"/>
          </p:cNvSpPr>
          <p:nvPr>
            <p:ph idx="1"/>
          </p:nvPr>
        </p:nvSpPr>
        <p:spPr>
          <a:xfrm>
            <a:off x="838200" y="1825625"/>
            <a:ext cx="10515600" cy="862157"/>
          </a:xfrm>
        </p:spPr>
        <p:txBody>
          <a:bodyPr>
            <a:normAutofit fontScale="92500" lnSpcReduction="10000"/>
          </a:bodyPr>
          <a:lstStyle/>
          <a:p>
            <a:pPr marL="0" indent="0">
              <a:buNone/>
            </a:pPr>
            <a:r>
              <a:rPr lang="en-US" b="1" dirty="0" smtClean="0"/>
              <a:t>Social science </a:t>
            </a:r>
            <a:r>
              <a:rPr lang="en-US" dirty="0" smtClean="0">
                <a:solidFill>
                  <a:schemeClr val="accent1">
                    <a:lumMod val="50000"/>
                  </a:schemeClr>
                </a:solidFill>
              </a:rPr>
              <a:t>is a major category of academic disciplines, concerned </a:t>
            </a:r>
          </a:p>
          <a:p>
            <a:pPr marL="0" indent="0">
              <a:buNone/>
            </a:pPr>
            <a:r>
              <a:rPr lang="en-US" dirty="0" smtClean="0">
                <a:solidFill>
                  <a:schemeClr val="accent1">
                    <a:lumMod val="50000"/>
                  </a:schemeClr>
                </a:solidFill>
              </a:rPr>
              <a:t>with society and the relationships among individuals within a society. </a:t>
            </a:r>
            <a:endParaRPr lang="ru-RU" dirty="0">
              <a:solidFill>
                <a:schemeClr val="accent1">
                  <a:lumMod val="50000"/>
                </a:schemeClr>
              </a:solidFill>
            </a:endParaRPr>
          </a:p>
        </p:txBody>
      </p:sp>
      <p:sp>
        <p:nvSpPr>
          <p:cNvPr id="4" name="Объект 2"/>
          <p:cNvSpPr txBox="1">
            <a:spLocks/>
          </p:cNvSpPr>
          <p:nvPr/>
        </p:nvSpPr>
        <p:spPr>
          <a:xfrm>
            <a:off x="713509" y="3308061"/>
            <a:ext cx="5243946" cy="5019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accent1">
                    <a:lumMod val="50000"/>
                  </a:schemeClr>
                </a:solidFill>
              </a:rPr>
              <a:t>The main social sciences include:</a:t>
            </a:r>
            <a:r>
              <a:rPr lang="en-US" dirty="0" smtClean="0"/>
              <a:t> </a:t>
            </a:r>
            <a:endParaRPr lang="ru-RU" dirty="0"/>
          </a:p>
        </p:txBody>
      </p:sp>
      <p:sp>
        <p:nvSpPr>
          <p:cNvPr id="5" name="Объект 2"/>
          <p:cNvSpPr txBox="1">
            <a:spLocks/>
          </p:cNvSpPr>
          <p:nvPr/>
        </p:nvSpPr>
        <p:spPr>
          <a:xfrm>
            <a:off x="5957455" y="3308061"/>
            <a:ext cx="1911927" cy="5019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 </a:t>
            </a:r>
            <a:r>
              <a:rPr lang="en-US" dirty="0">
                <a:solidFill>
                  <a:schemeClr val="accent1">
                    <a:lumMod val="50000"/>
                  </a:schemeClr>
                </a:solidFill>
              </a:rPr>
              <a:t>e</a:t>
            </a:r>
            <a:r>
              <a:rPr lang="en-US" dirty="0" smtClean="0">
                <a:solidFill>
                  <a:schemeClr val="accent1">
                    <a:lumMod val="50000"/>
                  </a:schemeClr>
                </a:solidFill>
              </a:rPr>
              <a:t>conomics</a:t>
            </a:r>
            <a:r>
              <a:rPr lang="en-US" dirty="0" smtClean="0"/>
              <a:t> </a:t>
            </a:r>
          </a:p>
          <a:p>
            <a:pPr marL="0" indent="0">
              <a:buNone/>
            </a:pPr>
            <a:endParaRPr lang="ru-RU" dirty="0"/>
          </a:p>
        </p:txBody>
      </p:sp>
      <p:sp>
        <p:nvSpPr>
          <p:cNvPr id="6" name="Объект 2"/>
          <p:cNvSpPr txBox="1">
            <a:spLocks/>
          </p:cNvSpPr>
          <p:nvPr/>
        </p:nvSpPr>
        <p:spPr>
          <a:xfrm>
            <a:off x="5957455" y="4040330"/>
            <a:ext cx="2604654" cy="5593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accent1">
                    <a:lumMod val="50000"/>
                  </a:schemeClr>
                </a:solidFill>
              </a:rPr>
              <a:t> </a:t>
            </a:r>
            <a:r>
              <a:rPr lang="en-US" sz="3200" dirty="0" err="1" smtClean="0">
                <a:solidFill>
                  <a:schemeClr val="accent1">
                    <a:lumMod val="50000"/>
                  </a:schemeClr>
                </a:solidFill>
              </a:rPr>
              <a:t>politology</a:t>
            </a:r>
            <a:endParaRPr lang="en-US" sz="3200" dirty="0" smtClean="0">
              <a:solidFill>
                <a:schemeClr val="accent1">
                  <a:lumMod val="50000"/>
                </a:schemeClr>
              </a:solidFill>
            </a:endParaRPr>
          </a:p>
          <a:p>
            <a:pPr marL="0" indent="0">
              <a:buNone/>
            </a:pPr>
            <a:endParaRPr lang="ru-RU" dirty="0"/>
          </a:p>
        </p:txBody>
      </p:sp>
      <p:sp>
        <p:nvSpPr>
          <p:cNvPr id="11" name="Объект 2"/>
          <p:cNvSpPr txBox="1">
            <a:spLocks/>
          </p:cNvSpPr>
          <p:nvPr/>
        </p:nvSpPr>
        <p:spPr>
          <a:xfrm>
            <a:off x="5957455" y="4854139"/>
            <a:ext cx="2604654" cy="5593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accent1">
                    <a:lumMod val="50000"/>
                  </a:schemeClr>
                </a:solidFill>
              </a:rPr>
              <a:t> </a:t>
            </a:r>
            <a:r>
              <a:rPr lang="en-US" sz="3200" dirty="0" smtClean="0">
                <a:solidFill>
                  <a:schemeClr val="accent1">
                    <a:lumMod val="50000"/>
                  </a:schemeClr>
                </a:solidFill>
              </a:rPr>
              <a:t>psychology</a:t>
            </a:r>
            <a:endParaRPr lang="ru-RU" dirty="0">
              <a:solidFill>
                <a:schemeClr val="accent1">
                  <a:lumMod val="50000"/>
                </a:schemeClr>
              </a:solidFill>
            </a:endParaRPr>
          </a:p>
        </p:txBody>
      </p:sp>
      <p:sp>
        <p:nvSpPr>
          <p:cNvPr id="12" name="Объект 2"/>
          <p:cNvSpPr txBox="1">
            <a:spLocks/>
          </p:cNvSpPr>
          <p:nvPr/>
        </p:nvSpPr>
        <p:spPr>
          <a:xfrm>
            <a:off x="5957455" y="5772148"/>
            <a:ext cx="2604654" cy="5593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chemeClr val="accent1">
                    <a:lumMod val="50000"/>
                  </a:schemeClr>
                </a:solidFill>
              </a:rPr>
              <a:t> philosophy</a:t>
            </a:r>
          </a:p>
          <a:p>
            <a:pPr marL="0" indent="0">
              <a:buNone/>
            </a:pPr>
            <a:endParaRPr lang="ru-RU" dirty="0"/>
          </a:p>
        </p:txBody>
      </p:sp>
      <p:pic>
        <p:nvPicPr>
          <p:cNvPr id="1026" name="Picture 2" descr="Картинки по запросу social sci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914" y="1612401"/>
            <a:ext cx="5847195" cy="2987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47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9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2.08333E-7 2.22222E-6 L -0.22148 0.33657 " pathEditMode="relative" rAng="0" ptsTypes="AA">
                                      <p:cBhvr>
                                        <p:cTn id="14" dur="600" fill="hold"/>
                                        <p:tgtEl>
                                          <p:spTgt spid="1026"/>
                                        </p:tgtEl>
                                        <p:attrNameLst>
                                          <p:attrName>ppt_x</p:attrName>
                                          <p:attrName>ppt_y</p:attrName>
                                        </p:attrNameLst>
                                      </p:cBhvr>
                                      <p:rCtr x="-11081" y="16829"/>
                                    </p:animMotion>
                                  </p:childTnLst>
                                </p:cTn>
                              </p:par>
                              <p:par>
                                <p:cTn id="15" presetID="22" presetClass="entr" presetSubtype="8"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par>
                          <p:cTn id="18" fill="hold">
                            <p:stCondLst>
                              <p:cond delay="600"/>
                            </p:stCondLst>
                            <p:childTnLst>
                              <p:par>
                                <p:cTn id="19" presetID="22" presetClass="entr" presetSubtype="8"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wipe(left)">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wipe(left)">
                                      <p:cBhvr>
                                        <p:cTn id="26" dur="500"/>
                                        <p:tgtEl>
                                          <p:spTgt spid="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additive="base">
                                        <p:cTn id="3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1+#ppt_w/2"/>
                                          </p:val>
                                        </p:tav>
                                        <p:tav tm="100000">
                                          <p:val>
                                            <p:strVal val="#ppt_x"/>
                                          </p:val>
                                        </p:tav>
                                      </p:tavLst>
                                    </p:anim>
                                    <p:anim calcmode="lin" valueType="num">
                                      <p:cBhvr additive="base">
                                        <p:cTn id="37" dur="500" fill="hold"/>
                                        <p:tgtEl>
                                          <p:spTgt spid="6"/>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 presetClass="entr" presetSubtype="2"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1+#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par>
                          <p:cTn id="43" fill="hold">
                            <p:stCondLst>
                              <p:cond delay="1500"/>
                            </p:stCondLst>
                            <p:childTnLst>
                              <p:par>
                                <p:cTn id="44" presetID="2" presetClass="entr" presetSubtype="2"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6"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9744635" cy="1325563"/>
          </a:xfrm>
        </p:spPr>
        <p:txBody>
          <a:bodyPr/>
          <a:lstStyle/>
          <a:p>
            <a:pPr algn="ctr"/>
            <a:r>
              <a:rPr lang="en-US" b="1" dirty="0" smtClean="0">
                <a:solidFill>
                  <a:srgbClr val="0070C0"/>
                </a:solidFill>
              </a:rPr>
              <a:t>Sociology and economics</a:t>
            </a:r>
            <a:endParaRPr lang="ru-RU" b="1" dirty="0">
              <a:solidFill>
                <a:srgbClr val="0070C0"/>
              </a:solidFill>
            </a:endParaRPr>
          </a:p>
        </p:txBody>
      </p:sp>
      <p:sp>
        <p:nvSpPr>
          <p:cNvPr id="3" name="Объект 2"/>
          <p:cNvSpPr>
            <a:spLocks noGrp="1"/>
          </p:cNvSpPr>
          <p:nvPr>
            <p:ph idx="1"/>
          </p:nvPr>
        </p:nvSpPr>
        <p:spPr>
          <a:xfrm>
            <a:off x="201706" y="1317813"/>
            <a:ext cx="8471647" cy="914399"/>
          </a:xfrm>
        </p:spPr>
        <p:txBody>
          <a:bodyPr/>
          <a:lstStyle/>
          <a:p>
            <a:pPr marL="0" indent="0">
              <a:buNone/>
            </a:pPr>
            <a:r>
              <a:rPr lang="en-US" b="1" dirty="0"/>
              <a:t>Economics</a:t>
            </a:r>
            <a:r>
              <a:rPr lang="en-US" dirty="0"/>
              <a:t> </a:t>
            </a:r>
            <a:r>
              <a:rPr lang="en-US" dirty="0">
                <a:solidFill>
                  <a:srgbClr val="0070C0"/>
                </a:solidFill>
              </a:rPr>
              <a:t>is the study of only the economic activities of man.</a:t>
            </a:r>
            <a:endParaRPr lang="ru-RU" dirty="0">
              <a:solidFill>
                <a:srgbClr val="0070C0"/>
              </a:solidFill>
            </a:endParaRPr>
          </a:p>
        </p:txBody>
      </p:sp>
      <p:pic>
        <p:nvPicPr>
          <p:cNvPr id="6146" name="Picture 2" descr="Картинки по запросу economics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4888" y="-298578"/>
            <a:ext cx="4434312" cy="3429201"/>
          </a:xfrm>
          <a:prstGeom prst="rect">
            <a:avLst/>
          </a:prstGeom>
          <a:noFill/>
          <a:extLst>
            <a:ext uri="{909E8E84-426E-40DD-AFC4-6F175D3DCCD1}">
              <a14:hiddenFill xmlns:a14="http://schemas.microsoft.com/office/drawing/2010/main">
                <a:solidFill>
                  <a:srgbClr val="FFFFFF"/>
                </a:solidFill>
              </a14:hiddenFill>
            </a:ext>
          </a:extLst>
        </p:spPr>
      </p:pic>
      <p:sp>
        <p:nvSpPr>
          <p:cNvPr id="5" name="Объект 2"/>
          <p:cNvSpPr txBox="1">
            <a:spLocks/>
          </p:cNvSpPr>
          <p:nvPr/>
        </p:nvSpPr>
        <p:spPr>
          <a:xfrm>
            <a:off x="201706" y="2643376"/>
            <a:ext cx="11658600" cy="4053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Sociology</a:t>
            </a:r>
            <a:r>
              <a:rPr lang="en-US" dirty="0"/>
              <a:t> </a:t>
            </a:r>
            <a:r>
              <a:rPr lang="en-US" dirty="0">
                <a:solidFill>
                  <a:srgbClr val="0070C0"/>
                </a:solidFill>
              </a:rPr>
              <a:t>is abstract in nature whereas </a:t>
            </a:r>
            <a:r>
              <a:rPr lang="en-US" b="1" dirty="0"/>
              <a:t>Economics</a:t>
            </a:r>
            <a:r>
              <a:rPr lang="en-US" dirty="0"/>
              <a:t> </a:t>
            </a:r>
            <a:r>
              <a:rPr lang="en-US" dirty="0">
                <a:solidFill>
                  <a:srgbClr val="0070C0"/>
                </a:solidFill>
              </a:rPr>
              <a:t>is concrete</a:t>
            </a:r>
            <a:r>
              <a:rPr lang="en-US" dirty="0" smtClean="0"/>
              <a:t>.</a:t>
            </a:r>
          </a:p>
          <a:p>
            <a:pPr marL="0" indent="0">
              <a:buNone/>
            </a:pPr>
            <a:r>
              <a:rPr lang="en-US" dirty="0" smtClean="0"/>
              <a:t>Sociology </a:t>
            </a:r>
            <a:r>
              <a:rPr lang="en-US" dirty="0">
                <a:solidFill>
                  <a:srgbClr val="0070C0"/>
                </a:solidFill>
              </a:rPr>
              <a:t>is a general social science but </a:t>
            </a:r>
            <a:r>
              <a:rPr lang="en-US" dirty="0"/>
              <a:t>Economics</a:t>
            </a:r>
            <a:r>
              <a:rPr lang="en-US" dirty="0">
                <a:solidFill>
                  <a:srgbClr val="0070C0"/>
                </a:solidFill>
              </a:rPr>
              <a:t> is a special social science</a:t>
            </a:r>
            <a:r>
              <a:rPr lang="en-US" dirty="0" smtClean="0">
                <a:solidFill>
                  <a:srgbClr val="0070C0"/>
                </a:solidFill>
              </a:rPr>
              <a:t>.</a:t>
            </a:r>
          </a:p>
          <a:p>
            <a:pPr marL="0" indent="0">
              <a:buNone/>
            </a:pPr>
            <a:r>
              <a:rPr lang="en-US" dirty="0">
                <a:solidFill>
                  <a:srgbClr val="0070C0"/>
                </a:solidFill>
              </a:rPr>
              <a:t>The scope of </a:t>
            </a:r>
            <a:r>
              <a:rPr lang="en-US" dirty="0"/>
              <a:t>Sociology</a:t>
            </a:r>
            <a:r>
              <a:rPr lang="en-US" dirty="0">
                <a:solidFill>
                  <a:srgbClr val="0070C0"/>
                </a:solidFill>
              </a:rPr>
              <a:t> is much wider than that of </a:t>
            </a:r>
            <a:r>
              <a:rPr lang="en-US" dirty="0"/>
              <a:t>Economics</a:t>
            </a:r>
            <a:r>
              <a:rPr lang="en-US" dirty="0">
                <a:solidFill>
                  <a:srgbClr val="0070C0"/>
                </a:solidFill>
              </a:rPr>
              <a:t>.</a:t>
            </a:r>
            <a:endParaRPr lang="en-US" dirty="0" smtClean="0">
              <a:solidFill>
                <a:srgbClr val="0070C0"/>
              </a:solidFill>
            </a:endParaRPr>
          </a:p>
          <a:p>
            <a:pPr marL="0" indent="0">
              <a:buNone/>
            </a:pPr>
            <a:r>
              <a:rPr lang="en-US" dirty="0" smtClean="0"/>
              <a:t>Economics</a:t>
            </a:r>
            <a:r>
              <a:rPr lang="en-US" dirty="0" smtClean="0">
                <a:solidFill>
                  <a:srgbClr val="0070C0"/>
                </a:solidFill>
              </a:rPr>
              <a:t> is much older than </a:t>
            </a:r>
            <a:r>
              <a:rPr lang="en-US" dirty="0" smtClean="0"/>
              <a:t>Sociology</a:t>
            </a:r>
            <a:r>
              <a:rPr lang="en-US" dirty="0" smtClean="0">
                <a:solidFill>
                  <a:srgbClr val="0070C0"/>
                </a:solidFill>
              </a:rPr>
              <a:t>.</a:t>
            </a:r>
            <a:endParaRPr lang="ru-RU" dirty="0">
              <a:solidFill>
                <a:srgbClr val="0070C0"/>
              </a:solidFill>
            </a:endParaRPr>
          </a:p>
        </p:txBody>
      </p:sp>
    </p:spTree>
    <p:extLst>
      <p:ext uri="{BB962C8B-B14F-4D97-AF65-F5344CB8AC3E}">
        <p14:creationId xmlns:p14="http://schemas.microsoft.com/office/powerpoint/2010/main" val="341029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 presetClass="entr" presetSubtype="2"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 calcmode="lin" valueType="num">
                                      <p:cBhvr additive="base">
                                        <p:cTn id="10" dur="500" fill="hold"/>
                                        <p:tgtEl>
                                          <p:spTgt spid="6146"/>
                                        </p:tgtEl>
                                        <p:attrNameLst>
                                          <p:attrName>ppt_x</p:attrName>
                                        </p:attrNameLst>
                                      </p:cBhvr>
                                      <p:tavLst>
                                        <p:tav tm="0">
                                          <p:val>
                                            <p:strVal val="1+#ppt_w/2"/>
                                          </p:val>
                                        </p:tav>
                                        <p:tav tm="100000">
                                          <p:val>
                                            <p:strVal val="#ppt_x"/>
                                          </p:val>
                                        </p:tav>
                                      </p:tavLst>
                                    </p:anim>
                                    <p:anim calcmode="lin" valueType="num">
                                      <p:cBhvr additive="base">
                                        <p:cTn id="11" dur="500" fill="hold"/>
                                        <p:tgtEl>
                                          <p:spTgt spid="6146"/>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1000"/>
                                        <p:tgtEl>
                                          <p:spTgt spid="5">
                                            <p:txEl>
                                              <p:pRg st="0" end="0"/>
                                            </p:txEl>
                                          </p:spTgt>
                                        </p:tgtEl>
                                      </p:cBhvr>
                                    </p:animEffect>
                                    <p:anim calcmode="lin" valueType="num">
                                      <p:cBhvr>
                                        <p:cTn id="2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42" presetClass="entr" presetSubtype="0" fill="hold" nodeType="after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fade">
                                      <p:cBhvr>
                                        <p:cTn id="28" dur="1000"/>
                                        <p:tgtEl>
                                          <p:spTgt spid="5">
                                            <p:txEl>
                                              <p:pRg st="1" end="1"/>
                                            </p:txEl>
                                          </p:spTgt>
                                        </p:tgtEl>
                                      </p:cBhvr>
                                    </p:animEffect>
                                    <p:anim calcmode="lin" valueType="num">
                                      <p:cBhvr>
                                        <p:cTn id="29"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42" presetClass="entr" presetSubtype="0" fill="hold" nodeType="after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fade">
                                      <p:cBhvr>
                                        <p:cTn id="34" dur="1000"/>
                                        <p:tgtEl>
                                          <p:spTgt spid="5">
                                            <p:txEl>
                                              <p:pRg st="2" end="2"/>
                                            </p:txEl>
                                          </p:spTgt>
                                        </p:tgtEl>
                                      </p:cBhvr>
                                    </p:animEffect>
                                    <p:anim calcmode="lin" valueType="num">
                                      <p:cBhvr>
                                        <p:cTn id="3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37" fill="hold">
                            <p:stCondLst>
                              <p:cond delay="4000"/>
                            </p:stCondLst>
                            <p:childTnLst>
                              <p:par>
                                <p:cTn id="38" presetID="42" presetClass="entr" presetSubtype="0" fill="hold" nodeType="after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1000"/>
                                        <p:tgtEl>
                                          <p:spTgt spid="5">
                                            <p:txEl>
                                              <p:pRg st="3" end="3"/>
                                            </p:txEl>
                                          </p:spTgt>
                                        </p:tgtEl>
                                      </p:cBhvr>
                                    </p:animEffect>
                                    <p:anim calcmode="lin" valueType="num">
                                      <p:cBhvr>
                                        <p:cTn id="4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31473" y="226580"/>
            <a:ext cx="4287982" cy="1325563"/>
          </a:xfrm>
        </p:spPr>
        <p:txBody>
          <a:bodyPr/>
          <a:lstStyle/>
          <a:p>
            <a:r>
              <a:rPr lang="en-US" dirty="0" smtClean="0">
                <a:latin typeface="Bookman Old Style" panose="02050604050505020204" pitchFamily="18" charset="0"/>
              </a:rPr>
              <a:t>Sociology and</a:t>
            </a:r>
            <a:endParaRPr lang="ru-RU" dirty="0">
              <a:latin typeface="Bookman Old Style" panose="02050604050505020204" pitchFamily="18" charset="0"/>
            </a:endParaRPr>
          </a:p>
        </p:txBody>
      </p:sp>
      <p:pic>
        <p:nvPicPr>
          <p:cNvPr id="3074" name="Picture 2" descr="Картинки по запросу social scienc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4568" y="-193964"/>
            <a:ext cx="4593214" cy="2665198"/>
          </a:xfrm>
          <a:prstGeom prst="rect">
            <a:avLst/>
          </a:prstGeom>
          <a:noFill/>
          <a:extLst>
            <a:ext uri="{909E8E84-426E-40DD-AFC4-6F175D3DCCD1}">
              <a14:hiddenFill xmlns:a14="http://schemas.microsoft.com/office/drawing/2010/main">
                <a:solidFill>
                  <a:srgbClr val="FFFFFF"/>
                </a:solidFill>
              </a14:hiddenFill>
            </a:ext>
          </a:extLst>
        </p:spPr>
      </p:pic>
      <p:sp>
        <p:nvSpPr>
          <p:cNvPr id="6" name="Объект 2"/>
          <p:cNvSpPr txBox="1">
            <a:spLocks/>
          </p:cNvSpPr>
          <p:nvPr/>
        </p:nvSpPr>
        <p:spPr>
          <a:xfrm>
            <a:off x="838200" y="2272144"/>
            <a:ext cx="10515600" cy="42256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Sociology</a:t>
            </a:r>
            <a:r>
              <a:rPr lang="en-US" dirty="0"/>
              <a:t> </a:t>
            </a:r>
            <a:r>
              <a:rPr lang="en-US" dirty="0">
                <a:solidFill>
                  <a:schemeClr val="accent1">
                    <a:lumMod val="75000"/>
                  </a:schemeClr>
                </a:solidFill>
              </a:rPr>
              <a:t>is a science of society. Sociology studies all kinds of society, organized or un-</a:t>
            </a:r>
            <a:r>
              <a:rPr lang="en-US" dirty="0" err="1">
                <a:solidFill>
                  <a:schemeClr val="accent1">
                    <a:lumMod val="75000"/>
                  </a:schemeClr>
                </a:solidFill>
              </a:rPr>
              <a:t>organised</a:t>
            </a:r>
            <a:r>
              <a:rPr lang="en-US" dirty="0">
                <a:solidFill>
                  <a:schemeClr val="accent1">
                    <a:lumMod val="75000"/>
                  </a:schemeClr>
                </a:solidFill>
              </a:rPr>
              <a:t>. But </a:t>
            </a:r>
            <a:r>
              <a:rPr lang="en-US" b="1" dirty="0" err="1" smtClean="0"/>
              <a:t>Politology</a:t>
            </a:r>
            <a:r>
              <a:rPr lang="en-US" b="1" dirty="0" smtClean="0">
                <a:solidFill>
                  <a:schemeClr val="accent1">
                    <a:lumMod val="75000"/>
                  </a:schemeClr>
                </a:solidFill>
              </a:rPr>
              <a:t> </a:t>
            </a:r>
            <a:r>
              <a:rPr lang="en-US" dirty="0" smtClean="0">
                <a:solidFill>
                  <a:schemeClr val="accent1">
                    <a:lumMod val="75000"/>
                  </a:schemeClr>
                </a:solidFill>
              </a:rPr>
              <a:t>is </a:t>
            </a:r>
            <a:r>
              <a:rPr lang="en-US" dirty="0">
                <a:solidFill>
                  <a:schemeClr val="accent1">
                    <a:lumMod val="75000"/>
                  </a:schemeClr>
                </a:solidFill>
              </a:rPr>
              <a:t>a science of State and </a:t>
            </a:r>
            <a:r>
              <a:rPr lang="en-US" dirty="0" smtClean="0">
                <a:solidFill>
                  <a:schemeClr val="accent1">
                    <a:lumMod val="75000"/>
                  </a:schemeClr>
                </a:solidFill>
              </a:rPr>
              <a:t>Government </a:t>
            </a:r>
            <a:r>
              <a:rPr lang="en-US" dirty="0">
                <a:solidFill>
                  <a:schemeClr val="accent1">
                    <a:lumMod val="75000"/>
                  </a:schemeClr>
                </a:solidFill>
              </a:rPr>
              <a:t>and studies only politically organized societies</a:t>
            </a:r>
            <a:r>
              <a:rPr lang="en-US" dirty="0" smtClean="0">
                <a:solidFill>
                  <a:schemeClr val="accent1">
                    <a:lumMod val="75000"/>
                  </a:schemeClr>
                </a:solidFill>
              </a:rPr>
              <a:t>.</a:t>
            </a:r>
          </a:p>
          <a:p>
            <a:r>
              <a:rPr lang="en-US" dirty="0">
                <a:solidFill>
                  <a:schemeClr val="accent1">
                    <a:lumMod val="75000"/>
                  </a:schemeClr>
                </a:solidFill>
              </a:rPr>
              <a:t> </a:t>
            </a:r>
            <a:r>
              <a:rPr lang="en-US" b="1" dirty="0"/>
              <a:t>Sociology</a:t>
            </a:r>
            <a:r>
              <a:rPr lang="en-US" dirty="0">
                <a:solidFill>
                  <a:schemeClr val="accent1">
                    <a:lumMod val="75000"/>
                  </a:schemeClr>
                </a:solidFill>
              </a:rPr>
              <a:t> deals with social man or studies man as a social </a:t>
            </a:r>
            <a:r>
              <a:rPr lang="en-US" dirty="0" smtClean="0">
                <a:solidFill>
                  <a:schemeClr val="accent1">
                    <a:lumMod val="75000"/>
                  </a:schemeClr>
                </a:solidFill>
              </a:rPr>
              <a:t>actor. </a:t>
            </a:r>
            <a:r>
              <a:rPr lang="en-US" dirty="0">
                <a:solidFill>
                  <a:schemeClr val="accent1">
                    <a:lumMod val="75000"/>
                  </a:schemeClr>
                </a:solidFill>
              </a:rPr>
              <a:t>On the other hand, </a:t>
            </a:r>
            <a:r>
              <a:rPr lang="en-US" b="1" dirty="0" err="1"/>
              <a:t>Politology</a:t>
            </a:r>
            <a:r>
              <a:rPr lang="en-US" b="1" dirty="0"/>
              <a:t> </a:t>
            </a:r>
            <a:r>
              <a:rPr lang="en-US" dirty="0" smtClean="0">
                <a:solidFill>
                  <a:schemeClr val="accent1">
                    <a:lumMod val="75000"/>
                  </a:schemeClr>
                </a:solidFill>
              </a:rPr>
              <a:t>deals </a:t>
            </a:r>
            <a:r>
              <a:rPr lang="en-US" dirty="0">
                <a:solidFill>
                  <a:schemeClr val="accent1">
                    <a:lumMod val="75000"/>
                  </a:schemeClr>
                </a:solidFill>
              </a:rPr>
              <a:t>with political man and studies man as a political </a:t>
            </a:r>
            <a:r>
              <a:rPr lang="en-US" dirty="0" smtClean="0">
                <a:solidFill>
                  <a:schemeClr val="accent1">
                    <a:lumMod val="75000"/>
                  </a:schemeClr>
                </a:solidFill>
              </a:rPr>
              <a:t>actor.</a:t>
            </a:r>
          </a:p>
          <a:p>
            <a:r>
              <a:rPr lang="en-US" dirty="0">
                <a:solidFill>
                  <a:srgbClr val="0070C0"/>
                </a:solidFill>
              </a:rPr>
              <a:t>T</a:t>
            </a:r>
            <a:r>
              <a:rPr lang="en-US" dirty="0" smtClean="0">
                <a:solidFill>
                  <a:srgbClr val="0070C0"/>
                </a:solidFill>
              </a:rPr>
              <a:t>he </a:t>
            </a:r>
            <a:r>
              <a:rPr lang="en-US" dirty="0">
                <a:solidFill>
                  <a:srgbClr val="0070C0"/>
                </a:solidFill>
              </a:rPr>
              <a:t>scope of </a:t>
            </a:r>
            <a:r>
              <a:rPr lang="en-US" b="1" dirty="0"/>
              <a:t>Sociology</a:t>
            </a:r>
            <a:r>
              <a:rPr lang="en-US" dirty="0">
                <a:solidFill>
                  <a:srgbClr val="0070C0"/>
                </a:solidFill>
              </a:rPr>
              <a:t> is much wider than that of </a:t>
            </a:r>
            <a:r>
              <a:rPr lang="en-US" b="1" dirty="0" err="1" smtClean="0"/>
              <a:t>Politology</a:t>
            </a:r>
            <a:r>
              <a:rPr lang="en-US" b="1" dirty="0" smtClean="0"/>
              <a:t>. </a:t>
            </a:r>
            <a:r>
              <a:rPr lang="en-US" dirty="0" smtClean="0">
                <a:solidFill>
                  <a:srgbClr val="0070C0"/>
                </a:solidFill>
              </a:rPr>
              <a:t>Sociology </a:t>
            </a:r>
            <a:r>
              <a:rPr lang="en-US" dirty="0">
                <a:solidFill>
                  <a:srgbClr val="0070C0"/>
                </a:solidFill>
              </a:rPr>
              <a:t>studies </a:t>
            </a:r>
            <a:r>
              <a:rPr lang="en-US" u="sng" dirty="0">
                <a:solidFill>
                  <a:srgbClr val="0070C0"/>
                </a:solidFill>
              </a:rPr>
              <a:t>all the social institutions </a:t>
            </a:r>
            <a:r>
              <a:rPr lang="en-US" dirty="0">
                <a:solidFill>
                  <a:srgbClr val="0070C0"/>
                </a:solidFill>
              </a:rPr>
              <a:t>whereas Political Science studies only </a:t>
            </a:r>
            <a:r>
              <a:rPr lang="en-US" u="sng" dirty="0">
                <a:solidFill>
                  <a:srgbClr val="0070C0"/>
                </a:solidFill>
              </a:rPr>
              <a:t>State and Government</a:t>
            </a:r>
            <a:r>
              <a:rPr lang="en-US" dirty="0">
                <a:solidFill>
                  <a:srgbClr val="0070C0"/>
                </a:solidFill>
              </a:rPr>
              <a:t>.</a:t>
            </a:r>
            <a:endParaRPr lang="ru-RU" dirty="0">
              <a:solidFill>
                <a:srgbClr val="0070C0"/>
              </a:solidFill>
            </a:endParaRPr>
          </a:p>
        </p:txBody>
      </p:sp>
    </p:spTree>
    <p:extLst>
      <p:ext uri="{BB962C8B-B14F-4D97-AF65-F5344CB8AC3E}">
        <p14:creationId xmlns:p14="http://schemas.microsoft.com/office/powerpoint/2010/main" val="302065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anim calcmode="lin" valueType="num">
                                      <p:cBhvr additive="base">
                                        <p:cTn id="11" dur="500" fill="hold"/>
                                        <p:tgtEl>
                                          <p:spTgt spid="3074"/>
                                        </p:tgtEl>
                                        <p:attrNameLst>
                                          <p:attrName>ppt_x</p:attrName>
                                        </p:attrNameLst>
                                      </p:cBhvr>
                                      <p:tavLst>
                                        <p:tav tm="0">
                                          <p:val>
                                            <p:strVal val="1+#ppt_w/2"/>
                                          </p:val>
                                        </p:tav>
                                        <p:tav tm="100000">
                                          <p:val>
                                            <p:strVal val="#ppt_x"/>
                                          </p:val>
                                        </p:tav>
                                      </p:tavLst>
                                    </p:anim>
                                    <p:anim calcmode="lin" valueType="num">
                                      <p:cBhvr additive="base">
                                        <p:cTn id="12"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left)">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wipe(left)">
                                      <p:cBhvr>
                                        <p:cTn id="2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Картинки по запросу psychology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0497"/>
            <a:ext cx="3417670" cy="2377903"/>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2293257" y="365123"/>
            <a:ext cx="7027549" cy="1325563"/>
          </a:xfrm>
        </p:spPr>
        <p:txBody>
          <a:bodyPr>
            <a:normAutofit/>
          </a:bodyPr>
          <a:lstStyle/>
          <a:p>
            <a:pPr algn="ctr"/>
            <a:r>
              <a:rPr lang="en-US" sz="4800" b="1" dirty="0" smtClean="0">
                <a:solidFill>
                  <a:srgbClr val="0070C0"/>
                </a:solidFill>
              </a:rPr>
              <a:t>Sociology and psychology</a:t>
            </a:r>
            <a:endParaRPr lang="ru-RU" sz="4800" b="1" dirty="0">
              <a:solidFill>
                <a:srgbClr val="0070C0"/>
              </a:solidFill>
            </a:endParaRPr>
          </a:p>
        </p:txBody>
      </p:sp>
      <p:sp>
        <p:nvSpPr>
          <p:cNvPr id="3" name="Объект 2"/>
          <p:cNvSpPr>
            <a:spLocks noGrp="1"/>
          </p:cNvSpPr>
          <p:nvPr>
            <p:ph idx="1"/>
          </p:nvPr>
        </p:nvSpPr>
        <p:spPr>
          <a:xfrm>
            <a:off x="838200" y="2438400"/>
            <a:ext cx="10515600" cy="4014334"/>
          </a:xfrm>
        </p:spPr>
        <p:txBody>
          <a:bodyPr>
            <a:normAutofit fontScale="92500" lnSpcReduction="10000"/>
          </a:bodyPr>
          <a:lstStyle/>
          <a:p>
            <a:pPr marL="0" indent="0">
              <a:buNone/>
            </a:pPr>
            <a:r>
              <a:rPr lang="en-US" dirty="0" smtClean="0">
                <a:solidFill>
                  <a:srgbClr val="0070C0"/>
                </a:solidFill>
              </a:rPr>
              <a:t>Where </a:t>
            </a:r>
            <a:r>
              <a:rPr lang="en-US" b="1" dirty="0"/>
              <a:t>sociology</a:t>
            </a:r>
            <a:r>
              <a:rPr lang="en-US" dirty="0">
                <a:solidFill>
                  <a:srgbClr val="0070C0"/>
                </a:solidFill>
              </a:rPr>
              <a:t> deals with the interaction of people, </a:t>
            </a:r>
            <a:r>
              <a:rPr lang="en-US" b="1" dirty="0"/>
              <a:t>psychology</a:t>
            </a:r>
            <a:r>
              <a:rPr lang="en-US" dirty="0">
                <a:solidFill>
                  <a:srgbClr val="0070C0"/>
                </a:solidFill>
              </a:rPr>
              <a:t> deals with human emotions.</a:t>
            </a:r>
            <a:br>
              <a:rPr lang="en-US" dirty="0">
                <a:solidFill>
                  <a:srgbClr val="0070C0"/>
                </a:solidFill>
              </a:rPr>
            </a:br>
            <a:endParaRPr lang="en-US" dirty="0" smtClean="0">
              <a:solidFill>
                <a:srgbClr val="0070C0"/>
              </a:solidFill>
            </a:endParaRPr>
          </a:p>
          <a:p>
            <a:pPr marL="0" indent="0">
              <a:buNone/>
            </a:pPr>
            <a:r>
              <a:rPr lang="en-US" b="1" dirty="0" smtClean="0"/>
              <a:t>Psychology</a:t>
            </a:r>
            <a:r>
              <a:rPr lang="en-US" dirty="0" smtClean="0">
                <a:solidFill>
                  <a:srgbClr val="0070C0"/>
                </a:solidFill>
              </a:rPr>
              <a:t> relates </a:t>
            </a:r>
            <a:r>
              <a:rPr lang="en-US" dirty="0">
                <a:solidFill>
                  <a:srgbClr val="0070C0"/>
                </a:solidFill>
              </a:rPr>
              <a:t>to the study of the human mind, whereas </a:t>
            </a:r>
            <a:r>
              <a:rPr lang="en-US" b="1" dirty="0"/>
              <a:t>sociology</a:t>
            </a:r>
            <a:r>
              <a:rPr lang="en-US" dirty="0">
                <a:solidFill>
                  <a:srgbClr val="0070C0"/>
                </a:solidFill>
              </a:rPr>
              <a:t> </a:t>
            </a:r>
            <a:r>
              <a:rPr lang="en-US" dirty="0" smtClean="0">
                <a:solidFill>
                  <a:srgbClr val="0070C0"/>
                </a:solidFill>
              </a:rPr>
              <a:t>relates </a:t>
            </a:r>
            <a:r>
              <a:rPr lang="en-US" dirty="0">
                <a:solidFill>
                  <a:srgbClr val="0070C0"/>
                </a:solidFill>
              </a:rPr>
              <a:t>to learning human </a:t>
            </a:r>
            <a:r>
              <a:rPr lang="en-US" dirty="0" smtClean="0">
                <a:solidFill>
                  <a:srgbClr val="0070C0"/>
                </a:solidFill>
              </a:rPr>
              <a:t>behavior.</a:t>
            </a:r>
          </a:p>
          <a:p>
            <a:pPr marL="0" indent="0">
              <a:buNone/>
            </a:pPr>
            <a:endParaRPr lang="en-US" dirty="0" smtClean="0"/>
          </a:p>
          <a:p>
            <a:pPr marL="0" indent="0">
              <a:buNone/>
            </a:pPr>
            <a:r>
              <a:rPr lang="en-US" dirty="0">
                <a:solidFill>
                  <a:srgbClr val="0070C0"/>
                </a:solidFill>
              </a:rPr>
              <a:t>Where </a:t>
            </a:r>
            <a:r>
              <a:rPr lang="en-US" b="1" dirty="0"/>
              <a:t>psychology</a:t>
            </a:r>
            <a:r>
              <a:rPr lang="en-US" dirty="0">
                <a:solidFill>
                  <a:srgbClr val="0070C0"/>
                </a:solidFill>
              </a:rPr>
              <a:t> deals with individuals or small groups, </a:t>
            </a:r>
            <a:r>
              <a:rPr lang="en-US" b="1" dirty="0"/>
              <a:t>sociology</a:t>
            </a:r>
            <a:r>
              <a:rPr lang="en-US" dirty="0">
                <a:solidFill>
                  <a:srgbClr val="0070C0"/>
                </a:solidFill>
              </a:rPr>
              <a:t> deals with a larger group or the society itself.</a:t>
            </a:r>
            <a:br>
              <a:rPr lang="en-US" dirty="0">
                <a:solidFill>
                  <a:srgbClr val="0070C0"/>
                </a:solidFill>
              </a:rPr>
            </a:br>
            <a:r>
              <a:rPr lang="en-US" dirty="0">
                <a:solidFill>
                  <a:srgbClr val="0070C0"/>
                </a:solidFill>
              </a:rPr>
              <a:t/>
            </a:r>
            <a:br>
              <a:rPr lang="en-US" dirty="0">
                <a:solidFill>
                  <a:srgbClr val="0070C0"/>
                </a:solidFill>
              </a:rPr>
            </a:br>
            <a:endParaRPr lang="ru-RU" dirty="0">
              <a:solidFill>
                <a:srgbClr val="0070C0"/>
              </a:solidFill>
            </a:endParaRPr>
          </a:p>
        </p:txBody>
      </p:sp>
      <p:pic>
        <p:nvPicPr>
          <p:cNvPr id="6" name="Picture 2" descr="Картинки по запросу psychology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36205" y="60497"/>
            <a:ext cx="2217595" cy="2217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81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anim calcmode="lin" valueType="num">
                                      <p:cBhvr>
                                        <p:cTn id="8" dur="600" fill="hold"/>
                                        <p:tgtEl>
                                          <p:spTgt spid="2"/>
                                        </p:tgtEl>
                                        <p:attrNameLst>
                                          <p:attrName>ppt_x</p:attrName>
                                        </p:attrNameLst>
                                      </p:cBhvr>
                                      <p:tavLst>
                                        <p:tav tm="0">
                                          <p:val>
                                            <p:strVal val="#ppt_x"/>
                                          </p:val>
                                        </p:tav>
                                        <p:tav tm="100000">
                                          <p:val>
                                            <p:strVal val="#ppt_x"/>
                                          </p:val>
                                        </p:tav>
                                      </p:tavLst>
                                    </p:anim>
                                    <p:anim calcmode="lin" valueType="num">
                                      <p:cBhvr>
                                        <p:cTn id="9" dur="6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2"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7170"/>
                                        </p:tgtEl>
                                        <p:attrNameLst>
                                          <p:attrName>style.visibility</p:attrName>
                                        </p:attrNameLst>
                                      </p:cBhvr>
                                      <p:to>
                                        <p:strVal val="visible"/>
                                      </p:to>
                                    </p:set>
                                    <p:anim calcmode="lin" valueType="num">
                                      <p:cBhvr additive="base">
                                        <p:cTn id="16" dur="500" fill="hold"/>
                                        <p:tgtEl>
                                          <p:spTgt spid="7170"/>
                                        </p:tgtEl>
                                        <p:attrNameLst>
                                          <p:attrName>ppt_x</p:attrName>
                                        </p:attrNameLst>
                                      </p:cBhvr>
                                      <p:tavLst>
                                        <p:tav tm="0">
                                          <p:val>
                                            <p:strVal val="0-#ppt_w/2"/>
                                          </p:val>
                                        </p:tav>
                                        <p:tav tm="100000">
                                          <p:val>
                                            <p:strVal val="#ppt_x"/>
                                          </p:val>
                                        </p:tav>
                                      </p:tavLst>
                                    </p:anim>
                                    <p:anim calcmode="lin" valueType="num">
                                      <p:cBhvr additive="base">
                                        <p:cTn id="17" dur="500" fill="hold"/>
                                        <p:tgtEl>
                                          <p:spTgt spid="7170"/>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1000"/>
                                        <p:tgtEl>
                                          <p:spTgt spid="3">
                                            <p:txEl>
                                              <p:pRg st="0" end="0"/>
                                            </p:txEl>
                                          </p:spTgt>
                                        </p:tgtEl>
                                      </p:cBhvr>
                                    </p:animEffect>
                                    <p:anim calcmode="lin" valueType="num">
                                      <p:cBhvr>
                                        <p:cTn id="2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42" presetClass="entr" presetSubtype="0" fill="hold"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4345" y="136784"/>
            <a:ext cx="10515600" cy="867929"/>
          </a:xfrm>
        </p:spPr>
        <p:txBody>
          <a:bodyPr/>
          <a:lstStyle/>
          <a:p>
            <a:pPr algn="ctr"/>
            <a:r>
              <a:rPr lang="en-US" b="1" dirty="0" smtClean="0">
                <a:solidFill>
                  <a:schemeClr val="accent1">
                    <a:lumMod val="50000"/>
                  </a:schemeClr>
                </a:solidFill>
              </a:rPr>
              <a:t>Sociology and philosophy</a:t>
            </a:r>
            <a:endParaRPr lang="ru-RU" b="1" dirty="0">
              <a:solidFill>
                <a:schemeClr val="accent1">
                  <a:lumMod val="50000"/>
                </a:schemeClr>
              </a:solidFill>
            </a:endParaRPr>
          </a:p>
        </p:txBody>
      </p:sp>
      <p:sp>
        <p:nvSpPr>
          <p:cNvPr id="3" name="Объект 2"/>
          <p:cNvSpPr>
            <a:spLocks noGrp="1"/>
          </p:cNvSpPr>
          <p:nvPr>
            <p:ph idx="1"/>
          </p:nvPr>
        </p:nvSpPr>
        <p:spPr>
          <a:xfrm>
            <a:off x="512619" y="942110"/>
            <a:ext cx="10487890" cy="5735782"/>
          </a:xfrm>
        </p:spPr>
        <p:txBody>
          <a:bodyPr>
            <a:normAutofit lnSpcReduction="10000"/>
          </a:bodyPr>
          <a:lstStyle/>
          <a:p>
            <a:pPr marL="0" indent="0">
              <a:buNone/>
            </a:pPr>
            <a:r>
              <a:rPr lang="en-US" b="1" dirty="0" smtClean="0"/>
              <a:t>Sociology</a:t>
            </a:r>
            <a:r>
              <a:rPr lang="en-US" dirty="0" smtClean="0"/>
              <a:t> </a:t>
            </a:r>
            <a:r>
              <a:rPr lang="en-US" dirty="0" smtClean="0">
                <a:solidFill>
                  <a:schemeClr val="accent1">
                    <a:lumMod val="50000"/>
                  </a:schemeClr>
                </a:solidFill>
              </a:rPr>
              <a:t>focuse</a:t>
            </a:r>
            <a:r>
              <a:rPr lang="en-US" dirty="0">
                <a:solidFill>
                  <a:schemeClr val="accent1">
                    <a:lumMod val="50000"/>
                  </a:schemeClr>
                </a:solidFill>
              </a:rPr>
              <a:t>s</a:t>
            </a:r>
            <a:r>
              <a:rPr lang="en-US" dirty="0" smtClean="0">
                <a:solidFill>
                  <a:schemeClr val="accent1">
                    <a:lumMod val="50000"/>
                  </a:schemeClr>
                </a:solidFill>
              </a:rPr>
              <a:t> mainly on modern society and its processes, </a:t>
            </a:r>
            <a:r>
              <a:rPr lang="ru-RU" dirty="0">
                <a:solidFill>
                  <a:schemeClr val="accent1">
                    <a:lumMod val="50000"/>
                  </a:schemeClr>
                </a:solidFill>
              </a:rPr>
              <a:t> </a:t>
            </a:r>
            <a:r>
              <a:rPr lang="ru-RU" dirty="0" smtClean="0">
                <a:solidFill>
                  <a:schemeClr val="accent1">
                    <a:lumMod val="50000"/>
                  </a:schemeClr>
                </a:solidFill>
              </a:rPr>
              <a:t>      </a:t>
            </a:r>
            <a:r>
              <a:rPr lang="en-US" dirty="0" smtClean="0">
                <a:solidFill>
                  <a:schemeClr val="accent1">
                    <a:lumMod val="50000"/>
                  </a:schemeClr>
                </a:solidFill>
              </a:rPr>
              <a:t>while </a:t>
            </a:r>
            <a:r>
              <a:rPr lang="en-US" b="1" dirty="0" smtClean="0"/>
              <a:t>philosophy</a:t>
            </a:r>
            <a:r>
              <a:rPr lang="en-US" dirty="0" smtClean="0"/>
              <a:t> </a:t>
            </a:r>
            <a:r>
              <a:rPr lang="en-US" dirty="0" smtClean="0">
                <a:solidFill>
                  <a:schemeClr val="accent1">
                    <a:lumMod val="50000"/>
                  </a:schemeClr>
                </a:solidFill>
              </a:rPr>
              <a:t>explores social phenomena in a broad historical context. </a:t>
            </a:r>
            <a:endParaRPr lang="ru-RU" dirty="0" smtClean="0">
              <a:solidFill>
                <a:schemeClr val="accent1">
                  <a:lumMod val="50000"/>
                </a:schemeClr>
              </a:solidFill>
            </a:endParaRPr>
          </a:p>
          <a:p>
            <a:pPr marL="0" indent="0">
              <a:buNone/>
            </a:pPr>
            <a:endParaRPr lang="en-US" dirty="0" smtClean="0">
              <a:solidFill>
                <a:schemeClr val="accent1">
                  <a:lumMod val="50000"/>
                </a:schemeClr>
              </a:solidFill>
            </a:endParaRPr>
          </a:p>
          <a:p>
            <a:pPr marL="0" indent="0">
              <a:buNone/>
            </a:pPr>
            <a:r>
              <a:rPr lang="en-US" b="1" dirty="0" smtClean="0"/>
              <a:t>Sociology</a:t>
            </a:r>
            <a:r>
              <a:rPr lang="en-US" dirty="0" smtClean="0">
                <a:solidFill>
                  <a:schemeClr val="accent1">
                    <a:lumMod val="50000"/>
                  </a:schemeClr>
                </a:solidFill>
              </a:rPr>
              <a:t> doesn’t attempt to forecast future social development prospects. </a:t>
            </a:r>
            <a:r>
              <a:rPr lang="en-US" b="1" dirty="0" smtClean="0"/>
              <a:t>Philosophy</a:t>
            </a:r>
            <a:r>
              <a:rPr lang="en-US" dirty="0" smtClean="0">
                <a:solidFill>
                  <a:schemeClr val="accent1">
                    <a:lumMod val="50000"/>
                  </a:schemeClr>
                </a:solidFill>
              </a:rPr>
              <a:t> considers the social life much wider than sociology, revealing its meaning, purpose and goal of human history. This makes it possible to exclude the accidents of modern social phenomena and to determine the main directions of social development in the distant future.</a:t>
            </a:r>
          </a:p>
          <a:p>
            <a:pPr marL="0" indent="0">
              <a:buNone/>
            </a:pPr>
            <a:endParaRPr lang="en-US" b="1" dirty="0" smtClean="0"/>
          </a:p>
          <a:p>
            <a:pPr marL="0" indent="0">
              <a:buNone/>
            </a:pPr>
            <a:r>
              <a:rPr lang="en-US" b="1" dirty="0" smtClean="0"/>
              <a:t>Sociology</a:t>
            </a:r>
            <a:r>
              <a:rPr lang="en-US" dirty="0" smtClean="0">
                <a:solidFill>
                  <a:schemeClr val="accent1">
                    <a:lumMod val="50000"/>
                  </a:schemeClr>
                </a:solidFill>
              </a:rPr>
              <a:t> aims to establish regularity in repeated social processes. </a:t>
            </a:r>
            <a:r>
              <a:rPr lang="en-US" b="1" dirty="0" smtClean="0"/>
              <a:t>Philosophy</a:t>
            </a:r>
            <a:r>
              <a:rPr lang="en-US" dirty="0" smtClean="0">
                <a:solidFill>
                  <a:schemeClr val="accent1">
                    <a:lumMod val="50000"/>
                  </a:schemeClr>
                </a:solidFill>
              </a:rPr>
              <a:t> considers each social phenomenon as a unique, describes and evaluates it in comparative system of categories, but does not approach to approve whatsoever of social laws.</a:t>
            </a:r>
            <a:endParaRPr lang="en-US" dirty="0">
              <a:solidFill>
                <a:schemeClr val="accent1">
                  <a:lumMod val="50000"/>
                </a:schemeClr>
              </a:solidFill>
            </a:endParaRPr>
          </a:p>
          <a:p>
            <a:pPr marL="0" indent="0">
              <a:buNone/>
            </a:pPr>
            <a:endParaRPr lang="ru-RU" dirty="0">
              <a:solidFill>
                <a:schemeClr val="accent1">
                  <a:lumMod val="50000"/>
                </a:schemeClr>
              </a:solidFill>
            </a:endParaRPr>
          </a:p>
        </p:txBody>
      </p:sp>
      <p:pic>
        <p:nvPicPr>
          <p:cNvPr id="5130" name="Picture 10" descr="Картинки по запросу philosophy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9018" y="136784"/>
            <a:ext cx="2382982" cy="3217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81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5130"/>
                                        </p:tgtEl>
                                        <p:attrNameLst>
                                          <p:attrName>style.visibility</p:attrName>
                                        </p:attrNameLst>
                                      </p:cBhvr>
                                      <p:to>
                                        <p:strVal val="visible"/>
                                      </p:to>
                                    </p:set>
                                    <p:animEffect transition="in" filter="wipe(down)">
                                      <p:cBhvr>
                                        <p:cTn id="10" dur="500"/>
                                        <p:tgtEl>
                                          <p:spTgt spid="51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4800" b="1" dirty="0" smtClean="0"/>
              <a:t>Thank you for attention!!!</a:t>
            </a:r>
            <a:endParaRPr lang="ru-RU" sz="4800" b="1" dirty="0"/>
          </a:p>
        </p:txBody>
      </p:sp>
      <p:pic>
        <p:nvPicPr>
          <p:cNvPr id="2050" name="Picture 2" descr="Картинки по запросу social scienc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7183" y="1562387"/>
            <a:ext cx="5417633" cy="5417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26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 fill="hold"/>
                                        <p:tgtEl>
                                          <p:spTgt spid="2"/>
                                        </p:tgtEl>
                                        <p:attrNameLst>
                                          <p:attrName>ppt_x</p:attrName>
                                        </p:attrNameLst>
                                      </p:cBhvr>
                                      <p:tavLst>
                                        <p:tav tm="0">
                                          <p:val>
                                            <p:strVal val="#ppt_x"/>
                                          </p:val>
                                        </p:tav>
                                        <p:tav tm="100000">
                                          <p:val>
                                            <p:strVal val="#ppt_x"/>
                                          </p:val>
                                        </p:tav>
                                      </p:tavLst>
                                    </p:anim>
                                    <p:anim calcmode="lin" valueType="num">
                                      <p:cBhvr additive="base">
                                        <p:cTn id="8" dur="3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300"/>
                            </p:stCondLst>
                            <p:childTnLst>
                              <p:par>
                                <p:cTn id="10" presetID="2" presetClass="entr" presetSubtype="4" fill="hold" nodeType="after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ppt_x"/>
                                          </p:val>
                                        </p:tav>
                                        <p:tav tm="100000">
                                          <p:val>
                                            <p:strVal val="#ppt_x"/>
                                          </p:val>
                                        </p:tav>
                                      </p:tavLst>
                                    </p:anim>
                                    <p:anim calcmode="lin" valueType="num">
                                      <p:cBhvr additive="base">
                                        <p:cTn id="1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285</Words>
  <Application>Microsoft Office PowerPoint</Application>
  <PresentationFormat>Широкоэкранный</PresentationFormat>
  <Paragraphs>34</Paragraphs>
  <Slides>7</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vt:i4>
      </vt:variant>
    </vt:vector>
  </HeadingPairs>
  <TitlesOfParts>
    <vt:vector size="13" baseType="lpstr">
      <vt:lpstr>Arial</vt:lpstr>
      <vt:lpstr>Bookman Old Style</vt:lpstr>
      <vt:lpstr>Calibri</vt:lpstr>
      <vt:lpstr>Calibri Light</vt:lpstr>
      <vt:lpstr>Times New Roman</vt:lpstr>
      <vt:lpstr>Тема Office</vt:lpstr>
      <vt:lpstr>Sociology and other social sciences </vt:lpstr>
      <vt:lpstr>What is social science?</vt:lpstr>
      <vt:lpstr>Sociology and economics</vt:lpstr>
      <vt:lpstr>Sociology and</vt:lpstr>
      <vt:lpstr>Sociology and psychology</vt:lpstr>
      <vt:lpstr>Sociology and philosophy</vt:lpstr>
      <vt:lpstr>Thank you for attention!!!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Sociology and other social sciences </dc:title>
  <dc:creator>Ильяс Акберген</dc:creator>
  <cp:lastModifiedBy>Ильяс Акберген</cp:lastModifiedBy>
  <cp:revision>19</cp:revision>
  <dcterms:created xsi:type="dcterms:W3CDTF">2017-03-06T14:23:34Z</dcterms:created>
  <dcterms:modified xsi:type="dcterms:W3CDTF">2017-03-07T08:54:46Z</dcterms:modified>
</cp:coreProperties>
</file>