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559675" cx="10080625"/>
  <p:notesSz cx="7559675" cy="10691800"/>
  <p:embeddedFontLst>
    <p:embeddedFont>
      <p:font typeface="Ubuntu"/>
      <p:regular r:id="rId15"/>
      <p:bold r:id="rId16"/>
      <p:italic r:id="rId17"/>
      <p:boldItalic r:id="rId18"/>
    </p:embeddedFont>
    <p:embeddedFont>
      <p:font typeface="Source Sans Pro Black"/>
      <p:bold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Black-bold.fntdata"/><Relationship Id="rId6" Type="http://schemas.openxmlformats.org/officeDocument/2006/relationships/slide" Target="slides/slide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pers.nips.cc/paper/4824-imagenet-classification-with-deep-convolutional-neural-networks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1440000" y="3168000"/>
            <a:ext cx="741600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0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Quelques outils classiques</a:t>
            </a:r>
            <a:endParaRPr b="0" sz="4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216000" y="-432000"/>
            <a:ext cx="9288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Batch normalization</a:t>
            </a:r>
            <a:br>
              <a:rPr lang="fr-FR" sz="1800"/>
            </a:b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problème : </a:t>
            </a:r>
            <a:r>
              <a:rPr b="1" i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internal covariate shift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3000"/>
            <a:ext cx="10079640" cy="274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000" y="4197240"/>
            <a:ext cx="2736000" cy="197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28080" y="1511640"/>
            <a:ext cx="673992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50" strike="noStrike">
                <a:latin typeface="Source Sans Pro"/>
                <a:ea typeface="Source Sans Pro"/>
                <a:cs typeface="Source Sans Pro"/>
                <a:sym typeface="Source Sans Pro"/>
              </a:rPr>
              <a:t>Wu, Y. and He, K., 2018. Group normalization. arXiv preprint arXiv: 1803.08494.</a:t>
            </a:r>
            <a:endParaRPr b="0" sz="105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6560" y="4300920"/>
            <a:ext cx="5023440" cy="181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7848000" y="5544000"/>
            <a:ext cx="2304000" cy="50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 strike="noStrike">
                <a:latin typeface="Source Sans Pro"/>
                <a:ea typeface="Source Sans Pro"/>
                <a:cs typeface="Source Sans Pro"/>
                <a:sym typeface="Source Sans Pro"/>
              </a:rPr>
              <a:t>(par Frederik Kratzert )</a:t>
            </a:r>
            <a:endParaRPr b="0" sz="1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144000" y="6264000"/>
            <a:ext cx="10656000" cy="8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 strike="noStrike">
                <a:latin typeface="Source Sans Pro"/>
                <a:ea typeface="Source Sans Pro"/>
                <a:cs typeface="Source Sans Pro"/>
                <a:sym typeface="Source Sans Pro"/>
              </a:rPr>
              <a:t>Batch Normalization: Accelerating Deep Network Training by Reducing Internal Covariate Shift</a:t>
            </a:r>
            <a:endParaRPr b="0" sz="14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 strike="noStrike">
                <a:latin typeface="Source Sans Pro"/>
                <a:ea typeface="Source Sans Pro"/>
                <a:cs typeface="Source Sans Pro"/>
                <a:sym typeface="Source Sans Pro"/>
              </a:rPr>
              <a:t>Sergey Ioffe, Christian Szegedy - https://arxiv.org/abs/1502.03167</a:t>
            </a:r>
            <a:endParaRPr b="0" sz="1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Dropouts</a:t>
            </a:r>
            <a:br>
              <a:rPr lang="fr-FR" sz="1800"/>
            </a:br>
            <a:r>
              <a:rPr b="1" lang="fr-FR" sz="28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réduit la co-adaptation entre les neurones</a:t>
            </a:r>
            <a:endParaRPr b="1" sz="28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2016000"/>
            <a:ext cx="5832000" cy="30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 rotWithShape="1">
          <a:blip r:embed="rId4">
            <a:alphaModFix/>
          </a:blip>
          <a:srcRect b="5019" l="0" r="0" t="0"/>
          <a:stretch/>
        </p:blipFill>
        <p:spPr>
          <a:xfrm>
            <a:off x="6217920" y="1944000"/>
            <a:ext cx="3430080" cy="27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576000" y="-3870360"/>
            <a:ext cx="5688000" cy="368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Dropout: A Simple Way to Prevent Neural Networks fromOverfitting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Nitish Srivastava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Geoffrey Hinton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Alex Krizhevs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Ilya Sutskeverilya@cs.toronto.eduRuslan Salakhutdinov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360000" y="5544000"/>
            <a:ext cx="9648000" cy="153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Dropout: A Simple Way to Prevent Neural Networks from Overfitting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Nitish Srivastava, Geoffrey Hinton, Alex Krizhevs, Ilya Sutskever, Ruslan Salakhutdinov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LeNet (LeCun 1998)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80" y="1584000"/>
            <a:ext cx="9335520" cy="274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1728000" y="4536000"/>
            <a:ext cx="61920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 premier réseau à convolutions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 appliqué à la reconnaissance de chiffres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360000" y="5616000"/>
            <a:ext cx="9936000" cy="14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Gradient-Based Learning Applied to Document Recognition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Yann LeCun, Léon Bottout, Patrick Haffner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http://yann.lecun.com/exdb/publis/pdf/lecun-01a.pdf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AlexNet (2012)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792000" y="5953680"/>
            <a:ext cx="9000000" cy="97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ImageNet Classification with Deep Convolutional Neural Networks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 u="sng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https://papers.nips.cc/paper/4824-imagenet-classification-with-deep-convolutional-neural-networks.pdf</a:t>
            </a:r>
            <a:endParaRPr b="0" sz="1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 strike="noStrike">
                <a:latin typeface="Source Sans Pro"/>
                <a:ea typeface="Source Sans Pro"/>
                <a:cs typeface="Source Sans Pro"/>
                <a:sym typeface="Source Sans Pro"/>
              </a:rPr>
              <a:t>Alex Krizhevsky, Geoffrey Hinton, and Ilya Sutskever</a:t>
            </a:r>
            <a:endParaRPr b="0" sz="1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648000" y="4631040"/>
            <a:ext cx="9216000" cy="14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 présenté pour une compétition sur ImageNet : a réduit l’erreur de 26% à 15.3%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Ubuntu"/>
                <a:ea typeface="Ubuntu"/>
                <a:cs typeface="Ubuntu"/>
                <a:sym typeface="Ubuntu"/>
              </a:rPr>
              <a:t>• premier CNN à obtenir des résultats meilleurs que les algos classiques sur ImageNet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Ubuntu"/>
                <a:ea typeface="Ubuntu"/>
                <a:cs typeface="Ubuntu"/>
                <a:sym typeface="Ubuntu"/>
              </a:rPr>
              <a:t>• 2 lignes parallèles car entrainé sur 2 GPUs avec interconnections.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 b="8339" l="2329" r="4488" t="6873"/>
          <a:stretch/>
        </p:blipFill>
        <p:spPr>
          <a:xfrm>
            <a:off x="1512000" y="1512000"/>
            <a:ext cx="6768000" cy="312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VGG (2014)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976040"/>
            <a:ext cx="9215639" cy="140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/>
        </p:nvSpPr>
        <p:spPr>
          <a:xfrm>
            <a:off x="1368000" y="3960000"/>
            <a:ext cx="8064000" cy="11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 développé par Simonyan and Zisserman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	(Visual Geometry Group à Oxford)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 nombre de filtres fortement augmenté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216000" y="5616360"/>
            <a:ext cx="986400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Very Deep Convolutional Networks For Large-Scale Image Recognition </a:t>
            </a: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Karen Simonyan, Andrew Zisserman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https://arxiv.org/pdf/1409.1556.pdf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GoogleNET - Inception (2014)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 rotWithShape="1">
          <a:blip r:embed="rId3">
            <a:alphaModFix/>
          </a:blip>
          <a:srcRect b="40798" l="0" r="0" t="0"/>
          <a:stretch/>
        </p:blipFill>
        <p:spPr>
          <a:xfrm>
            <a:off x="864000" y="1584000"/>
            <a:ext cx="807264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/>
        </p:nvSpPr>
        <p:spPr>
          <a:xfrm>
            <a:off x="1008000" y="4104000"/>
            <a:ext cx="8280000" cy="115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 module « Inception » répété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 basé sur des petites convolutions pour réduire le nombre de paramètres et donc augmenter la profondeur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864000" y="5472000"/>
            <a:ext cx="6192000" cy="94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Going deeper with convolutions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050" strike="noStrike">
                <a:latin typeface="Source Sans Pro"/>
                <a:ea typeface="Source Sans Pro"/>
                <a:cs typeface="Source Sans Pro"/>
                <a:sym typeface="Source Sans Pro"/>
              </a:rPr>
              <a:t>Christian Szegedy, Wei Liu, Chapel Hill, Yangqing Jia, Pierre Sermanet, Dragomir Anguelov, Dumitru Erhan, Vincent Vanhoucke, Andrew Rabinovich</a:t>
            </a:r>
            <a:endParaRPr b="0" sz="105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50" strike="noStrike">
                <a:latin typeface="Source Sans Pro"/>
                <a:ea typeface="Source Sans Pro"/>
                <a:cs typeface="Source Sans Pro"/>
                <a:sym typeface="Source Sans Pro"/>
              </a:rPr>
              <a:t>https://arxiv.org/pdf/1409.4842.pdf</a:t>
            </a:r>
            <a:endParaRPr b="0" sz="105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ResNet (2015) </a:t>
            </a:r>
            <a:r>
              <a:rPr b="1" lang="fr-FR" sz="26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réseau résiduel</a:t>
            </a:r>
            <a:endParaRPr b="1" sz="26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0" l="0" r="0" t="26990"/>
          <a:stretch/>
        </p:blipFill>
        <p:spPr>
          <a:xfrm>
            <a:off x="232560" y="1728000"/>
            <a:ext cx="941544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432000" y="4128840"/>
            <a:ext cx="9144000" cy="105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 idée générale : créer des connexions directes pour « sauter » des couches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Ubuntu"/>
                <a:ea typeface="Ubuntu"/>
                <a:cs typeface="Ubuntu"/>
                <a:sym typeface="Ubuntu"/>
              </a:rPr>
              <a:t>• permet de limiter les effets du </a:t>
            </a:r>
            <a:r>
              <a:rPr b="0" i="1" lang="fr-FR" sz="2200" strike="noStrike">
                <a:latin typeface="Ubuntu"/>
                <a:ea typeface="Ubuntu"/>
                <a:cs typeface="Ubuntu"/>
                <a:sym typeface="Ubuntu"/>
              </a:rPr>
              <a:t>gradient vanishing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504000" y="5400360"/>
            <a:ext cx="8784000" cy="11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Deep Residual Learning for Image Recognition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 strike="noStrike">
                <a:latin typeface="Source Sans Pro"/>
                <a:ea typeface="Source Sans Pro"/>
                <a:cs typeface="Source Sans Pro"/>
                <a:sym typeface="Source Sans Pro"/>
              </a:rPr>
              <a:t>Kaiming He, Xiangyu Zhang, Shaoqing Ren, Jian Sun</a:t>
            </a:r>
            <a:endParaRPr b="0" sz="20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000" strike="noStrike">
                <a:latin typeface="Source Sans Pro"/>
                <a:ea typeface="Source Sans Pro"/>
                <a:cs typeface="Source Sans Pro"/>
                <a:sym typeface="Source Sans Pro"/>
              </a:rPr>
              <a:t>https://arxiv.org/pdf/1512.03385.pdf</a:t>
            </a:r>
            <a:endParaRPr b="0" sz="2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Détection et segmentation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240" y="4320000"/>
            <a:ext cx="2975760" cy="2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11107" l="0" r="0" t="11186"/>
          <a:stretch/>
        </p:blipFill>
        <p:spPr>
          <a:xfrm>
            <a:off x="4881960" y="4608360"/>
            <a:ext cx="4118040" cy="179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2232000" y="1728000"/>
            <a:ext cx="5400000" cy="249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 strike="noStrike">
                <a:latin typeface="Ubuntu"/>
                <a:ea typeface="Ubuntu"/>
                <a:cs typeface="Ubuntu"/>
                <a:sym typeface="Ubuntu"/>
              </a:rPr>
              <a:t>• </a:t>
            </a:r>
            <a:r>
              <a:rPr b="1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R-CNN</a:t>
            </a:r>
            <a:r>
              <a:rPr b="0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 : Region of Interest (RoI)</a:t>
            </a:r>
            <a:endParaRPr b="0" sz="24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	→ </a:t>
            </a:r>
            <a:r>
              <a:rPr b="1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FastR-CNN</a:t>
            </a:r>
            <a:r>
              <a:rPr b="0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FasterR-CNN</a:t>
            </a:r>
            <a:endParaRPr b="0" sz="24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 strike="noStrike">
                <a:latin typeface="Ubuntu"/>
                <a:ea typeface="Ubuntu"/>
                <a:cs typeface="Ubuntu"/>
                <a:sym typeface="Ubuntu"/>
              </a:rPr>
              <a:t>• </a:t>
            </a:r>
            <a:r>
              <a:rPr b="1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Mask-CNN</a:t>
            </a:r>
            <a:r>
              <a:rPr b="0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 : segmentation </a:t>
            </a:r>
            <a:endParaRPr b="0" sz="24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 strike="noStrike">
                <a:latin typeface="Ubuntu"/>
                <a:ea typeface="Ubuntu"/>
                <a:cs typeface="Ubuntu"/>
                <a:sym typeface="Ubuntu"/>
              </a:rPr>
              <a:t>• </a:t>
            </a:r>
            <a:r>
              <a:rPr b="1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YOLO</a:t>
            </a:r>
            <a:r>
              <a:rPr b="0" lang="fr-FR" sz="2400" strike="noStrike">
                <a:latin typeface="Source Sans Pro"/>
                <a:ea typeface="Source Sans Pro"/>
                <a:cs typeface="Source Sans Pro"/>
                <a:sym typeface="Source Sans Pro"/>
              </a:rPr>
              <a:t> : You Only Look Once</a:t>
            </a:r>
            <a:endParaRPr b="0" sz="2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