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7559675" cx="10080625"/>
  <p:notesSz cx="7559675" cy="10691800"/>
  <p:embeddedFontLst>
    <p:embeddedFont>
      <p:font typeface="Source Sans Pro Black"/>
      <p:bold r:id="rId10"/>
      <p:boldItalic r:id="rId11"/>
    </p:embeddedFont>
    <p:embeddedFont>
      <p:font typeface="Source Sans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Black-boldItalic.fntdata"/><Relationship Id="rId10" Type="http://schemas.openxmlformats.org/officeDocument/2006/relationships/font" Target="fonts/SourceSansProBlack-bold.fntdata"/><Relationship Id="rId13" Type="http://schemas.openxmlformats.org/officeDocument/2006/relationships/font" Target="fonts/SourceSansPro-bold.fntdata"/><Relationship Id="rId12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SourceSansPro-boldItalic.fntdata"/><Relationship Id="rId14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3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3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3"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2"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4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800" strike="noStrike">
                <a:solidFill>
                  <a:srgbClr val="E74C3C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32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Dropouts</a:t>
            </a:r>
            <a:br>
              <a:rPr b="0" i="0" lang="fr-FR" sz="1800" u="none" cap="none" strike="noStrike"/>
            </a:br>
            <a:r>
              <a:rPr b="1" i="0" lang="fr-FR" sz="2800" u="none" cap="none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réduit la co-adaptation entre les neurones</a:t>
            </a:r>
            <a:endParaRPr b="1" sz="28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00" y="2016000"/>
            <a:ext cx="5832000" cy="309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7"/>
          <p:cNvPicPr preferRelativeResize="0"/>
          <p:nvPr/>
        </p:nvPicPr>
        <p:blipFill rotWithShape="1">
          <a:blip r:embed="rId4">
            <a:alphaModFix/>
          </a:blip>
          <a:srcRect b="5019" l="0" r="0" t="0"/>
          <a:stretch/>
        </p:blipFill>
        <p:spPr>
          <a:xfrm>
            <a:off x="6217920" y="1944000"/>
            <a:ext cx="3430080" cy="2735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7"/>
          <p:cNvSpPr txBox="1"/>
          <p:nvPr/>
        </p:nvSpPr>
        <p:spPr>
          <a:xfrm>
            <a:off x="576000" y="-3870360"/>
            <a:ext cx="5688000" cy="368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600" strike="noStrike">
                <a:latin typeface="Source Sans Pro"/>
                <a:ea typeface="Source Sans Pro"/>
                <a:cs typeface="Source Sans Pro"/>
                <a:sym typeface="Source Sans Pro"/>
              </a:rPr>
              <a:t>Dropout: A Simple Way to Prevent Neural Networks fromOverfitting</a:t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rPr b="0" lang="fr-FR" sz="1600" strike="noStrike">
                <a:latin typeface="Source Sans Pro"/>
                <a:ea typeface="Source Sans Pro"/>
                <a:cs typeface="Source Sans Pro"/>
                <a:sym typeface="Source Sans Pro"/>
              </a:rPr>
              <a:t>Nitish Srivastava</a:t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rPr b="0" lang="fr-FR" sz="1600" strike="noStrike">
                <a:latin typeface="Source Sans Pro"/>
                <a:ea typeface="Source Sans Pro"/>
                <a:cs typeface="Source Sans Pro"/>
                <a:sym typeface="Source Sans Pro"/>
              </a:rPr>
              <a:t>Geoffrey Hinton</a:t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rPr b="0" lang="fr-FR" sz="1600" strike="noStrike">
                <a:latin typeface="Source Sans Pro"/>
                <a:ea typeface="Source Sans Pro"/>
                <a:cs typeface="Source Sans Pro"/>
                <a:sym typeface="Source Sans Pro"/>
              </a:rPr>
              <a:t>Alex Krizhevs</a:t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rPr b="0" lang="fr-FR" sz="1600" strike="noStrike">
                <a:latin typeface="Source Sans Pro"/>
                <a:ea typeface="Source Sans Pro"/>
                <a:cs typeface="Source Sans Pro"/>
                <a:sym typeface="Source Sans Pro"/>
              </a:rPr>
              <a:t>Ilya Sutskeverilya@cs.toronto.eduRuslan Salakhutdinov</a:t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rPr b="0" lang="fr-FR" sz="1600" strike="noStrike">
                <a:latin typeface="Source Sans Pro"/>
                <a:ea typeface="Source Sans Pro"/>
                <a:cs typeface="Source Sans Pro"/>
                <a:sym typeface="Source Sans Pro"/>
              </a:rPr>
              <a:t>http://jmlr.org/papers/volume15/srivastava14a.old/srivastava14a.pdf</a:t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1142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360000" y="5544000"/>
            <a:ext cx="9648000" cy="153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 strike="noStrike">
                <a:latin typeface="Source Sans Pro"/>
                <a:ea typeface="Source Sans Pro"/>
                <a:cs typeface="Source Sans Pro"/>
                <a:sym typeface="Source Sans Pro"/>
              </a:rPr>
              <a:t>Dropout: A Simple Way to Prevent Neural Networks from Overfitting</a:t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Source Sans Pro"/>
                <a:ea typeface="Source Sans Pro"/>
                <a:cs typeface="Source Sans Pro"/>
                <a:sym typeface="Source Sans Pro"/>
              </a:rPr>
              <a:t>Nitish Srivastava, Geoffrey Hinton, Alex Krizhevs, Ilya Sutskever, Ruslan Salakhutdinov</a:t>
            </a:r>
            <a:endParaRPr b="0" sz="15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42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Source Sans Pro"/>
                <a:ea typeface="Source Sans Pro"/>
                <a:cs typeface="Source Sans Pro"/>
                <a:sym typeface="Source Sans Pro"/>
              </a:rPr>
              <a:t>http://jmlr.org/papers/volume15/srivastava14a.old/srivastava14a.pdf</a:t>
            </a:r>
            <a:endParaRPr b="0" sz="15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1142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Effet du dropout sur l’apprentissage</a:t>
            </a:r>
            <a:endParaRPr b="1" sz="32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grpSp>
        <p:nvGrpSpPr>
          <p:cNvPr id="132" name="Google Shape;132;p28"/>
          <p:cNvGrpSpPr/>
          <p:nvPr/>
        </p:nvGrpSpPr>
        <p:grpSpPr>
          <a:xfrm>
            <a:off x="84600" y="1538280"/>
            <a:ext cx="9084960" cy="5328000"/>
            <a:chOff x="84600" y="1538280"/>
            <a:chExt cx="9084960" cy="5328000"/>
          </a:xfrm>
        </p:grpSpPr>
        <p:pic>
          <p:nvPicPr>
            <p:cNvPr id="133" name="Google Shape;133;p28"/>
            <p:cNvPicPr preferRelativeResize="0"/>
            <p:nvPr/>
          </p:nvPicPr>
          <p:blipFill rotWithShape="1">
            <a:blip r:embed="rId3">
              <a:alphaModFix/>
            </a:blip>
            <a:srcRect b="39354" l="16542" r="7368" t="4960"/>
            <a:stretch/>
          </p:blipFill>
          <p:spPr>
            <a:xfrm>
              <a:off x="228600" y="4581360"/>
              <a:ext cx="4167000" cy="228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8"/>
            <p:cNvPicPr preferRelativeResize="0"/>
            <p:nvPr/>
          </p:nvPicPr>
          <p:blipFill rotWithShape="1">
            <a:blip r:embed="rId4">
              <a:alphaModFix/>
            </a:blip>
            <a:srcRect b="40075" l="16161" r="7748" t="4452"/>
            <a:stretch/>
          </p:blipFill>
          <p:spPr>
            <a:xfrm>
              <a:off x="4849560" y="4451760"/>
              <a:ext cx="4320000" cy="23598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5" name="Google Shape;135;p28"/>
            <p:cNvGrpSpPr/>
            <p:nvPr/>
          </p:nvGrpSpPr>
          <p:grpSpPr>
            <a:xfrm>
              <a:off x="84600" y="1538280"/>
              <a:ext cx="9071640" cy="3191040"/>
              <a:chOff x="84600" y="1538280"/>
              <a:chExt cx="9071640" cy="3191040"/>
            </a:xfrm>
          </p:grpSpPr>
          <p:sp>
            <p:nvSpPr>
              <p:cNvPr id="136" name="Google Shape;136;p28"/>
              <p:cNvSpPr txBox="1"/>
              <p:nvPr/>
            </p:nvSpPr>
            <p:spPr>
              <a:xfrm>
                <a:off x="156600" y="1538280"/>
                <a:ext cx="3024000" cy="378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fr-FR" sz="1800" strike="noStrike">
                    <a:latin typeface="Source Sans Pro"/>
                    <a:ea typeface="Source Sans Pro"/>
                    <a:cs typeface="Source Sans Pro"/>
                    <a:sym typeface="Source Sans Pro"/>
                  </a:rPr>
                  <a:t>CNN sur MNIST :</a:t>
                </a:r>
                <a:endParaRPr b="0" sz="1800" strike="noStrike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137" name="Google Shape;137;p28"/>
              <p:cNvPicPr preferRelativeResize="0"/>
              <p:nvPr/>
            </p:nvPicPr>
            <p:blipFill rotWithShape="1">
              <a:blip r:embed="rId5">
                <a:alphaModFix/>
              </a:blip>
              <a:srcRect b="37787" l="17039" r="8099" t="3247"/>
              <a:stretch/>
            </p:blipFill>
            <p:spPr>
              <a:xfrm>
                <a:off x="4764600" y="1754280"/>
                <a:ext cx="4391640" cy="25916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28"/>
              <p:cNvPicPr preferRelativeResize="0"/>
              <p:nvPr/>
            </p:nvPicPr>
            <p:blipFill rotWithShape="1">
              <a:blip r:embed="rId6">
                <a:alphaModFix/>
              </a:blip>
              <a:srcRect b="38805" l="16744" r="8394" t="5510"/>
              <a:stretch/>
            </p:blipFill>
            <p:spPr>
              <a:xfrm>
                <a:off x="156600" y="1845360"/>
                <a:ext cx="4391640" cy="24476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9" name="Google Shape;139;p28"/>
              <p:cNvSpPr txBox="1"/>
              <p:nvPr/>
            </p:nvSpPr>
            <p:spPr>
              <a:xfrm>
                <a:off x="84600" y="4350600"/>
                <a:ext cx="3024000" cy="378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fr-FR" sz="1800" strike="noStrike">
                    <a:latin typeface="Source Sans Pro"/>
                    <a:ea typeface="Source Sans Pro"/>
                    <a:cs typeface="Source Sans Pro"/>
                    <a:sym typeface="Source Sans Pro"/>
                  </a:rPr>
                  <a:t>MLP sur Moon:</a:t>
                </a:r>
                <a:endParaRPr b="0" sz="1800" strike="noStrike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00" y="2104920"/>
            <a:ext cx="3790440" cy="39430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9"/>
          <p:cNvSpPr txBox="1"/>
          <p:nvPr/>
        </p:nvSpPr>
        <p:spPr>
          <a:xfrm>
            <a:off x="504000" y="1728000"/>
            <a:ext cx="4176000" cy="37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u="sng" strike="noStrike">
                <a:latin typeface="Source Sans Pro"/>
                <a:ea typeface="Source Sans Pro"/>
                <a:cs typeface="Source Sans Pro"/>
                <a:sym typeface="Source Sans Pro"/>
              </a:rPr>
              <a:t>Résultats de l’article :</a:t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360000" y="6048000"/>
            <a:ext cx="3816000" cy="56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500" strike="noStrike">
                <a:latin typeface="Source Sans Pro"/>
                <a:ea typeface="Source Sans Pro"/>
                <a:cs typeface="Source Sans Pro"/>
                <a:sym typeface="Source Sans Pro"/>
              </a:rPr>
              <a:t>http://jmlr.org/papers/volume15/srivastava14a.old/srivastava14a.pdf</a:t>
            </a:r>
            <a:endParaRPr b="0" sz="15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4536000" y="2448000"/>
            <a:ext cx="5328000" cy="153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Source Sans Pro"/>
                <a:ea typeface="Source Sans Pro"/>
                <a:cs typeface="Source Sans Pro"/>
                <a:sym typeface="Source Sans Pro"/>
              </a:rPr>
              <a:t>- réseau suffisament profond (&gt; 2 couches)</a:t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Source Sans Pro"/>
                <a:ea typeface="Source Sans Pro"/>
                <a:cs typeface="Source Sans Pro"/>
                <a:sym typeface="Source Sans Pro"/>
              </a:rPr>
              <a:t>- sensibilité du dataset au surapprentissage</a:t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strike="noStrike">
                <a:latin typeface="Source Sans Pro"/>
                <a:ea typeface="Source Sans Pro"/>
                <a:cs typeface="Source Sans Pro"/>
                <a:sym typeface="Source Sans Pro"/>
              </a:rPr>
              <a:t>- peu de données</a:t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4608000" y="1732320"/>
            <a:ext cx="4176000" cy="37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 u="sng" strike="noStrike">
                <a:latin typeface="Source Sans Pro"/>
                <a:ea typeface="Source Sans Pro"/>
                <a:cs typeface="Source Sans Pro"/>
                <a:sym typeface="Source Sans Pro"/>
              </a:rPr>
              <a:t>A utiliser quand :</a:t>
            </a:r>
            <a:endParaRPr b="0" sz="1800" strike="noStrike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Google Shape;149;p29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200" strike="noStrike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Effet du dropout sur l’apprentissage</a:t>
            </a:r>
            <a:endParaRPr b="1" sz="32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 strike="noStrike">
              <a:solidFill>
                <a:srgbClr val="FFFFFF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  <p:grpSp>
        <p:nvGrpSpPr>
          <p:cNvPr id="155" name="Google Shape;155;p30"/>
          <p:cNvGrpSpPr/>
          <p:nvPr/>
        </p:nvGrpSpPr>
        <p:grpSpPr>
          <a:xfrm>
            <a:off x="84600" y="1538280"/>
            <a:ext cx="9084960" cy="5328000"/>
            <a:chOff x="84600" y="1538280"/>
            <a:chExt cx="9084960" cy="5328000"/>
          </a:xfrm>
        </p:grpSpPr>
        <p:pic>
          <p:nvPicPr>
            <p:cNvPr id="156" name="Google Shape;156;p30"/>
            <p:cNvPicPr preferRelativeResize="0"/>
            <p:nvPr/>
          </p:nvPicPr>
          <p:blipFill rotWithShape="1">
            <a:blip r:embed="rId3">
              <a:alphaModFix/>
            </a:blip>
            <a:srcRect b="39354" l="16542" r="7368" t="4960"/>
            <a:stretch/>
          </p:blipFill>
          <p:spPr>
            <a:xfrm>
              <a:off x="228600" y="4581360"/>
              <a:ext cx="4167000" cy="2284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30"/>
            <p:cNvPicPr preferRelativeResize="0"/>
            <p:nvPr/>
          </p:nvPicPr>
          <p:blipFill rotWithShape="1">
            <a:blip r:embed="rId4">
              <a:alphaModFix/>
            </a:blip>
            <a:srcRect b="40075" l="16161" r="7748" t="4452"/>
            <a:stretch/>
          </p:blipFill>
          <p:spPr>
            <a:xfrm>
              <a:off x="4849560" y="4451760"/>
              <a:ext cx="4320000" cy="23598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8" name="Google Shape;158;p30"/>
            <p:cNvGrpSpPr/>
            <p:nvPr/>
          </p:nvGrpSpPr>
          <p:grpSpPr>
            <a:xfrm>
              <a:off x="84600" y="1538280"/>
              <a:ext cx="9071640" cy="3191040"/>
              <a:chOff x="84600" y="1538280"/>
              <a:chExt cx="9071640" cy="3191040"/>
            </a:xfrm>
          </p:grpSpPr>
          <p:sp>
            <p:nvSpPr>
              <p:cNvPr id="159" name="Google Shape;159;p30"/>
              <p:cNvSpPr txBox="1"/>
              <p:nvPr/>
            </p:nvSpPr>
            <p:spPr>
              <a:xfrm>
                <a:off x="156600" y="1538280"/>
                <a:ext cx="3024000" cy="378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fr-FR" sz="1800" strike="noStrike">
                    <a:latin typeface="Source Sans Pro"/>
                    <a:ea typeface="Source Sans Pro"/>
                    <a:cs typeface="Source Sans Pro"/>
                    <a:sym typeface="Source Sans Pro"/>
                  </a:rPr>
                  <a:t>CNN sur MNIST :</a:t>
                </a:r>
                <a:endParaRPr b="0" sz="1800" strike="noStrike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pic>
            <p:nvPicPr>
              <p:cNvPr id="160" name="Google Shape;160;p30"/>
              <p:cNvPicPr preferRelativeResize="0"/>
              <p:nvPr/>
            </p:nvPicPr>
            <p:blipFill rotWithShape="1">
              <a:blip r:embed="rId5">
                <a:alphaModFix/>
              </a:blip>
              <a:srcRect b="37787" l="17039" r="8099" t="3247"/>
              <a:stretch/>
            </p:blipFill>
            <p:spPr>
              <a:xfrm>
                <a:off x="4764600" y="1754280"/>
                <a:ext cx="4391640" cy="25916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" name="Google Shape;161;p30"/>
              <p:cNvPicPr preferRelativeResize="0"/>
              <p:nvPr/>
            </p:nvPicPr>
            <p:blipFill rotWithShape="1">
              <a:blip r:embed="rId6">
                <a:alphaModFix/>
              </a:blip>
              <a:srcRect b="38805" l="16744" r="8394" t="5510"/>
              <a:stretch/>
            </p:blipFill>
            <p:spPr>
              <a:xfrm>
                <a:off x="156600" y="1845360"/>
                <a:ext cx="4391640" cy="24476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" name="Google Shape;162;p30"/>
              <p:cNvSpPr txBox="1"/>
              <p:nvPr/>
            </p:nvSpPr>
            <p:spPr>
              <a:xfrm>
                <a:off x="84600" y="4350600"/>
                <a:ext cx="3024000" cy="378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lang="fr-FR" sz="1800" strike="noStrike">
                    <a:latin typeface="Source Sans Pro"/>
                    <a:ea typeface="Source Sans Pro"/>
                    <a:cs typeface="Source Sans Pro"/>
                    <a:sym typeface="Source Sans Pro"/>
                  </a:rPr>
                  <a:t>MLP sur Moon:</a:t>
                </a:r>
                <a:endParaRPr b="0" sz="1800" strike="noStrike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