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2" Type="http://schemas.openxmlformats.org/officeDocument/2006/relationships/font" Target="fonts/AmaticSC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146425"/>
            <a:ext cx="8520600" cy="7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spcBef>
                <a:spcPts val="0"/>
              </a:spcBef>
              <a:buNone/>
            </a:pPr>
            <a:r>
              <a:rPr b="1" lang="fr" sz="4800">
                <a:latin typeface="Amatic SC"/>
                <a:ea typeface="Amatic SC"/>
                <a:cs typeface="Amatic SC"/>
                <a:sym typeface="Amatic SC"/>
              </a:rPr>
              <a:t>Scoring Group 1: Paula’s angels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41375" y="40396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latin typeface="Amatic SC"/>
                <a:ea typeface="Amatic SC"/>
                <a:cs typeface="Amatic SC"/>
                <a:sym typeface="Amatic SC"/>
              </a:rPr>
              <a:t>P. Milan Rodriguez, </a:t>
            </a:r>
            <a:r>
              <a:rPr lang="fr" sz="2400">
                <a:latin typeface="Amatic SC"/>
                <a:ea typeface="Amatic SC"/>
                <a:cs typeface="Amatic SC"/>
                <a:sym typeface="Amatic SC"/>
              </a:rPr>
              <a:t>F. Gravey, </a:t>
            </a:r>
          </a:p>
          <a:p>
            <a:pPr lvl="0">
              <a:spcBef>
                <a:spcPts val="0"/>
              </a:spcBef>
              <a:buNone/>
            </a:pPr>
            <a:r>
              <a:rPr lang="fr" sz="2400">
                <a:latin typeface="Amatic SC"/>
                <a:ea typeface="Amatic SC"/>
                <a:cs typeface="Amatic SC"/>
                <a:sym typeface="Amatic SC"/>
              </a:rPr>
              <a:t>G. Delevoye, I. Abdelhamid, M. Borry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12016" l="12001" r="16859" t="10852"/>
          <a:stretch/>
        </p:blipFill>
        <p:spPr>
          <a:xfrm>
            <a:off x="2260300" y="1146425"/>
            <a:ext cx="4058576" cy="28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 d’écran 2017-10-17 à 22.17.24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50" y="4039625"/>
            <a:ext cx="1593918" cy="1050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derot_logo.pn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2896" y="3219776"/>
            <a:ext cx="719400" cy="17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Philosophy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rgbClr val="0000FF"/>
                </a:solidFill>
                <a:latin typeface="Amatic SC"/>
                <a:ea typeface="Amatic SC"/>
                <a:cs typeface="Amatic SC"/>
                <a:sym typeface="Amatic SC"/>
              </a:rPr>
              <a:t>General scoring function</a:t>
            </a:r>
          </a:p>
          <a:p>
            <a:pPr lvl="0">
              <a:spcBef>
                <a:spcPts val="0"/>
              </a:spcBef>
              <a:buNone/>
            </a:pPr>
            <a:r>
              <a:rPr b="1" lang="fr">
                <a:latin typeface="Amatic SC"/>
                <a:ea typeface="Amatic SC"/>
                <a:cs typeface="Amatic SC"/>
                <a:sym typeface="Amatic SC"/>
              </a:rPr>
              <a:t>1° - One filter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to clear up the list of pdb using </a:t>
            </a:r>
            <a:r>
              <a:rPr b="1" lang="fr">
                <a:latin typeface="Amatic SC"/>
                <a:ea typeface="Amatic SC"/>
                <a:cs typeface="Amatic SC"/>
                <a:sym typeface="Amatic SC"/>
              </a:rPr>
              <a:t>Fast Fourier Transform 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2° - Selected pdb are sorted by different scores: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Font typeface="Amatic SC"/>
              <a:buChar char="-"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Knowledge based</a:t>
            </a:r>
          </a:p>
          <a:p>
            <a:pPr indent="-342900" lvl="0" marL="457200">
              <a:spcBef>
                <a:spcPts val="0"/>
              </a:spcBef>
              <a:buSzPct val="100000"/>
              <a:buFont typeface="Amatic SC"/>
              <a:buChar char="-"/>
            </a:pPr>
            <a:r>
              <a:rPr b="1" lang="fr">
                <a:latin typeface="Amatic SC"/>
                <a:ea typeface="Amatic SC"/>
                <a:cs typeface="Amatic SC"/>
                <a:sym typeface="Amatic SC"/>
              </a:rPr>
              <a:t>Electrostatic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and </a:t>
            </a:r>
            <a:r>
              <a:rPr b="1" lang="fr">
                <a:latin typeface="Amatic SC"/>
                <a:ea typeface="Amatic SC"/>
                <a:cs typeface="Amatic SC"/>
                <a:sym typeface="Amatic SC"/>
              </a:rPr>
              <a:t>Van der WaAls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 interactions</a:t>
            </a:r>
          </a:p>
          <a:p>
            <a:pPr lv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weight of each evaluation:</a:t>
            </a:r>
          </a:p>
          <a:p>
            <a:pPr indent="-342900" lvl="0" marL="457200" marR="25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matic SC"/>
              <a:buChar char="-"/>
            </a:pPr>
            <a:r>
              <a:rPr lang="fr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Refine using tons of native structures and decoys</a:t>
            </a:r>
          </a:p>
          <a:p>
            <a:pPr indent="-342900" lvl="0" marL="457200" marR="25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matic SC"/>
              <a:buChar char="-"/>
            </a:pPr>
            <a:r>
              <a:rPr lang="fr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Machine learning approaches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diderot_logo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896" y="3219776"/>
            <a:ext cx="719400" cy="17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800" y="307475"/>
            <a:ext cx="3341200" cy="14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0" y="4836000"/>
            <a:ext cx="1667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Scoring Group 1: Paula’s angels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filter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Calcul of </a:t>
            </a:r>
            <a:r>
              <a:rPr b="1" lang="fr">
                <a:solidFill>
                  <a:srgbClr val="0000FF"/>
                </a:solidFill>
                <a:latin typeface="Amatic SC"/>
                <a:ea typeface="Amatic SC"/>
                <a:cs typeface="Amatic SC"/>
                <a:sym typeface="Amatic SC"/>
              </a:rPr>
              <a:t>residue depth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using ‘</a:t>
            </a:r>
            <a:r>
              <a:rPr lang="fr">
                <a:solidFill>
                  <a:srgbClr val="24292E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ResidueDepth function’ a MSMS library from MGLTools </a:t>
            </a:r>
          </a:p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rgbClr val="0000FF"/>
                </a:solidFill>
                <a:latin typeface="Amatic SC"/>
                <a:ea typeface="Amatic SC"/>
                <a:cs typeface="Amatic SC"/>
                <a:sym typeface="Amatic SC"/>
              </a:rPr>
              <a:t>surface residues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are placed in a </a:t>
            </a:r>
            <a:r>
              <a:rPr b="1" lang="fr">
                <a:solidFill>
                  <a:srgbClr val="0000FF"/>
                </a:solidFill>
                <a:latin typeface="Amatic SC"/>
                <a:ea typeface="Amatic SC"/>
                <a:cs typeface="Amatic SC"/>
                <a:sym typeface="Amatic SC"/>
              </a:rPr>
              <a:t>grid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for both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“receptor” and “ligand” according to their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coordinates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Remove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“wrong pdb” with </a:t>
            </a:r>
            <a:r>
              <a:rPr b="1" lang="fr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steric conflicts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Allows to avoid to score some “unrealistic” docking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fr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→ Already coded !</a:t>
            </a:r>
          </a:p>
        </p:txBody>
      </p:sp>
      <p:pic>
        <p:nvPicPr>
          <p:cNvPr descr="diderot_logo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896" y="3219776"/>
            <a:ext cx="719400" cy="17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375" y="1706788"/>
            <a:ext cx="2743850" cy="2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0" y="4836000"/>
            <a:ext cx="1667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Scoring Group 1: Paula’s angels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9525" y="43125"/>
            <a:ext cx="1897625" cy="27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Knowledged based scoring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diderot_logo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896" y="3219776"/>
            <a:ext cx="719400" cy="17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0" y="4836000"/>
            <a:ext cx="1667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Scoring Group 1: Paula’s angels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Electrostatic</a:t>
            </a:r>
            <a:r>
              <a:rPr lang="fr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and</a:t>
            </a:r>
            <a:r>
              <a:rPr b="1" lang="fr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Van der WaAls</a:t>
            </a:r>
            <a:r>
              <a:rPr lang="fr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  interactions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Calculation  </a:t>
            </a:r>
            <a:r>
              <a:rPr b="1" lang="fr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distance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between all </a:t>
            </a:r>
            <a:r>
              <a:rPr b="1" lang="fr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residues in surface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of the two proteins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determination of the </a:t>
            </a:r>
            <a:r>
              <a:rPr b="1" lang="fr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contact interface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according to a maximal distance between two residues belonging to different proteins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calculation of Electrostatic and Van der WaAls  interactions considering the</a:t>
            </a:r>
            <a:r>
              <a:rPr b="1" lang="fr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 C𝜷 for all residues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except for glycine C𝜶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“Home made” calculations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Sorting each pdb regarding to the</a:t>
            </a:r>
            <a:r>
              <a:rPr b="1" lang="fr">
                <a:solidFill>
                  <a:srgbClr val="38761D"/>
                </a:solidFill>
                <a:latin typeface="Amatic SC"/>
                <a:ea typeface="Amatic SC"/>
                <a:cs typeface="Amatic SC"/>
                <a:sym typeface="Amatic SC"/>
              </a:rPr>
              <a:t> liaison free energy</a:t>
            </a:r>
          </a:p>
          <a:p>
            <a:pPr lvl="0">
              <a:spcBef>
                <a:spcPts val="0"/>
              </a:spcBef>
              <a:buNone/>
            </a:pPr>
            <a:r>
              <a:rPr b="1" lang="fr">
                <a:latin typeface="Amatic SC"/>
                <a:ea typeface="Amatic SC"/>
                <a:cs typeface="Amatic SC"/>
                <a:sym typeface="Amatic SC"/>
              </a:rPr>
              <a:t>In progress: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 Evaluation of adding more energy terms such as entropy, torsion, … using FoldX software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(possibly others too !)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0" y="4836000"/>
            <a:ext cx="1667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Scoring Group 1: Paula’s angels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870" y="3768200"/>
            <a:ext cx="787350" cy="4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275" y="0"/>
            <a:ext cx="2290075" cy="13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>
                <a:latin typeface="Amatic SC"/>
                <a:ea typeface="Amatic SC"/>
                <a:cs typeface="Amatic SC"/>
                <a:sym typeface="Amatic SC"/>
              </a:rPr>
              <a:t>Conclusion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General scoring function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Two steps </a:t>
            </a:r>
            <a:r>
              <a:rPr lang="fr">
                <a:latin typeface="Amatic SC"/>
                <a:ea typeface="Amatic SC"/>
                <a:cs typeface="Amatic SC"/>
                <a:sym typeface="Amatic SC"/>
              </a:rPr>
              <a:t>functionality : Filter then scoring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Scoring based on energy and knowledge based approach 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latin typeface="Amatic SC"/>
                <a:ea typeface="Amatic SC"/>
                <a:cs typeface="Amatic SC"/>
                <a:sym typeface="Amatic SC"/>
              </a:rPr>
              <a:t>Work in progress :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matic SC"/>
              <a:buChar char="-"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wrap code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Font typeface="Amatic SC"/>
              <a:buChar char="-"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Evaluation of our results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matic SC"/>
              <a:buChar char="-"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adding others parameters 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matic SC"/>
              <a:buChar char="-"/>
            </a:pPr>
            <a:r>
              <a:rPr lang="fr">
                <a:latin typeface="Amatic SC"/>
                <a:ea typeface="Amatic SC"/>
                <a:cs typeface="Amatic SC"/>
                <a:sym typeface="Amatic SC"/>
              </a:rPr>
              <a:t>MAchine-learning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4836000"/>
            <a:ext cx="1667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Scoring Group 1: Paula’s angels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75" y="895800"/>
            <a:ext cx="38100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