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25"/>
  </p:notesMasterIdLst>
  <p:sldIdLst>
    <p:sldId id="256" r:id="rId2"/>
    <p:sldId id="259" r:id="rId3"/>
    <p:sldId id="288" r:id="rId4"/>
    <p:sldId id="289" r:id="rId5"/>
    <p:sldId id="290" r:id="rId6"/>
    <p:sldId id="291" r:id="rId7"/>
    <p:sldId id="293" r:id="rId8"/>
    <p:sldId id="294" r:id="rId9"/>
    <p:sldId id="295" r:id="rId10"/>
    <p:sldId id="296" r:id="rId11"/>
    <p:sldId id="297" r:id="rId12"/>
    <p:sldId id="298" r:id="rId13"/>
    <p:sldId id="299" r:id="rId14"/>
    <p:sldId id="300" r:id="rId15"/>
    <p:sldId id="301" r:id="rId16"/>
    <p:sldId id="302" r:id="rId17"/>
    <p:sldId id="304" r:id="rId18"/>
    <p:sldId id="305" r:id="rId19"/>
    <p:sldId id="306" r:id="rId20"/>
    <p:sldId id="307" r:id="rId21"/>
    <p:sldId id="308" r:id="rId22"/>
    <p:sldId id="286" r:id="rId23"/>
    <p:sldId id="280" r:id="rId24"/>
  </p:sldIdLst>
  <p:sldSz cx="9144000" cy="5143500" type="screen16x9"/>
  <p:notesSz cx="6858000" cy="9144000"/>
  <p:embeddedFontLst>
    <p:embeddedFont>
      <p:font typeface="Roboto Slab" panose="020B0604020202020204" charset="0"/>
      <p:regular r:id="rId26"/>
      <p:bold r:id="rId27"/>
    </p:embeddedFont>
    <p:embeddedFont>
      <p:font typeface="Source Sans Pro" panose="020B0503030403020204" pitchFamily="34"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0637F9C-BE88-44CF-87BD-2BD2280176B0}">
  <a:tblStyle styleId="{B0637F9C-BE88-44CF-87BD-2BD2280176B0}"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901335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56270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341923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981306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433569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175477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404094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90142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312439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775430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043465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327108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74768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0" name="Google Shape;38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312769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10327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071119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238922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93714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358920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97294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700185" y="1991850"/>
            <a:ext cx="5807400" cy="1159800"/>
          </a:xfrm>
          <a:prstGeom prst="rect">
            <a:avLst/>
          </a:prstGeom>
        </p:spPr>
        <p:txBody>
          <a:bodyPr spcFirstLastPara="1" wrap="square" lIns="91425" tIns="91425" rIns="91425" bIns="91425" anchor="ctr" anchorCtr="0">
            <a:noAutofit/>
          </a:bodyPr>
          <a:lstStyle>
            <a:lvl1pPr lvl="0">
              <a:spcBef>
                <a:spcPts val="0"/>
              </a:spcBef>
              <a:spcAft>
                <a:spcPts val="0"/>
              </a:spcAft>
              <a:buSzPts val="5800"/>
              <a:buNone/>
              <a:defRPr sz="5800" b="1"/>
            </a:lvl1pPr>
            <a:lvl2pPr lvl="1">
              <a:spcBef>
                <a:spcPts val="0"/>
              </a:spcBef>
              <a:spcAft>
                <a:spcPts val="0"/>
              </a:spcAft>
              <a:buSzPts val="5800"/>
              <a:buNone/>
              <a:defRPr sz="5800" b="1"/>
            </a:lvl2pPr>
            <a:lvl3pPr lvl="2">
              <a:spcBef>
                <a:spcPts val="0"/>
              </a:spcBef>
              <a:spcAft>
                <a:spcPts val="0"/>
              </a:spcAft>
              <a:buSzPts val="5800"/>
              <a:buNone/>
              <a:defRPr sz="5800" b="1"/>
            </a:lvl3pPr>
            <a:lvl4pPr lvl="3">
              <a:spcBef>
                <a:spcPts val="0"/>
              </a:spcBef>
              <a:spcAft>
                <a:spcPts val="0"/>
              </a:spcAft>
              <a:buSzPts val="5800"/>
              <a:buNone/>
              <a:defRPr sz="5800" b="1"/>
            </a:lvl4pPr>
            <a:lvl5pPr lvl="4">
              <a:spcBef>
                <a:spcPts val="0"/>
              </a:spcBef>
              <a:spcAft>
                <a:spcPts val="0"/>
              </a:spcAft>
              <a:buSzPts val="5800"/>
              <a:buNone/>
              <a:defRPr sz="5800" b="1"/>
            </a:lvl5pPr>
            <a:lvl6pPr lvl="5">
              <a:spcBef>
                <a:spcPts val="0"/>
              </a:spcBef>
              <a:spcAft>
                <a:spcPts val="0"/>
              </a:spcAft>
              <a:buSzPts val="5800"/>
              <a:buNone/>
              <a:defRPr sz="5800" b="1"/>
            </a:lvl6pPr>
            <a:lvl7pPr lvl="6">
              <a:spcBef>
                <a:spcPts val="0"/>
              </a:spcBef>
              <a:spcAft>
                <a:spcPts val="0"/>
              </a:spcAft>
              <a:buSzPts val="5800"/>
              <a:buNone/>
              <a:defRPr sz="5800" b="1"/>
            </a:lvl7pPr>
            <a:lvl8pPr lvl="7">
              <a:spcBef>
                <a:spcPts val="0"/>
              </a:spcBef>
              <a:spcAft>
                <a:spcPts val="0"/>
              </a:spcAft>
              <a:buSzPts val="5800"/>
              <a:buNone/>
              <a:defRPr sz="5800" b="1"/>
            </a:lvl8pPr>
            <a:lvl9pPr lvl="8">
              <a:spcBef>
                <a:spcPts val="0"/>
              </a:spcBef>
              <a:spcAft>
                <a:spcPts val="0"/>
              </a:spcAft>
              <a:buSzPts val="5800"/>
              <a:buNone/>
              <a:defRPr sz="5800" b="1"/>
            </a:lvl9pPr>
          </a:lstStyle>
          <a:p>
            <a:endParaRPr/>
          </a:p>
        </p:txBody>
      </p:sp>
      <p:sp>
        <p:nvSpPr>
          <p:cNvPr id="11" name="Google Shape;11;p2"/>
          <p:cNvSpPr/>
          <p:nvPr/>
        </p:nvSpPr>
        <p:spPr>
          <a:xfrm>
            <a:off x="7337531" y="463007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790243" y="4182401"/>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893253" y="3333348"/>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71302" y="4923775"/>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386266" y="50813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479460" y="2703980"/>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61540" y="643097"/>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507235" y="1080863"/>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314019" y="3625322"/>
            <a:ext cx="144300" cy="144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882858" y="4186761"/>
            <a:ext cx="144300" cy="144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58313" y="1596559"/>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396483" y="226428"/>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17492" y="2000594"/>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425273" y="387880"/>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014029" y="4567546"/>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3"/>
          <p:cNvSpPr txBox="1">
            <a:spLocks noGrp="1"/>
          </p:cNvSpPr>
          <p:nvPr>
            <p:ph type="ctrTitle"/>
          </p:nvPr>
        </p:nvSpPr>
        <p:spPr>
          <a:xfrm>
            <a:off x="1546025" y="1754794"/>
            <a:ext cx="58326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4400"/>
              <a:buNone/>
              <a:defRPr sz="4400" b="1"/>
            </a:lvl1pPr>
            <a:lvl2pPr lvl="1" rtl="0">
              <a:spcBef>
                <a:spcPts val="0"/>
              </a:spcBef>
              <a:spcAft>
                <a:spcPts val="0"/>
              </a:spcAft>
              <a:buSzPts val="4400"/>
              <a:buNone/>
              <a:defRPr sz="4400" b="1"/>
            </a:lvl2pPr>
            <a:lvl3pPr lvl="2" rtl="0">
              <a:spcBef>
                <a:spcPts val="0"/>
              </a:spcBef>
              <a:spcAft>
                <a:spcPts val="0"/>
              </a:spcAft>
              <a:buSzPts val="4400"/>
              <a:buNone/>
              <a:defRPr sz="4400" b="1"/>
            </a:lvl3pPr>
            <a:lvl4pPr lvl="3" rtl="0">
              <a:spcBef>
                <a:spcPts val="0"/>
              </a:spcBef>
              <a:spcAft>
                <a:spcPts val="0"/>
              </a:spcAft>
              <a:buSzPts val="4400"/>
              <a:buNone/>
              <a:defRPr sz="4400" b="1"/>
            </a:lvl4pPr>
            <a:lvl5pPr lvl="4" rtl="0">
              <a:spcBef>
                <a:spcPts val="0"/>
              </a:spcBef>
              <a:spcAft>
                <a:spcPts val="0"/>
              </a:spcAft>
              <a:buSzPts val="4400"/>
              <a:buNone/>
              <a:defRPr sz="4400" b="1"/>
            </a:lvl5pPr>
            <a:lvl6pPr lvl="5" rtl="0">
              <a:spcBef>
                <a:spcPts val="0"/>
              </a:spcBef>
              <a:spcAft>
                <a:spcPts val="0"/>
              </a:spcAft>
              <a:buSzPts val="4400"/>
              <a:buNone/>
              <a:defRPr sz="4400" b="1"/>
            </a:lvl6pPr>
            <a:lvl7pPr lvl="6" rtl="0">
              <a:spcBef>
                <a:spcPts val="0"/>
              </a:spcBef>
              <a:spcAft>
                <a:spcPts val="0"/>
              </a:spcAft>
              <a:buSzPts val="4400"/>
              <a:buNone/>
              <a:defRPr sz="4400" b="1"/>
            </a:lvl7pPr>
            <a:lvl8pPr lvl="7" rtl="0">
              <a:spcBef>
                <a:spcPts val="0"/>
              </a:spcBef>
              <a:spcAft>
                <a:spcPts val="0"/>
              </a:spcAft>
              <a:buSzPts val="4400"/>
              <a:buNone/>
              <a:defRPr sz="4400" b="1"/>
            </a:lvl8pPr>
            <a:lvl9pPr lvl="8" rtl="0">
              <a:spcBef>
                <a:spcPts val="0"/>
              </a:spcBef>
              <a:spcAft>
                <a:spcPts val="0"/>
              </a:spcAft>
              <a:buSzPts val="4400"/>
              <a:buNone/>
              <a:defRPr sz="4400" b="1"/>
            </a:lvl9pPr>
          </a:lstStyle>
          <a:p>
            <a:endParaRPr/>
          </a:p>
        </p:txBody>
      </p:sp>
      <p:sp>
        <p:nvSpPr>
          <p:cNvPr id="28" name="Google Shape;28;p3"/>
          <p:cNvSpPr txBox="1">
            <a:spLocks noGrp="1"/>
          </p:cNvSpPr>
          <p:nvPr>
            <p:ph type="subTitle" idx="1"/>
          </p:nvPr>
        </p:nvSpPr>
        <p:spPr>
          <a:xfrm>
            <a:off x="1546025" y="3011511"/>
            <a:ext cx="5832600" cy="78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3"/>
              </a:buClr>
              <a:buSzPts val="3000"/>
              <a:buNone/>
              <a:defRPr>
                <a:solidFill>
                  <a:schemeClr val="accent3"/>
                </a:solidFill>
              </a:defRPr>
            </a:lvl1pPr>
            <a:lvl2pPr lvl="1" rtl="0">
              <a:spcBef>
                <a:spcPts val="0"/>
              </a:spcBef>
              <a:spcAft>
                <a:spcPts val="0"/>
              </a:spcAft>
              <a:buClr>
                <a:schemeClr val="accent3"/>
              </a:buClr>
              <a:buSzPts val="3000"/>
              <a:buNone/>
              <a:defRPr sz="3000">
                <a:solidFill>
                  <a:schemeClr val="accent3"/>
                </a:solidFill>
              </a:defRPr>
            </a:lvl2pPr>
            <a:lvl3pPr lvl="2" rtl="0">
              <a:spcBef>
                <a:spcPts val="0"/>
              </a:spcBef>
              <a:spcAft>
                <a:spcPts val="0"/>
              </a:spcAft>
              <a:buClr>
                <a:schemeClr val="accent3"/>
              </a:buClr>
              <a:buSzPts val="3000"/>
              <a:buNone/>
              <a:defRPr sz="3000">
                <a:solidFill>
                  <a:schemeClr val="accent3"/>
                </a:solidFill>
              </a:defRPr>
            </a:lvl3pPr>
            <a:lvl4pPr lvl="3" rtl="0">
              <a:spcBef>
                <a:spcPts val="0"/>
              </a:spcBef>
              <a:spcAft>
                <a:spcPts val="0"/>
              </a:spcAft>
              <a:buClr>
                <a:schemeClr val="accent3"/>
              </a:buClr>
              <a:buSzPts val="3000"/>
              <a:buNone/>
              <a:defRPr sz="3000">
                <a:solidFill>
                  <a:schemeClr val="accent3"/>
                </a:solidFill>
              </a:defRPr>
            </a:lvl4pPr>
            <a:lvl5pPr lvl="4" rtl="0">
              <a:spcBef>
                <a:spcPts val="0"/>
              </a:spcBef>
              <a:spcAft>
                <a:spcPts val="0"/>
              </a:spcAft>
              <a:buClr>
                <a:schemeClr val="accent3"/>
              </a:buClr>
              <a:buSzPts val="3000"/>
              <a:buNone/>
              <a:defRPr sz="3000">
                <a:solidFill>
                  <a:schemeClr val="accent3"/>
                </a:solidFill>
              </a:defRPr>
            </a:lvl5pPr>
            <a:lvl6pPr lvl="5" rtl="0">
              <a:spcBef>
                <a:spcPts val="0"/>
              </a:spcBef>
              <a:spcAft>
                <a:spcPts val="0"/>
              </a:spcAft>
              <a:buClr>
                <a:schemeClr val="accent3"/>
              </a:buClr>
              <a:buSzPts val="3000"/>
              <a:buNone/>
              <a:defRPr sz="3000">
                <a:solidFill>
                  <a:schemeClr val="accent3"/>
                </a:solidFill>
              </a:defRPr>
            </a:lvl6pPr>
            <a:lvl7pPr lvl="6" rtl="0">
              <a:spcBef>
                <a:spcPts val="0"/>
              </a:spcBef>
              <a:spcAft>
                <a:spcPts val="0"/>
              </a:spcAft>
              <a:buClr>
                <a:schemeClr val="accent3"/>
              </a:buClr>
              <a:buSzPts val="3000"/>
              <a:buNone/>
              <a:defRPr sz="3000">
                <a:solidFill>
                  <a:schemeClr val="accent3"/>
                </a:solidFill>
              </a:defRPr>
            </a:lvl7pPr>
            <a:lvl8pPr lvl="7" rtl="0">
              <a:spcBef>
                <a:spcPts val="0"/>
              </a:spcBef>
              <a:spcAft>
                <a:spcPts val="0"/>
              </a:spcAft>
              <a:buClr>
                <a:schemeClr val="accent3"/>
              </a:buClr>
              <a:buSzPts val="3000"/>
              <a:buNone/>
              <a:defRPr sz="3000">
                <a:solidFill>
                  <a:schemeClr val="accent3"/>
                </a:solidFill>
              </a:defRPr>
            </a:lvl8pPr>
            <a:lvl9pPr lvl="8" rtl="0">
              <a:spcBef>
                <a:spcPts val="0"/>
              </a:spcBef>
              <a:spcAft>
                <a:spcPts val="0"/>
              </a:spcAft>
              <a:buClr>
                <a:schemeClr val="accent3"/>
              </a:buClr>
              <a:buSzPts val="3000"/>
              <a:buNone/>
              <a:defRPr sz="3000">
                <a:solidFill>
                  <a:schemeClr val="accent3"/>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40"/>
        <p:cNvGrpSpPr/>
        <p:nvPr/>
      </p:nvGrpSpPr>
      <p:grpSpPr>
        <a:xfrm>
          <a:off x="0" y="0"/>
          <a:ext cx="0" cy="0"/>
          <a:chOff x="0" y="0"/>
          <a:chExt cx="0" cy="0"/>
        </a:xfrm>
      </p:grpSpPr>
      <p:sp>
        <p:nvSpPr>
          <p:cNvPr id="41" name="Google Shape;41;p5"/>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2" name="Google Shape;42;p5"/>
          <p:cNvSpPr txBox="1">
            <a:spLocks noGrp="1"/>
          </p:cNvSpPr>
          <p:nvPr>
            <p:ph type="body" idx="1"/>
          </p:nvPr>
        </p:nvSpPr>
        <p:spPr>
          <a:xfrm>
            <a:off x="786150" y="1261700"/>
            <a:ext cx="7571700" cy="35736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sz="2400"/>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sz="2400"/>
            </a:lvl4pPr>
            <a:lvl5pPr marL="2286000" lvl="4" indent="-381000">
              <a:spcBef>
                <a:spcPts val="0"/>
              </a:spcBef>
              <a:spcAft>
                <a:spcPts val="0"/>
              </a:spcAft>
              <a:buSzPts val="2400"/>
              <a:buChar char="○"/>
              <a:defRPr sz="2400"/>
            </a:lvl5pPr>
            <a:lvl6pPr marL="2743200" lvl="5" indent="-381000">
              <a:spcBef>
                <a:spcPts val="0"/>
              </a:spcBef>
              <a:spcAft>
                <a:spcPts val="0"/>
              </a:spcAft>
              <a:buSzPts val="2400"/>
              <a:buChar char="■"/>
              <a:defRPr sz="2400"/>
            </a:lvl6pPr>
            <a:lvl7pPr marL="3200400" lvl="6" indent="-381000">
              <a:spcBef>
                <a:spcPts val="0"/>
              </a:spcBef>
              <a:spcAft>
                <a:spcPts val="0"/>
              </a:spcAft>
              <a:buSzPts val="2400"/>
              <a:buChar char="●"/>
              <a:defRPr sz="2400"/>
            </a:lvl7pPr>
            <a:lvl8pPr marL="3657600" lvl="7" indent="-381000">
              <a:spcBef>
                <a:spcPts val="0"/>
              </a:spcBef>
              <a:spcAft>
                <a:spcPts val="0"/>
              </a:spcAft>
              <a:buSzPts val="2400"/>
              <a:buChar char="○"/>
              <a:defRPr sz="2400"/>
            </a:lvl8pPr>
            <a:lvl9pPr marL="4114800" lvl="8" indent="-381000">
              <a:spcBef>
                <a:spcPts val="0"/>
              </a:spcBef>
              <a:spcAft>
                <a:spcPts val="0"/>
              </a:spcAft>
              <a:buSzPts val="2400"/>
              <a:buChar char="■"/>
              <a:defRPr sz="2400"/>
            </a:lvl9pPr>
          </a:lstStyle>
          <a:p>
            <a:endParaRPr/>
          </a:p>
        </p:txBody>
      </p:sp>
      <p:sp>
        <p:nvSpPr>
          <p:cNvPr id="43" name="Google Shape;43;p5"/>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5">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86150" y="308120"/>
            <a:ext cx="7571700" cy="7026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1pPr>
            <a:lvl2pPr lvl="1">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2pPr>
            <a:lvl3pPr lvl="2">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3pPr>
            <a:lvl4pPr lvl="3">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4pPr>
            <a:lvl5pPr lvl="4">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5pPr>
            <a:lvl6pPr lvl="5">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6pPr>
            <a:lvl7pPr lvl="6">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7pPr>
            <a:lvl8pPr lvl="7">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8pPr>
            <a:lvl9pPr lvl="8">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786150" y="1261700"/>
            <a:ext cx="7571700" cy="35736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chemeClr val="accent4"/>
              </a:buClr>
              <a:buSzPts val="3000"/>
              <a:buFont typeface="Source Sans Pro"/>
              <a:buChar char="◎"/>
              <a:defRPr sz="3000">
                <a:solidFill>
                  <a:schemeClr val="dk1"/>
                </a:solidFill>
                <a:latin typeface="Source Sans Pro"/>
                <a:ea typeface="Source Sans Pro"/>
                <a:cs typeface="Source Sans Pro"/>
                <a:sym typeface="Source Sans Pro"/>
              </a:defRPr>
            </a:lvl1pPr>
            <a:lvl2pPr marL="914400" lvl="1"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2pPr>
            <a:lvl3pPr marL="1371600" lvl="2"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3pPr>
            <a:lvl4pPr marL="1828800" lvl="3"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marL="2286000" lvl="4"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marL="2743200" lvl="5"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marL="3200400" lvl="6"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marL="3657600" lvl="7"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marL="4114800" lvl="8"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a:endParaRPr/>
          </a:p>
        </p:txBody>
      </p:sp>
      <p:sp>
        <p:nvSpPr>
          <p:cNvPr id="8" name="Google Shape;8;p1"/>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lvl1pPr lvl="0" algn="r">
              <a:buNone/>
              <a:defRPr sz="1300" b="1">
                <a:solidFill>
                  <a:schemeClr val="accent1"/>
                </a:solidFill>
                <a:latin typeface="Source Sans Pro"/>
                <a:ea typeface="Source Sans Pro"/>
                <a:cs typeface="Source Sans Pro"/>
                <a:sym typeface="Source Sans Pro"/>
              </a:defRPr>
            </a:lvl1pPr>
            <a:lvl2pPr lvl="1" algn="r">
              <a:buNone/>
              <a:defRPr sz="1300" b="1">
                <a:solidFill>
                  <a:schemeClr val="accent1"/>
                </a:solidFill>
                <a:latin typeface="Source Sans Pro"/>
                <a:ea typeface="Source Sans Pro"/>
                <a:cs typeface="Source Sans Pro"/>
                <a:sym typeface="Source Sans Pro"/>
              </a:defRPr>
            </a:lvl2pPr>
            <a:lvl3pPr lvl="2" algn="r">
              <a:buNone/>
              <a:defRPr sz="1300" b="1">
                <a:solidFill>
                  <a:schemeClr val="accent1"/>
                </a:solidFill>
                <a:latin typeface="Source Sans Pro"/>
                <a:ea typeface="Source Sans Pro"/>
                <a:cs typeface="Source Sans Pro"/>
                <a:sym typeface="Source Sans Pro"/>
              </a:defRPr>
            </a:lvl3pPr>
            <a:lvl4pPr lvl="3" algn="r">
              <a:buNone/>
              <a:defRPr sz="1300" b="1">
                <a:solidFill>
                  <a:schemeClr val="accent1"/>
                </a:solidFill>
                <a:latin typeface="Source Sans Pro"/>
                <a:ea typeface="Source Sans Pro"/>
                <a:cs typeface="Source Sans Pro"/>
                <a:sym typeface="Source Sans Pro"/>
              </a:defRPr>
            </a:lvl4pPr>
            <a:lvl5pPr lvl="4" algn="r">
              <a:buNone/>
              <a:defRPr sz="1300" b="1">
                <a:solidFill>
                  <a:schemeClr val="accent1"/>
                </a:solidFill>
                <a:latin typeface="Source Sans Pro"/>
                <a:ea typeface="Source Sans Pro"/>
                <a:cs typeface="Source Sans Pro"/>
                <a:sym typeface="Source Sans Pro"/>
              </a:defRPr>
            </a:lvl5pPr>
            <a:lvl6pPr lvl="5" algn="r">
              <a:buNone/>
              <a:defRPr sz="1300" b="1">
                <a:solidFill>
                  <a:schemeClr val="accent1"/>
                </a:solidFill>
                <a:latin typeface="Source Sans Pro"/>
                <a:ea typeface="Source Sans Pro"/>
                <a:cs typeface="Source Sans Pro"/>
                <a:sym typeface="Source Sans Pro"/>
              </a:defRPr>
            </a:lvl6pPr>
            <a:lvl7pPr lvl="6" algn="r">
              <a:buNone/>
              <a:defRPr sz="1300" b="1">
                <a:solidFill>
                  <a:schemeClr val="accent1"/>
                </a:solidFill>
                <a:latin typeface="Source Sans Pro"/>
                <a:ea typeface="Source Sans Pro"/>
                <a:cs typeface="Source Sans Pro"/>
                <a:sym typeface="Source Sans Pro"/>
              </a:defRPr>
            </a:lvl7pPr>
            <a:lvl8pPr lvl="7" algn="r">
              <a:buNone/>
              <a:defRPr sz="1300" b="1">
                <a:solidFill>
                  <a:schemeClr val="accent1"/>
                </a:solidFill>
                <a:latin typeface="Source Sans Pro"/>
                <a:ea typeface="Source Sans Pro"/>
                <a:cs typeface="Source Sans Pro"/>
                <a:sym typeface="Source Sans Pro"/>
              </a:defRPr>
            </a:lvl8pPr>
            <a:lvl9pPr lvl="8" algn="r">
              <a:buNone/>
              <a:defRPr sz="1300" b="1">
                <a:solidFill>
                  <a:schemeClr val="accent1"/>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t>‹#›</a:t>
            </a:fld>
            <a:endParaRPr>
              <a:latin typeface="Roboto Slab"/>
              <a:ea typeface="Roboto Slab"/>
              <a:cs typeface="Roboto Slab"/>
              <a:sym typeface="Roboto Slab"/>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hyperlink" Target="http://www.slidescarnival.com/" TargetMode="External"/><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hyperlink" Target="http://unsplash.com/"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2"/>
          <p:cNvSpPr txBox="1">
            <a:spLocks noGrp="1"/>
          </p:cNvSpPr>
          <p:nvPr>
            <p:ph type="ctrTitle"/>
          </p:nvPr>
        </p:nvSpPr>
        <p:spPr>
          <a:xfrm>
            <a:off x="1700185" y="1991850"/>
            <a:ext cx="5807400" cy="115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PPG-DaLiA Dataset Analysis</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Prediction</a:t>
            </a:r>
            <a:endParaRPr dirty="0"/>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sp>
        <p:nvSpPr>
          <p:cNvPr id="10" name="Google Shape;134;p19">
            <a:extLst>
              <a:ext uri="{FF2B5EF4-FFF2-40B4-BE49-F238E27FC236}">
                <a16:creationId xmlns:a16="http://schemas.microsoft.com/office/drawing/2014/main" id="{AF39B41D-BFE4-41BE-9DE5-0F7BB725EDD9}"/>
              </a:ext>
            </a:extLst>
          </p:cNvPr>
          <p:cNvSpPr txBox="1">
            <a:spLocks/>
          </p:cNvSpPr>
          <p:nvPr/>
        </p:nvSpPr>
        <p:spPr>
          <a:xfrm>
            <a:off x="786149" y="1010720"/>
            <a:ext cx="1949617" cy="89939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sz="1800" b="1" dirty="0">
                <a:latin typeface="Source Sans Pro" panose="020B0503030403020204" pitchFamily="34" charset="0"/>
                <a:ea typeface="Source Sans Pro" panose="020B0503030403020204" pitchFamily="34" charset="0"/>
              </a:rPr>
              <a:t>Decision Tree</a:t>
            </a:r>
          </a:p>
          <a:p>
            <a:pPr>
              <a:spcBef>
                <a:spcPts val="600"/>
              </a:spcBef>
            </a:pPr>
            <a:r>
              <a:rPr lang="en-US" sz="1800" dirty="0">
                <a:latin typeface="Source Sans Pro" panose="020B0503030403020204" pitchFamily="34" charset="0"/>
                <a:ea typeface="Source Sans Pro" panose="020B0503030403020204" pitchFamily="34" charset="0"/>
              </a:rPr>
              <a:t>Score : 0.975</a:t>
            </a:r>
          </a:p>
        </p:txBody>
      </p:sp>
      <p:pic>
        <p:nvPicPr>
          <p:cNvPr id="4" name="Picture 3">
            <a:extLst>
              <a:ext uri="{FF2B5EF4-FFF2-40B4-BE49-F238E27FC236}">
                <a16:creationId xmlns:a16="http://schemas.microsoft.com/office/drawing/2014/main" id="{4A07FD3E-08A8-4654-BCB3-9E3C3B10D2F8}"/>
              </a:ext>
            </a:extLst>
          </p:cNvPr>
          <p:cNvPicPr>
            <a:picLocks noChangeAspect="1"/>
          </p:cNvPicPr>
          <p:nvPr/>
        </p:nvPicPr>
        <p:blipFill>
          <a:blip r:embed="rId3"/>
          <a:stretch>
            <a:fillRect/>
          </a:stretch>
        </p:blipFill>
        <p:spPr>
          <a:xfrm>
            <a:off x="5058850" y="1689234"/>
            <a:ext cx="3074107" cy="2559785"/>
          </a:xfrm>
          <a:prstGeom prst="rect">
            <a:avLst/>
          </a:prstGeom>
        </p:spPr>
      </p:pic>
      <p:pic>
        <p:nvPicPr>
          <p:cNvPr id="5" name="Picture 4">
            <a:extLst>
              <a:ext uri="{FF2B5EF4-FFF2-40B4-BE49-F238E27FC236}">
                <a16:creationId xmlns:a16="http://schemas.microsoft.com/office/drawing/2014/main" id="{CFEE8305-0A84-4327-9287-06506BE797B7}"/>
              </a:ext>
            </a:extLst>
          </p:cNvPr>
          <p:cNvPicPr>
            <a:picLocks noChangeAspect="1"/>
          </p:cNvPicPr>
          <p:nvPr/>
        </p:nvPicPr>
        <p:blipFill>
          <a:blip r:embed="rId4"/>
          <a:stretch>
            <a:fillRect/>
          </a:stretch>
        </p:blipFill>
        <p:spPr>
          <a:xfrm>
            <a:off x="938365" y="1910110"/>
            <a:ext cx="3633635" cy="2118035"/>
          </a:xfrm>
          <a:prstGeom prst="rect">
            <a:avLst/>
          </a:prstGeom>
        </p:spPr>
      </p:pic>
      <p:sp>
        <p:nvSpPr>
          <p:cNvPr id="11" name="Google Shape;134;p19">
            <a:extLst>
              <a:ext uri="{FF2B5EF4-FFF2-40B4-BE49-F238E27FC236}">
                <a16:creationId xmlns:a16="http://schemas.microsoft.com/office/drawing/2014/main" id="{A1BA9BD7-BC27-4BB6-BFFC-DAC0DB0BCF5F}"/>
              </a:ext>
            </a:extLst>
          </p:cNvPr>
          <p:cNvSpPr txBox="1">
            <a:spLocks/>
          </p:cNvSpPr>
          <p:nvPr/>
        </p:nvSpPr>
        <p:spPr>
          <a:xfrm>
            <a:off x="1703343" y="3921561"/>
            <a:ext cx="2064845" cy="578975"/>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sz="1600" b="1" dirty="0">
                <a:latin typeface="Source Sans Pro" panose="020B0503030403020204" pitchFamily="34" charset="0"/>
                <a:ea typeface="Source Sans Pro" panose="020B0503030403020204" pitchFamily="34" charset="0"/>
              </a:rPr>
              <a:t>Feature importance</a:t>
            </a:r>
          </a:p>
        </p:txBody>
      </p:sp>
    </p:spTree>
    <p:extLst>
      <p:ext uri="{BB962C8B-B14F-4D97-AF65-F5344CB8AC3E}">
        <p14:creationId xmlns:p14="http://schemas.microsoft.com/office/powerpoint/2010/main" val="335422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Prediction</a:t>
            </a:r>
            <a:endParaRPr dirty="0"/>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sp>
        <p:nvSpPr>
          <p:cNvPr id="10" name="Google Shape;134;p19">
            <a:extLst>
              <a:ext uri="{FF2B5EF4-FFF2-40B4-BE49-F238E27FC236}">
                <a16:creationId xmlns:a16="http://schemas.microsoft.com/office/drawing/2014/main" id="{AF39B41D-BFE4-41BE-9DE5-0F7BB725EDD9}"/>
              </a:ext>
            </a:extLst>
          </p:cNvPr>
          <p:cNvSpPr txBox="1">
            <a:spLocks/>
          </p:cNvSpPr>
          <p:nvPr/>
        </p:nvSpPr>
        <p:spPr>
          <a:xfrm>
            <a:off x="786149" y="1010720"/>
            <a:ext cx="1949617" cy="89939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sz="1800" b="1" dirty="0">
                <a:latin typeface="Source Sans Pro" panose="020B0503030403020204" pitchFamily="34" charset="0"/>
                <a:ea typeface="Source Sans Pro" panose="020B0503030403020204" pitchFamily="34" charset="0"/>
              </a:rPr>
              <a:t>Random Forest</a:t>
            </a:r>
          </a:p>
          <a:p>
            <a:pPr>
              <a:spcBef>
                <a:spcPts val="600"/>
              </a:spcBef>
            </a:pPr>
            <a:r>
              <a:rPr lang="en-US" sz="1800" dirty="0">
                <a:latin typeface="Source Sans Pro" panose="020B0503030403020204" pitchFamily="34" charset="0"/>
                <a:ea typeface="Source Sans Pro" panose="020B0503030403020204" pitchFamily="34" charset="0"/>
              </a:rPr>
              <a:t>Score : 0.978</a:t>
            </a:r>
          </a:p>
        </p:txBody>
      </p:sp>
      <p:sp>
        <p:nvSpPr>
          <p:cNvPr id="11" name="Google Shape;134;p19">
            <a:extLst>
              <a:ext uri="{FF2B5EF4-FFF2-40B4-BE49-F238E27FC236}">
                <a16:creationId xmlns:a16="http://schemas.microsoft.com/office/drawing/2014/main" id="{A1BA9BD7-BC27-4BB6-BFFC-DAC0DB0BCF5F}"/>
              </a:ext>
            </a:extLst>
          </p:cNvPr>
          <p:cNvSpPr txBox="1">
            <a:spLocks/>
          </p:cNvSpPr>
          <p:nvPr/>
        </p:nvSpPr>
        <p:spPr>
          <a:xfrm>
            <a:off x="1703343" y="3921561"/>
            <a:ext cx="2064845" cy="578975"/>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sz="1600" b="1" dirty="0">
                <a:latin typeface="Source Sans Pro" panose="020B0503030403020204" pitchFamily="34" charset="0"/>
                <a:ea typeface="Source Sans Pro" panose="020B0503030403020204" pitchFamily="34" charset="0"/>
              </a:rPr>
              <a:t>Feature importance</a:t>
            </a:r>
          </a:p>
        </p:txBody>
      </p:sp>
      <p:pic>
        <p:nvPicPr>
          <p:cNvPr id="2" name="Picture 1">
            <a:extLst>
              <a:ext uri="{FF2B5EF4-FFF2-40B4-BE49-F238E27FC236}">
                <a16:creationId xmlns:a16="http://schemas.microsoft.com/office/drawing/2014/main" id="{C9C0F993-7E5D-4686-B4ED-F04E96C8BC65}"/>
              </a:ext>
            </a:extLst>
          </p:cNvPr>
          <p:cNvPicPr>
            <a:picLocks noChangeAspect="1"/>
          </p:cNvPicPr>
          <p:nvPr/>
        </p:nvPicPr>
        <p:blipFill>
          <a:blip r:embed="rId3"/>
          <a:stretch>
            <a:fillRect/>
          </a:stretch>
        </p:blipFill>
        <p:spPr>
          <a:xfrm>
            <a:off x="5069986" y="1688967"/>
            <a:ext cx="3091046" cy="2560320"/>
          </a:xfrm>
          <a:prstGeom prst="rect">
            <a:avLst/>
          </a:prstGeom>
        </p:spPr>
      </p:pic>
      <p:pic>
        <p:nvPicPr>
          <p:cNvPr id="6" name="Picture 5">
            <a:extLst>
              <a:ext uri="{FF2B5EF4-FFF2-40B4-BE49-F238E27FC236}">
                <a16:creationId xmlns:a16="http://schemas.microsoft.com/office/drawing/2014/main" id="{2944C0B1-0FB0-4E3B-992B-6BE2B7E174E1}"/>
              </a:ext>
            </a:extLst>
          </p:cNvPr>
          <p:cNvPicPr>
            <a:picLocks noChangeAspect="1"/>
          </p:cNvPicPr>
          <p:nvPr/>
        </p:nvPicPr>
        <p:blipFill>
          <a:blip r:embed="rId4"/>
          <a:stretch>
            <a:fillRect/>
          </a:stretch>
        </p:blipFill>
        <p:spPr>
          <a:xfrm>
            <a:off x="786148" y="1896011"/>
            <a:ext cx="3740769" cy="2146232"/>
          </a:xfrm>
          <a:prstGeom prst="rect">
            <a:avLst/>
          </a:prstGeom>
        </p:spPr>
      </p:pic>
    </p:spTree>
    <p:extLst>
      <p:ext uri="{BB962C8B-B14F-4D97-AF65-F5344CB8AC3E}">
        <p14:creationId xmlns:p14="http://schemas.microsoft.com/office/powerpoint/2010/main" val="37288439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546025" y="1754794"/>
            <a:ext cx="58326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dirty="0">
                <a:solidFill>
                  <a:schemeClr val="accent4"/>
                </a:solidFill>
              </a:rPr>
              <a:t>3.</a:t>
            </a:r>
            <a:endParaRPr sz="6000" dirty="0">
              <a:solidFill>
                <a:schemeClr val="accent4"/>
              </a:solidFill>
            </a:endParaRPr>
          </a:p>
          <a:p>
            <a:pPr marL="0" lvl="0" indent="0" algn="l" rtl="0">
              <a:spcBef>
                <a:spcPts val="0"/>
              </a:spcBef>
              <a:spcAft>
                <a:spcPts val="0"/>
              </a:spcAft>
              <a:buNone/>
            </a:pPr>
            <a:r>
              <a:rPr lang="en" dirty="0"/>
              <a:t>Study on all patient</a:t>
            </a:r>
            <a:r>
              <a:rPr lang="en-US" dirty="0"/>
              <a:t>s</a:t>
            </a:r>
            <a:endParaRPr dirty="0"/>
          </a:p>
        </p:txBody>
      </p:sp>
      <p:sp>
        <p:nvSpPr>
          <p:cNvPr id="98" name="Google Shape;98;p15"/>
          <p:cNvSpPr txBox="1">
            <a:spLocks noGrp="1"/>
          </p:cNvSpPr>
          <p:nvPr>
            <p:ph type="subTitle" idx="1"/>
          </p:nvPr>
        </p:nvSpPr>
        <p:spPr>
          <a:xfrm>
            <a:off x="1546025" y="3011511"/>
            <a:ext cx="5832600" cy="7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Pre-processing, Visualization &amp; Prediction</a:t>
            </a:r>
            <a:endParaRPr dirty="0"/>
          </a:p>
        </p:txBody>
      </p:sp>
      <p:sp>
        <p:nvSpPr>
          <p:cNvPr id="99" name="Google Shape;99;p15"/>
          <p:cNvSpPr txBox="1">
            <a:spLocks noGrp="1"/>
          </p:cNvSpPr>
          <p:nvPr>
            <p:ph type="sldNum" idx="4294967295"/>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spTree>
    <p:extLst>
      <p:ext uri="{BB962C8B-B14F-4D97-AF65-F5344CB8AC3E}">
        <p14:creationId xmlns:p14="http://schemas.microsoft.com/office/powerpoint/2010/main" val="1813044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Pre-processing</a:t>
            </a:r>
            <a:endParaRPr dirty="0"/>
          </a:p>
        </p:txBody>
      </p:sp>
      <p:sp>
        <p:nvSpPr>
          <p:cNvPr id="111" name="Google Shape;111;p17"/>
          <p:cNvSpPr txBox="1">
            <a:spLocks noGrp="1"/>
          </p:cNvSpPr>
          <p:nvPr>
            <p:ph type="body" idx="1"/>
          </p:nvPr>
        </p:nvSpPr>
        <p:spPr>
          <a:xfrm>
            <a:off x="518521" y="1499593"/>
            <a:ext cx="7571700" cy="3573600"/>
          </a:xfrm>
          <a:prstGeom prst="rect">
            <a:avLst/>
          </a:prstGeom>
        </p:spPr>
        <p:txBody>
          <a:bodyPr spcFirstLastPara="1" wrap="square" lIns="91425" tIns="91425" rIns="91425" bIns="91425" anchor="t" anchorCtr="0">
            <a:noAutofit/>
          </a:bodyPr>
          <a:lstStyle/>
          <a:p>
            <a:pPr lvl="0" algn="l" rtl="0">
              <a:spcBef>
                <a:spcPts val="600"/>
              </a:spcBef>
              <a:spcAft>
                <a:spcPts val="0"/>
              </a:spcAft>
              <a:buSzPts val="2400"/>
              <a:buFont typeface="Courier New" panose="02070309020205020404" pitchFamily="49" charset="0"/>
              <a:buChar char="o"/>
            </a:pPr>
            <a:r>
              <a:rPr lang="en-US" dirty="0"/>
              <a:t>The same steps of preprocessing will be done for each of the subjects. We will then aggregate the data of all subjects into one </a:t>
            </a:r>
            <a:r>
              <a:rPr lang="en-US" dirty="0" err="1"/>
              <a:t>dataframe</a:t>
            </a:r>
            <a:r>
              <a:rPr lang="en-US" dirty="0"/>
              <a:t>.</a:t>
            </a:r>
          </a:p>
          <a:p>
            <a:pPr marL="76200" lvl="0" indent="0" algn="l" rtl="0">
              <a:spcBef>
                <a:spcPts val="600"/>
              </a:spcBef>
              <a:spcAft>
                <a:spcPts val="0"/>
              </a:spcAft>
              <a:buSzPts val="2400"/>
              <a:buNone/>
            </a:pPr>
            <a:endParaRPr lang="en-US" dirty="0"/>
          </a:p>
          <a:p>
            <a:pPr marL="0" lvl="0" indent="0" algn="l" rtl="0">
              <a:spcBef>
                <a:spcPts val="600"/>
              </a:spcBef>
              <a:spcAft>
                <a:spcPts val="0"/>
              </a:spcAft>
              <a:buNone/>
            </a:pPr>
            <a:endParaRPr lang="en-US" dirty="0"/>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a:p>
        </p:txBody>
      </p:sp>
    </p:spTree>
    <p:extLst>
      <p:ext uri="{BB962C8B-B14F-4D97-AF65-F5344CB8AC3E}">
        <p14:creationId xmlns:p14="http://schemas.microsoft.com/office/powerpoint/2010/main" val="42251641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Visualization</a:t>
            </a:r>
            <a:endParaRPr dirty="0"/>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a:p>
        </p:txBody>
      </p:sp>
      <p:pic>
        <p:nvPicPr>
          <p:cNvPr id="5" name="Picture 4">
            <a:extLst>
              <a:ext uri="{FF2B5EF4-FFF2-40B4-BE49-F238E27FC236}">
                <a16:creationId xmlns:a16="http://schemas.microsoft.com/office/drawing/2014/main" id="{2153A6B6-991D-4557-ABF2-A41C6C169394}"/>
              </a:ext>
            </a:extLst>
          </p:cNvPr>
          <p:cNvPicPr>
            <a:picLocks noChangeAspect="1"/>
          </p:cNvPicPr>
          <p:nvPr/>
        </p:nvPicPr>
        <p:blipFill>
          <a:blip r:embed="rId3"/>
          <a:stretch>
            <a:fillRect/>
          </a:stretch>
        </p:blipFill>
        <p:spPr>
          <a:xfrm>
            <a:off x="104078" y="1549771"/>
            <a:ext cx="2981093" cy="2337288"/>
          </a:xfrm>
          <a:prstGeom prst="rect">
            <a:avLst/>
          </a:prstGeom>
        </p:spPr>
      </p:pic>
      <p:pic>
        <p:nvPicPr>
          <p:cNvPr id="7" name="Picture 6">
            <a:extLst>
              <a:ext uri="{FF2B5EF4-FFF2-40B4-BE49-F238E27FC236}">
                <a16:creationId xmlns:a16="http://schemas.microsoft.com/office/drawing/2014/main" id="{00F02C7D-1A37-479C-9441-BBFD1C70F64A}"/>
              </a:ext>
            </a:extLst>
          </p:cNvPr>
          <p:cNvPicPr>
            <a:picLocks noChangeAspect="1"/>
          </p:cNvPicPr>
          <p:nvPr/>
        </p:nvPicPr>
        <p:blipFill>
          <a:blip r:embed="rId4"/>
          <a:stretch>
            <a:fillRect/>
          </a:stretch>
        </p:blipFill>
        <p:spPr>
          <a:xfrm>
            <a:off x="2891979" y="1549771"/>
            <a:ext cx="2815374" cy="2319378"/>
          </a:xfrm>
          <a:prstGeom prst="rect">
            <a:avLst/>
          </a:prstGeom>
        </p:spPr>
      </p:pic>
      <p:pic>
        <p:nvPicPr>
          <p:cNvPr id="8" name="Picture 7">
            <a:extLst>
              <a:ext uri="{FF2B5EF4-FFF2-40B4-BE49-F238E27FC236}">
                <a16:creationId xmlns:a16="http://schemas.microsoft.com/office/drawing/2014/main" id="{C5C1761D-76F4-4DB5-A5D9-864668C7CDEC}"/>
              </a:ext>
            </a:extLst>
          </p:cNvPr>
          <p:cNvPicPr>
            <a:picLocks noChangeAspect="1"/>
          </p:cNvPicPr>
          <p:nvPr/>
        </p:nvPicPr>
        <p:blipFill>
          <a:blip r:embed="rId5"/>
          <a:stretch>
            <a:fillRect/>
          </a:stretch>
        </p:blipFill>
        <p:spPr>
          <a:xfrm>
            <a:off x="5850673" y="1549771"/>
            <a:ext cx="2919452" cy="2366490"/>
          </a:xfrm>
          <a:prstGeom prst="rect">
            <a:avLst/>
          </a:prstGeom>
        </p:spPr>
      </p:pic>
      <p:sp>
        <p:nvSpPr>
          <p:cNvPr id="12" name="Google Shape;134;p19">
            <a:extLst>
              <a:ext uri="{FF2B5EF4-FFF2-40B4-BE49-F238E27FC236}">
                <a16:creationId xmlns:a16="http://schemas.microsoft.com/office/drawing/2014/main" id="{0FA68877-EFCB-4D2B-BF14-CA2B4B7DC6EF}"/>
              </a:ext>
            </a:extLst>
          </p:cNvPr>
          <p:cNvSpPr txBox="1">
            <a:spLocks/>
          </p:cNvSpPr>
          <p:nvPr/>
        </p:nvSpPr>
        <p:spPr>
          <a:xfrm>
            <a:off x="786150" y="877485"/>
            <a:ext cx="6988950" cy="757912"/>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sz="1600" i="1" dirty="0">
                <a:latin typeface="Source Sans Pro" panose="020B0503030403020204" pitchFamily="34" charset="0"/>
                <a:ea typeface="Source Sans Pro" panose="020B0503030403020204" pitchFamily="34" charset="0"/>
              </a:rPr>
              <a:t>Plotting the attributes of the subjects.</a:t>
            </a:r>
          </a:p>
        </p:txBody>
      </p:sp>
    </p:spTree>
    <p:extLst>
      <p:ext uri="{BB962C8B-B14F-4D97-AF65-F5344CB8AC3E}">
        <p14:creationId xmlns:p14="http://schemas.microsoft.com/office/powerpoint/2010/main" val="714067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Prediction</a:t>
            </a:r>
            <a:endParaRPr dirty="0"/>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a:t>
            </a:fld>
            <a:endParaRPr/>
          </a:p>
        </p:txBody>
      </p:sp>
      <p:sp>
        <p:nvSpPr>
          <p:cNvPr id="10" name="Google Shape;134;p19">
            <a:extLst>
              <a:ext uri="{FF2B5EF4-FFF2-40B4-BE49-F238E27FC236}">
                <a16:creationId xmlns:a16="http://schemas.microsoft.com/office/drawing/2014/main" id="{AF39B41D-BFE4-41BE-9DE5-0F7BB725EDD9}"/>
              </a:ext>
            </a:extLst>
          </p:cNvPr>
          <p:cNvSpPr txBox="1">
            <a:spLocks/>
          </p:cNvSpPr>
          <p:nvPr/>
        </p:nvSpPr>
        <p:spPr>
          <a:xfrm>
            <a:off x="786149" y="1010720"/>
            <a:ext cx="1949617" cy="89939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sz="1800" b="1" dirty="0">
                <a:latin typeface="Source Sans Pro" panose="020B0503030403020204" pitchFamily="34" charset="0"/>
                <a:ea typeface="Source Sans Pro" panose="020B0503030403020204" pitchFamily="34" charset="0"/>
              </a:rPr>
              <a:t>Decision Tree</a:t>
            </a:r>
          </a:p>
          <a:p>
            <a:pPr>
              <a:spcBef>
                <a:spcPts val="600"/>
              </a:spcBef>
            </a:pPr>
            <a:r>
              <a:rPr lang="en-US" sz="1800" dirty="0">
                <a:latin typeface="Source Sans Pro" panose="020B0503030403020204" pitchFamily="34" charset="0"/>
                <a:ea typeface="Source Sans Pro" panose="020B0503030403020204" pitchFamily="34" charset="0"/>
              </a:rPr>
              <a:t>Score : 0.94</a:t>
            </a:r>
          </a:p>
        </p:txBody>
      </p:sp>
      <p:sp>
        <p:nvSpPr>
          <p:cNvPr id="11" name="Google Shape;134;p19">
            <a:extLst>
              <a:ext uri="{FF2B5EF4-FFF2-40B4-BE49-F238E27FC236}">
                <a16:creationId xmlns:a16="http://schemas.microsoft.com/office/drawing/2014/main" id="{A1BA9BD7-BC27-4BB6-BFFC-DAC0DB0BCF5F}"/>
              </a:ext>
            </a:extLst>
          </p:cNvPr>
          <p:cNvSpPr txBox="1">
            <a:spLocks/>
          </p:cNvSpPr>
          <p:nvPr/>
        </p:nvSpPr>
        <p:spPr>
          <a:xfrm>
            <a:off x="1703343" y="3921561"/>
            <a:ext cx="2064845" cy="578975"/>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sz="1600" b="1" dirty="0">
                <a:latin typeface="Source Sans Pro" panose="020B0503030403020204" pitchFamily="34" charset="0"/>
                <a:ea typeface="Source Sans Pro" panose="020B0503030403020204" pitchFamily="34" charset="0"/>
              </a:rPr>
              <a:t>Feature importance</a:t>
            </a:r>
          </a:p>
        </p:txBody>
      </p:sp>
      <p:pic>
        <p:nvPicPr>
          <p:cNvPr id="2" name="Picture 1">
            <a:extLst>
              <a:ext uri="{FF2B5EF4-FFF2-40B4-BE49-F238E27FC236}">
                <a16:creationId xmlns:a16="http://schemas.microsoft.com/office/drawing/2014/main" id="{4E8430BD-93D3-49B6-966B-7ECECE3DEEC4}"/>
              </a:ext>
            </a:extLst>
          </p:cNvPr>
          <p:cNvPicPr>
            <a:picLocks noChangeAspect="1"/>
          </p:cNvPicPr>
          <p:nvPr/>
        </p:nvPicPr>
        <p:blipFill>
          <a:blip r:embed="rId3"/>
          <a:stretch>
            <a:fillRect/>
          </a:stretch>
        </p:blipFill>
        <p:spPr>
          <a:xfrm>
            <a:off x="5060243" y="1653564"/>
            <a:ext cx="3145392" cy="2631126"/>
          </a:xfrm>
          <a:prstGeom prst="rect">
            <a:avLst/>
          </a:prstGeom>
        </p:spPr>
      </p:pic>
      <p:pic>
        <p:nvPicPr>
          <p:cNvPr id="3" name="Picture 2">
            <a:extLst>
              <a:ext uri="{FF2B5EF4-FFF2-40B4-BE49-F238E27FC236}">
                <a16:creationId xmlns:a16="http://schemas.microsoft.com/office/drawing/2014/main" id="{35D1B3E3-02D9-4EFD-95B0-570DD32EE639}"/>
              </a:ext>
            </a:extLst>
          </p:cNvPr>
          <p:cNvPicPr>
            <a:picLocks noChangeAspect="1"/>
          </p:cNvPicPr>
          <p:nvPr/>
        </p:nvPicPr>
        <p:blipFill>
          <a:blip r:embed="rId4"/>
          <a:stretch>
            <a:fillRect/>
          </a:stretch>
        </p:blipFill>
        <p:spPr>
          <a:xfrm>
            <a:off x="938365" y="1910110"/>
            <a:ext cx="3587965" cy="2118035"/>
          </a:xfrm>
          <a:prstGeom prst="rect">
            <a:avLst/>
          </a:prstGeom>
        </p:spPr>
      </p:pic>
    </p:spTree>
    <p:extLst>
      <p:ext uri="{BB962C8B-B14F-4D97-AF65-F5344CB8AC3E}">
        <p14:creationId xmlns:p14="http://schemas.microsoft.com/office/powerpoint/2010/main" val="1401004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Prediction</a:t>
            </a:r>
            <a:endParaRPr dirty="0"/>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a:t>
            </a:fld>
            <a:endParaRPr/>
          </a:p>
        </p:txBody>
      </p:sp>
      <p:sp>
        <p:nvSpPr>
          <p:cNvPr id="10" name="Google Shape;134;p19">
            <a:extLst>
              <a:ext uri="{FF2B5EF4-FFF2-40B4-BE49-F238E27FC236}">
                <a16:creationId xmlns:a16="http://schemas.microsoft.com/office/drawing/2014/main" id="{AF39B41D-BFE4-41BE-9DE5-0F7BB725EDD9}"/>
              </a:ext>
            </a:extLst>
          </p:cNvPr>
          <p:cNvSpPr txBox="1">
            <a:spLocks/>
          </p:cNvSpPr>
          <p:nvPr/>
        </p:nvSpPr>
        <p:spPr>
          <a:xfrm>
            <a:off x="786149" y="1010720"/>
            <a:ext cx="1949617" cy="89939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sz="1800" b="1" dirty="0">
                <a:latin typeface="Source Sans Pro" panose="020B0503030403020204" pitchFamily="34" charset="0"/>
                <a:ea typeface="Source Sans Pro" panose="020B0503030403020204" pitchFamily="34" charset="0"/>
              </a:rPr>
              <a:t>Random Forest</a:t>
            </a:r>
          </a:p>
          <a:p>
            <a:pPr>
              <a:spcBef>
                <a:spcPts val="600"/>
              </a:spcBef>
            </a:pPr>
            <a:r>
              <a:rPr lang="en-US" sz="1800" dirty="0">
                <a:latin typeface="Source Sans Pro" panose="020B0503030403020204" pitchFamily="34" charset="0"/>
                <a:ea typeface="Source Sans Pro" panose="020B0503030403020204" pitchFamily="34" charset="0"/>
              </a:rPr>
              <a:t>Score : 0.962</a:t>
            </a:r>
          </a:p>
        </p:txBody>
      </p:sp>
      <p:sp>
        <p:nvSpPr>
          <p:cNvPr id="11" name="Google Shape;134;p19">
            <a:extLst>
              <a:ext uri="{FF2B5EF4-FFF2-40B4-BE49-F238E27FC236}">
                <a16:creationId xmlns:a16="http://schemas.microsoft.com/office/drawing/2014/main" id="{A1BA9BD7-BC27-4BB6-BFFC-DAC0DB0BCF5F}"/>
              </a:ext>
            </a:extLst>
          </p:cNvPr>
          <p:cNvSpPr txBox="1">
            <a:spLocks/>
          </p:cNvSpPr>
          <p:nvPr/>
        </p:nvSpPr>
        <p:spPr>
          <a:xfrm>
            <a:off x="1703343" y="3921561"/>
            <a:ext cx="2064845" cy="578975"/>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sz="1600" b="1" dirty="0">
                <a:latin typeface="Source Sans Pro" panose="020B0503030403020204" pitchFamily="34" charset="0"/>
                <a:ea typeface="Source Sans Pro" panose="020B0503030403020204" pitchFamily="34" charset="0"/>
              </a:rPr>
              <a:t>Feature importance</a:t>
            </a:r>
          </a:p>
        </p:txBody>
      </p:sp>
      <p:pic>
        <p:nvPicPr>
          <p:cNvPr id="4" name="Picture 3">
            <a:extLst>
              <a:ext uri="{FF2B5EF4-FFF2-40B4-BE49-F238E27FC236}">
                <a16:creationId xmlns:a16="http://schemas.microsoft.com/office/drawing/2014/main" id="{25318757-751A-41A2-AB14-080CFBA40CF4}"/>
              </a:ext>
            </a:extLst>
          </p:cNvPr>
          <p:cNvPicPr>
            <a:picLocks noChangeAspect="1"/>
          </p:cNvPicPr>
          <p:nvPr/>
        </p:nvPicPr>
        <p:blipFill>
          <a:blip r:embed="rId3"/>
          <a:stretch>
            <a:fillRect/>
          </a:stretch>
        </p:blipFill>
        <p:spPr>
          <a:xfrm>
            <a:off x="5167078" y="1716660"/>
            <a:ext cx="3041103" cy="2494388"/>
          </a:xfrm>
          <a:prstGeom prst="rect">
            <a:avLst/>
          </a:prstGeom>
        </p:spPr>
      </p:pic>
      <p:pic>
        <p:nvPicPr>
          <p:cNvPr id="5" name="Picture 4">
            <a:extLst>
              <a:ext uri="{FF2B5EF4-FFF2-40B4-BE49-F238E27FC236}">
                <a16:creationId xmlns:a16="http://schemas.microsoft.com/office/drawing/2014/main" id="{89DF92A6-9352-4485-B128-755C797C442F}"/>
              </a:ext>
            </a:extLst>
          </p:cNvPr>
          <p:cNvPicPr>
            <a:picLocks noChangeAspect="1"/>
          </p:cNvPicPr>
          <p:nvPr/>
        </p:nvPicPr>
        <p:blipFill>
          <a:blip r:embed="rId4"/>
          <a:stretch>
            <a:fillRect/>
          </a:stretch>
        </p:blipFill>
        <p:spPr>
          <a:xfrm>
            <a:off x="786147" y="1876620"/>
            <a:ext cx="3648540" cy="2171750"/>
          </a:xfrm>
          <a:prstGeom prst="rect">
            <a:avLst/>
          </a:prstGeom>
        </p:spPr>
      </p:pic>
    </p:spTree>
    <p:extLst>
      <p:ext uri="{BB962C8B-B14F-4D97-AF65-F5344CB8AC3E}">
        <p14:creationId xmlns:p14="http://schemas.microsoft.com/office/powerpoint/2010/main" val="16384053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Prediction</a:t>
            </a:r>
            <a:endParaRPr dirty="0"/>
          </a:p>
        </p:txBody>
      </p:sp>
      <p:sp>
        <p:nvSpPr>
          <p:cNvPr id="111" name="Google Shape;111;p17"/>
          <p:cNvSpPr txBox="1">
            <a:spLocks noGrp="1"/>
          </p:cNvSpPr>
          <p:nvPr>
            <p:ph type="body" idx="1"/>
          </p:nvPr>
        </p:nvSpPr>
        <p:spPr>
          <a:xfrm>
            <a:off x="481350" y="1113020"/>
            <a:ext cx="7571700" cy="2827078"/>
          </a:xfrm>
          <a:prstGeom prst="rect">
            <a:avLst/>
          </a:prstGeom>
        </p:spPr>
        <p:txBody>
          <a:bodyPr spcFirstLastPara="1" wrap="square" lIns="91425" tIns="91425" rIns="91425" bIns="91425" anchor="t" anchorCtr="0">
            <a:noAutofit/>
          </a:bodyPr>
          <a:lstStyle/>
          <a:p>
            <a:pPr lvl="0" algn="l" rtl="0">
              <a:spcBef>
                <a:spcPts val="600"/>
              </a:spcBef>
              <a:spcAft>
                <a:spcPts val="0"/>
              </a:spcAft>
              <a:buSzPts val="2400"/>
              <a:buFont typeface="Courier New" panose="02070309020205020404" pitchFamily="49" charset="0"/>
              <a:buChar char="o"/>
            </a:pPr>
            <a:r>
              <a:rPr lang="en-US" sz="1600" dirty="0"/>
              <a:t>Our model are still doing very well. My guess is that those results come from the fact that since the activities are done during a certain period, the “almost” same rows appear both in the train set and the test set. The model probably only predicts things it has already seen which means it is very likely our model is overfitting.</a:t>
            </a:r>
          </a:p>
          <a:p>
            <a:pPr marL="76200" lvl="0" indent="0" algn="l" rtl="0">
              <a:spcBef>
                <a:spcPts val="600"/>
              </a:spcBef>
              <a:spcAft>
                <a:spcPts val="0"/>
              </a:spcAft>
              <a:buSzPts val="2400"/>
              <a:buNone/>
            </a:pPr>
            <a:endParaRPr lang="en-US" sz="1600" dirty="0"/>
          </a:p>
          <a:p>
            <a:pPr lvl="0" algn="l" rtl="0">
              <a:spcBef>
                <a:spcPts val="600"/>
              </a:spcBef>
              <a:spcAft>
                <a:spcPts val="0"/>
              </a:spcAft>
              <a:buSzPts val="2400"/>
              <a:buFont typeface="Courier New" panose="02070309020205020404" pitchFamily="49" charset="0"/>
              <a:buChar char="o"/>
            </a:pPr>
            <a:r>
              <a:rPr lang="en-US" sz="1600" dirty="0"/>
              <a:t>To challenge that guess, I will train the model on only 13 subjects, leaving the 2 other subjects to score our model.</a:t>
            </a:r>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17</a:t>
            </a:fld>
            <a:endParaRPr/>
          </a:p>
        </p:txBody>
      </p:sp>
    </p:spTree>
    <p:extLst>
      <p:ext uri="{BB962C8B-B14F-4D97-AF65-F5344CB8AC3E}">
        <p14:creationId xmlns:p14="http://schemas.microsoft.com/office/powerpoint/2010/main" val="7897709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546024" y="1754794"/>
            <a:ext cx="6088843"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dirty="0">
                <a:solidFill>
                  <a:schemeClr val="accent4"/>
                </a:solidFill>
              </a:rPr>
              <a:t>4</a:t>
            </a:r>
            <a:r>
              <a:rPr lang="en" sz="6000">
                <a:solidFill>
                  <a:schemeClr val="accent4"/>
                </a:solidFill>
              </a:rPr>
              <a:t>.</a:t>
            </a:r>
            <a:endParaRPr sz="6000" dirty="0">
              <a:solidFill>
                <a:schemeClr val="accent4"/>
              </a:solidFill>
            </a:endParaRPr>
          </a:p>
          <a:p>
            <a:pPr marL="0" lvl="0" indent="0" algn="l" rtl="0">
              <a:spcBef>
                <a:spcPts val="0"/>
              </a:spcBef>
              <a:spcAft>
                <a:spcPts val="0"/>
              </a:spcAft>
              <a:buNone/>
            </a:pPr>
            <a:r>
              <a:rPr lang="en" dirty="0"/>
              <a:t>Study on 13/2 patient</a:t>
            </a:r>
            <a:r>
              <a:rPr lang="en-US" dirty="0"/>
              <a:t>s</a:t>
            </a:r>
            <a:endParaRPr dirty="0"/>
          </a:p>
        </p:txBody>
      </p:sp>
      <p:sp>
        <p:nvSpPr>
          <p:cNvPr id="98" name="Google Shape;98;p15"/>
          <p:cNvSpPr txBox="1">
            <a:spLocks noGrp="1"/>
          </p:cNvSpPr>
          <p:nvPr>
            <p:ph type="subTitle" idx="1"/>
          </p:nvPr>
        </p:nvSpPr>
        <p:spPr>
          <a:xfrm>
            <a:off x="1546025" y="3011511"/>
            <a:ext cx="5832600" cy="7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Prediction</a:t>
            </a:r>
            <a:endParaRPr dirty="0"/>
          </a:p>
        </p:txBody>
      </p:sp>
      <p:sp>
        <p:nvSpPr>
          <p:cNvPr id="99" name="Google Shape;99;p15"/>
          <p:cNvSpPr txBox="1">
            <a:spLocks noGrp="1"/>
          </p:cNvSpPr>
          <p:nvPr>
            <p:ph type="sldNum" idx="4294967295"/>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18</a:t>
            </a:fld>
            <a:endParaRPr/>
          </a:p>
        </p:txBody>
      </p:sp>
    </p:spTree>
    <p:extLst>
      <p:ext uri="{BB962C8B-B14F-4D97-AF65-F5344CB8AC3E}">
        <p14:creationId xmlns:p14="http://schemas.microsoft.com/office/powerpoint/2010/main" val="11164601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Prediction</a:t>
            </a:r>
            <a:endParaRPr dirty="0"/>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19</a:t>
            </a:fld>
            <a:endParaRPr/>
          </a:p>
        </p:txBody>
      </p:sp>
      <p:sp>
        <p:nvSpPr>
          <p:cNvPr id="10" name="Google Shape;134;p19">
            <a:extLst>
              <a:ext uri="{FF2B5EF4-FFF2-40B4-BE49-F238E27FC236}">
                <a16:creationId xmlns:a16="http://schemas.microsoft.com/office/drawing/2014/main" id="{AF39B41D-BFE4-41BE-9DE5-0F7BB725EDD9}"/>
              </a:ext>
            </a:extLst>
          </p:cNvPr>
          <p:cNvSpPr txBox="1">
            <a:spLocks/>
          </p:cNvSpPr>
          <p:nvPr/>
        </p:nvSpPr>
        <p:spPr>
          <a:xfrm>
            <a:off x="786149" y="1010720"/>
            <a:ext cx="1949617" cy="89939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sz="1800" b="1" dirty="0">
                <a:latin typeface="Source Sans Pro" panose="020B0503030403020204" pitchFamily="34" charset="0"/>
                <a:ea typeface="Source Sans Pro" panose="020B0503030403020204" pitchFamily="34" charset="0"/>
              </a:rPr>
              <a:t>Decision Tree</a:t>
            </a:r>
          </a:p>
          <a:p>
            <a:pPr>
              <a:spcBef>
                <a:spcPts val="600"/>
              </a:spcBef>
            </a:pPr>
            <a:r>
              <a:rPr lang="en-US" sz="1800" dirty="0">
                <a:latin typeface="Source Sans Pro" panose="020B0503030403020204" pitchFamily="34" charset="0"/>
                <a:ea typeface="Source Sans Pro" panose="020B0503030403020204" pitchFamily="34" charset="0"/>
              </a:rPr>
              <a:t>Score : 0.407</a:t>
            </a:r>
          </a:p>
        </p:txBody>
      </p:sp>
      <p:sp>
        <p:nvSpPr>
          <p:cNvPr id="11" name="Google Shape;134;p19">
            <a:extLst>
              <a:ext uri="{FF2B5EF4-FFF2-40B4-BE49-F238E27FC236}">
                <a16:creationId xmlns:a16="http://schemas.microsoft.com/office/drawing/2014/main" id="{A1BA9BD7-BC27-4BB6-BFFC-DAC0DB0BCF5F}"/>
              </a:ext>
            </a:extLst>
          </p:cNvPr>
          <p:cNvSpPr txBox="1">
            <a:spLocks/>
          </p:cNvSpPr>
          <p:nvPr/>
        </p:nvSpPr>
        <p:spPr>
          <a:xfrm>
            <a:off x="1703343" y="3921561"/>
            <a:ext cx="2064845" cy="578975"/>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sz="1600" b="1" dirty="0">
                <a:latin typeface="Source Sans Pro" panose="020B0503030403020204" pitchFamily="34" charset="0"/>
                <a:ea typeface="Source Sans Pro" panose="020B0503030403020204" pitchFamily="34" charset="0"/>
              </a:rPr>
              <a:t>Feature importance</a:t>
            </a:r>
          </a:p>
        </p:txBody>
      </p:sp>
      <p:pic>
        <p:nvPicPr>
          <p:cNvPr id="4" name="Picture 3">
            <a:extLst>
              <a:ext uri="{FF2B5EF4-FFF2-40B4-BE49-F238E27FC236}">
                <a16:creationId xmlns:a16="http://schemas.microsoft.com/office/drawing/2014/main" id="{3A6B1943-5477-4599-8ADF-7F926AE61DFD}"/>
              </a:ext>
            </a:extLst>
          </p:cNvPr>
          <p:cNvPicPr>
            <a:picLocks noChangeAspect="1"/>
          </p:cNvPicPr>
          <p:nvPr/>
        </p:nvPicPr>
        <p:blipFill>
          <a:blip r:embed="rId3"/>
          <a:stretch>
            <a:fillRect/>
          </a:stretch>
        </p:blipFill>
        <p:spPr>
          <a:xfrm>
            <a:off x="5064387" y="1653564"/>
            <a:ext cx="3219121" cy="2631126"/>
          </a:xfrm>
          <a:prstGeom prst="rect">
            <a:avLst/>
          </a:prstGeom>
        </p:spPr>
      </p:pic>
      <p:pic>
        <p:nvPicPr>
          <p:cNvPr id="5" name="Picture 4">
            <a:extLst>
              <a:ext uri="{FF2B5EF4-FFF2-40B4-BE49-F238E27FC236}">
                <a16:creationId xmlns:a16="http://schemas.microsoft.com/office/drawing/2014/main" id="{211055E4-5592-4610-833B-8F26F0267916}"/>
              </a:ext>
            </a:extLst>
          </p:cNvPr>
          <p:cNvPicPr>
            <a:picLocks noChangeAspect="1"/>
          </p:cNvPicPr>
          <p:nvPr/>
        </p:nvPicPr>
        <p:blipFill>
          <a:blip r:embed="rId4"/>
          <a:stretch>
            <a:fillRect/>
          </a:stretch>
        </p:blipFill>
        <p:spPr>
          <a:xfrm>
            <a:off x="915997" y="1910110"/>
            <a:ext cx="3639535" cy="2118035"/>
          </a:xfrm>
          <a:prstGeom prst="rect">
            <a:avLst/>
          </a:prstGeom>
        </p:spPr>
      </p:pic>
    </p:spTree>
    <p:extLst>
      <p:ext uri="{BB962C8B-B14F-4D97-AF65-F5344CB8AC3E}">
        <p14:creationId xmlns:p14="http://schemas.microsoft.com/office/powerpoint/2010/main" val="33792720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546025" y="1754794"/>
            <a:ext cx="58326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dirty="0">
                <a:solidFill>
                  <a:schemeClr val="accent4"/>
                </a:solidFill>
              </a:rPr>
              <a:t>1.</a:t>
            </a:r>
            <a:endParaRPr sz="6000" dirty="0">
              <a:solidFill>
                <a:schemeClr val="accent4"/>
              </a:solidFill>
            </a:endParaRPr>
          </a:p>
          <a:p>
            <a:pPr marL="0" lvl="0" indent="0" algn="l" rtl="0">
              <a:spcBef>
                <a:spcPts val="0"/>
              </a:spcBef>
              <a:spcAft>
                <a:spcPts val="0"/>
              </a:spcAft>
              <a:buNone/>
            </a:pPr>
            <a:r>
              <a:rPr lang="en" dirty="0"/>
              <a:t>Dataset</a:t>
            </a:r>
            <a:endParaRPr dirty="0"/>
          </a:p>
        </p:txBody>
      </p:sp>
      <p:sp>
        <p:nvSpPr>
          <p:cNvPr id="98" name="Google Shape;98;p15"/>
          <p:cNvSpPr txBox="1">
            <a:spLocks noGrp="1"/>
          </p:cNvSpPr>
          <p:nvPr>
            <p:ph type="subTitle" idx="1"/>
          </p:nvPr>
        </p:nvSpPr>
        <p:spPr>
          <a:xfrm>
            <a:off x="1546025" y="3011511"/>
            <a:ext cx="5832600" cy="7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Introducing the data</a:t>
            </a:r>
            <a:endParaRPr dirty="0"/>
          </a:p>
        </p:txBody>
      </p:sp>
      <p:sp>
        <p:nvSpPr>
          <p:cNvPr id="99" name="Google Shape;99;p15"/>
          <p:cNvSpPr txBox="1">
            <a:spLocks noGrp="1"/>
          </p:cNvSpPr>
          <p:nvPr>
            <p:ph type="sldNum" idx="4294967295"/>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Prediction</a:t>
            </a:r>
            <a:endParaRPr dirty="0"/>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20</a:t>
            </a:fld>
            <a:endParaRPr/>
          </a:p>
        </p:txBody>
      </p:sp>
      <p:sp>
        <p:nvSpPr>
          <p:cNvPr id="10" name="Google Shape;134;p19">
            <a:extLst>
              <a:ext uri="{FF2B5EF4-FFF2-40B4-BE49-F238E27FC236}">
                <a16:creationId xmlns:a16="http://schemas.microsoft.com/office/drawing/2014/main" id="{AF39B41D-BFE4-41BE-9DE5-0F7BB725EDD9}"/>
              </a:ext>
            </a:extLst>
          </p:cNvPr>
          <p:cNvSpPr txBox="1">
            <a:spLocks/>
          </p:cNvSpPr>
          <p:nvPr/>
        </p:nvSpPr>
        <p:spPr>
          <a:xfrm>
            <a:off x="786149" y="1010720"/>
            <a:ext cx="1949617" cy="89939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sz="1800" b="1" dirty="0">
                <a:latin typeface="Source Sans Pro" panose="020B0503030403020204" pitchFamily="34" charset="0"/>
                <a:ea typeface="Source Sans Pro" panose="020B0503030403020204" pitchFamily="34" charset="0"/>
              </a:rPr>
              <a:t>Random Forest</a:t>
            </a:r>
          </a:p>
          <a:p>
            <a:pPr>
              <a:spcBef>
                <a:spcPts val="600"/>
              </a:spcBef>
            </a:pPr>
            <a:r>
              <a:rPr lang="en-US" sz="1800" dirty="0">
                <a:latin typeface="Source Sans Pro" panose="020B0503030403020204" pitchFamily="34" charset="0"/>
                <a:ea typeface="Source Sans Pro" panose="020B0503030403020204" pitchFamily="34" charset="0"/>
              </a:rPr>
              <a:t>Score : 0.552</a:t>
            </a:r>
          </a:p>
        </p:txBody>
      </p:sp>
      <p:sp>
        <p:nvSpPr>
          <p:cNvPr id="11" name="Google Shape;134;p19">
            <a:extLst>
              <a:ext uri="{FF2B5EF4-FFF2-40B4-BE49-F238E27FC236}">
                <a16:creationId xmlns:a16="http://schemas.microsoft.com/office/drawing/2014/main" id="{A1BA9BD7-BC27-4BB6-BFFC-DAC0DB0BCF5F}"/>
              </a:ext>
            </a:extLst>
          </p:cNvPr>
          <p:cNvSpPr txBox="1">
            <a:spLocks/>
          </p:cNvSpPr>
          <p:nvPr/>
        </p:nvSpPr>
        <p:spPr>
          <a:xfrm>
            <a:off x="1703343" y="3921561"/>
            <a:ext cx="2064845" cy="578975"/>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sz="1600" b="1" dirty="0">
                <a:latin typeface="Source Sans Pro" panose="020B0503030403020204" pitchFamily="34" charset="0"/>
                <a:ea typeface="Source Sans Pro" panose="020B0503030403020204" pitchFamily="34" charset="0"/>
              </a:rPr>
              <a:t>Feature importance</a:t>
            </a:r>
          </a:p>
        </p:txBody>
      </p:sp>
      <p:pic>
        <p:nvPicPr>
          <p:cNvPr id="2" name="Picture 1">
            <a:extLst>
              <a:ext uri="{FF2B5EF4-FFF2-40B4-BE49-F238E27FC236}">
                <a16:creationId xmlns:a16="http://schemas.microsoft.com/office/drawing/2014/main" id="{5ABAFAF5-DC55-4FF4-9F53-27FDEC822077}"/>
              </a:ext>
            </a:extLst>
          </p:cNvPr>
          <p:cNvPicPr>
            <a:picLocks noChangeAspect="1"/>
          </p:cNvPicPr>
          <p:nvPr/>
        </p:nvPicPr>
        <p:blipFill>
          <a:blip r:embed="rId3"/>
          <a:stretch>
            <a:fillRect/>
          </a:stretch>
        </p:blipFill>
        <p:spPr>
          <a:xfrm>
            <a:off x="5012662" y="1640494"/>
            <a:ext cx="3136046" cy="2644001"/>
          </a:xfrm>
          <a:prstGeom prst="rect">
            <a:avLst/>
          </a:prstGeom>
        </p:spPr>
      </p:pic>
      <p:pic>
        <p:nvPicPr>
          <p:cNvPr id="3" name="Picture 2">
            <a:extLst>
              <a:ext uri="{FF2B5EF4-FFF2-40B4-BE49-F238E27FC236}">
                <a16:creationId xmlns:a16="http://schemas.microsoft.com/office/drawing/2014/main" id="{835AC593-7CAA-448D-A5A2-CAFDCA5D908E}"/>
              </a:ext>
            </a:extLst>
          </p:cNvPr>
          <p:cNvPicPr>
            <a:picLocks noChangeAspect="1"/>
          </p:cNvPicPr>
          <p:nvPr/>
        </p:nvPicPr>
        <p:blipFill>
          <a:blip r:embed="rId4"/>
          <a:stretch>
            <a:fillRect/>
          </a:stretch>
        </p:blipFill>
        <p:spPr>
          <a:xfrm>
            <a:off x="857254" y="1910110"/>
            <a:ext cx="3533171" cy="2041249"/>
          </a:xfrm>
          <a:prstGeom prst="rect">
            <a:avLst/>
          </a:prstGeom>
        </p:spPr>
      </p:pic>
    </p:spTree>
    <p:extLst>
      <p:ext uri="{BB962C8B-B14F-4D97-AF65-F5344CB8AC3E}">
        <p14:creationId xmlns:p14="http://schemas.microsoft.com/office/powerpoint/2010/main" val="25605495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Prediction</a:t>
            </a:r>
            <a:endParaRPr dirty="0"/>
          </a:p>
        </p:txBody>
      </p:sp>
      <p:sp>
        <p:nvSpPr>
          <p:cNvPr id="111" name="Google Shape;111;p17"/>
          <p:cNvSpPr txBox="1">
            <a:spLocks noGrp="1"/>
          </p:cNvSpPr>
          <p:nvPr>
            <p:ph type="body" idx="1"/>
          </p:nvPr>
        </p:nvSpPr>
        <p:spPr>
          <a:xfrm>
            <a:off x="481350" y="1113020"/>
            <a:ext cx="7571700" cy="2827078"/>
          </a:xfrm>
          <a:prstGeom prst="rect">
            <a:avLst/>
          </a:prstGeom>
        </p:spPr>
        <p:txBody>
          <a:bodyPr spcFirstLastPara="1" wrap="square" lIns="91425" tIns="91425" rIns="91425" bIns="91425" anchor="t" anchorCtr="0">
            <a:noAutofit/>
          </a:bodyPr>
          <a:lstStyle/>
          <a:p>
            <a:pPr lvl="0" algn="l" rtl="0">
              <a:spcBef>
                <a:spcPts val="600"/>
              </a:spcBef>
              <a:spcAft>
                <a:spcPts val="0"/>
              </a:spcAft>
              <a:buSzPts val="2400"/>
              <a:buFont typeface="Courier New" panose="02070309020205020404" pitchFamily="49" charset="0"/>
              <a:buChar char="o"/>
            </a:pPr>
            <a:r>
              <a:rPr lang="en-US" sz="1600" dirty="0"/>
              <a:t>We can clearly see now that the model trained does very poorly when we face it to new subjects. The previous models were overfitting because they were only trained on 15 sets for each activities.</a:t>
            </a:r>
          </a:p>
          <a:p>
            <a:pPr marL="76200" lvl="0" indent="0" algn="l" rtl="0">
              <a:spcBef>
                <a:spcPts val="600"/>
              </a:spcBef>
              <a:spcAft>
                <a:spcPts val="0"/>
              </a:spcAft>
              <a:buSzPts val="2400"/>
              <a:buNone/>
            </a:pPr>
            <a:endParaRPr lang="en-US" sz="1600" dirty="0"/>
          </a:p>
          <a:p>
            <a:pPr lvl="0" algn="l" rtl="0">
              <a:spcBef>
                <a:spcPts val="600"/>
              </a:spcBef>
              <a:spcAft>
                <a:spcPts val="0"/>
              </a:spcAft>
              <a:buSzPts val="2400"/>
              <a:buFont typeface="Courier New" panose="02070309020205020404" pitchFamily="49" charset="0"/>
              <a:buChar char="o"/>
            </a:pPr>
            <a:r>
              <a:rPr lang="en-US" sz="1600" dirty="0"/>
              <a:t>To have better results we would need data from more subjects.</a:t>
            </a:r>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21</a:t>
            </a:fld>
            <a:endParaRPr/>
          </a:p>
        </p:txBody>
      </p:sp>
    </p:spTree>
    <p:extLst>
      <p:ext uri="{BB962C8B-B14F-4D97-AF65-F5344CB8AC3E}">
        <p14:creationId xmlns:p14="http://schemas.microsoft.com/office/powerpoint/2010/main" val="3646636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2"/>
          <p:cNvSpPr txBox="1">
            <a:spLocks noGrp="1"/>
          </p:cNvSpPr>
          <p:nvPr>
            <p:ph type="ctrTitle"/>
          </p:nvPr>
        </p:nvSpPr>
        <p:spPr>
          <a:xfrm>
            <a:off x="1700185" y="1991850"/>
            <a:ext cx="5807400" cy="115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END</a:t>
            </a:r>
            <a:endParaRPr dirty="0"/>
          </a:p>
        </p:txBody>
      </p:sp>
    </p:spTree>
    <p:extLst>
      <p:ext uri="{BB962C8B-B14F-4D97-AF65-F5344CB8AC3E}">
        <p14:creationId xmlns:p14="http://schemas.microsoft.com/office/powerpoint/2010/main" val="21809598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36"/>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Credits</a:t>
            </a:r>
            <a:endParaRPr/>
          </a:p>
        </p:txBody>
      </p:sp>
      <p:sp>
        <p:nvSpPr>
          <p:cNvPr id="383" name="Google Shape;383;p36"/>
          <p:cNvSpPr txBox="1">
            <a:spLocks noGrp="1"/>
          </p:cNvSpPr>
          <p:nvPr>
            <p:ph type="body" idx="1"/>
          </p:nvPr>
        </p:nvSpPr>
        <p:spPr>
          <a:xfrm>
            <a:off x="786150" y="1261700"/>
            <a:ext cx="7571700" cy="3573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a:t>Special thanks to all the people who made and released these awesome resources for free:</a:t>
            </a:r>
            <a:endParaRPr sz="2400"/>
          </a:p>
          <a:p>
            <a:pPr marL="457200" lvl="0" indent="-381000" algn="l" rtl="0">
              <a:lnSpc>
                <a:spcPct val="115000"/>
              </a:lnSpc>
              <a:spcBef>
                <a:spcPts val="600"/>
              </a:spcBef>
              <a:spcAft>
                <a:spcPts val="0"/>
              </a:spcAft>
              <a:buSzPts val="2400"/>
              <a:buChar char="◎"/>
            </a:pPr>
            <a:r>
              <a:rPr lang="en" sz="2400"/>
              <a:t>Presentation template by </a:t>
            </a:r>
            <a:r>
              <a:rPr lang="en" sz="2400" u="sng">
                <a:hlinkClick r:id="rId3"/>
              </a:rPr>
              <a:t>SlidesCarnival</a:t>
            </a:r>
            <a:endParaRPr sz="2400"/>
          </a:p>
          <a:p>
            <a:pPr marL="457200" lvl="0" indent="-381000" algn="l" rtl="0">
              <a:lnSpc>
                <a:spcPct val="115000"/>
              </a:lnSpc>
              <a:spcBef>
                <a:spcPts val="0"/>
              </a:spcBef>
              <a:spcAft>
                <a:spcPts val="0"/>
              </a:spcAft>
              <a:buSzPts val="2400"/>
              <a:buChar char="◎"/>
            </a:pPr>
            <a:r>
              <a:rPr lang="en" sz="2400"/>
              <a:t>Photographs by </a:t>
            </a:r>
            <a:r>
              <a:rPr lang="en" sz="2400" u="sng">
                <a:hlinkClick r:id="rId4"/>
              </a:rPr>
              <a:t>Unsplash</a:t>
            </a:r>
            <a:endParaRPr sz="2400"/>
          </a:p>
        </p:txBody>
      </p:sp>
      <p:sp>
        <p:nvSpPr>
          <p:cNvPr id="384" name="Google Shape;384;p36"/>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23</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Dataset</a:t>
            </a:r>
            <a:endParaRPr dirty="0"/>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sp>
        <p:nvSpPr>
          <p:cNvPr id="9" name="Google Shape;132;p19">
            <a:extLst>
              <a:ext uri="{FF2B5EF4-FFF2-40B4-BE49-F238E27FC236}">
                <a16:creationId xmlns:a16="http://schemas.microsoft.com/office/drawing/2014/main" id="{E47CF80A-A14B-4817-BCE0-5B2E85986DB3}"/>
              </a:ext>
            </a:extLst>
          </p:cNvPr>
          <p:cNvSpPr txBox="1">
            <a:spLocks noGrp="1"/>
          </p:cNvSpPr>
          <p:nvPr>
            <p:ph type="body" idx="1"/>
          </p:nvPr>
        </p:nvSpPr>
        <p:spPr>
          <a:xfrm>
            <a:off x="786137" y="1200150"/>
            <a:ext cx="367530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b="1" dirty="0"/>
              <a:t>Description</a:t>
            </a:r>
          </a:p>
          <a:p>
            <a:pPr marL="0" lvl="0" indent="0" algn="l" rtl="0">
              <a:spcBef>
                <a:spcPts val="600"/>
              </a:spcBef>
              <a:spcAft>
                <a:spcPts val="0"/>
              </a:spcAft>
              <a:buNone/>
            </a:pPr>
            <a:r>
              <a:rPr lang="en-US" sz="1800" dirty="0"/>
              <a:t>PPG-</a:t>
            </a:r>
            <a:r>
              <a:rPr lang="en-US" sz="1800" dirty="0" err="1"/>
              <a:t>DaLiA</a:t>
            </a:r>
            <a:r>
              <a:rPr lang="en-US" sz="1800" dirty="0"/>
              <a:t> is a publicly available dataset for PPG-based heart rate estimation. This dataset features physiological and motion data, recorded from both a wrist- and a chest-worn device, of 15 subjects while performing a wide range of activities under close to real-life conditions.</a:t>
            </a:r>
          </a:p>
        </p:txBody>
      </p:sp>
      <p:sp>
        <p:nvSpPr>
          <p:cNvPr id="10" name="Google Shape;134;p19">
            <a:extLst>
              <a:ext uri="{FF2B5EF4-FFF2-40B4-BE49-F238E27FC236}">
                <a16:creationId xmlns:a16="http://schemas.microsoft.com/office/drawing/2014/main" id="{AF39B41D-BFE4-41BE-9DE5-0F7BB725EDD9}"/>
              </a:ext>
            </a:extLst>
          </p:cNvPr>
          <p:cNvSpPr txBox="1">
            <a:spLocks/>
          </p:cNvSpPr>
          <p:nvPr/>
        </p:nvSpPr>
        <p:spPr>
          <a:xfrm>
            <a:off x="4682659" y="1200150"/>
            <a:ext cx="3675300" cy="3725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sz="1800" b="1" dirty="0">
                <a:latin typeface="Source Sans Pro" panose="020B0503030403020204" pitchFamily="34" charset="0"/>
                <a:ea typeface="Source Sans Pro" panose="020B0503030403020204" pitchFamily="34" charset="0"/>
              </a:rPr>
              <a:t>Objective</a:t>
            </a:r>
          </a:p>
          <a:p>
            <a:pPr>
              <a:spcBef>
                <a:spcPts val="600"/>
              </a:spcBef>
            </a:pPr>
            <a:r>
              <a:rPr lang="en-US" sz="1800" dirty="0">
                <a:latin typeface="Source Sans Pro" panose="020B0503030403020204" pitchFamily="34" charset="0"/>
                <a:ea typeface="Source Sans Pro" panose="020B0503030403020204" pitchFamily="34" charset="0"/>
              </a:rPr>
              <a:t>From this data we were asked to predict the activity the patient is undergoing.</a:t>
            </a:r>
          </a:p>
        </p:txBody>
      </p:sp>
    </p:spTree>
    <p:extLst>
      <p:ext uri="{BB962C8B-B14F-4D97-AF65-F5344CB8AC3E}">
        <p14:creationId xmlns:p14="http://schemas.microsoft.com/office/powerpoint/2010/main" val="22065737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Dataset format</a:t>
            </a:r>
            <a:endParaRPr dirty="0"/>
          </a:p>
        </p:txBody>
      </p:sp>
      <p:sp>
        <p:nvSpPr>
          <p:cNvPr id="111" name="Google Shape;111;p17"/>
          <p:cNvSpPr txBox="1">
            <a:spLocks noGrp="1"/>
          </p:cNvSpPr>
          <p:nvPr>
            <p:ph type="body" idx="1"/>
          </p:nvPr>
        </p:nvSpPr>
        <p:spPr>
          <a:xfrm>
            <a:off x="786150" y="1261700"/>
            <a:ext cx="7571700" cy="3573600"/>
          </a:xfrm>
          <a:prstGeom prst="rect">
            <a:avLst/>
          </a:prstGeom>
        </p:spPr>
        <p:txBody>
          <a:bodyPr spcFirstLastPara="1" wrap="square" lIns="91425" tIns="91425" rIns="91425" bIns="91425" anchor="t" anchorCtr="0">
            <a:noAutofit/>
          </a:bodyPr>
          <a:lstStyle/>
          <a:p>
            <a:pPr lvl="0" algn="l" rtl="0">
              <a:spcBef>
                <a:spcPts val="600"/>
              </a:spcBef>
              <a:spcAft>
                <a:spcPts val="0"/>
              </a:spcAft>
              <a:buSzPts val="2400"/>
              <a:buFont typeface="Courier New" panose="02070309020205020404" pitchFamily="49" charset="0"/>
              <a:buChar char="o"/>
            </a:pPr>
            <a:r>
              <a:rPr lang="en-US" sz="1800" dirty="0"/>
              <a:t>The data of each patient is recorded in a .</a:t>
            </a:r>
            <a:r>
              <a:rPr lang="en-US" sz="1800" dirty="0" err="1"/>
              <a:t>pkl</a:t>
            </a:r>
            <a:r>
              <a:rPr lang="en-US" sz="1800" dirty="0"/>
              <a:t> file</a:t>
            </a:r>
            <a:endParaRPr sz="1800" dirty="0"/>
          </a:p>
          <a:p>
            <a:pPr lvl="0" algn="l" rtl="0">
              <a:spcBef>
                <a:spcPts val="0"/>
              </a:spcBef>
              <a:spcAft>
                <a:spcPts val="0"/>
              </a:spcAft>
              <a:buSzPts val="2400"/>
              <a:buFont typeface="Courier New" panose="02070309020205020404" pitchFamily="49" charset="0"/>
              <a:buChar char="o"/>
            </a:pPr>
            <a:r>
              <a:rPr lang="en-US" sz="1800" dirty="0"/>
              <a:t>This file contains multiple information :</a:t>
            </a:r>
          </a:p>
          <a:p>
            <a:pPr lvl="1">
              <a:buFont typeface="Arial" panose="020B0604020202020204" pitchFamily="34" charset="0"/>
              <a:buChar char="•"/>
            </a:pPr>
            <a:r>
              <a:rPr lang="en-US" sz="1800" dirty="0"/>
              <a:t>attributes of the patient (height, weight, age </a:t>
            </a:r>
            <a:r>
              <a:rPr lang="en-US" sz="1800" dirty="0" err="1"/>
              <a:t>etc</a:t>
            </a:r>
            <a:r>
              <a:rPr lang="en-US" sz="1800" dirty="0"/>
              <a:t>…)</a:t>
            </a:r>
          </a:p>
          <a:p>
            <a:pPr lvl="1">
              <a:buFont typeface="Arial" panose="020B0604020202020204" pitchFamily="34" charset="0"/>
              <a:buChar char="•"/>
            </a:pPr>
            <a:r>
              <a:rPr lang="en-US" sz="1800" dirty="0"/>
              <a:t>the activity executed</a:t>
            </a:r>
          </a:p>
          <a:p>
            <a:pPr lvl="1">
              <a:buFont typeface="Arial" panose="020B0604020202020204" pitchFamily="34" charset="0"/>
              <a:buChar char="•"/>
            </a:pPr>
            <a:r>
              <a:rPr lang="en-US" sz="1800" dirty="0"/>
              <a:t>signals from different captors</a:t>
            </a:r>
          </a:p>
          <a:p>
            <a:pPr lvl="1">
              <a:buFont typeface="Arial" panose="020B0604020202020204" pitchFamily="34" charset="0"/>
              <a:buChar char="•"/>
            </a:pPr>
            <a:r>
              <a:rPr lang="en-US" sz="1800" dirty="0"/>
              <a:t>indexes of the identified R-peaks</a:t>
            </a:r>
          </a:p>
          <a:p>
            <a:pPr lvl="1">
              <a:buFont typeface="Arial" panose="020B0604020202020204" pitchFamily="34" charset="0"/>
              <a:buChar char="•"/>
            </a:pPr>
            <a:r>
              <a:rPr lang="en-US" sz="1800" dirty="0"/>
              <a:t>heart rate ground truth extracted from the ECG-signal</a:t>
            </a:r>
            <a:endParaRPr sz="1800" dirty="0"/>
          </a:p>
          <a:p>
            <a:pPr marL="0" lvl="0" indent="0" algn="l" rtl="0">
              <a:spcBef>
                <a:spcPts val="600"/>
              </a:spcBef>
              <a:spcAft>
                <a:spcPts val="0"/>
              </a:spcAft>
              <a:buNone/>
            </a:pPr>
            <a:endParaRPr sz="1800" dirty="0"/>
          </a:p>
          <a:p>
            <a:pPr marL="0" lvl="0" indent="0" algn="l" rtl="0">
              <a:spcBef>
                <a:spcPts val="600"/>
              </a:spcBef>
              <a:spcAft>
                <a:spcPts val="0"/>
              </a:spcAft>
              <a:buNone/>
            </a:pPr>
            <a:r>
              <a:rPr lang="en-US" sz="1800" dirty="0"/>
              <a:t>However this data is not expressed uniformly, these features are stored in different frequencies (4 Hz, 32 Hz, 64 Hz …) thus the need to process the data.</a:t>
            </a:r>
            <a:endParaRPr sz="1800" dirty="0"/>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spTree>
    <p:extLst>
      <p:ext uri="{BB962C8B-B14F-4D97-AF65-F5344CB8AC3E}">
        <p14:creationId xmlns:p14="http://schemas.microsoft.com/office/powerpoint/2010/main" val="17221241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546025" y="1754794"/>
            <a:ext cx="58326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dirty="0">
                <a:solidFill>
                  <a:schemeClr val="accent4"/>
                </a:solidFill>
              </a:rPr>
              <a:t>2.</a:t>
            </a:r>
            <a:endParaRPr sz="6000" dirty="0">
              <a:solidFill>
                <a:schemeClr val="accent4"/>
              </a:solidFill>
            </a:endParaRPr>
          </a:p>
          <a:p>
            <a:pPr marL="0" lvl="0" indent="0" algn="l" rtl="0">
              <a:spcBef>
                <a:spcPts val="0"/>
              </a:spcBef>
              <a:spcAft>
                <a:spcPts val="0"/>
              </a:spcAft>
              <a:buNone/>
            </a:pPr>
            <a:r>
              <a:rPr lang="en" dirty="0"/>
              <a:t>Study on one patient</a:t>
            </a:r>
            <a:endParaRPr dirty="0"/>
          </a:p>
        </p:txBody>
      </p:sp>
      <p:sp>
        <p:nvSpPr>
          <p:cNvPr id="98" name="Google Shape;98;p15"/>
          <p:cNvSpPr txBox="1">
            <a:spLocks noGrp="1"/>
          </p:cNvSpPr>
          <p:nvPr>
            <p:ph type="subTitle" idx="1"/>
          </p:nvPr>
        </p:nvSpPr>
        <p:spPr>
          <a:xfrm>
            <a:off x="1546025" y="3011511"/>
            <a:ext cx="5832600" cy="7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Pre-processing, Visualization &amp; Prediction</a:t>
            </a:r>
            <a:endParaRPr dirty="0"/>
          </a:p>
        </p:txBody>
      </p:sp>
      <p:sp>
        <p:nvSpPr>
          <p:cNvPr id="99" name="Google Shape;99;p15"/>
          <p:cNvSpPr txBox="1">
            <a:spLocks noGrp="1"/>
          </p:cNvSpPr>
          <p:nvPr>
            <p:ph type="sldNum" idx="4294967295"/>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spTree>
    <p:extLst>
      <p:ext uri="{BB962C8B-B14F-4D97-AF65-F5344CB8AC3E}">
        <p14:creationId xmlns:p14="http://schemas.microsoft.com/office/powerpoint/2010/main" val="34485606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Pre-processing</a:t>
            </a:r>
            <a:endParaRPr dirty="0"/>
          </a:p>
        </p:txBody>
      </p:sp>
      <p:sp>
        <p:nvSpPr>
          <p:cNvPr id="111" name="Google Shape;111;p17"/>
          <p:cNvSpPr txBox="1">
            <a:spLocks noGrp="1"/>
          </p:cNvSpPr>
          <p:nvPr>
            <p:ph type="body" idx="1"/>
          </p:nvPr>
        </p:nvSpPr>
        <p:spPr>
          <a:xfrm>
            <a:off x="786150" y="1261700"/>
            <a:ext cx="7571700" cy="3573600"/>
          </a:xfrm>
          <a:prstGeom prst="rect">
            <a:avLst/>
          </a:prstGeom>
        </p:spPr>
        <p:txBody>
          <a:bodyPr spcFirstLastPara="1" wrap="square" lIns="91425" tIns="91425" rIns="91425" bIns="91425" anchor="t" anchorCtr="0">
            <a:noAutofit/>
          </a:bodyPr>
          <a:lstStyle/>
          <a:p>
            <a:pPr lvl="0" algn="l" rtl="0">
              <a:spcBef>
                <a:spcPts val="600"/>
              </a:spcBef>
              <a:spcAft>
                <a:spcPts val="0"/>
              </a:spcAft>
              <a:buSzPts val="2400"/>
              <a:buFont typeface="Courier New" panose="02070309020205020404" pitchFamily="49" charset="0"/>
              <a:buChar char="o"/>
            </a:pPr>
            <a:r>
              <a:rPr lang="en-US" sz="1800" dirty="0"/>
              <a:t>As mentioned before the features are stored in different frequencies. The first step was to aggregate the data and put them in the same frequency. I chose to put it all to 4Hz as it is the frequency used to record the activity (our target variable).</a:t>
            </a:r>
          </a:p>
          <a:p>
            <a:pPr lvl="0" algn="l" rtl="0">
              <a:spcBef>
                <a:spcPts val="600"/>
              </a:spcBef>
              <a:spcAft>
                <a:spcPts val="0"/>
              </a:spcAft>
              <a:buSzPts val="2400"/>
              <a:buFont typeface="Courier New" panose="02070309020205020404" pitchFamily="49" charset="0"/>
              <a:buChar char="o"/>
            </a:pPr>
            <a:r>
              <a:rPr lang="en-US" sz="1800" dirty="0"/>
              <a:t>No feature engineering was needed except for the R-Peaks. Since the indexes were given, I chose to count the number of R-Peaks that occurred during our time period (4Hz so 0.25 seconds).</a:t>
            </a:r>
          </a:p>
          <a:p>
            <a:pPr marL="76200" lvl="0" indent="0" algn="l" rtl="0">
              <a:spcBef>
                <a:spcPts val="600"/>
              </a:spcBef>
              <a:spcAft>
                <a:spcPts val="0"/>
              </a:spcAft>
              <a:buSzPts val="2400"/>
              <a:buNone/>
            </a:pPr>
            <a:endParaRPr lang="en-US" sz="1800" dirty="0"/>
          </a:p>
          <a:p>
            <a:pPr marL="0" lvl="0" indent="0" algn="l" rtl="0">
              <a:spcBef>
                <a:spcPts val="600"/>
              </a:spcBef>
              <a:spcAft>
                <a:spcPts val="0"/>
              </a:spcAft>
              <a:buNone/>
            </a:pPr>
            <a:endParaRPr lang="en-US" sz="1800" dirty="0"/>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spTree>
    <p:extLst>
      <p:ext uri="{BB962C8B-B14F-4D97-AF65-F5344CB8AC3E}">
        <p14:creationId xmlns:p14="http://schemas.microsoft.com/office/powerpoint/2010/main" val="18338281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Visualization</a:t>
            </a:r>
            <a:endParaRPr dirty="0"/>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sp>
        <p:nvSpPr>
          <p:cNvPr id="9" name="Google Shape;132;p19">
            <a:extLst>
              <a:ext uri="{FF2B5EF4-FFF2-40B4-BE49-F238E27FC236}">
                <a16:creationId xmlns:a16="http://schemas.microsoft.com/office/drawing/2014/main" id="{E47CF80A-A14B-4817-BCE0-5B2E85986DB3}"/>
              </a:ext>
            </a:extLst>
          </p:cNvPr>
          <p:cNvSpPr txBox="1">
            <a:spLocks noGrp="1"/>
          </p:cNvSpPr>
          <p:nvPr>
            <p:ph type="body" idx="1"/>
          </p:nvPr>
        </p:nvSpPr>
        <p:spPr>
          <a:xfrm>
            <a:off x="2734350" y="3520301"/>
            <a:ext cx="3675300" cy="983526"/>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b="1" dirty="0"/>
              <a:t>Plot of the tem</a:t>
            </a:r>
            <a:r>
              <a:rPr lang="en-US" sz="1800" b="1" dirty="0"/>
              <a:t>p</a:t>
            </a:r>
            <a:r>
              <a:rPr lang="en" sz="1800" b="1" dirty="0"/>
              <a:t>erature </a:t>
            </a:r>
            <a:r>
              <a:rPr lang="en-US" sz="1800" b="1" dirty="0"/>
              <a:t>during the different activities</a:t>
            </a:r>
            <a:endParaRPr lang="en-US" sz="1800" dirty="0"/>
          </a:p>
        </p:txBody>
      </p:sp>
      <p:pic>
        <p:nvPicPr>
          <p:cNvPr id="2" name="Picture 1">
            <a:extLst>
              <a:ext uri="{FF2B5EF4-FFF2-40B4-BE49-F238E27FC236}">
                <a16:creationId xmlns:a16="http://schemas.microsoft.com/office/drawing/2014/main" id="{9241DD86-B8D2-46A9-9FFA-C7D62B0605DF}"/>
              </a:ext>
            </a:extLst>
          </p:cNvPr>
          <p:cNvPicPr>
            <a:picLocks noChangeAspect="1"/>
          </p:cNvPicPr>
          <p:nvPr/>
        </p:nvPicPr>
        <p:blipFill>
          <a:blip r:embed="rId3"/>
          <a:stretch>
            <a:fillRect/>
          </a:stretch>
        </p:blipFill>
        <p:spPr>
          <a:xfrm>
            <a:off x="0" y="1333269"/>
            <a:ext cx="9144000" cy="2092583"/>
          </a:xfrm>
          <a:prstGeom prst="rect">
            <a:avLst/>
          </a:prstGeom>
        </p:spPr>
      </p:pic>
    </p:spTree>
    <p:extLst>
      <p:ext uri="{BB962C8B-B14F-4D97-AF65-F5344CB8AC3E}">
        <p14:creationId xmlns:p14="http://schemas.microsoft.com/office/powerpoint/2010/main" val="8562835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Visualization</a:t>
            </a:r>
            <a:endParaRPr dirty="0"/>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sp>
        <p:nvSpPr>
          <p:cNvPr id="9" name="Google Shape;132;p19">
            <a:extLst>
              <a:ext uri="{FF2B5EF4-FFF2-40B4-BE49-F238E27FC236}">
                <a16:creationId xmlns:a16="http://schemas.microsoft.com/office/drawing/2014/main" id="{E47CF80A-A14B-4817-BCE0-5B2E85986DB3}"/>
              </a:ext>
            </a:extLst>
          </p:cNvPr>
          <p:cNvSpPr txBox="1">
            <a:spLocks noGrp="1"/>
          </p:cNvSpPr>
          <p:nvPr>
            <p:ph type="body" idx="1"/>
          </p:nvPr>
        </p:nvSpPr>
        <p:spPr>
          <a:xfrm>
            <a:off x="2734350" y="3541524"/>
            <a:ext cx="3675300" cy="983526"/>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b="1" dirty="0"/>
              <a:t>Plot of the </a:t>
            </a:r>
            <a:r>
              <a:rPr lang="en-US" sz="1800" b="1" dirty="0"/>
              <a:t>heart-rate during the different activities</a:t>
            </a:r>
            <a:endParaRPr lang="en-US" sz="1800" dirty="0"/>
          </a:p>
        </p:txBody>
      </p:sp>
      <p:pic>
        <p:nvPicPr>
          <p:cNvPr id="3" name="Picture 2">
            <a:extLst>
              <a:ext uri="{FF2B5EF4-FFF2-40B4-BE49-F238E27FC236}">
                <a16:creationId xmlns:a16="http://schemas.microsoft.com/office/drawing/2014/main" id="{0B881460-9E69-4818-B1CB-4905D4AAF03C}"/>
              </a:ext>
            </a:extLst>
          </p:cNvPr>
          <p:cNvPicPr>
            <a:picLocks noChangeAspect="1"/>
          </p:cNvPicPr>
          <p:nvPr/>
        </p:nvPicPr>
        <p:blipFill>
          <a:blip r:embed="rId3"/>
          <a:stretch>
            <a:fillRect/>
          </a:stretch>
        </p:blipFill>
        <p:spPr>
          <a:xfrm>
            <a:off x="0" y="1334352"/>
            <a:ext cx="9144000" cy="2207172"/>
          </a:xfrm>
          <a:prstGeom prst="rect">
            <a:avLst/>
          </a:prstGeom>
        </p:spPr>
      </p:pic>
    </p:spTree>
    <p:extLst>
      <p:ext uri="{BB962C8B-B14F-4D97-AF65-F5344CB8AC3E}">
        <p14:creationId xmlns:p14="http://schemas.microsoft.com/office/powerpoint/2010/main" val="2013289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Prediction</a:t>
            </a:r>
            <a:endParaRPr dirty="0"/>
          </a:p>
        </p:txBody>
      </p:sp>
      <p:sp>
        <p:nvSpPr>
          <p:cNvPr id="111" name="Google Shape;111;p17"/>
          <p:cNvSpPr txBox="1">
            <a:spLocks noGrp="1"/>
          </p:cNvSpPr>
          <p:nvPr>
            <p:ph type="body" idx="1"/>
          </p:nvPr>
        </p:nvSpPr>
        <p:spPr>
          <a:xfrm>
            <a:off x="481350" y="1113020"/>
            <a:ext cx="7571700" cy="2827078"/>
          </a:xfrm>
          <a:prstGeom prst="rect">
            <a:avLst/>
          </a:prstGeom>
        </p:spPr>
        <p:txBody>
          <a:bodyPr spcFirstLastPara="1" wrap="square" lIns="91425" tIns="91425" rIns="91425" bIns="91425" anchor="t" anchorCtr="0">
            <a:noAutofit/>
          </a:bodyPr>
          <a:lstStyle/>
          <a:p>
            <a:pPr lvl="0" algn="l" rtl="0">
              <a:spcBef>
                <a:spcPts val="600"/>
              </a:spcBef>
              <a:spcAft>
                <a:spcPts val="0"/>
              </a:spcAft>
              <a:buSzPts val="2400"/>
              <a:buFont typeface="Courier New" panose="02070309020205020404" pitchFamily="49" charset="0"/>
              <a:buChar char="o"/>
            </a:pPr>
            <a:r>
              <a:rPr lang="en-US" sz="1600" dirty="0"/>
              <a:t>We then tried to build a model to predict the activities of the same patient.          We didn’t use the attributes of our patient since we are working only on one subject.</a:t>
            </a:r>
          </a:p>
          <a:p>
            <a:pPr marL="76200" lvl="0" indent="0" algn="l" rtl="0">
              <a:spcBef>
                <a:spcPts val="600"/>
              </a:spcBef>
              <a:spcAft>
                <a:spcPts val="0"/>
              </a:spcAft>
              <a:buSzPts val="2400"/>
              <a:buNone/>
            </a:pPr>
            <a:endParaRPr lang="en-US" sz="1600" dirty="0"/>
          </a:p>
          <a:p>
            <a:pPr lvl="0" algn="l" rtl="0">
              <a:spcBef>
                <a:spcPts val="600"/>
              </a:spcBef>
              <a:spcAft>
                <a:spcPts val="0"/>
              </a:spcAft>
              <a:buSzPts val="2400"/>
              <a:buFont typeface="Courier New" panose="02070309020205020404" pitchFamily="49" charset="0"/>
              <a:buChar char="o"/>
            </a:pPr>
            <a:r>
              <a:rPr lang="en-US" sz="1600" dirty="0"/>
              <a:t>We’ve essentially testes 2 models : Decision Tree &amp; Random Forest. Since the results of those models were great, I was more interested in seeing how they would perform when faced with different data.</a:t>
            </a:r>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spTree>
    <p:extLst>
      <p:ext uri="{BB962C8B-B14F-4D97-AF65-F5344CB8AC3E}">
        <p14:creationId xmlns:p14="http://schemas.microsoft.com/office/powerpoint/2010/main" val="2400933974"/>
      </p:ext>
    </p:extLst>
  </p:cSld>
  <p:clrMapOvr>
    <a:masterClrMapping/>
  </p:clrMapOvr>
</p:sld>
</file>

<file path=ppt/theme/theme1.xml><?xml version="1.0" encoding="utf-8"?>
<a:theme xmlns:a="http://schemas.openxmlformats.org/drawingml/2006/main" name="Cordelia template">
  <a:themeElements>
    <a:clrScheme name="Custom 347">
      <a:dk1>
        <a:srgbClr val="263238"/>
      </a:dk1>
      <a:lt1>
        <a:srgbClr val="FFFFFF"/>
      </a:lt1>
      <a:dk2>
        <a:srgbClr val="607D8B"/>
      </a:dk2>
      <a:lt2>
        <a:srgbClr val="ECEFF1"/>
      </a:lt2>
      <a:accent1>
        <a:srgbClr val="0091EA"/>
      </a:accent1>
      <a:accent2>
        <a:srgbClr val="0053A3"/>
      </a:accent2>
      <a:accent3>
        <a:srgbClr val="607D8B"/>
      </a:accent3>
      <a:accent4>
        <a:srgbClr val="CFD8DC"/>
      </a:accent4>
      <a:accent5>
        <a:srgbClr val="ECEFF1"/>
      </a:accent5>
      <a:accent6>
        <a:srgbClr val="ACDBF8"/>
      </a:accent6>
      <a:hlink>
        <a:srgbClr val="0091E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86</TotalTime>
  <Words>640</Words>
  <Application>Microsoft Office PowerPoint</Application>
  <PresentationFormat>On-screen Show (16:9)</PresentationFormat>
  <Paragraphs>101</Paragraphs>
  <Slides>23</Slides>
  <Notes>23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Source Sans Pro</vt:lpstr>
      <vt:lpstr>Roboto Slab</vt:lpstr>
      <vt:lpstr>Arial</vt:lpstr>
      <vt:lpstr>Courier New</vt:lpstr>
      <vt:lpstr>Cordelia template</vt:lpstr>
      <vt:lpstr>PPG-DaLiA Dataset Analysis</vt:lpstr>
      <vt:lpstr>1. Dataset</vt:lpstr>
      <vt:lpstr>Dataset</vt:lpstr>
      <vt:lpstr>Dataset format</vt:lpstr>
      <vt:lpstr>2. Study on one patient</vt:lpstr>
      <vt:lpstr>Pre-processing</vt:lpstr>
      <vt:lpstr>Visualization</vt:lpstr>
      <vt:lpstr>Visualization</vt:lpstr>
      <vt:lpstr>Prediction</vt:lpstr>
      <vt:lpstr>Prediction</vt:lpstr>
      <vt:lpstr>Prediction</vt:lpstr>
      <vt:lpstr>3. Study on all patients</vt:lpstr>
      <vt:lpstr>Pre-processing</vt:lpstr>
      <vt:lpstr>Visualization</vt:lpstr>
      <vt:lpstr>Prediction</vt:lpstr>
      <vt:lpstr>Prediction</vt:lpstr>
      <vt:lpstr>Prediction</vt:lpstr>
      <vt:lpstr>4. Study on 13/2 patients</vt:lpstr>
      <vt:lpstr>Prediction</vt:lpstr>
      <vt:lpstr>Prediction</vt:lpstr>
      <vt:lpstr>Prediction</vt:lpstr>
      <vt:lpstr>END</vt:lpstr>
      <vt:lpstr>Credits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PPG-DaLiA Dataset Analysis</dc:title>
  <cp:lastModifiedBy>Ilyess Aggour</cp:lastModifiedBy>
  <cp:revision>163</cp:revision>
  <dcterms:modified xsi:type="dcterms:W3CDTF">2020-01-31T22:17:44Z</dcterms:modified>
</cp:coreProperties>
</file>